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3"/>
  </p:sldMasterIdLst>
  <p:notesMasterIdLst>
    <p:notesMasterId r:id="rId5"/>
  </p:notesMasterIdLst>
  <p:sldIdLst>
    <p:sldId id="594" r:id="rId4"/>
    <p:sldId id="564" r:id="rId6"/>
    <p:sldId id="565" r:id="rId7"/>
    <p:sldId id="566" r:id="rId8"/>
    <p:sldId id="522" r:id="rId9"/>
    <p:sldId id="567" r:id="rId10"/>
    <p:sldId id="568" r:id="rId11"/>
    <p:sldId id="570" r:id="rId12"/>
    <p:sldId id="569" r:id="rId13"/>
    <p:sldId id="573" r:id="rId14"/>
    <p:sldId id="574" r:id="rId15"/>
    <p:sldId id="576" r:id="rId16"/>
    <p:sldId id="575" r:id="rId17"/>
    <p:sldId id="577" r:id="rId18"/>
    <p:sldId id="578" r:id="rId19"/>
    <p:sldId id="579" r:id="rId20"/>
    <p:sldId id="580" r:id="rId21"/>
    <p:sldId id="572" r:id="rId22"/>
    <p:sldId id="582" r:id="rId23"/>
    <p:sldId id="583" r:id="rId24"/>
    <p:sldId id="585" r:id="rId25"/>
    <p:sldId id="584" r:id="rId26"/>
    <p:sldId id="586" r:id="rId27"/>
    <p:sldId id="587" r:id="rId28"/>
    <p:sldId id="588" r:id="rId29"/>
    <p:sldId id="595" r:id="rId30"/>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5" autoAdjust="0"/>
    <p:restoredTop sz="76225" autoAdjust="0"/>
  </p:normalViewPr>
  <p:slideViewPr>
    <p:cSldViewPr snapToGrid="0">
      <p:cViewPr varScale="1">
        <p:scale>
          <a:sx n="70" d="100"/>
          <a:sy n="70" d="100"/>
        </p:scale>
        <p:origin x="-1374" y="-102"/>
      </p:cViewPr>
      <p:guideLst>
        <p:guide orient="horz" pos="1620"/>
        <p:guide pos="2880"/>
      </p:guideLst>
    </p:cSldViewPr>
  </p:slideViewPr>
  <p:notesTextViewPr>
    <p:cViewPr>
      <p:scale>
        <a:sx n="1" d="1"/>
        <a:sy n="1" d="1"/>
      </p:scale>
      <p:origin x="0" y="0"/>
    </p:cViewPr>
  </p:notesTextViewPr>
  <p:sorterViewPr>
    <p:cViewPr>
      <p:scale>
        <a:sx n="42" d="100"/>
        <a:sy n="42"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a:solidFill>
              <a:srgbClr val="000000">
                <a:alpha val="100000"/>
              </a:srgbClr>
            </a:solidFill>
            <a:miter lim="800000"/>
          </a:ln>
        </p:spPr>
      </p:sp>
      <p:sp>
        <p:nvSpPr>
          <p:cNvPr id="54275" name="备注占位符 2"/>
          <p:cNvSpPr>
            <a:spLocks noGrp="1"/>
          </p:cNvSpPr>
          <p:nvPr>
            <p:ph type="body" idx="1"/>
          </p:nvPr>
        </p:nvSpPr>
        <p:spPr>
          <a:noFill/>
          <a:ln>
            <a:noFill/>
          </a:ln>
        </p:spPr>
        <p:txBody>
          <a:bodyPr wrap="square" lIns="91440" tIns="45720" rIns="91440" bIns="45720" anchor="t"/>
          <a:lstStyle/>
          <a:p>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zh-CN" altLang="en-US" sz="1200" dirty="0">
                <a:latin typeface="等线"/>
                <a:ea typeface="等线"/>
              </a:rPr>
            </a:fld>
            <a:endParaRPr lang="zh-CN" altLang="en-US" sz="1200" dirty="0">
              <a:latin typeface="等线"/>
              <a:ea typeface="等线"/>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lang="zh-CN" altLang="en-US" sz="900" b="0" kern="0" dirty="0">
              <a:solidFill>
                <a:schemeClr val="accent1"/>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en-US" altLang="zh-CN" sz="900" b="0" dirty="0">
              <a:solidFill>
                <a:schemeClr val="accent1"/>
              </a:solidFill>
              <a:latin typeface="微软雅黑" panose="020B0503020204020204" pitchFamily="34" charset="-122"/>
              <a:ea typeface="微软雅黑" panose="020B0503020204020204" pitchFamily="34" charset="-122"/>
            </a:endParaRPr>
          </a:p>
          <a:p>
            <a:pPr marL="0" marR="0" lvl="0" indent="457200" algn="l" defTabSz="6858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a:p>
            <a:pPr marL="0" marR="0" lvl="0" indent="457200" algn="l" defTabSz="685800" rtl="0" eaLnBrk="1" fontAlgn="auto" latinLnBrk="0" hangingPunct="1">
              <a:lnSpc>
                <a:spcPct val="100000"/>
              </a:lnSpc>
              <a:spcBef>
                <a:spcPts val="0"/>
              </a:spcBef>
              <a:spcAft>
                <a:spcPts val="0"/>
              </a:spcAft>
              <a:buClrTx/>
              <a:buSzTx/>
              <a:buFontTx/>
              <a:buNone/>
              <a:defRPr/>
            </a:pPr>
            <a:endParaRPr lang="en-US" altLang="zh-CN" sz="900" b="0" dirty="0">
              <a:solidFill>
                <a:schemeClr val="accent1"/>
              </a:solidFill>
              <a:latin typeface="微软雅黑" panose="020B0503020204020204" pitchFamily="34" charset="-122"/>
              <a:ea typeface="微软雅黑" panose="020B0503020204020204" pitchFamily="34" charset="-122"/>
            </a:endParaRPr>
          </a:p>
          <a:p>
            <a:pPr marL="0" marR="0" lvl="0" indent="457200" algn="l" defTabSz="6858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defTabSz="685165">
              <a:lnSpc>
                <a:spcPct val="150000"/>
              </a:lnSpc>
              <a:defRPr/>
            </a:pPr>
            <a:endParaRPr lang="en-GB" altLang="zh-CN" sz="9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a:p>
            <a:pPr marL="0" marR="0" lvl="0" indent="457200" algn="l" defTabSz="6858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endParaRPr lang="zh-CN" altLang="en-US" dirty="0"/>
          </a:p>
          <a:p>
            <a:pPr indent="457200"/>
            <a:endParaRPr lang="zh-CN" altLang="en-US" dirty="0"/>
          </a:p>
          <a:p>
            <a:pPr indent="457200"/>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zh-CN" altLang="en-US" sz="900" b="0" dirty="0">
              <a:solidFill>
                <a:schemeClr val="accent1"/>
              </a:solidFill>
              <a:latin typeface="微软雅黑" panose="020B0503020204020204" pitchFamily="34" charset="-122"/>
              <a:ea typeface="微软雅黑" panose="020B0503020204020204" pitchFamily="34" charset="-122"/>
            </a:endParaRPr>
          </a:p>
          <a:p>
            <a:pPr marL="0" marR="0" lvl="0" indent="457200" algn="l" defTabSz="685800" rtl="0" eaLnBrk="1" fontAlgn="auto" latinLnBrk="0" hangingPunct="1">
              <a:lnSpc>
                <a:spcPct val="100000"/>
              </a:lnSpc>
              <a:spcBef>
                <a:spcPts val="0"/>
              </a:spcBef>
              <a:spcAft>
                <a:spcPts val="0"/>
              </a:spcAft>
              <a:buClrTx/>
              <a:buSzTx/>
              <a:buFontTx/>
              <a:buNone/>
              <a:defRPr/>
            </a:pPr>
            <a:endParaRPr lang="en-US" altLang="zh-CN" sz="900" b="0" dirty="0">
              <a:solidFill>
                <a:schemeClr val="accent1"/>
              </a:solidFill>
              <a:latin typeface="微软雅黑" panose="020B0503020204020204" pitchFamily="34" charset="-122"/>
              <a:ea typeface="微软雅黑" panose="020B0503020204020204" pitchFamily="34" charset="-122"/>
            </a:endParaRPr>
          </a:p>
          <a:p>
            <a:pPr marL="0" marR="0" lvl="0" indent="457200" algn="l" defTabSz="6858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a:solidFill>
              <a:srgbClr val="000000">
                <a:alpha val="100000"/>
              </a:srgbClr>
            </a:solidFill>
            <a:miter lim="800000"/>
          </a:ln>
        </p:spPr>
      </p:sp>
      <p:sp>
        <p:nvSpPr>
          <p:cNvPr id="54275" name="备注占位符 2"/>
          <p:cNvSpPr>
            <a:spLocks noGrp="1"/>
          </p:cNvSpPr>
          <p:nvPr>
            <p:ph type="body" idx="1"/>
          </p:nvPr>
        </p:nvSpPr>
        <p:spPr>
          <a:noFill/>
          <a:ln>
            <a:noFill/>
          </a:ln>
        </p:spPr>
        <p:txBody>
          <a:bodyPr wrap="square" lIns="91440" tIns="45720" rIns="91440" bIns="45720" anchor="t"/>
          <a:lstStyle/>
          <a:p>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zh-CN" altLang="en-US" sz="1200" dirty="0">
                <a:latin typeface="等线"/>
                <a:ea typeface="等线"/>
              </a:rPr>
            </a:fld>
            <a:endParaRPr lang="zh-CN" altLang="en-US" sz="1200" dirty="0">
              <a:latin typeface="等线"/>
              <a:ea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lang="zh-CN" altLang="en-US" sz="900" b="0" kern="0" dirty="0">
              <a:solidFill>
                <a:schemeClr val="accent1"/>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en-GB" altLang="zh-CN" sz="900" b="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endParaRPr lang="zh-CN" altLang="en-US" sz="900" b="0" kern="0" dirty="0">
              <a:solidFill>
                <a:schemeClr val="accent1"/>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457200" algn="l" defTabSz="685800" rtl="0" eaLnBrk="1" fontAlgn="auto" latinLnBrk="0" hangingPunct="1">
              <a:lnSpc>
                <a:spcPct val="100000"/>
              </a:lnSpc>
              <a:spcBef>
                <a:spcPts val="0"/>
              </a:spcBef>
              <a:spcAft>
                <a:spcPts val="0"/>
              </a:spcAft>
              <a:buClrTx/>
              <a:buSzTx/>
              <a:buFontTx/>
              <a:buNone/>
              <a:defRPr/>
            </a:pPr>
            <a:endParaRPr lang="zh-CN" altLang="en-US" b="1" dirty="0">
              <a:solidFill>
                <a:srgbClr val="FF0000"/>
              </a:solidFill>
              <a:highlight>
                <a:srgbClr val="FFFF00"/>
              </a:highlight>
            </a:endParaRPr>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18" y="-2994"/>
            <a:ext cx="9144018" cy="5148082"/>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18" y="-2994"/>
            <a:ext cx="9144018" cy="5148082"/>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18" y="-2994"/>
            <a:ext cx="9144018" cy="5148082"/>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18" y="-2994"/>
            <a:ext cx="9144018" cy="5148082"/>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transition spd="slow" advClick="0">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a:t>Click to edit Master title style</a:t>
            </a:r>
            <a:endParaRPr lang="en-US"/>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a:p>
        </p:txBody>
      </p:sp>
    </p:spTree>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advClick="0">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
        <p:nvSpPr>
          <p:cNvPr id="6" name="Picture Placeholder 47"/>
          <p:cNvSpPr>
            <a:spLocks noGrp="1"/>
          </p:cNvSpPr>
          <p:nvPr>
            <p:ph type="pic" sz="quarter" idx="10"/>
          </p:nvPr>
        </p:nvSpPr>
        <p:spPr>
          <a:xfrm>
            <a:off x="685800" y="1202903"/>
            <a:ext cx="2464594" cy="1628087"/>
          </a:xfrm>
          <a:prstGeom prst="rect">
            <a:avLst/>
          </a:prstGeom>
          <a:solidFill>
            <a:schemeClr val="bg1">
              <a:lumMod val="85000"/>
            </a:schemeClr>
          </a:solidFill>
        </p:spPr>
        <p:txBody>
          <a:bodyPr/>
          <a:lstStyle/>
          <a:p>
            <a:endParaRPr lang="en-US"/>
          </a:p>
        </p:txBody>
      </p:sp>
      <p:sp>
        <p:nvSpPr>
          <p:cNvPr id="7" name="Picture Placeholder 47"/>
          <p:cNvSpPr>
            <a:spLocks noGrp="1"/>
          </p:cNvSpPr>
          <p:nvPr>
            <p:ph type="pic" sz="quarter" idx="11"/>
          </p:nvPr>
        </p:nvSpPr>
        <p:spPr>
          <a:xfrm>
            <a:off x="3339454" y="1202903"/>
            <a:ext cx="2464594" cy="1628087"/>
          </a:xfrm>
          <a:prstGeom prst="rect">
            <a:avLst/>
          </a:prstGeom>
          <a:solidFill>
            <a:schemeClr val="bg1">
              <a:lumMod val="85000"/>
            </a:schemeClr>
          </a:solidFill>
        </p:spPr>
        <p:txBody>
          <a:bodyPr/>
          <a:lstStyle/>
          <a:p>
            <a:endParaRPr lang="en-US"/>
          </a:p>
        </p:txBody>
      </p:sp>
      <p:sp>
        <p:nvSpPr>
          <p:cNvPr id="8" name="Picture Placeholder 47"/>
          <p:cNvSpPr>
            <a:spLocks noGrp="1"/>
          </p:cNvSpPr>
          <p:nvPr>
            <p:ph type="pic" sz="quarter" idx="12"/>
          </p:nvPr>
        </p:nvSpPr>
        <p:spPr>
          <a:xfrm>
            <a:off x="5993108" y="1207173"/>
            <a:ext cx="2464594" cy="1628087"/>
          </a:xfrm>
          <a:prstGeom prst="rect">
            <a:avLst/>
          </a:prstGeom>
          <a:solidFill>
            <a:schemeClr val="bg1">
              <a:lumMod val="85000"/>
            </a:schemeClr>
          </a:solidFill>
        </p:spPr>
        <p:txBody>
          <a:bodyPr/>
          <a:lstStyle/>
          <a:p>
            <a:endParaRPr lang="en-US"/>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transition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628650" y="4768735"/>
            <a:ext cx="2057400" cy="273928"/>
          </a:xfrm>
        </p:spPr>
        <p:txBody>
          <a:bodyPr lIns="68580" tIns="34290" rIns="68580" bIns="34290"/>
          <a:lstStyle>
            <a:lvl1pPr fontAlgn="auto">
              <a:spcBef>
                <a:spcPts val="0"/>
              </a:spcBef>
              <a:spcAft>
                <a:spcPts val="0"/>
              </a:spcAft>
              <a:defRPr>
                <a:latin typeface="+mn-lt"/>
                <a:ea typeface="+mn-ea"/>
              </a:defRPr>
            </a:lvl1pPr>
          </a:lstStyle>
          <a:p>
            <a:pPr rtl="0">
              <a:defRPr/>
            </a:pPr>
            <a:endParaRPr lang="zh-CN" altLang="en-US" sz="1400">
              <a:cs typeface="+mn-cs"/>
            </a:endParaRPr>
          </a:p>
        </p:txBody>
      </p:sp>
      <p:sp>
        <p:nvSpPr>
          <p:cNvPr id="3" name="页脚占位符 2"/>
          <p:cNvSpPr>
            <a:spLocks noGrp="1"/>
          </p:cNvSpPr>
          <p:nvPr>
            <p:ph type="ftr" sz="quarter" idx="3"/>
          </p:nvPr>
        </p:nvSpPr>
        <p:spPr>
          <a:xfrm>
            <a:off x="3028950" y="4768735"/>
            <a:ext cx="3086100" cy="273928"/>
          </a:xfrm>
        </p:spPr>
        <p:txBody>
          <a:bodyPr lIns="68580" tIns="34290" rIns="68580" bIns="34290"/>
          <a:lstStyle>
            <a:lvl1pPr fontAlgn="auto">
              <a:spcBef>
                <a:spcPts val="0"/>
              </a:spcBef>
              <a:spcAft>
                <a:spcPts val="0"/>
              </a:spcAft>
              <a:defRPr>
                <a:latin typeface="+mn-lt"/>
                <a:ea typeface="+mn-ea"/>
              </a:defRPr>
            </a:lvl1pPr>
          </a:lstStyle>
          <a:p>
            <a:pPr rtl="0">
              <a:defRPr/>
            </a:pPr>
            <a:endParaRPr lang="zh-CN" altLang="en-US" sz="1400">
              <a:cs typeface="+mn-cs"/>
            </a:endParaRPr>
          </a:p>
        </p:txBody>
      </p:sp>
      <p:sp>
        <p:nvSpPr>
          <p:cNvPr id="4" name="灯片编号占位符 3"/>
          <p:cNvSpPr>
            <a:spLocks noGrp="1"/>
          </p:cNvSpPr>
          <p:nvPr>
            <p:ph type="sldNum" sz="quarter" idx="4"/>
          </p:nvPr>
        </p:nvSpPr>
        <p:spPr>
          <a:xfrm>
            <a:off x="6457950" y="4768735"/>
            <a:ext cx="2057400" cy="273928"/>
          </a:xfrm>
        </p:spPr>
        <p:txBody>
          <a:bodyPr lIns="68580" tIns="34290" rIns="68580" bIns="34290"/>
          <a:lstStyle/>
          <a:p>
            <a:pPr lvl="0" eaLnBrk="1" hangingPunct="1"/>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3.jpeg"/><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spd="slow" advClick="0">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6.xml"/><Relationship Id="rId3" Type="http://schemas.openxmlformats.org/officeDocument/2006/relationships/themeOverride" Target="../theme/themeOverride1.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8.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2" Type="http://schemas.openxmlformats.org/officeDocument/2006/relationships/notesSlide" Target="../notesSlides/notesSlide13.xml"/><Relationship Id="rId11" Type="http://schemas.openxmlformats.org/officeDocument/2006/relationships/slideLayout" Target="../slideLayouts/slideLayout7.xml"/><Relationship Id="rId10" Type="http://schemas.openxmlformats.org/officeDocument/2006/relationships/tags" Target="../tags/tag35.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3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image" Target="../media/image11.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2" Type="http://schemas.openxmlformats.org/officeDocument/2006/relationships/notesSlide" Target="../notesSlides/notesSlide20.xml"/><Relationship Id="rId11" Type="http://schemas.openxmlformats.org/officeDocument/2006/relationships/slideLayout" Target="../slideLayouts/slideLayout7.xml"/><Relationship Id="rId10" Type="http://schemas.openxmlformats.org/officeDocument/2006/relationships/tags" Target="../tags/tag49.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2" Type="http://schemas.openxmlformats.org/officeDocument/2006/relationships/notesSlide" Target="../notesSlides/notesSlide24.xml"/><Relationship Id="rId11" Type="http://schemas.openxmlformats.org/officeDocument/2006/relationships/slideLayout" Target="../slideLayouts/slideLayout7.xml"/><Relationship Id="rId10" Type="http://schemas.openxmlformats.org/officeDocument/2006/relationships/tags" Target="../tags/tag60.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6.xml"/><Relationship Id="rId3" Type="http://schemas.openxmlformats.org/officeDocument/2006/relationships/themeOverride" Target="../theme/themeOverride2.xml"/><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openxmlformats.org/officeDocument/2006/relationships/tags" Target="../tags/tag1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notesSlide" Target="../notesSlides/notesSlide9.xml"/><Relationship Id="rId11" Type="http://schemas.openxmlformats.org/officeDocument/2006/relationships/slideLayout" Target="../slideLayouts/slideLayout7.xml"/><Relationship Id="rId10" Type="http://schemas.openxmlformats.org/officeDocument/2006/relationships/tags" Target="../tags/tag24.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bwMode="auto">
          <a:xfrm>
            <a:off x="0" y="1588424"/>
            <a:ext cx="9144000" cy="1361899"/>
          </a:xfrm>
          <a:prstGeom prst="rect">
            <a:avLst/>
          </a:prstGeom>
          <a:noFill/>
        </p:spPr>
        <p:txBody>
          <a:bodyPr wrap="square" lIns="68568" tIns="34284" rIns="68568" bIns="34284">
            <a:spAutoFit/>
          </a:bodyPr>
          <a:lstStyle/>
          <a:p>
            <a:pPr algn="ctr">
              <a:lnSpc>
                <a:spcPct val="150000"/>
              </a:lnSpc>
              <a:defRPr/>
            </a:pPr>
            <a:r>
              <a:rPr lang="zh-CN" altLang="en-US" sz="3600" b="1" dirty="0" smtClean="0">
                <a:solidFill>
                  <a:schemeClr val="accent1"/>
                </a:solidFill>
                <a:effectLst>
                  <a:outerShdw blurRad="38100" dist="38100" dir="2700000">
                    <a:srgbClr val="C0C0C0"/>
                  </a:outerShdw>
                </a:effectLst>
                <a:ea typeface="微软雅黑" panose="020B0503020204020204" pitchFamily="34" charset="-122"/>
                <a:sym typeface="+mn-ea"/>
              </a:rPr>
              <a:t>支持疫情防控相关所得税</a:t>
            </a:r>
            <a:r>
              <a:rPr lang="zh-CN" altLang="en-US" sz="3600" b="1" dirty="0" smtClean="0">
                <a:solidFill>
                  <a:schemeClr val="accent1"/>
                </a:solidFill>
                <a:effectLst>
                  <a:outerShdw blurRad="38100" dist="38100" dir="2700000">
                    <a:srgbClr val="C0C0C0"/>
                  </a:outerShdw>
                </a:effectLst>
                <a:ea typeface="微软雅黑" panose="020B0503020204020204" pitchFamily="34" charset="-122"/>
              </a:rPr>
              <a:t>政策</a:t>
            </a:r>
            <a:r>
              <a:rPr lang="zh-CN" altLang="en-US" sz="3600" b="1" dirty="0">
                <a:solidFill>
                  <a:schemeClr val="accent1"/>
                </a:solidFill>
                <a:effectLst>
                  <a:outerShdw blurRad="38100" dist="38100" dir="2700000">
                    <a:srgbClr val="C0C0C0"/>
                  </a:outerShdw>
                </a:effectLst>
                <a:ea typeface="微软雅黑" panose="020B0503020204020204" pitchFamily="34" charset="-122"/>
              </a:rPr>
              <a:t>解读</a:t>
            </a:r>
            <a:endParaRPr lang="zh-CN" altLang="en-US" sz="3600" b="1" dirty="0">
              <a:solidFill>
                <a:schemeClr val="accent1"/>
              </a:solidFill>
              <a:effectLst>
                <a:outerShdw blurRad="38100" dist="38100" dir="2700000">
                  <a:srgbClr val="C0C0C0"/>
                </a:outerShdw>
              </a:effectLst>
              <a:ea typeface="微软雅黑" panose="020B0503020204020204" pitchFamily="34" charset="-122"/>
            </a:endParaRPr>
          </a:p>
          <a:p>
            <a:pPr>
              <a:defRPr/>
            </a:pPr>
            <a:endParaRPr lang="zh-CN" altLang="en-US" sz="3000" b="1" dirty="0">
              <a:solidFill>
                <a:schemeClr val="accent1"/>
              </a:solidFill>
              <a:effectLst>
                <a:outerShdw blurRad="38100" dist="38100" dir="2700000">
                  <a:srgbClr val="C0C0C0"/>
                </a:outerShdw>
              </a:effectLst>
              <a:ea typeface="微软雅黑" panose="020B0503020204020204" pitchFamily="34" charset="-122"/>
            </a:endParaRPr>
          </a:p>
        </p:txBody>
      </p:sp>
      <p:grpSp>
        <p:nvGrpSpPr>
          <p:cNvPr id="2" name="组合 6"/>
          <p:cNvGrpSpPr/>
          <p:nvPr/>
        </p:nvGrpSpPr>
        <p:grpSpPr>
          <a:xfrm>
            <a:off x="4324351" y="3980298"/>
            <a:ext cx="4358515" cy="781539"/>
            <a:chOff x="5592002" y="5801995"/>
            <a:chExt cx="5811969" cy="1041749"/>
          </a:xfrm>
        </p:grpSpPr>
        <p:sp>
          <p:nvSpPr>
            <p:cNvPr id="14" name="文本框 13"/>
            <p:cNvSpPr txBox="1"/>
            <p:nvPr/>
          </p:nvSpPr>
          <p:spPr>
            <a:xfrm>
              <a:off x="6737813" y="5859145"/>
              <a:ext cx="4666158" cy="984599"/>
            </a:xfrm>
            <a:prstGeom prst="rect">
              <a:avLst/>
            </a:prstGeom>
            <a:noFill/>
          </p:spPr>
          <p:txBody>
            <a:bodyPr>
              <a:spAutoFit/>
            </a:bodyPr>
            <a:lstStyle/>
            <a:p>
              <a:pPr algn="r">
                <a:defRPr/>
              </a:pPr>
              <a:r>
                <a:rPr sz="2100" b="1" dirty="0">
                  <a:solidFill>
                    <a:schemeClr val="bg1">
                      <a:lumMod val="50000"/>
                    </a:schemeClr>
                  </a:solidFill>
                  <a:latin typeface="微软雅黑" panose="020B0503020204020204" pitchFamily="34" charset="-122"/>
                  <a:ea typeface="微软雅黑" panose="020B0503020204020204" pitchFamily="34" charset="-122"/>
                </a:rPr>
                <a:t>国家税务总局佛山市税务局</a:t>
              </a:r>
              <a:endParaRPr sz="2100" b="1" dirty="0">
                <a:solidFill>
                  <a:schemeClr val="bg1">
                    <a:lumMod val="50000"/>
                  </a:schemeClr>
                </a:solidFill>
                <a:latin typeface="微软雅黑" panose="020B0503020204020204" pitchFamily="34" charset="-122"/>
                <a:ea typeface="微软雅黑" panose="020B0503020204020204" pitchFamily="34" charset="-122"/>
              </a:endParaRPr>
            </a:p>
            <a:p>
              <a:pPr algn="ctr">
                <a:defRPr/>
              </a:pPr>
              <a:r>
                <a:rPr sz="2100" b="1" dirty="0" smtClean="0">
                  <a:solidFill>
                    <a:schemeClr val="bg1">
                      <a:lumMod val="50000"/>
                    </a:schemeClr>
                  </a:solidFill>
                  <a:latin typeface="微软雅黑" panose="020B0503020204020204" pitchFamily="34" charset="-122"/>
                  <a:ea typeface="微软雅黑" panose="020B0503020204020204" pitchFamily="34" charset="-122"/>
                </a:rPr>
                <a:t>20</a:t>
              </a:r>
              <a:r>
                <a:rPr lang="en-US" sz="2100" b="1" dirty="0" smtClean="0">
                  <a:solidFill>
                    <a:schemeClr val="bg1">
                      <a:lumMod val="50000"/>
                    </a:schemeClr>
                  </a:solidFill>
                  <a:latin typeface="微软雅黑" panose="020B0503020204020204" pitchFamily="34" charset="-122"/>
                  <a:ea typeface="微软雅黑" panose="020B0503020204020204" pitchFamily="34" charset="-122"/>
                </a:rPr>
                <a:t>20</a:t>
              </a:r>
              <a:r>
                <a:rPr sz="2100" b="1" dirty="0" smtClean="0">
                  <a:solidFill>
                    <a:schemeClr val="bg1">
                      <a:lumMod val="50000"/>
                    </a:schemeClr>
                  </a:solidFill>
                  <a:latin typeface="微软雅黑" panose="020B0503020204020204" pitchFamily="34" charset="-122"/>
                  <a:ea typeface="微软雅黑" panose="020B0503020204020204" pitchFamily="34" charset="-122"/>
                </a:rPr>
                <a:t>年</a:t>
              </a:r>
              <a:r>
                <a:rPr lang="en-US" sz="2100" b="1" dirty="0">
                  <a:solidFill>
                    <a:schemeClr val="bg1">
                      <a:lumMod val="50000"/>
                    </a:schemeClr>
                  </a:solidFill>
                  <a:latin typeface="微软雅黑" panose="020B0503020204020204" pitchFamily="34" charset="-122"/>
                  <a:ea typeface="微软雅黑" panose="020B0503020204020204" pitchFamily="34" charset="-122"/>
                </a:rPr>
                <a:t>4</a:t>
              </a:r>
              <a:r>
                <a:rPr sz="2100" b="1" dirty="0" smtClean="0">
                  <a:solidFill>
                    <a:schemeClr val="bg1">
                      <a:lumMod val="50000"/>
                    </a:schemeClr>
                  </a:solidFill>
                  <a:latin typeface="微软雅黑" panose="020B0503020204020204" pitchFamily="34" charset="-122"/>
                  <a:ea typeface="微软雅黑" panose="020B0503020204020204" pitchFamily="34" charset="-122"/>
                </a:rPr>
                <a:t>月</a:t>
              </a:r>
              <a:r>
                <a:rPr lang="en-US" sz="2100" b="1" dirty="0" smtClean="0">
                  <a:solidFill>
                    <a:schemeClr val="bg1">
                      <a:lumMod val="50000"/>
                    </a:schemeClr>
                  </a:solidFill>
                  <a:latin typeface="微软雅黑" panose="020B0503020204020204" pitchFamily="34" charset="-122"/>
                  <a:ea typeface="微软雅黑" panose="020B0503020204020204" pitchFamily="34" charset="-122"/>
                </a:rPr>
                <a:t>2</a:t>
              </a:r>
              <a:r>
                <a:rPr sz="2100" b="1" dirty="0" smtClean="0">
                  <a:solidFill>
                    <a:schemeClr val="bg1">
                      <a:lumMod val="50000"/>
                    </a:schemeClr>
                  </a:solidFill>
                  <a:latin typeface="微软雅黑" panose="020B0503020204020204" pitchFamily="34" charset="-122"/>
                  <a:ea typeface="微软雅黑" panose="020B0503020204020204" pitchFamily="34" charset="-122"/>
                </a:rPr>
                <a:t>日</a:t>
              </a:r>
              <a:endParaRPr sz="21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053" name="图片 2" descr="税标志"/>
            <p:cNvPicPr>
              <a:picLocks noChangeAspect="1"/>
            </p:cNvPicPr>
            <p:nvPr/>
          </p:nvPicPr>
          <p:blipFill>
            <a:blip r:embed="rId2"/>
            <a:stretch>
              <a:fillRect/>
            </a:stretch>
          </p:blipFill>
          <p:spPr>
            <a:xfrm>
              <a:off x="5592002" y="5801995"/>
              <a:ext cx="1251834" cy="960136"/>
            </a:xfrm>
            <a:prstGeom prst="rect">
              <a:avLst/>
            </a:prstGeom>
            <a:noFill/>
            <a:ln w="9525">
              <a:noFill/>
            </a:ln>
          </p:spPr>
        </p:pic>
      </p:grpSp>
    </p:spTree>
  </p:cSld>
  <p:clrMapOvr>
    <a:masterClrMapping/>
  </p:clrMapOvr>
  <p:transition spd="slow" advTm="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sp>
        <p:nvSpPr>
          <p:cNvPr id="40" name="TextBox 33"/>
          <p:cNvSpPr txBox="1"/>
          <p:nvPr/>
        </p:nvSpPr>
        <p:spPr>
          <a:xfrm>
            <a:off x="2927922" y="1338542"/>
            <a:ext cx="4912209" cy="2839227"/>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8</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号公告第四条规定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，受疫情影响较大的困难行业企业</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2020</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年度发生的亏损，最长结转年限由</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5</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年延长至</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8</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年。困难行业企业，包括交通运输、餐饮、住宿、旅游（指旅行社及相关服务、游览景区管理两类）四大类，具体判断标准按照现行</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国民经济行业分类</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执行。困难行业企业</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2020</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年度主营业务收入须占收入总额（剔除不征税收入和投资收益）的</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50%</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以上。</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44" name="Group 12"/>
          <p:cNvGrpSpPr/>
          <p:nvPr/>
        </p:nvGrpSpPr>
        <p:grpSpPr>
          <a:xfrm>
            <a:off x="452438" y="685868"/>
            <a:ext cx="8047435" cy="4077518"/>
            <a:chOff x="603607" y="1746900"/>
            <a:chExt cx="5100205" cy="1601278"/>
          </a:xfrm>
        </p:grpSpPr>
        <p:sp>
          <p:nvSpPr>
            <p:cNvPr id="48" name="圆角矩形 6"/>
            <p:cNvSpPr/>
            <p:nvPr/>
          </p:nvSpPr>
          <p:spPr bwMode="auto">
            <a:xfrm>
              <a:off x="603607" y="1746900"/>
              <a:ext cx="5100205" cy="16012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46" name="燕尾形 20"/>
            <p:cNvSpPr/>
            <p:nvPr/>
          </p:nvSpPr>
          <p:spPr bwMode="auto">
            <a:xfrm>
              <a:off x="1624283" y="2235694"/>
              <a:ext cx="293662"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47" name="燕尾形 21"/>
            <p:cNvSpPr/>
            <p:nvPr/>
          </p:nvSpPr>
          <p:spPr bwMode="auto">
            <a:xfrm>
              <a:off x="1848101" y="2235694"/>
              <a:ext cx="293663"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（一）政策规定</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grpId="0" nodeType="afterEffec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9144018" cy="5148082"/>
          </a:xfrm>
          <a:prstGeom prst="rect">
            <a:avLst/>
          </a:prstGeom>
        </p:spPr>
      </p:pic>
      <p:sp>
        <p:nvSpPr>
          <p:cNvPr id="40" name="TextBox 33"/>
          <p:cNvSpPr txBox="1"/>
          <p:nvPr/>
        </p:nvSpPr>
        <p:spPr>
          <a:xfrm>
            <a:off x="350874" y="1051451"/>
            <a:ext cx="8399721" cy="2784853"/>
          </a:xfrm>
          <a:prstGeom prst="rect">
            <a:avLst/>
          </a:prstGeom>
          <a:noFill/>
        </p:spPr>
        <p:txBody>
          <a:bodyPr wrap="square" lIns="68568" tIns="34284" rIns="68568" bIns="34284">
            <a:spAutoFit/>
          </a:bodyPr>
          <a:lstStyle/>
          <a:p>
            <a:pPr indent="457200" defTabSz="685165">
              <a:lnSpc>
                <a:spcPct val="150000"/>
              </a:lnSpc>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受疫情影响较大的困难行业企业适用延长亏损结转年限政策的，应当在</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2020</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年度企业所得税汇算清缴时，通过电子税务局提交</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适用延长亏损结转年限政策声明</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。纳税人填写</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适用延长亏损结转年限政策声明</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时，应填入纳税人名称、纳税人识别号（统一社会信用代码）、所属的具体行业三项信息，并对其符合政策规定、主营业务收入占比符合要求、勾选的所属困难行业等信息的真实性、准确性、完整性负责。</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（二）征管要求</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882" y="589539"/>
            <a:ext cx="2830235" cy="4423664"/>
          </a:xfrm>
          <a:prstGeom prst="rect">
            <a:avLst/>
          </a:prstGeom>
        </p:spPr>
      </p:pic>
    </p:spTree>
    <p:custDataLst>
      <p:tags r:id="rId3"/>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84249" y="1662554"/>
            <a:ext cx="3322401" cy="2748578"/>
            <a:chOff x="2279324" y="2588166"/>
            <a:chExt cx="4430111" cy="3664971"/>
          </a:xfrm>
        </p:grpSpPr>
        <p:sp>
          <p:nvSpPr>
            <p:cNvPr id="4" name="矩形 3"/>
            <p:cNvSpPr/>
            <p:nvPr/>
          </p:nvSpPr>
          <p:spPr bwMode="auto">
            <a:xfrm>
              <a:off x="2566654" y="2588166"/>
              <a:ext cx="94109" cy="3664971"/>
            </a:xfrm>
            <a:prstGeom prst="rect">
              <a:avLst/>
            </a:prstGeom>
            <a:solidFill>
              <a:schemeClr val="bg1">
                <a:lumMod val="85000"/>
              </a:schemeClr>
            </a:solidFill>
            <a:ln w="19050">
              <a:noFill/>
              <a:round/>
            </a:ln>
          </p:spPr>
          <p:txBody>
            <a:bodyPr anchor="ctr"/>
            <a:lstStyle/>
            <a:p>
              <a:pPr algn="ctr"/>
              <a:endParaRPr sz="1280"/>
            </a:p>
          </p:txBody>
        </p:sp>
        <p:sp>
          <p:nvSpPr>
            <p:cNvPr id="9" name="菱形 8"/>
            <p:cNvSpPr/>
            <p:nvPr/>
          </p:nvSpPr>
          <p:spPr>
            <a:xfrm>
              <a:off x="2279324" y="5212147"/>
              <a:ext cx="624351" cy="62435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04</a:t>
              </a:r>
              <a:endParaRPr lang="en-US" altLang="zh-CN" sz="1280" dirty="0">
                <a:solidFill>
                  <a:schemeClr val="bg1"/>
                </a:solidFill>
                <a:latin typeface="Impact" panose="020B0806030902050204" pitchFamily="34" charset="0"/>
              </a:endParaRPr>
            </a:p>
          </p:txBody>
        </p:sp>
        <p:sp>
          <p:nvSpPr>
            <p:cNvPr id="11" name="菱形 10"/>
            <p:cNvSpPr/>
            <p:nvPr/>
          </p:nvSpPr>
          <p:spPr>
            <a:xfrm>
              <a:off x="2279324" y="4377199"/>
              <a:ext cx="624351" cy="62435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03</a:t>
              </a:r>
              <a:endParaRPr lang="en-US" altLang="zh-CN" sz="1280" dirty="0">
                <a:solidFill>
                  <a:schemeClr val="bg1"/>
                </a:solidFill>
                <a:latin typeface="Impact" panose="020B0806030902050204" pitchFamily="34" charset="0"/>
              </a:endParaRPr>
            </a:p>
          </p:txBody>
        </p:sp>
        <p:sp>
          <p:nvSpPr>
            <p:cNvPr id="13" name="菱形 12"/>
            <p:cNvSpPr/>
            <p:nvPr/>
          </p:nvSpPr>
          <p:spPr>
            <a:xfrm>
              <a:off x="2279324" y="3542251"/>
              <a:ext cx="624351" cy="62435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02</a:t>
              </a:r>
              <a:endParaRPr lang="en-US" altLang="zh-CN" sz="1280">
                <a:solidFill>
                  <a:schemeClr val="bg1"/>
                </a:solidFill>
                <a:latin typeface="Impact" panose="020B0806030902050204" pitchFamily="34" charset="0"/>
              </a:endParaRPr>
            </a:p>
          </p:txBody>
        </p:sp>
        <p:sp>
          <p:nvSpPr>
            <p:cNvPr id="15" name="菱形 14"/>
            <p:cNvSpPr/>
            <p:nvPr/>
          </p:nvSpPr>
          <p:spPr>
            <a:xfrm>
              <a:off x="2279324" y="2707303"/>
              <a:ext cx="624351" cy="62435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01</a:t>
              </a:r>
              <a:endParaRPr lang="en-US" altLang="zh-CN" sz="1280" dirty="0">
                <a:solidFill>
                  <a:schemeClr val="bg1"/>
                </a:solidFill>
                <a:latin typeface="Impact" panose="020B0806030902050204" pitchFamily="34" charset="0"/>
              </a:endParaRPr>
            </a:p>
          </p:txBody>
        </p:sp>
        <p:sp>
          <p:nvSpPr>
            <p:cNvPr id="22" name="文本框 15"/>
            <p:cNvSpPr txBox="1"/>
            <p:nvPr/>
          </p:nvSpPr>
          <p:spPr>
            <a:xfrm>
              <a:off x="2746850" y="2699112"/>
              <a:ext cx="3962585" cy="507414"/>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重点保障物资生产企业一次性税前扣除政策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08696" y="106956"/>
            <a:ext cx="7326611" cy="1570979"/>
            <a:chOff x="1211325" y="592955"/>
            <a:chExt cx="9769351" cy="2094753"/>
          </a:xfrm>
        </p:grpSpPr>
        <p:sp>
          <p:nvSpPr>
            <p:cNvPr id="5" name="五边形 24"/>
            <p:cNvSpPr/>
            <p:nvPr/>
          </p:nvSpPr>
          <p:spPr bwMode="auto">
            <a:xfrm>
              <a:off x="2904339" y="1730793"/>
              <a:ext cx="8076337" cy="469096"/>
            </a:xfrm>
            <a:prstGeom prst="homePlate">
              <a:avLst>
                <a:gd name="adj" fmla="val 34062"/>
              </a:avLst>
            </a:prstGeom>
            <a:solidFill>
              <a:schemeClr val="accent1"/>
            </a:solidFill>
            <a:ln w="19050">
              <a:noFill/>
              <a:round/>
            </a:ln>
          </p:spPr>
          <p:txBody>
            <a:bodyPr anchor="ctr"/>
            <a:lstStyle/>
            <a:p>
              <a:pPr algn="ctr"/>
              <a:endParaRPr sz="1280"/>
            </a:p>
          </p:txBody>
        </p:sp>
        <p:sp>
          <p:nvSpPr>
            <p:cNvPr id="6" name="任意多边形 25"/>
            <p:cNvSpPr/>
            <p:nvPr/>
          </p:nvSpPr>
          <p:spPr bwMode="auto">
            <a:xfrm flipV="1">
              <a:off x="1211325" y="592955"/>
              <a:ext cx="1606929" cy="1606934"/>
            </a:xfrm>
            <a:custGeom>
              <a:avLst/>
              <a:gdLst>
                <a:gd name="connsiteX0" fmla="*/ 1008112 w 2016224"/>
                <a:gd name="connsiteY0" fmla="*/ 0 h 2016224"/>
                <a:gd name="connsiteX1" fmla="*/ 2016224 w 2016224"/>
                <a:gd name="connsiteY1" fmla="*/ 0 h 2016224"/>
                <a:gd name="connsiteX2" fmla="*/ 2016224 w 2016224"/>
                <a:gd name="connsiteY2" fmla="*/ 1008112 h 2016224"/>
                <a:gd name="connsiteX3" fmla="*/ 1008112 w 2016224"/>
                <a:gd name="connsiteY3" fmla="*/ 2016224 h 2016224"/>
                <a:gd name="connsiteX4" fmla="*/ 0 w 2016224"/>
                <a:gd name="connsiteY4" fmla="*/ 1008112 h 2016224"/>
                <a:gd name="connsiteX5" fmla="*/ 1008112 w 2016224"/>
                <a:gd name="connsiteY5" fmla="*/ 0 h 2016224"/>
                <a:gd name="connsiteX6" fmla="*/ 1008112 w 2016224"/>
                <a:gd name="connsiteY6" fmla="*/ 598566 h 2016224"/>
                <a:gd name="connsiteX7" fmla="*/ 598566 w 2016224"/>
                <a:gd name="connsiteY7" fmla="*/ 1008112 h 2016224"/>
                <a:gd name="connsiteX8" fmla="*/ 598565 w 2016224"/>
                <a:gd name="connsiteY8" fmla="*/ 1008112 h 2016224"/>
                <a:gd name="connsiteX9" fmla="*/ 1008111 w 2016224"/>
                <a:gd name="connsiteY9" fmla="*/ 1417658 h 2016224"/>
                <a:gd name="connsiteX10" fmla="*/ 1417657 w 2016224"/>
                <a:gd name="connsiteY10" fmla="*/ 1008112 h 2016224"/>
                <a:gd name="connsiteX11" fmla="*/ 1417657 w 2016224"/>
                <a:gd name="connsiteY11" fmla="*/ 598566 h 2016224"/>
                <a:gd name="connsiteX12" fmla="*/ 1008112 w 2016224"/>
                <a:gd name="connsiteY12" fmla="*/ 598566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6224" h="2016224">
                  <a:moveTo>
                    <a:pt x="1008112" y="0"/>
                  </a:moveTo>
                  <a:lnTo>
                    <a:pt x="2016224" y="0"/>
                  </a:lnTo>
                  <a:lnTo>
                    <a:pt x="2016224" y="1008112"/>
                  </a:lnTo>
                  <a:cubicBezTo>
                    <a:pt x="2016224" y="1564877"/>
                    <a:pt x="1564877" y="2016224"/>
                    <a:pt x="1008112" y="2016224"/>
                  </a:cubicBezTo>
                  <a:cubicBezTo>
                    <a:pt x="451347" y="2016224"/>
                    <a:pt x="0" y="1564877"/>
                    <a:pt x="0" y="1008112"/>
                  </a:cubicBezTo>
                  <a:cubicBezTo>
                    <a:pt x="0" y="451347"/>
                    <a:pt x="451347" y="0"/>
                    <a:pt x="1008112" y="0"/>
                  </a:cubicBezTo>
                  <a:close/>
                  <a:moveTo>
                    <a:pt x="1008112" y="598566"/>
                  </a:moveTo>
                  <a:cubicBezTo>
                    <a:pt x="781926" y="598566"/>
                    <a:pt x="598566" y="781926"/>
                    <a:pt x="598566" y="1008112"/>
                  </a:cubicBezTo>
                  <a:lnTo>
                    <a:pt x="598565" y="1008112"/>
                  </a:lnTo>
                  <a:cubicBezTo>
                    <a:pt x="598565" y="1234298"/>
                    <a:pt x="781925" y="1417658"/>
                    <a:pt x="1008111" y="1417658"/>
                  </a:cubicBezTo>
                  <a:cubicBezTo>
                    <a:pt x="1234297" y="1417658"/>
                    <a:pt x="1417657" y="1234298"/>
                    <a:pt x="1417657" y="1008112"/>
                  </a:cubicBezTo>
                  <a:lnTo>
                    <a:pt x="1417657" y="598566"/>
                  </a:lnTo>
                  <a:lnTo>
                    <a:pt x="1008112" y="598566"/>
                  </a:lnTo>
                  <a:close/>
                </a:path>
              </a:pathLst>
            </a:custGeom>
            <a:solidFill>
              <a:schemeClr val="accent1"/>
            </a:solidFill>
            <a:ln w="19050">
              <a:noFill/>
              <a:round/>
            </a:ln>
          </p:spPr>
          <p:txBody>
            <a:bodyPr anchor="ctr"/>
            <a:lstStyle/>
            <a:p>
              <a:pPr algn="ctr"/>
              <a:endParaRPr sz="1280"/>
            </a:p>
          </p:txBody>
        </p:sp>
        <p:sp>
          <p:nvSpPr>
            <p:cNvPr id="7" name="五边形 26"/>
            <p:cNvSpPr/>
            <p:nvPr/>
          </p:nvSpPr>
          <p:spPr bwMode="auto">
            <a:xfrm rot="5400000">
              <a:off x="2206195" y="2075649"/>
              <a:ext cx="746076" cy="478042"/>
            </a:xfrm>
            <a:prstGeom prst="homePlate">
              <a:avLst/>
            </a:prstGeom>
            <a:solidFill>
              <a:schemeClr val="accent1"/>
            </a:solidFill>
            <a:ln w="19050">
              <a:noFill/>
              <a:round/>
            </a:ln>
          </p:spPr>
          <p:txBody>
            <a:bodyPr anchor="ctr"/>
            <a:lstStyle/>
            <a:p>
              <a:pPr algn="ctr"/>
              <a:endParaRPr sz="1280"/>
            </a:p>
          </p:txBody>
        </p:sp>
        <p:sp>
          <p:nvSpPr>
            <p:cNvPr id="8" name="矩形 7"/>
            <p:cNvSpPr/>
            <p:nvPr/>
          </p:nvSpPr>
          <p:spPr>
            <a:xfrm>
              <a:off x="8244114" y="1226768"/>
              <a:ext cx="1981984" cy="1231109"/>
            </a:xfrm>
            <a:prstGeom prst="rect">
              <a:avLst/>
            </a:prstGeom>
            <a:solidFill>
              <a:schemeClr val="bg1"/>
            </a:solidFill>
          </p:spPr>
          <p:txBody>
            <a:bodyPr wrap="square">
              <a:normAutofit/>
            </a:bodyPr>
            <a:lstStyle/>
            <a:p>
              <a:pPr algn="r"/>
              <a:r>
                <a:rPr lang="zh-CN" altLang="en-US" sz="4050" b="1" spc="225">
                  <a:solidFill>
                    <a:schemeClr val="bg1">
                      <a:lumMod val="65000"/>
                    </a:schemeClr>
                  </a:solidFill>
                </a:rPr>
                <a:t>目录</a:t>
              </a:r>
              <a:endParaRPr lang="zh-CN" altLang="en-US" sz="4050" b="1" spc="225">
                <a:solidFill>
                  <a:schemeClr val="bg1">
                    <a:lumMod val="65000"/>
                  </a:schemeClr>
                </a:solidFill>
              </a:endParaRPr>
            </a:p>
          </p:txBody>
        </p:sp>
        <p:sp>
          <p:nvSpPr>
            <p:cNvPr id="17" name="矩形 16"/>
            <p:cNvSpPr/>
            <p:nvPr/>
          </p:nvSpPr>
          <p:spPr>
            <a:xfrm>
              <a:off x="8554856" y="2036367"/>
              <a:ext cx="1569665" cy="369333"/>
            </a:xfrm>
            <a:prstGeom prst="rect">
              <a:avLst/>
            </a:prstGeom>
          </p:spPr>
          <p:txBody>
            <a:bodyPr wrap="none">
              <a:normAutofit lnSpcReduction="10000"/>
            </a:bodyPr>
            <a:lstStyle/>
            <a:p>
              <a:pPr algn="r"/>
              <a:r>
                <a:rPr lang="en-US" altLang="zh-CN" sz="1280" b="1" spc="225">
                  <a:solidFill>
                    <a:schemeClr val="bg1">
                      <a:lumMod val="65000"/>
                    </a:schemeClr>
                  </a:solidFill>
                </a:rPr>
                <a:t>CONTENT</a:t>
              </a:r>
              <a:endParaRPr lang="en-US" altLang="zh-CN" sz="1280" b="1" spc="225">
                <a:solidFill>
                  <a:schemeClr val="bg1">
                    <a:lumMod val="65000"/>
                  </a:schemeClr>
                </a:solidFill>
              </a:endParaRPr>
            </a:p>
          </p:txBody>
        </p:sp>
      </p:grpSp>
      <p:sp>
        <p:nvSpPr>
          <p:cNvPr id="32" name="菱形 31"/>
          <p:cNvSpPr/>
          <p:nvPr/>
        </p:nvSpPr>
        <p:spPr>
          <a:xfrm>
            <a:off x="1692716" y="4257318"/>
            <a:ext cx="468238" cy="46823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05</a:t>
            </a:r>
            <a:endParaRPr lang="en-US" altLang="zh-CN" sz="1280" dirty="0">
              <a:solidFill>
                <a:schemeClr val="bg1"/>
              </a:solidFill>
              <a:latin typeface="Impact" panose="020B0806030902050204" pitchFamily="34" charset="0"/>
            </a:endParaRPr>
          </a:p>
        </p:txBody>
      </p:sp>
      <p:sp>
        <p:nvSpPr>
          <p:cNvPr id="36" name="文本框 15"/>
          <p:cNvSpPr txBox="1"/>
          <p:nvPr/>
        </p:nvSpPr>
        <p:spPr>
          <a:xfrm>
            <a:off x="2034871" y="4260367"/>
            <a:ext cx="2971776" cy="380540"/>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支持个体工商户复工复业的个人所得税政策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21" name="TextBox 33"/>
          <p:cNvSpPr txBox="1"/>
          <p:nvPr/>
        </p:nvSpPr>
        <p:spPr>
          <a:xfrm>
            <a:off x="2217219" y="2416720"/>
            <a:ext cx="3483418" cy="37701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困难行业企业所得税支持政策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 name="TextBox 33"/>
          <p:cNvSpPr txBox="1"/>
          <p:nvPr/>
        </p:nvSpPr>
        <p:spPr>
          <a:xfrm>
            <a:off x="2231976" y="3678176"/>
            <a:ext cx="3924278" cy="37701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支持防护救治的个人所得税政策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2" name="文本框 11"/>
          <p:cNvSpPr txBox="1"/>
          <p:nvPr/>
        </p:nvSpPr>
        <p:spPr>
          <a:xfrm>
            <a:off x="2222201" y="3062178"/>
            <a:ext cx="3393372" cy="677108"/>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鼓励捐赠的所得税政策</a:t>
            </a:r>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p15:prstTrans prst="fallOve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6"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725">
                                          <p:stCondLst>
                                            <p:cond delay="0"/>
                                          </p:stCondLst>
                                        </p:cTn>
                                        <p:tgtEl>
                                          <p:spTgt spid="12"/>
                                        </p:tgtEl>
                                      </p:cBhvr>
                                    </p:animEffect>
                                    <p:anim calcmode="lin" valueType="num">
                                      <p:cBhvr>
                                        <p:cTn id="27" dur="2278"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830"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830" tmFilter="0, 0; 0.125,0.2665; 0.25,0.4; 0.375,0.465; 0.5,0.5;  0.625,0.535; 0.75,0.6; 0.875,0.7335; 1,1">
                                          <p:stCondLst>
                                            <p:cond delay="830"/>
                                          </p:stCondLst>
                                        </p:cTn>
                                        <p:tgtEl>
                                          <p:spTgt spid="12"/>
                                        </p:tgtEl>
                                        <p:attrNameLst>
                                          <p:attrName>ppt_y</p:attrName>
                                        </p:attrNameLst>
                                      </p:cBhvr>
                                      <p:tavLst>
                                        <p:tav tm="0" fmla="#ppt_y-sin(pi*$)/9">
                                          <p:val>
                                            <p:fltVal val="0"/>
                                          </p:val>
                                        </p:tav>
                                        <p:tav tm="100000">
                                          <p:val>
                                            <p:fltVal val="1"/>
                                          </p:val>
                                        </p:tav>
                                      </p:tavLst>
                                    </p:anim>
                                    <p:anim calcmode="lin" valueType="num">
                                      <p:cBhvr>
                                        <p:cTn id="30" dur="415" tmFilter="0, 0; 0.125,0.2665; 0.25,0.4; 0.375,0.465; 0.5,0.5;  0.625,0.535; 0.75,0.6; 0.875,0.7335; 1,1">
                                          <p:stCondLst>
                                            <p:cond delay="1655"/>
                                          </p:stCondLst>
                                        </p:cTn>
                                        <p:tgtEl>
                                          <p:spTgt spid="12"/>
                                        </p:tgtEl>
                                        <p:attrNameLst>
                                          <p:attrName>ppt_y</p:attrName>
                                        </p:attrNameLst>
                                      </p:cBhvr>
                                      <p:tavLst>
                                        <p:tav tm="0" fmla="#ppt_y-sin(pi*$)/27">
                                          <p:val>
                                            <p:fltVal val="0"/>
                                          </p:val>
                                        </p:tav>
                                        <p:tav tm="100000">
                                          <p:val>
                                            <p:fltVal val="1"/>
                                          </p:val>
                                        </p:tav>
                                      </p:tavLst>
                                    </p:anim>
                                    <p:anim calcmode="lin" valueType="num">
                                      <p:cBhvr>
                                        <p:cTn id="31" dur="205" tmFilter="0, 0; 0.125,0.2665; 0.25,0.4; 0.375,0.465; 0.5,0.5;  0.625,0.535; 0.75,0.6; 0.875,0.7335; 1,1">
                                          <p:stCondLst>
                                            <p:cond delay="2070"/>
                                          </p:stCondLst>
                                        </p:cTn>
                                        <p:tgtEl>
                                          <p:spTgt spid="12"/>
                                        </p:tgtEl>
                                        <p:attrNameLst>
                                          <p:attrName>ppt_y</p:attrName>
                                        </p:attrNameLst>
                                      </p:cBhvr>
                                      <p:tavLst>
                                        <p:tav tm="0" fmla="#ppt_y-sin(pi*$)/81">
                                          <p:val>
                                            <p:fltVal val="0"/>
                                          </p:val>
                                        </p:tav>
                                        <p:tav tm="100000">
                                          <p:val>
                                            <p:fltVal val="1"/>
                                          </p:val>
                                        </p:tav>
                                      </p:tavLst>
                                    </p:anim>
                                    <p:animScale>
                                      <p:cBhvr>
                                        <p:cTn id="32" dur="33">
                                          <p:stCondLst>
                                            <p:cond delay="812"/>
                                          </p:stCondLst>
                                        </p:cTn>
                                        <p:tgtEl>
                                          <p:spTgt spid="12"/>
                                        </p:tgtEl>
                                      </p:cBhvr>
                                      <p:to x="100000" y="60000"/>
                                    </p:animScale>
                                    <p:animScale>
                                      <p:cBhvr>
                                        <p:cTn id="33" dur="207" decel="50000">
                                          <p:stCondLst>
                                            <p:cond delay="845"/>
                                          </p:stCondLst>
                                        </p:cTn>
                                        <p:tgtEl>
                                          <p:spTgt spid="12"/>
                                        </p:tgtEl>
                                      </p:cBhvr>
                                      <p:to x="100000" y="100000"/>
                                    </p:animScale>
                                    <p:animScale>
                                      <p:cBhvr>
                                        <p:cTn id="34" dur="33">
                                          <p:stCondLst>
                                            <p:cond delay="1640"/>
                                          </p:stCondLst>
                                        </p:cTn>
                                        <p:tgtEl>
                                          <p:spTgt spid="12"/>
                                        </p:tgtEl>
                                      </p:cBhvr>
                                      <p:to x="100000" y="80000"/>
                                    </p:animScale>
                                    <p:animScale>
                                      <p:cBhvr>
                                        <p:cTn id="35" dur="207" decel="50000">
                                          <p:stCondLst>
                                            <p:cond delay="1673"/>
                                          </p:stCondLst>
                                        </p:cTn>
                                        <p:tgtEl>
                                          <p:spTgt spid="12"/>
                                        </p:tgtEl>
                                      </p:cBhvr>
                                      <p:to x="100000" y="100000"/>
                                    </p:animScale>
                                    <p:animScale>
                                      <p:cBhvr>
                                        <p:cTn id="36" dur="33">
                                          <p:stCondLst>
                                            <p:cond delay="2052"/>
                                          </p:stCondLst>
                                        </p:cTn>
                                        <p:tgtEl>
                                          <p:spTgt spid="12"/>
                                        </p:tgtEl>
                                      </p:cBhvr>
                                      <p:to x="100000" y="90000"/>
                                    </p:animScale>
                                    <p:animScale>
                                      <p:cBhvr>
                                        <p:cTn id="37" dur="207" decel="50000">
                                          <p:stCondLst>
                                            <p:cond delay="2085"/>
                                          </p:stCondLst>
                                        </p:cTn>
                                        <p:tgtEl>
                                          <p:spTgt spid="12"/>
                                        </p:tgtEl>
                                      </p:cBhvr>
                                      <p:to x="100000" y="100000"/>
                                    </p:animScale>
                                    <p:animScale>
                                      <p:cBhvr>
                                        <p:cTn id="38" dur="33">
                                          <p:stCondLst>
                                            <p:cond delay="2260"/>
                                          </p:stCondLst>
                                        </p:cTn>
                                        <p:tgtEl>
                                          <p:spTgt spid="12"/>
                                        </p:tgtEl>
                                      </p:cBhvr>
                                      <p:to x="100000" y="95000"/>
                                    </p:animScale>
                                    <p:animScale>
                                      <p:cBhvr>
                                        <p:cTn id="39" dur="207" decel="50000">
                                          <p:stCondLst>
                                            <p:cond delay="2293"/>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P spid="21" grpId="0"/>
      <p:bldP spid="2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9144018" cy="5148082"/>
          </a:xfrm>
          <a:prstGeom prst="rect">
            <a:avLst/>
          </a:prstGeom>
        </p:spPr>
      </p:pic>
      <p:sp>
        <p:nvSpPr>
          <p:cNvPr id="4098" name="文本框 28"/>
          <p:cNvSpPr txBox="1">
            <a:spLocks noChangeArrowheads="1"/>
          </p:cNvSpPr>
          <p:nvPr>
            <p:custDataLst>
              <p:tags r:id="rId2"/>
            </p:custDataLst>
          </p:nvPr>
        </p:nvSpPr>
        <p:spPr bwMode="auto">
          <a:xfrm>
            <a:off x="4792618" y="1687195"/>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endParaRPr lang="zh-CN" altLang="en-US" sz="2400" dirty="0">
              <a:latin typeface="微软雅黑" panose="020B0503020204020204" pitchFamily="34" charset="-122"/>
              <a:ea typeface="微软雅黑" panose="020B0503020204020204" pitchFamily="34" charset="-122"/>
            </a:endParaRPr>
          </a:p>
        </p:txBody>
      </p:sp>
      <p:grpSp>
        <p:nvGrpSpPr>
          <p:cNvPr id="4100" name="组合 30"/>
          <p:cNvGrpSpPr/>
          <p:nvPr>
            <p:custDataLst>
              <p:tags r:id="rId3"/>
            </p:custDataLst>
          </p:nvPr>
        </p:nvGrpSpPr>
        <p:grpSpPr>
          <a:xfrm>
            <a:off x="5653391" y="1639570"/>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4"/>
            </p:custDataLst>
          </p:nvPr>
        </p:nvSpPr>
        <p:spPr>
          <a:xfrm>
            <a:off x="3877078" y="1425272"/>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endParaRPr lang="zh-CN" altLang="en-US" sz="2400" kern="0" dirty="0">
              <a:solidFill>
                <a:schemeClr val="accent2"/>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4287820" y="1547897"/>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3</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6"/>
            </p:custDataLst>
          </p:nvPr>
        </p:nvSpPr>
        <p:spPr>
          <a:xfrm>
            <a:off x="4921196" y="1433602"/>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8" name="椭圆 37"/>
          <p:cNvSpPr/>
          <p:nvPr>
            <p:custDataLst>
              <p:tags r:id="rId7"/>
            </p:custDataLst>
          </p:nvPr>
        </p:nvSpPr>
        <p:spPr>
          <a:xfrm flipV="1">
            <a:off x="5383133" y="1807437"/>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4105" name="文本框 38"/>
          <p:cNvSpPr txBox="1">
            <a:spLocks noChangeArrowheads="1"/>
          </p:cNvSpPr>
          <p:nvPr>
            <p:custDataLst>
              <p:tags r:id="rId8"/>
            </p:custDataLst>
          </p:nvPr>
        </p:nvSpPr>
        <p:spPr bwMode="auto">
          <a:xfrm>
            <a:off x="0" y="2875477"/>
            <a:ext cx="9143999" cy="6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鼓励捐赠的所得税政策</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9"/>
            </p:custDataLst>
          </p:nvPr>
        </p:nvSpPr>
        <p:spPr>
          <a:xfrm>
            <a:off x="3702063" y="1701478"/>
            <a:ext cx="1358429" cy="666714"/>
          </a:xfrm>
          <a:custGeom>
            <a:avLst/>
            <a:gdLst>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 name="connsiteX5" fmla="*/ 409902 w 2881560"/>
              <a:gd name="connsiteY5" fmla="*/ 1694793 h 2025869"/>
              <a:gd name="connsiteX6" fmla="*/ 2973000 w 2973000"/>
              <a:gd name="connsiteY6" fmla="*/ 1786233 h 20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560" h="2025868">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a:solidFill>
                <a:prstClr val="white"/>
              </a:solidFill>
            </a:endParaRPr>
          </a:p>
        </p:txBody>
      </p:sp>
    </p:spTree>
    <p:custDataLst>
      <p:tags r:id="rId10"/>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strVal val="#ppt_x"/>
                                          </p:val>
                                        </p:tav>
                                        <p:tav tm="100000">
                                          <p:val>
                                            <p:strVal val="#ppt_x"/>
                                          </p:val>
                                        </p:tav>
                                      </p:tavLst>
                                    </p:anim>
                                    <p:anim calcmode="lin" valueType="num">
                                      <p:cBhvr>
                                        <p:cTn id="18" dur="500" fill="hold"/>
                                        <p:tgtEl>
                                          <p:spTgt spid="36"/>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wipe(down)">
                                      <p:cBhvr>
                                        <p:cTn id="27" dur="1250"/>
                                        <p:tgtEl>
                                          <p:spTgt spid="4105"/>
                                        </p:tgtEl>
                                      </p:cBhvr>
                                    </p:animEffect>
                                  </p:childTnLst>
                                </p:cTn>
                              </p:par>
                              <p:par>
                                <p:cTn id="28" presetID="10"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5" grpId="0"/>
      <p:bldP spid="36" grpId="0" animBg="1"/>
      <p:bldP spid="37" grpId="0" animBg="1"/>
      <p:bldP spid="38" grpId="0" animBg="1"/>
      <p:bldP spid="410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grpSp>
        <p:nvGrpSpPr>
          <p:cNvPr id="29" name="Group 19"/>
          <p:cNvGrpSpPr/>
          <p:nvPr/>
        </p:nvGrpSpPr>
        <p:grpSpPr>
          <a:xfrm>
            <a:off x="452438" y="2919769"/>
            <a:ext cx="8047434" cy="2083938"/>
            <a:chOff x="3798640" y="4935001"/>
            <a:chExt cx="5609728" cy="1758589"/>
          </a:xfrm>
        </p:grpSpPr>
        <p:sp>
          <p:nvSpPr>
            <p:cNvPr id="30" name="圆角矩形 6"/>
            <p:cNvSpPr/>
            <p:nvPr/>
          </p:nvSpPr>
          <p:spPr>
            <a:xfrm>
              <a:off x="3798640" y="4935001"/>
              <a:ext cx="5609728" cy="17585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31" name="燕尾形 26"/>
            <p:cNvSpPr/>
            <p:nvPr/>
          </p:nvSpPr>
          <p:spPr>
            <a:xfrm>
              <a:off x="4550699" y="5472446"/>
              <a:ext cx="323000"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34" name="燕尾形 27"/>
            <p:cNvSpPr/>
            <p:nvPr/>
          </p:nvSpPr>
          <p:spPr>
            <a:xfrm>
              <a:off x="4796871" y="5472446"/>
              <a:ext cx="323001"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39" name="TextBox 23"/>
            <p:cNvSpPr txBox="1"/>
            <p:nvPr/>
          </p:nvSpPr>
          <p:spPr>
            <a:xfrm>
              <a:off x="4123386" y="5352422"/>
              <a:ext cx="963763" cy="792672"/>
            </a:xfrm>
            <a:prstGeom prst="rect">
              <a:avLst/>
            </a:prstGeom>
            <a:noFill/>
          </p:spPr>
          <p:txBody>
            <a:bodyPr>
              <a:spAutoFit/>
            </a:bodyPr>
            <a:lstStyle/>
            <a:p>
              <a:pPr algn="ctr" defTabSz="685165">
                <a:lnSpc>
                  <a:spcPct val="130000"/>
                </a:lnSpc>
                <a:defRPr/>
              </a:pPr>
              <a:endPar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sp>
        <p:nvSpPr>
          <p:cNvPr id="40" name="TextBox 33"/>
          <p:cNvSpPr txBox="1"/>
          <p:nvPr/>
        </p:nvSpPr>
        <p:spPr>
          <a:xfrm>
            <a:off x="2347798" y="966387"/>
            <a:ext cx="5711681" cy="1608120"/>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9</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号公告第一条规定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，企业和个人通过公益性社会组织或者县级以上人民政府及其部门等国家机关，捐赠用于应对新型冠状病毒感染的肺炎疫情的现金和物品，允许在计算应纳税所得额时全额扣除。</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44" name="Group 12"/>
          <p:cNvGrpSpPr/>
          <p:nvPr/>
        </p:nvGrpSpPr>
        <p:grpSpPr>
          <a:xfrm>
            <a:off x="452438" y="676495"/>
            <a:ext cx="8047435" cy="2083938"/>
            <a:chOff x="603607" y="1746900"/>
            <a:chExt cx="5100205" cy="1601278"/>
          </a:xfrm>
        </p:grpSpPr>
        <p:sp>
          <p:nvSpPr>
            <p:cNvPr id="48" name="圆角矩形 6"/>
            <p:cNvSpPr/>
            <p:nvPr/>
          </p:nvSpPr>
          <p:spPr bwMode="auto">
            <a:xfrm>
              <a:off x="603607" y="1746900"/>
              <a:ext cx="5100205" cy="16012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46" name="燕尾形 20"/>
            <p:cNvSpPr/>
            <p:nvPr/>
          </p:nvSpPr>
          <p:spPr bwMode="auto">
            <a:xfrm>
              <a:off x="1287345" y="2235694"/>
              <a:ext cx="293662"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47" name="燕尾形 21"/>
            <p:cNvSpPr/>
            <p:nvPr/>
          </p:nvSpPr>
          <p:spPr bwMode="auto">
            <a:xfrm>
              <a:off x="1511163" y="2235694"/>
              <a:ext cx="293663"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sp>
        <p:nvSpPr>
          <p:cNvPr id="17" name="TextBox 33"/>
          <p:cNvSpPr txBox="1"/>
          <p:nvPr/>
        </p:nvSpPr>
        <p:spPr>
          <a:xfrm>
            <a:off x="2347799" y="3227002"/>
            <a:ext cx="5711680" cy="1608120"/>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9</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号公告第二条规定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，企业和个人直接向承担疫情防治任务的医院捐赠用于应对新型冠状病毒感染的肺炎疫情的物品，允许在计算应纳税所得额时全额扣除。捐赠人凭承担疫情防治任务的医院开具的捐赠接收函办理税前扣除事宜。</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（一）政策规定</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grpId="0" nodeType="afterEffec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10" presetClass="entr" presetSubtype="0" fill="hold" nodeType="afterEffec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grpSp>
        <p:nvGrpSpPr>
          <p:cNvPr id="29" name="Group 19"/>
          <p:cNvGrpSpPr/>
          <p:nvPr/>
        </p:nvGrpSpPr>
        <p:grpSpPr>
          <a:xfrm>
            <a:off x="452447" y="2886815"/>
            <a:ext cx="8047434" cy="1896049"/>
            <a:chOff x="3939468" y="6976378"/>
            <a:chExt cx="5609728" cy="1758589"/>
          </a:xfrm>
        </p:grpSpPr>
        <p:sp>
          <p:nvSpPr>
            <p:cNvPr id="30" name="圆角矩形 6"/>
            <p:cNvSpPr/>
            <p:nvPr/>
          </p:nvSpPr>
          <p:spPr>
            <a:xfrm>
              <a:off x="3939468" y="6976378"/>
              <a:ext cx="5609728" cy="17585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31" name="燕尾形 26"/>
            <p:cNvSpPr/>
            <p:nvPr/>
          </p:nvSpPr>
          <p:spPr>
            <a:xfrm>
              <a:off x="4676703" y="7523678"/>
              <a:ext cx="323000"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34" name="燕尾形 27"/>
            <p:cNvSpPr/>
            <p:nvPr/>
          </p:nvSpPr>
          <p:spPr>
            <a:xfrm>
              <a:off x="4922875" y="7523678"/>
              <a:ext cx="323001"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grpSp>
      <p:sp>
        <p:nvSpPr>
          <p:cNvPr id="40" name="TextBox 33"/>
          <p:cNvSpPr txBox="1"/>
          <p:nvPr/>
        </p:nvSpPr>
        <p:spPr>
          <a:xfrm>
            <a:off x="2347798" y="998286"/>
            <a:ext cx="5711681" cy="130034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9</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号公告第四条规定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，国家机关、公益性社会组织和承担疫情防治任务的医院接受的捐赠，应专项用于应对新型冠状病毒感染的肺炎疫情工作，不得挪作他用。</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44" name="Group 12"/>
          <p:cNvGrpSpPr/>
          <p:nvPr/>
        </p:nvGrpSpPr>
        <p:grpSpPr>
          <a:xfrm>
            <a:off x="452438" y="697755"/>
            <a:ext cx="8047435" cy="1896049"/>
            <a:chOff x="603607" y="1746900"/>
            <a:chExt cx="5100205" cy="1601278"/>
          </a:xfrm>
        </p:grpSpPr>
        <p:sp>
          <p:nvSpPr>
            <p:cNvPr id="48" name="圆角矩形 6"/>
            <p:cNvSpPr/>
            <p:nvPr/>
          </p:nvSpPr>
          <p:spPr bwMode="auto">
            <a:xfrm>
              <a:off x="603607" y="1746900"/>
              <a:ext cx="5100205" cy="16012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46" name="燕尾形 20"/>
            <p:cNvSpPr/>
            <p:nvPr/>
          </p:nvSpPr>
          <p:spPr bwMode="auto">
            <a:xfrm>
              <a:off x="1287345" y="2235694"/>
              <a:ext cx="293662"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47" name="燕尾形 21"/>
            <p:cNvSpPr/>
            <p:nvPr/>
          </p:nvSpPr>
          <p:spPr bwMode="auto">
            <a:xfrm>
              <a:off x="1511163" y="2235694"/>
              <a:ext cx="293663"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sp>
        <p:nvSpPr>
          <p:cNvPr id="17" name="TextBox 33"/>
          <p:cNvSpPr txBox="1"/>
          <p:nvPr/>
        </p:nvSpPr>
        <p:spPr>
          <a:xfrm>
            <a:off x="2347799" y="3429021"/>
            <a:ext cx="5711680" cy="684791"/>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9</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号公告第五条规定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，本公告自</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2020</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月</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日起施行，截止日期视疫情情况另行公告。</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（一）政策规定</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grpId="0" nodeType="afterEffec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10" presetClass="entr" presetSubtype="0" fill="hold" nodeType="afterEffec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sp>
        <p:nvSpPr>
          <p:cNvPr id="40" name="TextBox 33"/>
          <p:cNvSpPr txBox="1"/>
          <p:nvPr/>
        </p:nvSpPr>
        <p:spPr>
          <a:xfrm>
            <a:off x="350874" y="1965850"/>
            <a:ext cx="8399721" cy="1399858"/>
          </a:xfrm>
          <a:prstGeom prst="rect">
            <a:avLst/>
          </a:prstGeom>
          <a:noFill/>
        </p:spPr>
        <p:txBody>
          <a:bodyPr wrap="square" lIns="68568" tIns="34284" rIns="68568" bIns="34284">
            <a:spAutoFit/>
          </a:bodyPr>
          <a:lstStyle/>
          <a:p>
            <a:pPr indent="457200" defTabSz="685165">
              <a:lnSpc>
                <a:spcPct val="150000"/>
              </a:lnSpc>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企业享受财税</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9</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号公告规定的全额税前扣除政策的，采取“自行判别、申报享受、相关资料留存备查”的方式，并将捐赠全额扣除情况填入企业所得税纳税申报表相应行次。</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（二）征管要求</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pic>
        <p:nvPicPr>
          <p:cNvPr id="7" name="图片 6" descr="1.PNG"/>
          <p:cNvPicPr>
            <a:picLocks noChangeAspect="1"/>
          </p:cNvPicPr>
          <p:nvPr/>
        </p:nvPicPr>
        <p:blipFill>
          <a:blip r:embed="rId2"/>
          <a:stretch>
            <a:fillRect/>
          </a:stretch>
        </p:blipFill>
        <p:spPr>
          <a:xfrm>
            <a:off x="33289" y="1096908"/>
            <a:ext cx="9076207" cy="449619"/>
          </a:xfrm>
          <a:prstGeom prst="rect">
            <a:avLst/>
          </a:prstGeom>
        </p:spPr>
      </p:pic>
      <p:pic>
        <p:nvPicPr>
          <p:cNvPr id="8" name="图片 7" descr="2.PNG"/>
          <p:cNvPicPr>
            <a:picLocks noChangeAspect="1"/>
          </p:cNvPicPr>
          <p:nvPr/>
        </p:nvPicPr>
        <p:blipFill>
          <a:blip r:embed="rId3"/>
          <a:stretch>
            <a:fillRect/>
          </a:stretch>
        </p:blipFill>
        <p:spPr>
          <a:xfrm>
            <a:off x="193186" y="1774242"/>
            <a:ext cx="8717892" cy="3344646"/>
          </a:xfrm>
          <a:prstGeom prst="rect">
            <a:avLst/>
          </a:prstGeom>
        </p:spPr>
      </p:pic>
      <p:sp>
        <p:nvSpPr>
          <p:cNvPr id="9" name="TextBox 8"/>
          <p:cNvSpPr txBox="1"/>
          <p:nvPr/>
        </p:nvSpPr>
        <p:spPr>
          <a:xfrm>
            <a:off x="2725961" y="724618"/>
            <a:ext cx="4054402"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cs typeface="Clear Sans" panose="020B0503030202020304" pitchFamily="34" charset="0"/>
              </a:rPr>
              <a:t>免税收入、减计收入、所得减免等优惠明细表</a:t>
            </a:r>
            <a:endParaRPr lang="zh-CN" altLang="en-US" sz="1400" dirty="0"/>
          </a:p>
        </p:txBody>
      </p:sp>
    </p:spTree>
    <p:custDataLst>
      <p:tags r:id="rId4"/>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sp>
        <p:nvSpPr>
          <p:cNvPr id="40" name="TextBox 33"/>
          <p:cNvSpPr txBox="1"/>
          <p:nvPr/>
        </p:nvSpPr>
        <p:spPr>
          <a:xfrm>
            <a:off x="350874" y="626145"/>
            <a:ext cx="8399721" cy="4683760"/>
          </a:xfrm>
          <a:prstGeom prst="rect">
            <a:avLst/>
          </a:prstGeom>
          <a:noFill/>
        </p:spPr>
        <p:txBody>
          <a:bodyPr wrap="square" lIns="68568" tIns="34284" rIns="68568" bIns="34284">
            <a:spAutoFit/>
          </a:bodyPr>
          <a:lstStyle/>
          <a:p>
            <a:pPr indent="457200" defTabSz="685165">
              <a:lnSpc>
                <a:spcPct val="150000"/>
              </a:lnSpc>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为便于个人享受扣除政策，建议捐赠人拿到捐赠票据后，及时将捐赠票据的复印件提供给扣缴义务人，由扣缴义务人在计算扣缴税款时扣除。同时，留存好相关捐赠票据。扣缴义务人在为个人办理捐赠扣除时，除正常扣缴申报外，还需要一并报送</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个人所得税公益慈善事业捐赠扣除明细表</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。特别需要注意的是，填写</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个人所得税公益慈善事业捐赠扣除明细表</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时，如果纳税人是直接向承担疫情防治任务的医院捐赠物资时，还应当在备注栏注明“直接捐赠”。</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a:p>
            <a:pPr indent="457200" defTabSz="685165">
              <a:lnSpc>
                <a:spcPct val="150000"/>
              </a:lnSpc>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企业和个人凭取得承担疫情防治任务的医院开具的捐赠接收函，作为税前扣除依据自行留存备查。</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a:p>
            <a:pPr indent="457200" defTabSz="685165">
              <a:lnSpc>
                <a:spcPct val="150000"/>
              </a:lnSpc>
              <a:defRPr/>
            </a:pP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矩形 18"/>
          <p:cNvSpPr/>
          <p:nvPr/>
        </p:nvSpPr>
        <p:spPr>
          <a:xfrm>
            <a:off x="-443404" y="77584"/>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（二）征管要求</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884" y="626162"/>
            <a:ext cx="6902805" cy="4153113"/>
          </a:xfrm>
          <a:prstGeom prst="rect">
            <a:avLst/>
          </a:prstGeom>
        </p:spPr>
      </p:pic>
      <p:sp>
        <p:nvSpPr>
          <p:cNvPr id="4" name="文本框 3"/>
          <p:cNvSpPr txBox="1"/>
          <p:nvPr/>
        </p:nvSpPr>
        <p:spPr>
          <a:xfrm>
            <a:off x="5103628" y="861238"/>
            <a:ext cx="2626245" cy="400110"/>
          </a:xfrm>
          <a:prstGeom prst="rect">
            <a:avLst/>
          </a:prstGeom>
          <a:noFill/>
        </p:spPr>
        <p:txBody>
          <a:bodyPr wrap="square" rtlCol="0">
            <a:spAutoFit/>
          </a:bodyPr>
          <a:lstStyle/>
          <a:p>
            <a:r>
              <a:rPr lang="zh-CN" altLang="en-US" sz="2000" b="1" dirty="0"/>
              <a:t>财税</a:t>
            </a:r>
            <a:r>
              <a:rPr lang="en-US" altLang="zh-CN" sz="2000" b="1" dirty="0"/>
              <a:t>2019</a:t>
            </a:r>
            <a:r>
              <a:rPr lang="zh-CN" altLang="en-US" sz="2000" b="1" dirty="0"/>
              <a:t>年</a:t>
            </a:r>
            <a:r>
              <a:rPr lang="en-US" altLang="zh-CN" sz="2000" b="1" dirty="0"/>
              <a:t>99</a:t>
            </a:r>
            <a:r>
              <a:rPr lang="zh-CN" altLang="en-US" sz="2000" b="1" dirty="0"/>
              <a:t>号公告</a:t>
            </a:r>
            <a:endParaRPr lang="zh-CN" altLang="en-US" sz="2000" b="1" dirty="0"/>
          </a:p>
        </p:txBody>
      </p:sp>
    </p:spTree>
    <p:custDataLst>
      <p:tags r:id="rId3"/>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3"/>
                                        </p:tgtEl>
                                        <p:attrNameLst>
                                          <p:attrName>ppt_x</p:attrName>
                                        </p:attrNameLst>
                                      </p:cBhvr>
                                      <p:tavLst>
                                        <p:tav tm="0">
                                          <p:val>
                                            <p:strVal val="ppt_x"/>
                                          </p:val>
                                        </p:tav>
                                        <p:tav tm="100000">
                                          <p:val>
                                            <p:strVal val="ppt_x"/>
                                          </p:val>
                                        </p:tav>
                                      </p:tavLst>
                                    </p:anim>
                                    <p:anim calcmode="lin" valueType="num">
                                      <p:cBhvr additive="base">
                                        <p:cTn id="43" dur="500"/>
                                        <p:tgtEl>
                                          <p:spTgt spid="3"/>
                                        </p:tgtEl>
                                        <p:attrNameLst>
                                          <p:attrName>ppt_y</p:attrName>
                                        </p:attrNameLst>
                                      </p:cBhvr>
                                      <p:tavLst>
                                        <p:tav tm="0">
                                          <p:val>
                                            <p:strVal val="ppt_y"/>
                                          </p:val>
                                        </p:tav>
                                        <p:tav tm="100000">
                                          <p:val>
                                            <p:strVal val="1+ppt_h/2"/>
                                          </p:val>
                                        </p:tav>
                                      </p:tavLst>
                                    </p:anim>
                                    <p:set>
                                      <p:cBhvr>
                                        <p:cTn id="44" dur="1" fill="hold">
                                          <p:stCondLst>
                                            <p:cond delay="499"/>
                                          </p:stCondLst>
                                        </p:cTn>
                                        <p:tgtEl>
                                          <p:spTgt spid="3"/>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4"/>
                                        </p:tgtEl>
                                        <p:attrNameLst>
                                          <p:attrName>ppt_x</p:attrName>
                                        </p:attrNameLst>
                                      </p:cBhvr>
                                      <p:tavLst>
                                        <p:tav tm="0">
                                          <p:val>
                                            <p:strVal val="ppt_x"/>
                                          </p:val>
                                        </p:tav>
                                        <p:tav tm="100000">
                                          <p:val>
                                            <p:strVal val="ppt_x"/>
                                          </p:val>
                                        </p:tav>
                                      </p:tavLst>
                                    </p:anim>
                                    <p:anim calcmode="lin" valueType="num">
                                      <p:cBhvr additive="base">
                                        <p:cTn id="47" dur="500"/>
                                        <p:tgtEl>
                                          <p:spTgt spid="4"/>
                                        </p:tgtEl>
                                        <p:attrNameLst>
                                          <p:attrName>ppt_y</p:attrName>
                                        </p:attrNameLst>
                                      </p:cBhvr>
                                      <p:tavLst>
                                        <p:tav tm="0">
                                          <p:val>
                                            <p:strVal val="ppt_y"/>
                                          </p:val>
                                        </p:tav>
                                        <p:tav tm="100000">
                                          <p:val>
                                            <p:strVal val="1+ppt_h/2"/>
                                          </p:val>
                                        </p:tav>
                                      </p:tavLst>
                                    </p:anim>
                                    <p:set>
                                      <p:cBhvr>
                                        <p:cTn id="4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9144018" cy="5148082"/>
          </a:xfrm>
          <a:prstGeom prst="rect">
            <a:avLst/>
          </a:prstGeom>
        </p:spPr>
      </p:pic>
      <p:sp>
        <p:nvSpPr>
          <p:cNvPr id="40" name="Text Placeholder 5"/>
          <p:cNvSpPr txBox="1"/>
          <p:nvPr/>
        </p:nvSpPr>
        <p:spPr>
          <a:xfrm>
            <a:off x="1200038" y="1923010"/>
            <a:ext cx="1273180" cy="39341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关于单位组织员统一捐赠的问题</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Shape 1480"/>
          <p:cNvSpPr/>
          <p:nvPr/>
        </p:nvSpPr>
        <p:spPr>
          <a:xfrm>
            <a:off x="4945633" y="1659853"/>
            <a:ext cx="139728" cy="139718"/>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矩形 49"/>
          <p:cNvSpPr/>
          <p:nvPr/>
        </p:nvSpPr>
        <p:spPr>
          <a:xfrm>
            <a:off x="-443404" y="77584"/>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（三）热点问题</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
        <p:nvSpPr>
          <p:cNvPr id="74" name="Shape 1452"/>
          <p:cNvSpPr/>
          <p:nvPr/>
        </p:nvSpPr>
        <p:spPr>
          <a:xfrm>
            <a:off x="769920" y="1339798"/>
            <a:ext cx="2317981" cy="3583076"/>
          </a:xfrm>
          <a:prstGeom prst="roundRect">
            <a:avLst>
              <a:gd name="adj" fmla="val 6924"/>
            </a:avLst>
          </a:prstGeom>
          <a:ln w="12700">
            <a:solidFill>
              <a:srgbClr val="A6AAA9"/>
            </a:solidFill>
            <a:miter lim="400000"/>
          </a:ln>
        </p:spPr>
        <p:txBody>
          <a:bodyPr lIns="14285" tIns="14285" rIns="14285" bIns="14285" anchor="ct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Shape 1454"/>
          <p:cNvSpPr/>
          <p:nvPr/>
        </p:nvSpPr>
        <p:spPr>
          <a:xfrm>
            <a:off x="3477411" y="1339798"/>
            <a:ext cx="2317983" cy="3583076"/>
          </a:xfrm>
          <a:prstGeom prst="roundRect">
            <a:avLst>
              <a:gd name="adj" fmla="val 6924"/>
            </a:avLst>
          </a:prstGeom>
          <a:ln w="12700">
            <a:solidFill>
              <a:srgbClr val="A6AAA9"/>
            </a:solidFill>
            <a:miter lim="400000"/>
          </a:ln>
        </p:spPr>
        <p:txBody>
          <a:bodyPr lIns="14285" tIns="14285" rIns="14285" bIns="14285" anchor="ct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Shape 1456"/>
          <p:cNvSpPr/>
          <p:nvPr/>
        </p:nvSpPr>
        <p:spPr>
          <a:xfrm>
            <a:off x="6190837" y="1339798"/>
            <a:ext cx="2317983" cy="3583076"/>
          </a:xfrm>
          <a:prstGeom prst="roundRect">
            <a:avLst>
              <a:gd name="adj" fmla="val 6924"/>
            </a:avLst>
          </a:prstGeom>
          <a:ln w="12700">
            <a:solidFill>
              <a:srgbClr val="A6AAA9"/>
            </a:solidFill>
            <a:miter lim="400000"/>
          </a:ln>
        </p:spPr>
        <p:txBody>
          <a:bodyPr lIns="14285" tIns="14285" rIns="14285" bIns="14285" anchor="ct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Shape 1460"/>
          <p:cNvSpPr/>
          <p:nvPr/>
        </p:nvSpPr>
        <p:spPr>
          <a:xfrm>
            <a:off x="996739" y="754903"/>
            <a:ext cx="1706337" cy="1834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5" tIns="14285" rIns="14285" bIns="14285" numCol="1" anchor="ctr">
            <a:noAutofit/>
          </a:bodyP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20"/>
          <p:cNvGrpSpPr/>
          <p:nvPr/>
        </p:nvGrpSpPr>
        <p:grpSpPr>
          <a:xfrm>
            <a:off x="942576" y="843144"/>
            <a:ext cx="479220" cy="515134"/>
            <a:chOff x="1369087" y="2088729"/>
            <a:chExt cx="474017" cy="474016"/>
          </a:xfrm>
        </p:grpSpPr>
        <p:sp>
          <p:nvSpPr>
            <p:cNvPr id="79"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19046" tIns="19046" rIns="19046" bIns="19046" anchor="ct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Shape 1465"/>
          <p:cNvSpPr/>
          <p:nvPr/>
        </p:nvSpPr>
        <p:spPr>
          <a:xfrm>
            <a:off x="3704233" y="754903"/>
            <a:ext cx="1706337" cy="1834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4285" tIns="14285" rIns="14285" bIns="14285" numCol="1" anchor="ctr">
            <a:noAutofit/>
          </a:bodyP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Shape 1468"/>
          <p:cNvSpPr/>
          <p:nvPr/>
        </p:nvSpPr>
        <p:spPr>
          <a:xfrm>
            <a:off x="6431058" y="755170"/>
            <a:ext cx="1702842" cy="18304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4285" tIns="14285" rIns="14285" bIns="14285" numCol="1" anchor="ctr">
            <a:noAutofit/>
          </a:bodyP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3" name="Group 32"/>
          <p:cNvGrpSpPr/>
          <p:nvPr/>
        </p:nvGrpSpPr>
        <p:grpSpPr>
          <a:xfrm>
            <a:off x="3642701" y="843143"/>
            <a:ext cx="479220" cy="515134"/>
            <a:chOff x="3906591" y="2088732"/>
            <a:chExt cx="474017" cy="474017"/>
          </a:xfrm>
        </p:grpSpPr>
        <p:sp>
          <p:nvSpPr>
            <p:cNvPr id="8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a:miter lim="400000"/>
            </a:ln>
          </p:spPr>
          <p:txBody>
            <a:bodyPr lIns="19046" tIns="19046" rIns="19046" bIns="19046" anchor="ct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5" name="Group 1479"/>
            <p:cNvGrpSpPr/>
            <p:nvPr/>
          </p:nvGrpSpPr>
          <p:grpSpPr>
            <a:xfrm>
              <a:off x="4031314" y="2211790"/>
              <a:ext cx="199171" cy="186335"/>
              <a:chOff x="0" y="0"/>
              <a:chExt cx="398340" cy="372667"/>
            </a:xfrm>
          </p:grpSpPr>
          <p:sp>
            <p:nvSpPr>
              <p:cNvPr id="8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88" name="Text Placeholder 5"/>
          <p:cNvSpPr txBox="1"/>
          <p:nvPr/>
        </p:nvSpPr>
        <p:spPr>
          <a:xfrm>
            <a:off x="996739" y="1207864"/>
            <a:ext cx="1693298" cy="104623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关于单位组织员工统一捐赠的问题</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 Placeholder 6"/>
          <p:cNvSpPr txBox="1"/>
          <p:nvPr/>
        </p:nvSpPr>
        <p:spPr>
          <a:xfrm>
            <a:off x="890140" y="3057156"/>
            <a:ext cx="2076576" cy="12325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3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如果单位组织员工向公益性社会组织捐款用于疫情防控，公益性社会组织没有为每个人开具捐赠票据，而是统一为单位开具了捐赠票据，这种情况下，纳税人可以凭汇总开具的捐赠票据和员工明细单扣除。</a:t>
            </a:r>
            <a:endParaRPr lang="zh-CN" altLang="en-US" sz="13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ext Placeholder 5"/>
          <p:cNvSpPr txBox="1"/>
          <p:nvPr/>
        </p:nvSpPr>
        <p:spPr>
          <a:xfrm>
            <a:off x="3768792" y="1356722"/>
            <a:ext cx="1590491" cy="768392"/>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关于未能及时取得捐赠票据能否扣除的问题</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6"/>
          <p:cNvSpPr txBox="1"/>
          <p:nvPr/>
        </p:nvSpPr>
        <p:spPr>
          <a:xfrm>
            <a:off x="3654554" y="2941354"/>
            <a:ext cx="1835169" cy="1232572"/>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现行税收政策规定，如果个人在捐赠时不能及时取得捐赠票据的，可以暂凭取得捐赠银行支付凭证享受扣除政策，并在捐赠之日起的</a:t>
            </a:r>
            <a:r>
              <a:rPr lang="en-US" altLang="zh-CN" sz="13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90</a:t>
            </a:r>
            <a:r>
              <a:rPr lang="zh-CN" altLang="en-US" sz="13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日内取得捐赠票据。</a:t>
            </a:r>
            <a:endParaRPr lang="en-US" altLang="zh-CN" sz="57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 Placeholder 6"/>
          <p:cNvSpPr txBox="1"/>
          <p:nvPr/>
        </p:nvSpPr>
        <p:spPr>
          <a:xfrm>
            <a:off x="6432231" y="2797608"/>
            <a:ext cx="1835169" cy="1232572"/>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纳税人可以根据各项所得的收入、适用税率等情况，自行决定在综合所得、经营所得、当月分类所得中扣除的公益捐赠支出的顺序。</a:t>
            </a:r>
            <a:endParaRPr lang="en-US" altLang="zh-CN" sz="13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5"/>
          <p:cNvSpPr txBox="1"/>
          <p:nvPr/>
        </p:nvSpPr>
        <p:spPr>
          <a:xfrm>
            <a:off x="6476712" y="1420520"/>
            <a:ext cx="1572135" cy="63934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关于个人捐赠支出如何扣除的问题</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Shape 1475"/>
          <p:cNvSpPr/>
          <p:nvPr/>
        </p:nvSpPr>
        <p:spPr>
          <a:xfrm>
            <a:off x="6369103" y="843143"/>
            <a:ext cx="479220" cy="5151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12700">
            <a:miter lim="400000"/>
          </a:ln>
        </p:spPr>
        <p:txBody>
          <a:bodyPr lIns="14285" tIns="14285" rIns="14285" bIns="14285" anchor="ct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Shape 1480"/>
          <p:cNvSpPr/>
          <p:nvPr/>
        </p:nvSpPr>
        <p:spPr>
          <a:xfrm>
            <a:off x="6476712" y="949181"/>
            <a:ext cx="188393" cy="202497"/>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p>
            <a:pPr lvl="0">
              <a:lnSpc>
                <a:spcPct val="120000"/>
              </a:lnSpc>
            </a:pPr>
            <a:endParaRPr sz="1300">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2"/>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grpId="0" nodeType="withEffec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500"/>
                            </p:stCondLst>
                            <p:childTnLst>
                              <p:par>
                                <p:cTn id="17" presetID="10" presetClass="entr" presetSubtype="0" fill="hold" grpId="0" nodeType="afterEffec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par>
                          <p:cTn id="20" fill="hold">
                            <p:stCondLst>
                              <p:cond delay="1000"/>
                            </p:stCondLst>
                            <p:childTnLst>
                              <p:par>
                                <p:cTn id="21" presetID="10" presetClass="entr" presetSubtype="0" fill="hold" grpId="0" nodeType="afterEffec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500"/>
                                        <p:tgtEl>
                                          <p:spTgt spid="88">
                                            <p:txEl>
                                              <p:pRg st="0" end="0"/>
                                            </p:txEl>
                                          </p:spTgt>
                                        </p:tgtEl>
                                      </p:cBhvr>
                                    </p:animEffect>
                                  </p:childTnLst>
                                </p:cTn>
                              </p:par>
                            </p:childTnLst>
                          </p:cTn>
                        </p:par>
                        <p:par>
                          <p:cTn id="24" fill="hold">
                            <p:stCondLst>
                              <p:cond delay="1500"/>
                            </p:stCondLst>
                            <p:childTnLst>
                              <p:par>
                                <p:cTn id="25" presetID="53" presetClass="entr" presetSubtype="16" fill="hold" nodeType="afterEffec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childTnLst>
                          </p:cTn>
                        </p:par>
                        <p:par>
                          <p:cTn id="30" fill="hold">
                            <p:stCondLst>
                              <p:cond delay="2000"/>
                            </p:stCondLst>
                            <p:childTnLst>
                              <p:par>
                                <p:cTn id="31" presetID="22" presetClass="entr" presetSubtype="1" fill="hold" grpId="0" nodeType="afterEffect">
                                  <p:childTnLst>
                                    <p:set>
                                      <p:cBhvr>
                                        <p:cTn id="32" dur="1" fill="hold">
                                          <p:stCondLst>
                                            <p:cond delay="0"/>
                                          </p:stCondLst>
                                        </p:cTn>
                                        <p:tgtEl>
                                          <p:spTgt spid="74"/>
                                        </p:tgtEl>
                                        <p:attrNameLst>
                                          <p:attrName>style.visibility</p:attrName>
                                        </p:attrNameLst>
                                      </p:cBhvr>
                                      <p:to>
                                        <p:strVal val="visible"/>
                                      </p:to>
                                    </p:set>
                                    <p:animEffect transition="in" filter="wipe(up)">
                                      <p:cBhvr>
                                        <p:cTn id="33" dur="500"/>
                                        <p:tgtEl>
                                          <p:spTgt spid="74"/>
                                        </p:tgtEl>
                                      </p:cBhvr>
                                    </p:animEffect>
                                  </p:childTnLst>
                                </p:cTn>
                              </p:par>
                            </p:childTnLst>
                          </p:cTn>
                        </p:par>
                        <p:par>
                          <p:cTn id="34" fill="hold">
                            <p:stCondLst>
                              <p:cond delay="2500"/>
                            </p:stCondLst>
                            <p:childTnLst>
                              <p:par>
                                <p:cTn id="35" presetID="18" presetClass="entr" presetSubtype="6" fill="hold" grpId="0" nodeType="afterEffect">
                                  <p:childTnLst>
                                    <p:set>
                                      <p:cBhvr>
                                        <p:cTn id="36" dur="1" fill="hold">
                                          <p:stCondLst>
                                            <p:cond delay="0"/>
                                          </p:stCondLst>
                                        </p:cTn>
                                        <p:tgtEl>
                                          <p:spTgt spid="89">
                                            <p:txEl>
                                              <p:pRg st="0" end="0"/>
                                            </p:txEl>
                                          </p:spTgt>
                                        </p:tgtEl>
                                        <p:attrNameLst>
                                          <p:attrName>style.visibility</p:attrName>
                                        </p:attrNameLst>
                                      </p:cBhvr>
                                      <p:to>
                                        <p:strVal val="visible"/>
                                      </p:to>
                                    </p:set>
                                    <p:animEffect transition="in" filter="strips(downRight)">
                                      <p:cBhvr>
                                        <p:cTn id="37" dur="500"/>
                                        <p:tgtEl>
                                          <p:spTgt spid="8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500"/>
                                        <p:tgtEl>
                                          <p:spTgt spid="8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childTnLst>
                          </p:cTn>
                        </p:par>
                        <p:par>
                          <p:cTn id="47" fill="hold">
                            <p:stCondLst>
                              <p:cond delay="1000"/>
                            </p:stCondLst>
                            <p:childTnLst>
                              <p:par>
                                <p:cTn id="48" presetID="53" presetClass="entr" presetSubtype="16" fill="hold" nodeType="afterEffect">
                                  <p:stCondLst>
                                    <p:cond delay="0"/>
                                  </p:stCondLst>
                                  <p:childTnLst>
                                    <p:set>
                                      <p:cBhvr>
                                        <p:cTn id="49" dur="1" fill="hold">
                                          <p:stCondLst>
                                            <p:cond delay="0"/>
                                          </p:stCondLst>
                                        </p:cTn>
                                        <p:tgtEl>
                                          <p:spTgt spid="83"/>
                                        </p:tgtEl>
                                        <p:attrNameLst>
                                          <p:attrName>style.visibility</p:attrName>
                                        </p:attrNameLst>
                                      </p:cBhvr>
                                      <p:to>
                                        <p:strVal val="visible"/>
                                      </p:to>
                                    </p:set>
                                    <p:anim calcmode="lin" valueType="num">
                                      <p:cBhvr>
                                        <p:cTn id="50" dur="500" fill="hold"/>
                                        <p:tgtEl>
                                          <p:spTgt spid="83"/>
                                        </p:tgtEl>
                                        <p:attrNameLst>
                                          <p:attrName>ppt_w</p:attrName>
                                        </p:attrNameLst>
                                      </p:cBhvr>
                                      <p:tavLst>
                                        <p:tav tm="0">
                                          <p:val>
                                            <p:fltVal val="0"/>
                                          </p:val>
                                        </p:tav>
                                        <p:tav tm="100000">
                                          <p:val>
                                            <p:strVal val="#ppt_w"/>
                                          </p:val>
                                        </p:tav>
                                      </p:tavLst>
                                    </p:anim>
                                    <p:anim calcmode="lin" valueType="num">
                                      <p:cBhvr>
                                        <p:cTn id="51" dur="500" fill="hold"/>
                                        <p:tgtEl>
                                          <p:spTgt spid="83"/>
                                        </p:tgtEl>
                                        <p:attrNameLst>
                                          <p:attrName>ppt_h</p:attrName>
                                        </p:attrNameLst>
                                      </p:cBhvr>
                                      <p:tavLst>
                                        <p:tav tm="0">
                                          <p:val>
                                            <p:fltVal val="0"/>
                                          </p:val>
                                        </p:tav>
                                        <p:tav tm="100000">
                                          <p:val>
                                            <p:strVal val="#ppt_h"/>
                                          </p:val>
                                        </p:tav>
                                      </p:tavLst>
                                    </p:anim>
                                    <p:animEffect transition="in" filter="fade">
                                      <p:cBhvr>
                                        <p:cTn id="52" dur="500"/>
                                        <p:tgtEl>
                                          <p:spTgt spid="83"/>
                                        </p:tgtEl>
                                      </p:cBhvr>
                                    </p:animEffect>
                                  </p:childTnLst>
                                </p:cTn>
                              </p:par>
                            </p:childTnLst>
                          </p:cTn>
                        </p:par>
                        <p:par>
                          <p:cTn id="53" fill="hold">
                            <p:stCondLst>
                              <p:cond delay="1500"/>
                            </p:stCondLst>
                            <p:childTnLst>
                              <p:par>
                                <p:cTn id="54" presetID="22" presetClass="entr" presetSubtype="1"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wipe(up)">
                                      <p:cBhvr>
                                        <p:cTn id="56" dur="500"/>
                                        <p:tgtEl>
                                          <p:spTgt spid="75"/>
                                        </p:tgtEl>
                                      </p:cBhvr>
                                    </p:animEffect>
                                  </p:childTnLst>
                                </p:cTn>
                              </p:par>
                            </p:childTnLst>
                          </p:cTn>
                        </p:par>
                        <p:par>
                          <p:cTn id="57" fill="hold">
                            <p:stCondLst>
                              <p:cond delay="2000"/>
                            </p:stCondLst>
                            <p:childTnLst>
                              <p:par>
                                <p:cTn id="58" presetID="18" presetClass="entr" presetSubtype="6" fill="hold" grpId="0" nodeType="after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strips(downRight)">
                                      <p:cBhvr>
                                        <p:cTn id="60" dur="500"/>
                                        <p:tgtEl>
                                          <p:spTgt spid="9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500"/>
                                        <p:tgtEl>
                                          <p:spTgt spid="93"/>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fade">
                                      <p:cBhvr>
                                        <p:cTn id="73" dur="500"/>
                                        <p:tgtEl>
                                          <p:spTgt spid="9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childTnLst>
                          </p:cTn>
                        </p:par>
                        <p:par>
                          <p:cTn id="77" fill="hold">
                            <p:stCondLst>
                              <p:cond delay="1500"/>
                            </p:stCondLst>
                            <p:childTnLst>
                              <p:par>
                                <p:cTn id="78" presetID="22" presetClass="entr" presetSubtype="1"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up)">
                                      <p:cBhvr>
                                        <p:cTn id="80" dur="500"/>
                                        <p:tgtEl>
                                          <p:spTgt spid="76"/>
                                        </p:tgtEl>
                                      </p:cBhvr>
                                    </p:animEffect>
                                  </p:childTnLst>
                                </p:cTn>
                              </p:par>
                            </p:childTnLst>
                          </p:cTn>
                        </p:par>
                        <p:par>
                          <p:cTn id="81" fill="hold">
                            <p:stCondLst>
                              <p:cond delay="2000"/>
                            </p:stCondLst>
                            <p:childTnLst>
                              <p:par>
                                <p:cTn id="82" presetID="18" presetClass="entr" presetSubtype="6" fill="hold" grpId="0" nodeType="after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strips(downRight)">
                                      <p:cBhvr>
                                        <p:cTn id="8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9" grpId="0" animBg="1"/>
      <p:bldP spid="50" grpId="0"/>
      <p:bldP spid="74" grpId="0" animBg="1"/>
      <p:bldP spid="75" grpId="0" animBg="1"/>
      <p:bldP spid="76" grpId="0" animBg="1"/>
      <p:bldP spid="77" grpId="0" animBg="1"/>
      <p:bldP spid="81" grpId="0" animBg="1"/>
      <p:bldP spid="82" grpId="0" animBg="1"/>
      <p:bldP spid="88" grpId="0" build="p"/>
      <p:bldP spid="89" grpId="0" build="p"/>
      <p:bldP spid="90" grpId="0"/>
      <p:bldP spid="91" grpId="0"/>
      <p:bldP spid="92" grpId="0"/>
      <p:bldP spid="93" grpId="0"/>
      <p:bldP spid="94"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84249" y="1662554"/>
            <a:ext cx="3322401" cy="2748578"/>
            <a:chOff x="2279324" y="2588166"/>
            <a:chExt cx="4430111" cy="3664971"/>
          </a:xfrm>
        </p:grpSpPr>
        <p:sp>
          <p:nvSpPr>
            <p:cNvPr id="4" name="矩形 3"/>
            <p:cNvSpPr/>
            <p:nvPr/>
          </p:nvSpPr>
          <p:spPr bwMode="auto">
            <a:xfrm>
              <a:off x="2566654" y="2588166"/>
              <a:ext cx="94109" cy="3664971"/>
            </a:xfrm>
            <a:prstGeom prst="rect">
              <a:avLst/>
            </a:prstGeom>
            <a:solidFill>
              <a:schemeClr val="bg1">
                <a:lumMod val="85000"/>
              </a:schemeClr>
            </a:solidFill>
            <a:ln w="19050">
              <a:noFill/>
              <a:round/>
            </a:ln>
          </p:spPr>
          <p:txBody>
            <a:bodyPr anchor="ctr"/>
            <a:lstStyle/>
            <a:p>
              <a:pPr algn="ctr"/>
              <a:endParaRPr sz="1280"/>
            </a:p>
          </p:txBody>
        </p:sp>
        <p:sp>
          <p:nvSpPr>
            <p:cNvPr id="9" name="菱形 8"/>
            <p:cNvSpPr/>
            <p:nvPr/>
          </p:nvSpPr>
          <p:spPr>
            <a:xfrm>
              <a:off x="2279324" y="5212147"/>
              <a:ext cx="624351" cy="62435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04</a:t>
              </a:r>
              <a:endParaRPr lang="en-US" altLang="zh-CN" sz="1280" dirty="0">
                <a:solidFill>
                  <a:schemeClr val="bg1"/>
                </a:solidFill>
                <a:latin typeface="Impact" panose="020B0806030902050204" pitchFamily="34" charset="0"/>
              </a:endParaRPr>
            </a:p>
          </p:txBody>
        </p:sp>
        <p:sp>
          <p:nvSpPr>
            <p:cNvPr id="11" name="菱形 10"/>
            <p:cNvSpPr/>
            <p:nvPr/>
          </p:nvSpPr>
          <p:spPr>
            <a:xfrm>
              <a:off x="2279324" y="4377199"/>
              <a:ext cx="624351" cy="62435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03</a:t>
              </a:r>
              <a:endParaRPr lang="en-US" altLang="zh-CN" sz="1280" dirty="0">
                <a:solidFill>
                  <a:schemeClr val="bg1"/>
                </a:solidFill>
                <a:latin typeface="Impact" panose="020B0806030902050204" pitchFamily="34" charset="0"/>
              </a:endParaRPr>
            </a:p>
          </p:txBody>
        </p:sp>
        <p:sp>
          <p:nvSpPr>
            <p:cNvPr id="13" name="菱形 12"/>
            <p:cNvSpPr/>
            <p:nvPr/>
          </p:nvSpPr>
          <p:spPr>
            <a:xfrm>
              <a:off x="2279324" y="3542251"/>
              <a:ext cx="624351" cy="62435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02</a:t>
              </a:r>
              <a:endParaRPr lang="en-US" altLang="zh-CN" sz="1280">
                <a:solidFill>
                  <a:schemeClr val="bg1"/>
                </a:solidFill>
                <a:latin typeface="Impact" panose="020B0806030902050204" pitchFamily="34" charset="0"/>
              </a:endParaRPr>
            </a:p>
          </p:txBody>
        </p:sp>
        <p:sp>
          <p:nvSpPr>
            <p:cNvPr id="15" name="菱形 14"/>
            <p:cNvSpPr/>
            <p:nvPr/>
          </p:nvSpPr>
          <p:spPr>
            <a:xfrm>
              <a:off x="2279324" y="2707303"/>
              <a:ext cx="624351" cy="62435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01</a:t>
              </a:r>
              <a:endParaRPr lang="en-US" altLang="zh-CN" sz="1280" dirty="0">
                <a:solidFill>
                  <a:schemeClr val="bg1"/>
                </a:solidFill>
                <a:latin typeface="Impact" panose="020B0806030902050204" pitchFamily="34" charset="0"/>
              </a:endParaRPr>
            </a:p>
          </p:txBody>
        </p:sp>
        <p:sp>
          <p:nvSpPr>
            <p:cNvPr id="22" name="文本框 15"/>
            <p:cNvSpPr txBox="1"/>
            <p:nvPr/>
          </p:nvSpPr>
          <p:spPr>
            <a:xfrm>
              <a:off x="2746850" y="2699112"/>
              <a:ext cx="3962585" cy="507414"/>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重点保障物资生产企业一次性税前扣除政策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08696" y="106956"/>
            <a:ext cx="7326611" cy="1570979"/>
            <a:chOff x="1211325" y="592955"/>
            <a:chExt cx="9769351" cy="2094753"/>
          </a:xfrm>
        </p:grpSpPr>
        <p:sp>
          <p:nvSpPr>
            <p:cNvPr id="5" name="五边形 24"/>
            <p:cNvSpPr/>
            <p:nvPr/>
          </p:nvSpPr>
          <p:spPr bwMode="auto">
            <a:xfrm>
              <a:off x="2904339" y="1730793"/>
              <a:ext cx="8076337" cy="469096"/>
            </a:xfrm>
            <a:prstGeom prst="homePlate">
              <a:avLst>
                <a:gd name="adj" fmla="val 34062"/>
              </a:avLst>
            </a:prstGeom>
            <a:solidFill>
              <a:schemeClr val="accent1"/>
            </a:solidFill>
            <a:ln w="19050">
              <a:noFill/>
              <a:round/>
            </a:ln>
          </p:spPr>
          <p:txBody>
            <a:bodyPr anchor="ctr"/>
            <a:lstStyle/>
            <a:p>
              <a:pPr algn="ctr"/>
              <a:endParaRPr sz="1280"/>
            </a:p>
          </p:txBody>
        </p:sp>
        <p:sp>
          <p:nvSpPr>
            <p:cNvPr id="6" name="任意多边形 25"/>
            <p:cNvSpPr/>
            <p:nvPr/>
          </p:nvSpPr>
          <p:spPr bwMode="auto">
            <a:xfrm flipV="1">
              <a:off x="1211325" y="592955"/>
              <a:ext cx="1606929" cy="1606934"/>
            </a:xfrm>
            <a:custGeom>
              <a:avLst/>
              <a:gdLst>
                <a:gd name="connsiteX0" fmla="*/ 1008112 w 2016224"/>
                <a:gd name="connsiteY0" fmla="*/ 0 h 2016224"/>
                <a:gd name="connsiteX1" fmla="*/ 2016224 w 2016224"/>
                <a:gd name="connsiteY1" fmla="*/ 0 h 2016224"/>
                <a:gd name="connsiteX2" fmla="*/ 2016224 w 2016224"/>
                <a:gd name="connsiteY2" fmla="*/ 1008112 h 2016224"/>
                <a:gd name="connsiteX3" fmla="*/ 1008112 w 2016224"/>
                <a:gd name="connsiteY3" fmla="*/ 2016224 h 2016224"/>
                <a:gd name="connsiteX4" fmla="*/ 0 w 2016224"/>
                <a:gd name="connsiteY4" fmla="*/ 1008112 h 2016224"/>
                <a:gd name="connsiteX5" fmla="*/ 1008112 w 2016224"/>
                <a:gd name="connsiteY5" fmla="*/ 0 h 2016224"/>
                <a:gd name="connsiteX6" fmla="*/ 1008112 w 2016224"/>
                <a:gd name="connsiteY6" fmla="*/ 598566 h 2016224"/>
                <a:gd name="connsiteX7" fmla="*/ 598566 w 2016224"/>
                <a:gd name="connsiteY7" fmla="*/ 1008112 h 2016224"/>
                <a:gd name="connsiteX8" fmla="*/ 598565 w 2016224"/>
                <a:gd name="connsiteY8" fmla="*/ 1008112 h 2016224"/>
                <a:gd name="connsiteX9" fmla="*/ 1008111 w 2016224"/>
                <a:gd name="connsiteY9" fmla="*/ 1417658 h 2016224"/>
                <a:gd name="connsiteX10" fmla="*/ 1417657 w 2016224"/>
                <a:gd name="connsiteY10" fmla="*/ 1008112 h 2016224"/>
                <a:gd name="connsiteX11" fmla="*/ 1417657 w 2016224"/>
                <a:gd name="connsiteY11" fmla="*/ 598566 h 2016224"/>
                <a:gd name="connsiteX12" fmla="*/ 1008112 w 2016224"/>
                <a:gd name="connsiteY12" fmla="*/ 598566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6224" h="2016224">
                  <a:moveTo>
                    <a:pt x="1008112" y="0"/>
                  </a:moveTo>
                  <a:lnTo>
                    <a:pt x="2016224" y="0"/>
                  </a:lnTo>
                  <a:lnTo>
                    <a:pt x="2016224" y="1008112"/>
                  </a:lnTo>
                  <a:cubicBezTo>
                    <a:pt x="2016224" y="1564877"/>
                    <a:pt x="1564877" y="2016224"/>
                    <a:pt x="1008112" y="2016224"/>
                  </a:cubicBezTo>
                  <a:cubicBezTo>
                    <a:pt x="451347" y="2016224"/>
                    <a:pt x="0" y="1564877"/>
                    <a:pt x="0" y="1008112"/>
                  </a:cubicBezTo>
                  <a:cubicBezTo>
                    <a:pt x="0" y="451347"/>
                    <a:pt x="451347" y="0"/>
                    <a:pt x="1008112" y="0"/>
                  </a:cubicBezTo>
                  <a:close/>
                  <a:moveTo>
                    <a:pt x="1008112" y="598566"/>
                  </a:moveTo>
                  <a:cubicBezTo>
                    <a:pt x="781926" y="598566"/>
                    <a:pt x="598566" y="781926"/>
                    <a:pt x="598566" y="1008112"/>
                  </a:cubicBezTo>
                  <a:lnTo>
                    <a:pt x="598565" y="1008112"/>
                  </a:lnTo>
                  <a:cubicBezTo>
                    <a:pt x="598565" y="1234298"/>
                    <a:pt x="781925" y="1417658"/>
                    <a:pt x="1008111" y="1417658"/>
                  </a:cubicBezTo>
                  <a:cubicBezTo>
                    <a:pt x="1234297" y="1417658"/>
                    <a:pt x="1417657" y="1234298"/>
                    <a:pt x="1417657" y="1008112"/>
                  </a:cubicBezTo>
                  <a:lnTo>
                    <a:pt x="1417657" y="598566"/>
                  </a:lnTo>
                  <a:lnTo>
                    <a:pt x="1008112" y="598566"/>
                  </a:lnTo>
                  <a:close/>
                </a:path>
              </a:pathLst>
            </a:custGeom>
            <a:solidFill>
              <a:schemeClr val="accent1"/>
            </a:solidFill>
            <a:ln w="19050">
              <a:noFill/>
              <a:round/>
            </a:ln>
          </p:spPr>
          <p:txBody>
            <a:bodyPr anchor="ctr"/>
            <a:lstStyle/>
            <a:p>
              <a:pPr algn="ctr"/>
              <a:endParaRPr sz="1280"/>
            </a:p>
          </p:txBody>
        </p:sp>
        <p:sp>
          <p:nvSpPr>
            <p:cNvPr id="7" name="五边形 26"/>
            <p:cNvSpPr/>
            <p:nvPr/>
          </p:nvSpPr>
          <p:spPr bwMode="auto">
            <a:xfrm rot="5400000">
              <a:off x="2206195" y="2075649"/>
              <a:ext cx="746076" cy="478042"/>
            </a:xfrm>
            <a:prstGeom prst="homePlate">
              <a:avLst/>
            </a:prstGeom>
            <a:solidFill>
              <a:schemeClr val="accent1"/>
            </a:solidFill>
            <a:ln w="19050">
              <a:noFill/>
              <a:round/>
            </a:ln>
          </p:spPr>
          <p:txBody>
            <a:bodyPr anchor="ctr"/>
            <a:lstStyle/>
            <a:p>
              <a:pPr algn="ctr"/>
              <a:endParaRPr sz="1280"/>
            </a:p>
          </p:txBody>
        </p:sp>
        <p:sp>
          <p:nvSpPr>
            <p:cNvPr id="8" name="矩形 7"/>
            <p:cNvSpPr/>
            <p:nvPr/>
          </p:nvSpPr>
          <p:spPr>
            <a:xfrm>
              <a:off x="8244114" y="1226768"/>
              <a:ext cx="1981984" cy="1231109"/>
            </a:xfrm>
            <a:prstGeom prst="rect">
              <a:avLst/>
            </a:prstGeom>
            <a:solidFill>
              <a:schemeClr val="bg1"/>
            </a:solidFill>
          </p:spPr>
          <p:txBody>
            <a:bodyPr wrap="square">
              <a:normAutofit/>
            </a:bodyPr>
            <a:lstStyle/>
            <a:p>
              <a:pPr algn="r"/>
              <a:r>
                <a:rPr lang="zh-CN" altLang="en-US" sz="4050" b="1" spc="225">
                  <a:solidFill>
                    <a:schemeClr val="bg1">
                      <a:lumMod val="65000"/>
                    </a:schemeClr>
                  </a:solidFill>
                </a:rPr>
                <a:t>目录</a:t>
              </a:r>
              <a:endParaRPr lang="zh-CN" altLang="en-US" sz="4050" b="1" spc="225">
                <a:solidFill>
                  <a:schemeClr val="bg1">
                    <a:lumMod val="65000"/>
                  </a:schemeClr>
                </a:solidFill>
              </a:endParaRPr>
            </a:p>
          </p:txBody>
        </p:sp>
        <p:sp>
          <p:nvSpPr>
            <p:cNvPr id="17" name="矩形 16"/>
            <p:cNvSpPr/>
            <p:nvPr/>
          </p:nvSpPr>
          <p:spPr>
            <a:xfrm>
              <a:off x="8554856" y="2036367"/>
              <a:ext cx="1569665" cy="369333"/>
            </a:xfrm>
            <a:prstGeom prst="rect">
              <a:avLst/>
            </a:prstGeom>
          </p:spPr>
          <p:txBody>
            <a:bodyPr wrap="none">
              <a:normAutofit lnSpcReduction="10000"/>
            </a:bodyPr>
            <a:lstStyle/>
            <a:p>
              <a:pPr algn="r"/>
              <a:r>
                <a:rPr lang="en-US" altLang="zh-CN" sz="1280" b="1" spc="225">
                  <a:solidFill>
                    <a:schemeClr val="bg1">
                      <a:lumMod val="65000"/>
                    </a:schemeClr>
                  </a:solidFill>
                </a:rPr>
                <a:t>CONTENT</a:t>
              </a:r>
              <a:endParaRPr lang="en-US" altLang="zh-CN" sz="1280" b="1" spc="225">
                <a:solidFill>
                  <a:schemeClr val="bg1">
                    <a:lumMod val="65000"/>
                  </a:schemeClr>
                </a:solidFill>
              </a:endParaRPr>
            </a:p>
          </p:txBody>
        </p:sp>
      </p:grpSp>
      <p:sp>
        <p:nvSpPr>
          <p:cNvPr id="32" name="菱形 31"/>
          <p:cNvSpPr/>
          <p:nvPr/>
        </p:nvSpPr>
        <p:spPr>
          <a:xfrm>
            <a:off x="1692716" y="4257318"/>
            <a:ext cx="468238" cy="46823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05</a:t>
            </a:r>
            <a:endParaRPr lang="en-US" altLang="zh-CN" sz="1280" dirty="0">
              <a:solidFill>
                <a:schemeClr val="bg1"/>
              </a:solidFill>
              <a:latin typeface="Impact" panose="020B0806030902050204" pitchFamily="34" charset="0"/>
            </a:endParaRPr>
          </a:p>
        </p:txBody>
      </p:sp>
      <p:sp>
        <p:nvSpPr>
          <p:cNvPr id="36" name="文本框 15"/>
          <p:cNvSpPr txBox="1"/>
          <p:nvPr/>
        </p:nvSpPr>
        <p:spPr>
          <a:xfrm>
            <a:off x="2034871" y="4260367"/>
            <a:ext cx="2971776" cy="380540"/>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支持个体工商户复工复业的个人所得税政策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21" name="TextBox 33"/>
          <p:cNvSpPr txBox="1"/>
          <p:nvPr/>
        </p:nvSpPr>
        <p:spPr>
          <a:xfrm>
            <a:off x="2217219" y="2416720"/>
            <a:ext cx="3483418" cy="37701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困难行业企业所得税支持政策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2" name="文本框 11"/>
          <p:cNvSpPr txBox="1"/>
          <p:nvPr/>
        </p:nvSpPr>
        <p:spPr>
          <a:xfrm>
            <a:off x="2222201" y="3062178"/>
            <a:ext cx="3393372" cy="677108"/>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鼓励捐赠的所得税政策</a:t>
            </a:r>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en-US" dirty="0"/>
          </a:p>
        </p:txBody>
      </p:sp>
      <p:sp>
        <p:nvSpPr>
          <p:cNvPr id="3" name="文本框 2"/>
          <p:cNvSpPr txBox="1"/>
          <p:nvPr/>
        </p:nvSpPr>
        <p:spPr>
          <a:xfrm>
            <a:off x="2188718" y="3657608"/>
            <a:ext cx="4227324" cy="400110"/>
          </a:xfrm>
          <a:prstGeom prst="rect">
            <a:avLst/>
          </a:prstGeom>
          <a:noFill/>
        </p:spPr>
        <p:txBody>
          <a:bodyPr wrap="square" rtlCol="0">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支持防护救治的个人所得税政策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p15:prstTrans prst="fallOve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6"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725">
                                          <p:stCondLst>
                                            <p:cond delay="0"/>
                                          </p:stCondLst>
                                        </p:cTn>
                                        <p:tgtEl>
                                          <p:spTgt spid="3"/>
                                        </p:tgtEl>
                                      </p:cBhvr>
                                    </p:animEffect>
                                    <p:anim calcmode="lin" valueType="num">
                                      <p:cBhvr>
                                        <p:cTn id="27" dur="227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83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830" tmFilter="0, 0; 0.125,0.2665; 0.25,0.4; 0.375,0.465; 0.5,0.5;  0.625,0.535; 0.75,0.6; 0.875,0.7335; 1,1">
                                          <p:stCondLst>
                                            <p:cond delay="830"/>
                                          </p:stCondLst>
                                        </p:cTn>
                                        <p:tgtEl>
                                          <p:spTgt spid="3"/>
                                        </p:tgtEl>
                                        <p:attrNameLst>
                                          <p:attrName>ppt_y</p:attrName>
                                        </p:attrNameLst>
                                      </p:cBhvr>
                                      <p:tavLst>
                                        <p:tav tm="0" fmla="#ppt_y-sin(pi*$)/9">
                                          <p:val>
                                            <p:fltVal val="0"/>
                                          </p:val>
                                        </p:tav>
                                        <p:tav tm="100000">
                                          <p:val>
                                            <p:fltVal val="1"/>
                                          </p:val>
                                        </p:tav>
                                      </p:tavLst>
                                    </p:anim>
                                    <p:anim calcmode="lin" valueType="num">
                                      <p:cBhvr>
                                        <p:cTn id="30" dur="415" tmFilter="0, 0; 0.125,0.2665; 0.25,0.4; 0.375,0.465; 0.5,0.5;  0.625,0.535; 0.75,0.6; 0.875,0.7335; 1,1">
                                          <p:stCondLst>
                                            <p:cond delay="1655"/>
                                          </p:stCondLst>
                                        </p:cTn>
                                        <p:tgtEl>
                                          <p:spTgt spid="3"/>
                                        </p:tgtEl>
                                        <p:attrNameLst>
                                          <p:attrName>ppt_y</p:attrName>
                                        </p:attrNameLst>
                                      </p:cBhvr>
                                      <p:tavLst>
                                        <p:tav tm="0" fmla="#ppt_y-sin(pi*$)/27">
                                          <p:val>
                                            <p:fltVal val="0"/>
                                          </p:val>
                                        </p:tav>
                                        <p:tav tm="100000">
                                          <p:val>
                                            <p:fltVal val="1"/>
                                          </p:val>
                                        </p:tav>
                                      </p:tavLst>
                                    </p:anim>
                                    <p:anim calcmode="lin" valueType="num">
                                      <p:cBhvr>
                                        <p:cTn id="31" dur="205" tmFilter="0, 0; 0.125,0.2665; 0.25,0.4; 0.375,0.465; 0.5,0.5;  0.625,0.535; 0.75,0.6; 0.875,0.7335; 1,1">
                                          <p:stCondLst>
                                            <p:cond delay="2070"/>
                                          </p:stCondLst>
                                        </p:cTn>
                                        <p:tgtEl>
                                          <p:spTgt spid="3"/>
                                        </p:tgtEl>
                                        <p:attrNameLst>
                                          <p:attrName>ppt_y</p:attrName>
                                        </p:attrNameLst>
                                      </p:cBhvr>
                                      <p:tavLst>
                                        <p:tav tm="0" fmla="#ppt_y-sin(pi*$)/81">
                                          <p:val>
                                            <p:fltVal val="0"/>
                                          </p:val>
                                        </p:tav>
                                        <p:tav tm="100000">
                                          <p:val>
                                            <p:fltVal val="1"/>
                                          </p:val>
                                        </p:tav>
                                      </p:tavLst>
                                    </p:anim>
                                    <p:animScale>
                                      <p:cBhvr>
                                        <p:cTn id="32" dur="33">
                                          <p:stCondLst>
                                            <p:cond delay="812"/>
                                          </p:stCondLst>
                                        </p:cTn>
                                        <p:tgtEl>
                                          <p:spTgt spid="3"/>
                                        </p:tgtEl>
                                      </p:cBhvr>
                                      <p:to x="100000" y="60000"/>
                                    </p:animScale>
                                    <p:animScale>
                                      <p:cBhvr>
                                        <p:cTn id="33" dur="207" decel="50000">
                                          <p:stCondLst>
                                            <p:cond delay="845"/>
                                          </p:stCondLst>
                                        </p:cTn>
                                        <p:tgtEl>
                                          <p:spTgt spid="3"/>
                                        </p:tgtEl>
                                      </p:cBhvr>
                                      <p:to x="100000" y="100000"/>
                                    </p:animScale>
                                    <p:animScale>
                                      <p:cBhvr>
                                        <p:cTn id="34" dur="33">
                                          <p:stCondLst>
                                            <p:cond delay="1640"/>
                                          </p:stCondLst>
                                        </p:cTn>
                                        <p:tgtEl>
                                          <p:spTgt spid="3"/>
                                        </p:tgtEl>
                                      </p:cBhvr>
                                      <p:to x="100000" y="80000"/>
                                    </p:animScale>
                                    <p:animScale>
                                      <p:cBhvr>
                                        <p:cTn id="35" dur="207" decel="50000">
                                          <p:stCondLst>
                                            <p:cond delay="1673"/>
                                          </p:stCondLst>
                                        </p:cTn>
                                        <p:tgtEl>
                                          <p:spTgt spid="3"/>
                                        </p:tgtEl>
                                      </p:cBhvr>
                                      <p:to x="100000" y="100000"/>
                                    </p:animScale>
                                    <p:animScale>
                                      <p:cBhvr>
                                        <p:cTn id="36" dur="33">
                                          <p:stCondLst>
                                            <p:cond delay="2052"/>
                                          </p:stCondLst>
                                        </p:cTn>
                                        <p:tgtEl>
                                          <p:spTgt spid="3"/>
                                        </p:tgtEl>
                                      </p:cBhvr>
                                      <p:to x="100000" y="90000"/>
                                    </p:animScale>
                                    <p:animScale>
                                      <p:cBhvr>
                                        <p:cTn id="37" dur="207" decel="50000">
                                          <p:stCondLst>
                                            <p:cond delay="2085"/>
                                          </p:stCondLst>
                                        </p:cTn>
                                        <p:tgtEl>
                                          <p:spTgt spid="3"/>
                                        </p:tgtEl>
                                      </p:cBhvr>
                                      <p:to x="100000" y="100000"/>
                                    </p:animScale>
                                    <p:animScale>
                                      <p:cBhvr>
                                        <p:cTn id="38" dur="33">
                                          <p:stCondLst>
                                            <p:cond delay="2260"/>
                                          </p:stCondLst>
                                        </p:cTn>
                                        <p:tgtEl>
                                          <p:spTgt spid="3"/>
                                        </p:tgtEl>
                                      </p:cBhvr>
                                      <p:to x="100000" y="95000"/>
                                    </p:animScale>
                                    <p:animScale>
                                      <p:cBhvr>
                                        <p:cTn id="39" dur="207" decel="50000">
                                          <p:stCondLst>
                                            <p:cond delay="2293"/>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P spid="21" grpId="0"/>
      <p:bldP spid="1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18" y="-2994"/>
            <a:ext cx="9144018" cy="5148082"/>
          </a:xfrm>
          <a:prstGeom prst="rect">
            <a:avLst/>
          </a:prstGeom>
        </p:spPr>
      </p:pic>
      <p:sp>
        <p:nvSpPr>
          <p:cNvPr id="4098" name="文本框 28"/>
          <p:cNvSpPr txBox="1">
            <a:spLocks noChangeArrowheads="1"/>
          </p:cNvSpPr>
          <p:nvPr>
            <p:custDataLst>
              <p:tags r:id="rId2"/>
            </p:custDataLst>
          </p:nvPr>
        </p:nvSpPr>
        <p:spPr bwMode="auto">
          <a:xfrm>
            <a:off x="3068297" y="2219635"/>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28"/>
          <p:cNvSpPr/>
          <p:nvPr/>
        </p:nvSpPr>
        <p:spPr>
          <a:xfrm>
            <a:off x="4294211" y="1261105"/>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30"/>
          <p:cNvSpPr/>
          <p:nvPr/>
        </p:nvSpPr>
        <p:spPr>
          <a:xfrm>
            <a:off x="4461071" y="1429004"/>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3"/>
          <p:cNvGrpSpPr/>
          <p:nvPr/>
        </p:nvGrpSpPr>
        <p:grpSpPr>
          <a:xfrm>
            <a:off x="899625" y="2060587"/>
            <a:ext cx="1683885" cy="1686132"/>
            <a:chOff x="4970001" y="2746482"/>
            <a:chExt cx="2245179" cy="2247872"/>
          </a:xfrm>
          <a:solidFill>
            <a:schemeClr val="accent1"/>
          </a:solidFill>
        </p:grpSpPr>
        <p:sp>
          <p:nvSpPr>
            <p:cNvPr id="18" name="Freeform 33"/>
            <p:cNvSpPr/>
            <p:nvPr/>
          </p:nvSpPr>
          <p:spPr>
            <a:xfrm>
              <a:off x="5948093" y="3476794"/>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34"/>
            <p:cNvSpPr/>
            <p:nvPr/>
          </p:nvSpPr>
          <p:spPr>
            <a:xfrm>
              <a:off x="5725614" y="3699273"/>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5"/>
            <p:cNvSpPr/>
            <p:nvPr/>
          </p:nvSpPr>
          <p:spPr>
            <a:xfrm>
              <a:off x="5660102" y="2757788"/>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0"/>
            <p:cNvSpPr/>
            <p:nvPr/>
          </p:nvSpPr>
          <p:spPr>
            <a:xfrm>
              <a:off x="6088879" y="4545333"/>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8"/>
            <p:cNvSpPr/>
            <p:nvPr/>
          </p:nvSpPr>
          <p:spPr>
            <a:xfrm>
              <a:off x="4984510" y="2757788"/>
              <a:ext cx="675592" cy="446315"/>
            </a:xfrm>
            <a:custGeom>
              <a:avLst/>
              <a:gdLst>
                <a:gd name="connsiteX0" fmla="*/ 449036 w 675592"/>
                <a:gd name="connsiteY0" fmla="*/ 0 h 446315"/>
                <a:gd name="connsiteX1" fmla="*/ 675592 w 675592"/>
                <a:gd name="connsiteY1" fmla="*/ 0 h 446315"/>
                <a:gd name="connsiteX2" fmla="*/ 675592 w 675592"/>
                <a:gd name="connsiteY2" fmla="*/ 446314 h 446315"/>
                <a:gd name="connsiteX3" fmla="*/ 443592 w 675592"/>
                <a:gd name="connsiteY3" fmla="*/ 446314 h 446315"/>
                <a:gd name="connsiteX4" fmla="*/ 443592 w 675592"/>
                <a:gd name="connsiteY4" fmla="*/ 446315 h 446315"/>
                <a:gd name="connsiteX5" fmla="*/ 443591 w 675592"/>
                <a:gd name="connsiteY5" fmla="*/ 446315 h 446315"/>
                <a:gd name="connsiteX6" fmla="*/ 443591 w 675592"/>
                <a:gd name="connsiteY6" fmla="*/ 446314 h 446315"/>
                <a:gd name="connsiteX7" fmla="*/ 0 w 675592"/>
                <a:gd name="connsiteY7" fmla="*/ 446314 h 446315"/>
                <a:gd name="connsiteX8" fmla="*/ 443592 w 675592"/>
                <a:gd name="connsiteY8" fmla="*/ 5412 h 446315"/>
                <a:gd name="connsiteX9" fmla="*/ 443592 w 675592"/>
                <a:gd name="connsiteY9" fmla="*/ 5411 h 446315"/>
                <a:gd name="connsiteX10" fmla="*/ 449036 w 675592"/>
                <a:gd name="connsiteY10" fmla="*/ 0 h 44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592" h="446315">
                  <a:moveTo>
                    <a:pt x="449036" y="0"/>
                  </a:moveTo>
                  <a:lnTo>
                    <a:pt x="675592" y="0"/>
                  </a:lnTo>
                  <a:lnTo>
                    <a:pt x="675592" y="446314"/>
                  </a:lnTo>
                  <a:lnTo>
                    <a:pt x="443592" y="446314"/>
                  </a:lnTo>
                  <a:lnTo>
                    <a:pt x="443592" y="446315"/>
                  </a:lnTo>
                  <a:lnTo>
                    <a:pt x="443591" y="446315"/>
                  </a:lnTo>
                  <a:lnTo>
                    <a:pt x="443591" y="446314"/>
                  </a:lnTo>
                  <a:lnTo>
                    <a:pt x="0" y="446314"/>
                  </a:lnTo>
                  <a:lnTo>
                    <a:pt x="443592" y="5412"/>
                  </a:lnTo>
                  <a:lnTo>
                    <a:pt x="443592" y="5411"/>
                  </a:lnTo>
                  <a:lnTo>
                    <a:pt x="44903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77"/>
            <p:cNvSpPr/>
            <p:nvPr/>
          </p:nvSpPr>
          <p:spPr>
            <a:xfrm>
              <a:off x="6094630" y="2749189"/>
              <a:ext cx="1120550" cy="1003423"/>
            </a:xfrm>
            <a:custGeom>
              <a:avLst/>
              <a:gdLst>
                <a:gd name="connsiteX0" fmla="*/ 0 w 1120550"/>
                <a:gd name="connsiteY0" fmla="*/ 0 h 1003423"/>
                <a:gd name="connsiteX1" fmla="*/ 671513 w 1120550"/>
                <a:gd name="connsiteY1" fmla="*/ 0 h 1003423"/>
                <a:gd name="connsiteX2" fmla="*/ 674236 w 1120550"/>
                <a:gd name="connsiteY2" fmla="*/ 2707 h 1003423"/>
                <a:gd name="connsiteX3" fmla="*/ 674236 w 1120550"/>
                <a:gd name="connsiteY3" fmla="*/ 2708 h 1003423"/>
                <a:gd name="connsiteX4" fmla="*/ 896715 w 1120550"/>
                <a:gd name="connsiteY4" fmla="*/ 223837 h 1003423"/>
                <a:gd name="connsiteX5" fmla="*/ 1117843 w 1120550"/>
                <a:gd name="connsiteY5" fmla="*/ 446314 h 1003423"/>
                <a:gd name="connsiteX6" fmla="*/ 1117844 w 1120550"/>
                <a:gd name="connsiteY6" fmla="*/ 446314 h 1003423"/>
                <a:gd name="connsiteX7" fmla="*/ 1120550 w 1120550"/>
                <a:gd name="connsiteY7" fmla="*/ 449037 h 1003423"/>
                <a:gd name="connsiteX8" fmla="*/ 1120550 w 1120550"/>
                <a:gd name="connsiteY8" fmla="*/ 1003423 h 1003423"/>
                <a:gd name="connsiteX9" fmla="*/ 674236 w 1120550"/>
                <a:gd name="connsiteY9" fmla="*/ 1003423 h 1003423"/>
                <a:gd name="connsiteX10" fmla="*/ 674236 w 1120550"/>
                <a:gd name="connsiteY10" fmla="*/ 446315 h 1003423"/>
                <a:gd name="connsiteX11" fmla="*/ 674236 w 1120550"/>
                <a:gd name="connsiteY11" fmla="*/ 446314 h 1003423"/>
                <a:gd name="connsiteX12" fmla="*/ 0 w 1120550"/>
                <a:gd name="connsiteY12" fmla="*/ 446314 h 1003423"/>
                <a:gd name="connsiteX13" fmla="*/ 0 w 1120550"/>
                <a:gd name="connsiteY13" fmla="*/ 0 h 100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0550" h="1003423">
                  <a:moveTo>
                    <a:pt x="0" y="0"/>
                  </a:moveTo>
                  <a:lnTo>
                    <a:pt x="671513" y="0"/>
                  </a:lnTo>
                  <a:lnTo>
                    <a:pt x="674236" y="2707"/>
                  </a:lnTo>
                  <a:lnTo>
                    <a:pt x="674236" y="2708"/>
                  </a:lnTo>
                  <a:lnTo>
                    <a:pt x="896715" y="223837"/>
                  </a:lnTo>
                  <a:lnTo>
                    <a:pt x="1117843" y="446314"/>
                  </a:lnTo>
                  <a:lnTo>
                    <a:pt x="1117844" y="446314"/>
                  </a:lnTo>
                  <a:lnTo>
                    <a:pt x="1120550" y="449037"/>
                  </a:lnTo>
                  <a:lnTo>
                    <a:pt x="1120550" y="1003423"/>
                  </a:lnTo>
                  <a:lnTo>
                    <a:pt x="674236" y="1003423"/>
                  </a:lnTo>
                  <a:lnTo>
                    <a:pt x="674236" y="446315"/>
                  </a:lnTo>
                  <a:lnTo>
                    <a:pt x="674236" y="446314"/>
                  </a:lnTo>
                  <a:lnTo>
                    <a:pt x="0" y="44631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76"/>
            <p:cNvSpPr/>
            <p:nvPr/>
          </p:nvSpPr>
          <p:spPr>
            <a:xfrm>
              <a:off x="4981787" y="2757789"/>
              <a:ext cx="446314" cy="729501"/>
            </a:xfrm>
            <a:custGeom>
              <a:avLst/>
              <a:gdLst>
                <a:gd name="connsiteX0" fmla="*/ 446314 w 446314"/>
                <a:gd name="connsiteY0" fmla="*/ 0 h 729501"/>
                <a:gd name="connsiteX1" fmla="*/ 446314 w 446314"/>
                <a:gd name="connsiteY1" fmla="*/ 5410 h 729501"/>
                <a:gd name="connsiteX2" fmla="*/ 2721 w 446314"/>
                <a:gd name="connsiteY2" fmla="*/ 446313 h 729501"/>
                <a:gd name="connsiteX3" fmla="*/ 2723 w 446314"/>
                <a:gd name="connsiteY3" fmla="*/ 446313 h 729501"/>
                <a:gd name="connsiteX4" fmla="*/ 2722 w 446314"/>
                <a:gd name="connsiteY4" fmla="*/ 446314 h 729501"/>
                <a:gd name="connsiteX5" fmla="*/ 446314 w 446314"/>
                <a:gd name="connsiteY5" fmla="*/ 446314 h 729501"/>
                <a:gd name="connsiteX6" fmla="*/ 446314 w 446314"/>
                <a:gd name="connsiteY6" fmla="*/ 729501 h 729501"/>
                <a:gd name="connsiteX7" fmla="*/ 0 w 446314"/>
                <a:gd name="connsiteY7" fmla="*/ 729501 h 729501"/>
                <a:gd name="connsiteX8" fmla="*/ 0 w 446314"/>
                <a:gd name="connsiteY8" fmla="*/ 449037 h 729501"/>
                <a:gd name="connsiteX9" fmla="*/ 446314 w 446314"/>
                <a:gd name="connsiteY9" fmla="*/ 0 h 72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314" h="729501">
                  <a:moveTo>
                    <a:pt x="446314" y="0"/>
                  </a:moveTo>
                  <a:lnTo>
                    <a:pt x="446314" y="5410"/>
                  </a:lnTo>
                  <a:lnTo>
                    <a:pt x="2721" y="446313"/>
                  </a:lnTo>
                  <a:lnTo>
                    <a:pt x="2723" y="446313"/>
                  </a:lnTo>
                  <a:lnTo>
                    <a:pt x="2722" y="446314"/>
                  </a:lnTo>
                  <a:lnTo>
                    <a:pt x="446314" y="446314"/>
                  </a:lnTo>
                  <a:lnTo>
                    <a:pt x="446314" y="729501"/>
                  </a:lnTo>
                  <a:lnTo>
                    <a:pt x="0" y="729501"/>
                  </a:lnTo>
                  <a:lnTo>
                    <a:pt x="0" y="449037"/>
                  </a:lnTo>
                  <a:lnTo>
                    <a:pt x="4463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70"/>
            <p:cNvSpPr/>
            <p:nvPr/>
          </p:nvSpPr>
          <p:spPr>
            <a:xfrm>
              <a:off x="4970001" y="3925005"/>
              <a:ext cx="446314" cy="1066642"/>
            </a:xfrm>
            <a:custGeom>
              <a:avLst/>
              <a:gdLst>
                <a:gd name="connsiteX0" fmla="*/ 0 w 446314"/>
                <a:gd name="connsiteY0" fmla="*/ 0 h 1066642"/>
                <a:gd name="connsiteX1" fmla="*/ 446314 w 446314"/>
                <a:gd name="connsiteY1" fmla="*/ 0 h 1066642"/>
                <a:gd name="connsiteX2" fmla="*/ 446314 w 446314"/>
                <a:gd name="connsiteY2" fmla="*/ 620327 h 1066642"/>
                <a:gd name="connsiteX3" fmla="*/ 2721 w 446314"/>
                <a:gd name="connsiteY3" fmla="*/ 620327 h 1066642"/>
                <a:gd name="connsiteX4" fmla="*/ 2722 w 446314"/>
                <a:gd name="connsiteY4" fmla="*/ 620328 h 1066642"/>
                <a:gd name="connsiteX5" fmla="*/ 446314 w 446314"/>
                <a:gd name="connsiteY5" fmla="*/ 620328 h 1066642"/>
                <a:gd name="connsiteX6" fmla="*/ 446314 w 446314"/>
                <a:gd name="connsiteY6" fmla="*/ 1061230 h 1066642"/>
                <a:gd name="connsiteX7" fmla="*/ 446314 w 446314"/>
                <a:gd name="connsiteY7" fmla="*/ 1061231 h 1066642"/>
                <a:gd name="connsiteX8" fmla="*/ 446314 w 446314"/>
                <a:gd name="connsiteY8" fmla="*/ 1066642 h 1066642"/>
                <a:gd name="connsiteX9" fmla="*/ 0 w 446314"/>
                <a:gd name="connsiteY9" fmla="*/ 617605 h 1066642"/>
                <a:gd name="connsiteX10" fmla="*/ 0 w 446314"/>
                <a:gd name="connsiteY10" fmla="*/ 0 h 106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314" h="1066642">
                  <a:moveTo>
                    <a:pt x="0" y="0"/>
                  </a:moveTo>
                  <a:lnTo>
                    <a:pt x="446314" y="0"/>
                  </a:lnTo>
                  <a:lnTo>
                    <a:pt x="446314" y="620327"/>
                  </a:lnTo>
                  <a:lnTo>
                    <a:pt x="2721" y="620327"/>
                  </a:lnTo>
                  <a:lnTo>
                    <a:pt x="2722" y="620328"/>
                  </a:lnTo>
                  <a:lnTo>
                    <a:pt x="446314" y="620328"/>
                  </a:lnTo>
                  <a:lnTo>
                    <a:pt x="446314" y="1061230"/>
                  </a:lnTo>
                  <a:lnTo>
                    <a:pt x="446314" y="1061231"/>
                  </a:lnTo>
                  <a:lnTo>
                    <a:pt x="446314" y="1066642"/>
                  </a:lnTo>
                  <a:lnTo>
                    <a:pt x="0" y="6176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9"/>
            <p:cNvSpPr/>
            <p:nvPr/>
          </p:nvSpPr>
          <p:spPr>
            <a:xfrm>
              <a:off x="6535193" y="4198927"/>
              <a:ext cx="668792" cy="792720"/>
            </a:xfrm>
            <a:custGeom>
              <a:avLst/>
              <a:gdLst>
                <a:gd name="connsiteX0" fmla="*/ 222478 w 668792"/>
                <a:gd name="connsiteY0" fmla="*/ 0 h 792720"/>
                <a:gd name="connsiteX1" fmla="*/ 668792 w 668792"/>
                <a:gd name="connsiteY1" fmla="*/ 0 h 792720"/>
                <a:gd name="connsiteX2" fmla="*/ 668792 w 668792"/>
                <a:gd name="connsiteY2" fmla="*/ 343683 h 792720"/>
                <a:gd name="connsiteX3" fmla="*/ 666086 w 668792"/>
                <a:gd name="connsiteY3" fmla="*/ 346406 h 792720"/>
                <a:gd name="connsiteX4" fmla="*/ 444957 w 668792"/>
                <a:gd name="connsiteY4" fmla="*/ 568885 h 792720"/>
                <a:gd name="connsiteX5" fmla="*/ 222478 w 668792"/>
                <a:gd name="connsiteY5" fmla="*/ 790014 h 792720"/>
                <a:gd name="connsiteX6" fmla="*/ 219755 w 668792"/>
                <a:gd name="connsiteY6" fmla="*/ 792720 h 792720"/>
                <a:gd name="connsiteX7" fmla="*/ 0 w 668792"/>
                <a:gd name="connsiteY7" fmla="*/ 792720 h 792720"/>
                <a:gd name="connsiteX8" fmla="*/ 0 w 668792"/>
                <a:gd name="connsiteY8" fmla="*/ 346406 h 792720"/>
                <a:gd name="connsiteX9" fmla="*/ 222478 w 668792"/>
                <a:gd name="connsiteY9" fmla="*/ 346406 h 792720"/>
                <a:gd name="connsiteX10" fmla="*/ 222478 w 668792"/>
                <a:gd name="connsiteY10" fmla="*/ 0 h 7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792" h="792720">
                  <a:moveTo>
                    <a:pt x="222478" y="0"/>
                  </a:moveTo>
                  <a:lnTo>
                    <a:pt x="668792" y="0"/>
                  </a:lnTo>
                  <a:lnTo>
                    <a:pt x="668792" y="343683"/>
                  </a:lnTo>
                  <a:lnTo>
                    <a:pt x="666086" y="346406"/>
                  </a:lnTo>
                  <a:lnTo>
                    <a:pt x="444957" y="568885"/>
                  </a:lnTo>
                  <a:lnTo>
                    <a:pt x="222478" y="790014"/>
                  </a:lnTo>
                  <a:lnTo>
                    <a:pt x="219755" y="792720"/>
                  </a:lnTo>
                  <a:lnTo>
                    <a:pt x="0" y="792720"/>
                  </a:lnTo>
                  <a:lnTo>
                    <a:pt x="0" y="346406"/>
                  </a:lnTo>
                  <a:lnTo>
                    <a:pt x="222478" y="346406"/>
                  </a:lnTo>
                  <a:lnTo>
                    <a:pt x="22247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68"/>
            <p:cNvSpPr/>
            <p:nvPr/>
          </p:nvSpPr>
          <p:spPr>
            <a:xfrm>
              <a:off x="5416316" y="4545332"/>
              <a:ext cx="683758" cy="446314"/>
            </a:xfrm>
            <a:custGeom>
              <a:avLst/>
              <a:gdLst>
                <a:gd name="connsiteX0" fmla="*/ 0 w 683758"/>
                <a:gd name="connsiteY0" fmla="*/ 0 h 446314"/>
                <a:gd name="connsiteX1" fmla="*/ 683758 w 683758"/>
                <a:gd name="connsiteY1" fmla="*/ 0 h 446314"/>
                <a:gd name="connsiteX2" fmla="*/ 683758 w 683758"/>
                <a:gd name="connsiteY2" fmla="*/ 446314 h 446314"/>
                <a:gd name="connsiteX3" fmla="*/ 5444 w 683758"/>
                <a:gd name="connsiteY3" fmla="*/ 446314 h 446314"/>
                <a:gd name="connsiteX4" fmla="*/ 0 w 683758"/>
                <a:gd name="connsiteY4" fmla="*/ 440903 h 446314"/>
                <a:gd name="connsiteX5" fmla="*/ 0 w 683758"/>
                <a:gd name="connsiteY5" fmla="*/ 0 h 44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758" h="446314">
                  <a:moveTo>
                    <a:pt x="0" y="0"/>
                  </a:moveTo>
                  <a:lnTo>
                    <a:pt x="683758" y="0"/>
                  </a:lnTo>
                  <a:lnTo>
                    <a:pt x="683758" y="446314"/>
                  </a:lnTo>
                  <a:lnTo>
                    <a:pt x="5444" y="446314"/>
                  </a:lnTo>
                  <a:lnTo>
                    <a:pt x="0" y="44090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46"/>
            <p:cNvSpPr/>
            <p:nvPr/>
          </p:nvSpPr>
          <p:spPr>
            <a:xfrm>
              <a:off x="6768866" y="2749189"/>
              <a:ext cx="222479" cy="223836"/>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7"/>
            <p:cNvSpPr/>
            <p:nvPr/>
          </p:nvSpPr>
          <p:spPr>
            <a:xfrm>
              <a:off x="6991345" y="2973025"/>
              <a:ext cx="223835" cy="222478"/>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ight Triangle 51"/>
            <p:cNvSpPr/>
            <p:nvPr/>
          </p:nvSpPr>
          <p:spPr>
            <a:xfrm flipH="1">
              <a:off x="6653538" y="2746482"/>
              <a:ext cx="116681" cy="4463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Right Triangle 52"/>
            <p:cNvSpPr/>
            <p:nvPr/>
          </p:nvSpPr>
          <p:spPr>
            <a:xfrm rot="5400000" flipH="1">
              <a:off x="6922487" y="4261127"/>
              <a:ext cx="116681" cy="4463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ight Triangle 53"/>
            <p:cNvSpPr/>
            <p:nvPr/>
          </p:nvSpPr>
          <p:spPr>
            <a:xfrm rot="16200000" flipH="1">
              <a:off x="5143899" y="3036579"/>
              <a:ext cx="116681" cy="4463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Right Triangle 54"/>
            <p:cNvSpPr/>
            <p:nvPr/>
          </p:nvSpPr>
          <p:spPr>
            <a:xfrm flipV="1">
              <a:off x="5416316" y="4548040"/>
              <a:ext cx="116681" cy="4463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629495" y="2813256"/>
            <a:ext cx="1685912" cy="1686132"/>
            <a:chOff x="7485495" y="3920401"/>
            <a:chExt cx="2247883" cy="2247872"/>
          </a:xfrm>
        </p:grpSpPr>
        <p:sp>
          <p:nvSpPr>
            <p:cNvPr id="42" name="Freeform 82"/>
            <p:cNvSpPr/>
            <p:nvPr/>
          </p:nvSpPr>
          <p:spPr>
            <a:xfrm>
              <a:off x="8156991" y="3923108"/>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73"/>
            <p:cNvSpPr/>
            <p:nvPr/>
          </p:nvSpPr>
          <p:spPr>
            <a:xfrm>
              <a:off x="7490922" y="3923108"/>
              <a:ext cx="666069" cy="446315"/>
            </a:xfrm>
            <a:custGeom>
              <a:avLst/>
              <a:gdLst>
                <a:gd name="connsiteX0" fmla="*/ 449036 w 666069"/>
                <a:gd name="connsiteY0" fmla="*/ 0 h 446315"/>
                <a:gd name="connsiteX1" fmla="*/ 666069 w 666069"/>
                <a:gd name="connsiteY1" fmla="*/ 0 h 446315"/>
                <a:gd name="connsiteX2" fmla="*/ 666069 w 666069"/>
                <a:gd name="connsiteY2" fmla="*/ 446314 h 446315"/>
                <a:gd name="connsiteX3" fmla="*/ 443592 w 666069"/>
                <a:gd name="connsiteY3" fmla="*/ 446314 h 446315"/>
                <a:gd name="connsiteX4" fmla="*/ 443592 w 666069"/>
                <a:gd name="connsiteY4" fmla="*/ 446315 h 446315"/>
                <a:gd name="connsiteX5" fmla="*/ 443591 w 666069"/>
                <a:gd name="connsiteY5" fmla="*/ 446315 h 446315"/>
                <a:gd name="connsiteX6" fmla="*/ 443591 w 666069"/>
                <a:gd name="connsiteY6" fmla="*/ 446314 h 446315"/>
                <a:gd name="connsiteX7" fmla="*/ 0 w 666069"/>
                <a:gd name="connsiteY7" fmla="*/ 446314 h 446315"/>
                <a:gd name="connsiteX8" fmla="*/ 443592 w 666069"/>
                <a:gd name="connsiteY8" fmla="*/ 5412 h 446315"/>
                <a:gd name="connsiteX9" fmla="*/ 443592 w 666069"/>
                <a:gd name="connsiteY9" fmla="*/ 5411 h 446315"/>
                <a:gd name="connsiteX10" fmla="*/ 449036 w 666069"/>
                <a:gd name="connsiteY10" fmla="*/ 0 h 44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069" h="446315">
                  <a:moveTo>
                    <a:pt x="449036" y="0"/>
                  </a:moveTo>
                  <a:lnTo>
                    <a:pt x="666069" y="0"/>
                  </a:lnTo>
                  <a:lnTo>
                    <a:pt x="666069" y="446314"/>
                  </a:lnTo>
                  <a:lnTo>
                    <a:pt x="443592" y="446314"/>
                  </a:lnTo>
                  <a:lnTo>
                    <a:pt x="443592" y="446315"/>
                  </a:lnTo>
                  <a:lnTo>
                    <a:pt x="443591" y="446315"/>
                  </a:lnTo>
                  <a:lnTo>
                    <a:pt x="443591" y="446314"/>
                  </a:lnTo>
                  <a:lnTo>
                    <a:pt x="0" y="446314"/>
                  </a:lnTo>
                  <a:lnTo>
                    <a:pt x="443592" y="5412"/>
                  </a:lnTo>
                  <a:lnTo>
                    <a:pt x="443592" y="5411"/>
                  </a:lnTo>
                  <a:lnTo>
                    <a:pt x="449036"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72"/>
            <p:cNvSpPr/>
            <p:nvPr/>
          </p:nvSpPr>
          <p:spPr>
            <a:xfrm>
              <a:off x="7934514" y="3923108"/>
              <a:ext cx="1798864" cy="2242457"/>
            </a:xfrm>
            <a:custGeom>
              <a:avLst/>
              <a:gdLst>
                <a:gd name="connsiteX0" fmla="*/ 668791 w 1798864"/>
                <a:gd name="connsiteY0" fmla="*/ 0 h 2242457"/>
                <a:gd name="connsiteX1" fmla="*/ 1349827 w 1798864"/>
                <a:gd name="connsiteY1" fmla="*/ 0 h 2242457"/>
                <a:gd name="connsiteX2" fmla="*/ 1352550 w 1798864"/>
                <a:gd name="connsiteY2" fmla="*/ 2707 h 2242457"/>
                <a:gd name="connsiteX3" fmla="*/ 1352550 w 1798864"/>
                <a:gd name="connsiteY3" fmla="*/ 2708 h 2242457"/>
                <a:gd name="connsiteX4" fmla="*/ 1575029 w 1798864"/>
                <a:gd name="connsiteY4" fmla="*/ 223837 h 2242457"/>
                <a:gd name="connsiteX5" fmla="*/ 1796157 w 1798864"/>
                <a:gd name="connsiteY5" fmla="*/ 446314 h 2242457"/>
                <a:gd name="connsiteX6" fmla="*/ 1796158 w 1798864"/>
                <a:gd name="connsiteY6" fmla="*/ 446314 h 2242457"/>
                <a:gd name="connsiteX7" fmla="*/ 1798864 w 1798864"/>
                <a:gd name="connsiteY7" fmla="*/ 449037 h 2242457"/>
                <a:gd name="connsiteX8" fmla="*/ 1798864 w 1798864"/>
                <a:gd name="connsiteY8" fmla="*/ 1793420 h 2242457"/>
                <a:gd name="connsiteX9" fmla="*/ 1796158 w 1798864"/>
                <a:gd name="connsiteY9" fmla="*/ 1796143 h 2242457"/>
                <a:gd name="connsiteX10" fmla="*/ 1575029 w 1798864"/>
                <a:gd name="connsiteY10" fmla="*/ 2018622 h 2242457"/>
                <a:gd name="connsiteX11" fmla="*/ 1352550 w 1798864"/>
                <a:gd name="connsiteY11" fmla="*/ 2239751 h 2242457"/>
                <a:gd name="connsiteX12" fmla="*/ 1349827 w 1798864"/>
                <a:gd name="connsiteY12" fmla="*/ 2242457 h 2242457"/>
                <a:gd name="connsiteX13" fmla="*/ 5444 w 1798864"/>
                <a:gd name="connsiteY13" fmla="*/ 2242457 h 2242457"/>
                <a:gd name="connsiteX14" fmla="*/ 0 w 1798864"/>
                <a:gd name="connsiteY14" fmla="*/ 2237046 h 2242457"/>
                <a:gd name="connsiteX15" fmla="*/ 0 w 1798864"/>
                <a:gd name="connsiteY15" fmla="*/ 1796143 h 2242457"/>
                <a:gd name="connsiteX16" fmla="*/ 1352550 w 1798864"/>
                <a:gd name="connsiteY16" fmla="*/ 1796143 h 2242457"/>
                <a:gd name="connsiteX17" fmla="*/ 1352550 w 1798864"/>
                <a:gd name="connsiteY17" fmla="*/ 446315 h 2242457"/>
                <a:gd name="connsiteX18" fmla="*/ 1352550 w 1798864"/>
                <a:gd name="connsiteY18" fmla="*/ 446314 h 2242457"/>
                <a:gd name="connsiteX19" fmla="*/ 668791 w 1798864"/>
                <a:gd name="connsiteY19" fmla="*/ 446314 h 2242457"/>
                <a:gd name="connsiteX20" fmla="*/ 668791 w 1798864"/>
                <a:gd name="connsiteY20" fmla="*/ 0 h 22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8864" h="2242457">
                  <a:moveTo>
                    <a:pt x="668791" y="0"/>
                  </a:moveTo>
                  <a:lnTo>
                    <a:pt x="1349827" y="0"/>
                  </a:lnTo>
                  <a:lnTo>
                    <a:pt x="1352550" y="2707"/>
                  </a:lnTo>
                  <a:lnTo>
                    <a:pt x="1352550" y="2708"/>
                  </a:lnTo>
                  <a:lnTo>
                    <a:pt x="1575029" y="223837"/>
                  </a:lnTo>
                  <a:lnTo>
                    <a:pt x="1796157" y="446314"/>
                  </a:lnTo>
                  <a:lnTo>
                    <a:pt x="1796158" y="446314"/>
                  </a:lnTo>
                  <a:lnTo>
                    <a:pt x="1798864" y="449037"/>
                  </a:lnTo>
                  <a:lnTo>
                    <a:pt x="1798864" y="1793420"/>
                  </a:lnTo>
                  <a:lnTo>
                    <a:pt x="1796158" y="1796143"/>
                  </a:lnTo>
                  <a:lnTo>
                    <a:pt x="1575029" y="2018622"/>
                  </a:lnTo>
                  <a:lnTo>
                    <a:pt x="1352550" y="2239751"/>
                  </a:lnTo>
                  <a:lnTo>
                    <a:pt x="1349827" y="2242457"/>
                  </a:lnTo>
                  <a:lnTo>
                    <a:pt x="5444" y="2242457"/>
                  </a:lnTo>
                  <a:lnTo>
                    <a:pt x="0" y="2237046"/>
                  </a:lnTo>
                  <a:lnTo>
                    <a:pt x="0" y="1796143"/>
                  </a:lnTo>
                  <a:lnTo>
                    <a:pt x="1352550" y="1796143"/>
                  </a:lnTo>
                  <a:lnTo>
                    <a:pt x="1352550" y="446315"/>
                  </a:lnTo>
                  <a:lnTo>
                    <a:pt x="1352550" y="446314"/>
                  </a:lnTo>
                  <a:lnTo>
                    <a:pt x="668791" y="446314"/>
                  </a:lnTo>
                  <a:lnTo>
                    <a:pt x="66879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71"/>
            <p:cNvSpPr/>
            <p:nvPr/>
          </p:nvSpPr>
          <p:spPr>
            <a:xfrm>
              <a:off x="7488199" y="3923109"/>
              <a:ext cx="446314" cy="792719"/>
            </a:xfrm>
            <a:custGeom>
              <a:avLst/>
              <a:gdLst>
                <a:gd name="connsiteX0" fmla="*/ 446314 w 446314"/>
                <a:gd name="connsiteY0" fmla="*/ 0 h 792719"/>
                <a:gd name="connsiteX1" fmla="*/ 446314 w 446314"/>
                <a:gd name="connsiteY1" fmla="*/ 5410 h 792719"/>
                <a:gd name="connsiteX2" fmla="*/ 2721 w 446314"/>
                <a:gd name="connsiteY2" fmla="*/ 446313 h 792719"/>
                <a:gd name="connsiteX3" fmla="*/ 2723 w 446314"/>
                <a:gd name="connsiteY3" fmla="*/ 446313 h 792719"/>
                <a:gd name="connsiteX4" fmla="*/ 2722 w 446314"/>
                <a:gd name="connsiteY4" fmla="*/ 446314 h 792719"/>
                <a:gd name="connsiteX5" fmla="*/ 446314 w 446314"/>
                <a:gd name="connsiteY5" fmla="*/ 446314 h 792719"/>
                <a:gd name="connsiteX6" fmla="*/ 446314 w 446314"/>
                <a:gd name="connsiteY6" fmla="*/ 792719 h 792719"/>
                <a:gd name="connsiteX7" fmla="*/ 0 w 446314"/>
                <a:gd name="connsiteY7" fmla="*/ 792719 h 792719"/>
                <a:gd name="connsiteX8" fmla="*/ 0 w 446314"/>
                <a:gd name="connsiteY8" fmla="*/ 449037 h 792719"/>
                <a:gd name="connsiteX9" fmla="*/ 446314 w 446314"/>
                <a:gd name="connsiteY9" fmla="*/ 0 h 7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314" h="792719">
                  <a:moveTo>
                    <a:pt x="446314" y="0"/>
                  </a:moveTo>
                  <a:lnTo>
                    <a:pt x="446314" y="5410"/>
                  </a:lnTo>
                  <a:lnTo>
                    <a:pt x="2721" y="446313"/>
                  </a:lnTo>
                  <a:lnTo>
                    <a:pt x="2723" y="446313"/>
                  </a:lnTo>
                  <a:lnTo>
                    <a:pt x="2722" y="446314"/>
                  </a:lnTo>
                  <a:lnTo>
                    <a:pt x="446314" y="446314"/>
                  </a:lnTo>
                  <a:lnTo>
                    <a:pt x="446314" y="792719"/>
                  </a:lnTo>
                  <a:lnTo>
                    <a:pt x="0" y="792719"/>
                  </a:lnTo>
                  <a:lnTo>
                    <a:pt x="0" y="449037"/>
                  </a:lnTo>
                  <a:lnTo>
                    <a:pt x="44631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7"/>
            <p:cNvSpPr/>
            <p:nvPr/>
          </p:nvSpPr>
          <p:spPr>
            <a:xfrm>
              <a:off x="7488199" y="5162142"/>
              <a:ext cx="446314" cy="1003424"/>
            </a:xfrm>
            <a:custGeom>
              <a:avLst/>
              <a:gdLst>
                <a:gd name="connsiteX0" fmla="*/ 0 w 446314"/>
                <a:gd name="connsiteY0" fmla="*/ 0 h 1003424"/>
                <a:gd name="connsiteX1" fmla="*/ 446314 w 446314"/>
                <a:gd name="connsiteY1" fmla="*/ 0 h 1003424"/>
                <a:gd name="connsiteX2" fmla="*/ 446314 w 446314"/>
                <a:gd name="connsiteY2" fmla="*/ 557109 h 1003424"/>
                <a:gd name="connsiteX3" fmla="*/ 2721 w 446314"/>
                <a:gd name="connsiteY3" fmla="*/ 557109 h 1003424"/>
                <a:gd name="connsiteX4" fmla="*/ 2722 w 446314"/>
                <a:gd name="connsiteY4" fmla="*/ 557110 h 1003424"/>
                <a:gd name="connsiteX5" fmla="*/ 446314 w 446314"/>
                <a:gd name="connsiteY5" fmla="*/ 557110 h 1003424"/>
                <a:gd name="connsiteX6" fmla="*/ 446314 w 446314"/>
                <a:gd name="connsiteY6" fmla="*/ 998012 h 1003424"/>
                <a:gd name="connsiteX7" fmla="*/ 446314 w 446314"/>
                <a:gd name="connsiteY7" fmla="*/ 998013 h 1003424"/>
                <a:gd name="connsiteX8" fmla="*/ 446314 w 446314"/>
                <a:gd name="connsiteY8" fmla="*/ 1003424 h 1003424"/>
                <a:gd name="connsiteX9" fmla="*/ 0 w 446314"/>
                <a:gd name="connsiteY9" fmla="*/ 554387 h 1003424"/>
                <a:gd name="connsiteX10" fmla="*/ 0 w 446314"/>
                <a:gd name="connsiteY10" fmla="*/ 0 h 1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314" h="1003424">
                  <a:moveTo>
                    <a:pt x="0" y="0"/>
                  </a:moveTo>
                  <a:lnTo>
                    <a:pt x="446314" y="0"/>
                  </a:lnTo>
                  <a:lnTo>
                    <a:pt x="446314" y="557109"/>
                  </a:lnTo>
                  <a:lnTo>
                    <a:pt x="2721" y="557109"/>
                  </a:lnTo>
                  <a:lnTo>
                    <a:pt x="2722" y="557110"/>
                  </a:lnTo>
                  <a:lnTo>
                    <a:pt x="446314" y="557110"/>
                  </a:lnTo>
                  <a:lnTo>
                    <a:pt x="446314" y="998012"/>
                  </a:lnTo>
                  <a:lnTo>
                    <a:pt x="446314" y="998013"/>
                  </a:lnTo>
                  <a:lnTo>
                    <a:pt x="446314" y="1003424"/>
                  </a:lnTo>
                  <a:lnTo>
                    <a:pt x="0" y="55438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49"/>
            <p:cNvSpPr/>
            <p:nvPr/>
          </p:nvSpPr>
          <p:spPr>
            <a:xfrm>
              <a:off x="8379470" y="4715829"/>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50"/>
            <p:cNvSpPr/>
            <p:nvPr/>
          </p:nvSpPr>
          <p:spPr>
            <a:xfrm>
              <a:off x="8156991" y="4938308"/>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8"/>
            <p:cNvSpPr/>
            <p:nvPr/>
          </p:nvSpPr>
          <p:spPr>
            <a:xfrm>
              <a:off x="9287064" y="3923108"/>
              <a:ext cx="222479" cy="223836"/>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59"/>
            <p:cNvSpPr/>
            <p:nvPr/>
          </p:nvSpPr>
          <p:spPr>
            <a:xfrm>
              <a:off x="9509543" y="4146944"/>
              <a:ext cx="223835" cy="222478"/>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61"/>
            <p:cNvSpPr/>
            <p:nvPr/>
          </p:nvSpPr>
          <p:spPr>
            <a:xfrm>
              <a:off x="9509543" y="5719252"/>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62"/>
            <p:cNvSpPr/>
            <p:nvPr/>
          </p:nvSpPr>
          <p:spPr>
            <a:xfrm>
              <a:off x="9287064" y="5941731"/>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Right Triangle 63"/>
            <p:cNvSpPr/>
            <p:nvPr/>
          </p:nvSpPr>
          <p:spPr>
            <a:xfrm flipH="1">
              <a:off x="9171736" y="3920401"/>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Right Triangle 64"/>
            <p:cNvSpPr/>
            <p:nvPr/>
          </p:nvSpPr>
          <p:spPr>
            <a:xfrm rot="5400000" flipH="1">
              <a:off x="9451880" y="5435045"/>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Right Triangle 65"/>
            <p:cNvSpPr/>
            <p:nvPr/>
          </p:nvSpPr>
          <p:spPr>
            <a:xfrm rot="16200000" flipH="1">
              <a:off x="7650311" y="4201899"/>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Right Triangle 66"/>
            <p:cNvSpPr/>
            <p:nvPr/>
          </p:nvSpPr>
          <p:spPr>
            <a:xfrm flipV="1">
              <a:off x="7934514" y="5721959"/>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TextBox 89"/>
          <p:cNvSpPr txBox="1"/>
          <p:nvPr/>
        </p:nvSpPr>
        <p:spPr>
          <a:xfrm>
            <a:off x="3958414" y="1175828"/>
            <a:ext cx="4960271" cy="992577"/>
          </a:xfrm>
          <a:prstGeom prst="rect">
            <a:avLst/>
          </a:prstGeom>
          <a:noFill/>
        </p:spPr>
        <p:txBody>
          <a:bodyPr wrap="square" lIns="68577" tIns="34289" rIns="68577" bIns="34289" rtlCol="0">
            <a:spAutoFit/>
          </a:bodyPr>
          <a:lstStyle/>
          <a:p>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《关于支持新型冠状病毒感染的肺炎疫情防控有关税收政策的公告》</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zh-CN" sz="2000" b="1" dirty="0">
                <a:solidFill>
                  <a:schemeClr val="bg1">
                    <a:lumMod val="50000"/>
                  </a:schemeClr>
                </a:solidFill>
                <a:latin typeface="微软雅黑" panose="020B0503020204020204" pitchFamily="34" charset="-122"/>
                <a:ea typeface="微软雅黑" panose="020B0503020204020204" pitchFamily="34" charset="-122"/>
              </a:rPr>
              <a:t>财政部 税务总局公告</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2020</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年第</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8</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号</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TextBox 90"/>
          <p:cNvSpPr txBox="1"/>
          <p:nvPr/>
        </p:nvSpPr>
        <p:spPr>
          <a:xfrm>
            <a:off x="3446962" y="1255869"/>
            <a:ext cx="481536" cy="438580"/>
          </a:xfrm>
          <a:prstGeom prst="rect">
            <a:avLst/>
          </a:prstGeom>
          <a:noFill/>
        </p:spPr>
        <p:txBody>
          <a:bodyPr wrap="none" lIns="68577" tIns="34289" rIns="68577" bIns="34289" rtlCol="0">
            <a:spAutoFit/>
          </a:bodyPr>
          <a:lstStyle/>
          <a:p>
            <a:r>
              <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01</a:t>
            </a:r>
            <a:endPar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9" name="TextBox 91"/>
          <p:cNvSpPr txBox="1"/>
          <p:nvPr/>
        </p:nvSpPr>
        <p:spPr>
          <a:xfrm>
            <a:off x="3960961" y="2496960"/>
            <a:ext cx="4957723" cy="992577"/>
          </a:xfrm>
          <a:prstGeom prst="rect">
            <a:avLst/>
          </a:prstGeom>
          <a:noFill/>
        </p:spPr>
        <p:txBody>
          <a:bodyPr wrap="square" lIns="68577" tIns="34289" rIns="68577" bIns="34289" rtlCol="0">
            <a:spAutoFit/>
          </a:bodyPr>
          <a:lstStyle/>
          <a:p>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《关于支持新型冠状病毒感染的肺炎疫情防控有关捐赠税收政策的公告》</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zh-CN" sz="2000" b="1" dirty="0">
                <a:solidFill>
                  <a:schemeClr val="bg1">
                    <a:lumMod val="50000"/>
                  </a:schemeClr>
                </a:solidFill>
                <a:latin typeface="微软雅黑" panose="020B0503020204020204" pitchFamily="34" charset="-122"/>
                <a:ea typeface="微软雅黑" panose="020B0503020204020204" pitchFamily="34" charset="-122"/>
              </a:rPr>
              <a:t>财政部 税务总局公告</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2020</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年第</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9</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号</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92"/>
          <p:cNvSpPr txBox="1"/>
          <p:nvPr/>
        </p:nvSpPr>
        <p:spPr>
          <a:xfrm>
            <a:off x="3449509" y="2551601"/>
            <a:ext cx="479940" cy="438641"/>
          </a:xfrm>
          <a:prstGeom prst="rect">
            <a:avLst/>
          </a:prstGeom>
          <a:noFill/>
        </p:spPr>
        <p:txBody>
          <a:bodyPr wrap="none" lIns="68577" tIns="34289" rIns="68577" bIns="34289" rtlCol="0">
            <a:spAutoFit/>
          </a:bodyPr>
          <a:lstStyle/>
          <a:p>
            <a:r>
              <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02</a:t>
            </a:r>
            <a:endPar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1" name="TextBox 93"/>
          <p:cNvSpPr txBox="1"/>
          <p:nvPr/>
        </p:nvSpPr>
        <p:spPr>
          <a:xfrm>
            <a:off x="3955359" y="3749566"/>
            <a:ext cx="4957723" cy="992577"/>
          </a:xfrm>
          <a:prstGeom prst="rect">
            <a:avLst/>
          </a:prstGeom>
          <a:noFill/>
        </p:spPr>
        <p:txBody>
          <a:bodyPr wrap="square" lIns="68577" tIns="34289" rIns="68577" bIns="34289" rtlCol="0">
            <a:spAutoFit/>
          </a:bodyPr>
          <a:lstStyle/>
          <a:p>
            <a:r>
              <a:rPr lang="en-US" altLang="zh-CN" sz="2000" b="1" dirty="0">
                <a:solidFill>
                  <a:schemeClr val="bg1">
                    <a:lumMod val="50000"/>
                  </a:schemeClr>
                </a:solidFill>
                <a:latin typeface="微软雅黑" panose="020B0503020204020204" pitchFamily="34" charset="-122"/>
                <a:ea typeface="微软雅黑" panose="020B0503020204020204" pitchFamily="34" charset="-122"/>
              </a:rPr>
              <a:t>《</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关于支持新型冠状病毒感染的肺炎疫情防控有关个人所得税政策的公告》</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zh-CN" sz="2000" b="1" dirty="0">
                <a:solidFill>
                  <a:schemeClr val="bg1">
                    <a:lumMod val="50000"/>
                  </a:schemeClr>
                </a:solidFill>
                <a:latin typeface="微软雅黑" panose="020B0503020204020204" pitchFamily="34" charset="-122"/>
                <a:ea typeface="微软雅黑" panose="020B0503020204020204" pitchFamily="34" charset="-122"/>
              </a:rPr>
              <a:t>财政部 税务总局公告</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2020</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年第</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10</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号</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94"/>
          <p:cNvSpPr txBox="1"/>
          <p:nvPr/>
        </p:nvSpPr>
        <p:spPr>
          <a:xfrm>
            <a:off x="3443907" y="3855008"/>
            <a:ext cx="479940" cy="438641"/>
          </a:xfrm>
          <a:prstGeom prst="rect">
            <a:avLst/>
          </a:prstGeom>
          <a:noFill/>
        </p:spPr>
        <p:txBody>
          <a:bodyPr wrap="none" lIns="68577" tIns="34289" rIns="68577" bIns="34289" rtlCol="0">
            <a:spAutoFit/>
          </a:bodyPr>
          <a:lstStyle/>
          <a:p>
            <a:r>
              <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03</a:t>
            </a:r>
            <a:endPar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64" name="组合 1"/>
          <p:cNvGrpSpPr/>
          <p:nvPr/>
        </p:nvGrpSpPr>
        <p:grpSpPr>
          <a:xfrm>
            <a:off x="221244" y="1260497"/>
            <a:ext cx="1689486" cy="1686132"/>
            <a:chOff x="4506017" y="2072139"/>
            <a:chExt cx="2252648" cy="2247872"/>
          </a:xfrm>
        </p:grpSpPr>
        <p:sp>
          <p:nvSpPr>
            <p:cNvPr id="65" name="Freeform 42"/>
            <p:cNvSpPr/>
            <p:nvPr/>
          </p:nvSpPr>
          <p:spPr>
            <a:xfrm>
              <a:off x="4508721" y="2074847"/>
              <a:ext cx="446314" cy="2242457"/>
            </a:xfrm>
            <a:custGeom>
              <a:avLst/>
              <a:gdLst>
                <a:gd name="connsiteX0" fmla="*/ 446314 w 446314"/>
                <a:gd name="connsiteY0" fmla="*/ 0 h 2242457"/>
                <a:gd name="connsiteX1" fmla="*/ 446314 w 446314"/>
                <a:gd name="connsiteY1" fmla="*/ 5410 h 2242457"/>
                <a:gd name="connsiteX2" fmla="*/ 2721 w 446314"/>
                <a:gd name="connsiteY2" fmla="*/ 446313 h 2242457"/>
                <a:gd name="connsiteX3" fmla="*/ 446314 w 446314"/>
                <a:gd name="connsiteY3" fmla="*/ 446313 h 2242457"/>
                <a:gd name="connsiteX4" fmla="*/ 446314 w 446314"/>
                <a:gd name="connsiteY4" fmla="*/ 1796142 h 2242457"/>
                <a:gd name="connsiteX5" fmla="*/ 2721 w 446314"/>
                <a:gd name="connsiteY5" fmla="*/ 1796142 h 2242457"/>
                <a:gd name="connsiteX6" fmla="*/ 2722 w 446314"/>
                <a:gd name="connsiteY6" fmla="*/ 1796143 h 2242457"/>
                <a:gd name="connsiteX7" fmla="*/ 446314 w 446314"/>
                <a:gd name="connsiteY7" fmla="*/ 1796143 h 2242457"/>
                <a:gd name="connsiteX8" fmla="*/ 446314 w 446314"/>
                <a:gd name="connsiteY8" fmla="*/ 2237045 h 2242457"/>
                <a:gd name="connsiteX9" fmla="*/ 446314 w 446314"/>
                <a:gd name="connsiteY9" fmla="*/ 2237046 h 2242457"/>
                <a:gd name="connsiteX10" fmla="*/ 446314 w 446314"/>
                <a:gd name="connsiteY10" fmla="*/ 2242457 h 2242457"/>
                <a:gd name="connsiteX11" fmla="*/ 0 w 446314"/>
                <a:gd name="connsiteY11" fmla="*/ 1793420 h 2242457"/>
                <a:gd name="connsiteX12" fmla="*/ 0 w 446314"/>
                <a:gd name="connsiteY12" fmla="*/ 449037 h 22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14" h="2242457">
                  <a:moveTo>
                    <a:pt x="446314" y="0"/>
                  </a:moveTo>
                  <a:lnTo>
                    <a:pt x="446314" y="5410"/>
                  </a:lnTo>
                  <a:lnTo>
                    <a:pt x="2721" y="446313"/>
                  </a:lnTo>
                  <a:lnTo>
                    <a:pt x="446314" y="446313"/>
                  </a:lnTo>
                  <a:lnTo>
                    <a:pt x="446314" y="1796142"/>
                  </a:lnTo>
                  <a:lnTo>
                    <a:pt x="2721" y="1796142"/>
                  </a:lnTo>
                  <a:lnTo>
                    <a:pt x="2722" y="1796143"/>
                  </a:lnTo>
                  <a:lnTo>
                    <a:pt x="446314" y="1796143"/>
                  </a:lnTo>
                  <a:lnTo>
                    <a:pt x="446314" y="2237045"/>
                  </a:lnTo>
                  <a:lnTo>
                    <a:pt x="446314" y="2237046"/>
                  </a:lnTo>
                  <a:lnTo>
                    <a:pt x="446314" y="2242457"/>
                  </a:lnTo>
                  <a:lnTo>
                    <a:pt x="0" y="1793420"/>
                  </a:lnTo>
                  <a:lnTo>
                    <a:pt x="0" y="44903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39"/>
            <p:cNvSpPr/>
            <p:nvPr/>
          </p:nvSpPr>
          <p:spPr>
            <a:xfrm>
              <a:off x="4511443" y="2074846"/>
              <a:ext cx="1796143" cy="446315"/>
            </a:xfrm>
            <a:custGeom>
              <a:avLst/>
              <a:gdLst>
                <a:gd name="connsiteX0" fmla="*/ 449037 w 1796143"/>
                <a:gd name="connsiteY0" fmla="*/ 0 h 446315"/>
                <a:gd name="connsiteX1" fmla="*/ 1793420 w 1796143"/>
                <a:gd name="connsiteY1" fmla="*/ 0 h 446315"/>
                <a:gd name="connsiteX2" fmla="*/ 1796143 w 1796143"/>
                <a:gd name="connsiteY2" fmla="*/ 2707 h 446315"/>
                <a:gd name="connsiteX3" fmla="*/ 1796143 w 1796143"/>
                <a:gd name="connsiteY3" fmla="*/ 446314 h 446315"/>
                <a:gd name="connsiteX4" fmla="*/ 443593 w 1796143"/>
                <a:gd name="connsiteY4" fmla="*/ 446314 h 446315"/>
                <a:gd name="connsiteX5" fmla="*/ 443593 w 1796143"/>
                <a:gd name="connsiteY5" fmla="*/ 446315 h 446315"/>
                <a:gd name="connsiteX6" fmla="*/ 0 w 1796143"/>
                <a:gd name="connsiteY6" fmla="*/ 446315 h 446315"/>
                <a:gd name="connsiteX7" fmla="*/ 443593 w 1796143"/>
                <a:gd name="connsiteY7" fmla="*/ 5412 h 446315"/>
                <a:gd name="connsiteX8" fmla="*/ 443593 w 1796143"/>
                <a:gd name="connsiteY8" fmla="*/ 5411 h 44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3" h="446315">
                  <a:moveTo>
                    <a:pt x="449037" y="0"/>
                  </a:moveTo>
                  <a:lnTo>
                    <a:pt x="1793420" y="0"/>
                  </a:lnTo>
                  <a:lnTo>
                    <a:pt x="1796143" y="2707"/>
                  </a:lnTo>
                  <a:lnTo>
                    <a:pt x="1796143" y="446314"/>
                  </a:lnTo>
                  <a:lnTo>
                    <a:pt x="443593" y="446314"/>
                  </a:lnTo>
                  <a:lnTo>
                    <a:pt x="443593" y="446315"/>
                  </a:lnTo>
                  <a:lnTo>
                    <a:pt x="0" y="446315"/>
                  </a:lnTo>
                  <a:lnTo>
                    <a:pt x="443593" y="5412"/>
                  </a:lnTo>
                  <a:lnTo>
                    <a:pt x="443593" y="541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28"/>
            <p:cNvSpPr/>
            <p:nvPr/>
          </p:nvSpPr>
          <p:spPr>
            <a:xfrm>
              <a:off x="6307586" y="2074846"/>
              <a:ext cx="222479" cy="223836"/>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30"/>
            <p:cNvSpPr/>
            <p:nvPr/>
          </p:nvSpPr>
          <p:spPr>
            <a:xfrm>
              <a:off x="6530065" y="2298682"/>
              <a:ext cx="223835" cy="222478"/>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33"/>
            <p:cNvSpPr/>
            <p:nvPr/>
          </p:nvSpPr>
          <p:spPr>
            <a:xfrm>
              <a:off x="6530065" y="3870990"/>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34"/>
            <p:cNvSpPr/>
            <p:nvPr/>
          </p:nvSpPr>
          <p:spPr>
            <a:xfrm>
              <a:off x="6307586" y="4093469"/>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Right Triangle 35"/>
            <p:cNvSpPr/>
            <p:nvPr/>
          </p:nvSpPr>
          <p:spPr>
            <a:xfrm flipH="1">
              <a:off x="6192258" y="2072139"/>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Right Triangle 36"/>
            <p:cNvSpPr/>
            <p:nvPr/>
          </p:nvSpPr>
          <p:spPr>
            <a:xfrm rot="5400000" flipH="1">
              <a:off x="6472402" y="3586783"/>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Right Triangle 37"/>
            <p:cNvSpPr/>
            <p:nvPr/>
          </p:nvSpPr>
          <p:spPr>
            <a:xfrm rot="16200000" flipH="1">
              <a:off x="4670833" y="2353637"/>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Right Triangle 38"/>
            <p:cNvSpPr/>
            <p:nvPr/>
          </p:nvSpPr>
          <p:spPr>
            <a:xfrm flipV="1">
              <a:off x="4955036" y="3873697"/>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83"/>
            <p:cNvSpPr/>
            <p:nvPr/>
          </p:nvSpPr>
          <p:spPr>
            <a:xfrm>
              <a:off x="5629271" y="3870989"/>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79"/>
            <p:cNvSpPr/>
            <p:nvPr/>
          </p:nvSpPr>
          <p:spPr>
            <a:xfrm>
              <a:off x="6307586" y="2077554"/>
              <a:ext cx="446314" cy="1063933"/>
            </a:xfrm>
            <a:custGeom>
              <a:avLst/>
              <a:gdLst>
                <a:gd name="connsiteX0" fmla="*/ 0 w 446314"/>
                <a:gd name="connsiteY0" fmla="*/ 0 h 1063933"/>
                <a:gd name="connsiteX1" fmla="*/ 222479 w 446314"/>
                <a:gd name="connsiteY1" fmla="*/ 221129 h 1063933"/>
                <a:gd name="connsiteX2" fmla="*/ 443607 w 446314"/>
                <a:gd name="connsiteY2" fmla="*/ 443606 h 1063933"/>
                <a:gd name="connsiteX3" fmla="*/ 443608 w 446314"/>
                <a:gd name="connsiteY3" fmla="*/ 443606 h 1063933"/>
                <a:gd name="connsiteX4" fmla="*/ 446314 w 446314"/>
                <a:gd name="connsiteY4" fmla="*/ 446329 h 1063933"/>
                <a:gd name="connsiteX5" fmla="*/ 446314 w 446314"/>
                <a:gd name="connsiteY5" fmla="*/ 1063933 h 1063933"/>
                <a:gd name="connsiteX6" fmla="*/ 0 w 446314"/>
                <a:gd name="connsiteY6" fmla="*/ 1063933 h 1063933"/>
                <a:gd name="connsiteX7" fmla="*/ 0 w 446314"/>
                <a:gd name="connsiteY7" fmla="*/ 443607 h 1063933"/>
                <a:gd name="connsiteX8" fmla="*/ 0 w 446314"/>
                <a:gd name="connsiteY8" fmla="*/ 443606 h 1063933"/>
                <a:gd name="connsiteX9" fmla="*/ 0 w 446314"/>
                <a:gd name="connsiteY9" fmla="*/ 0 h 106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314" h="1063933">
                  <a:moveTo>
                    <a:pt x="0" y="0"/>
                  </a:moveTo>
                  <a:lnTo>
                    <a:pt x="222479" y="221129"/>
                  </a:lnTo>
                  <a:lnTo>
                    <a:pt x="443607" y="443606"/>
                  </a:lnTo>
                  <a:lnTo>
                    <a:pt x="443608" y="443606"/>
                  </a:lnTo>
                  <a:lnTo>
                    <a:pt x="446314" y="446329"/>
                  </a:lnTo>
                  <a:lnTo>
                    <a:pt x="446314" y="1063933"/>
                  </a:lnTo>
                  <a:lnTo>
                    <a:pt x="0" y="1063933"/>
                  </a:lnTo>
                  <a:lnTo>
                    <a:pt x="0" y="443607"/>
                  </a:lnTo>
                  <a:lnTo>
                    <a:pt x="0" y="44360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75"/>
            <p:cNvSpPr/>
            <p:nvPr/>
          </p:nvSpPr>
          <p:spPr>
            <a:xfrm>
              <a:off x="6075585" y="3587801"/>
              <a:ext cx="678315" cy="729502"/>
            </a:xfrm>
            <a:custGeom>
              <a:avLst/>
              <a:gdLst>
                <a:gd name="connsiteX0" fmla="*/ 232001 w 678315"/>
                <a:gd name="connsiteY0" fmla="*/ 0 h 729502"/>
                <a:gd name="connsiteX1" fmla="*/ 678315 w 678315"/>
                <a:gd name="connsiteY1" fmla="*/ 0 h 729502"/>
                <a:gd name="connsiteX2" fmla="*/ 678315 w 678315"/>
                <a:gd name="connsiteY2" fmla="*/ 280465 h 729502"/>
                <a:gd name="connsiteX3" fmla="*/ 675609 w 678315"/>
                <a:gd name="connsiteY3" fmla="*/ 283188 h 729502"/>
                <a:gd name="connsiteX4" fmla="*/ 454480 w 678315"/>
                <a:gd name="connsiteY4" fmla="*/ 505667 h 729502"/>
                <a:gd name="connsiteX5" fmla="*/ 232001 w 678315"/>
                <a:gd name="connsiteY5" fmla="*/ 726796 h 729502"/>
                <a:gd name="connsiteX6" fmla="*/ 229278 w 678315"/>
                <a:gd name="connsiteY6" fmla="*/ 729502 h 729502"/>
                <a:gd name="connsiteX7" fmla="*/ 0 w 678315"/>
                <a:gd name="connsiteY7" fmla="*/ 729502 h 729502"/>
                <a:gd name="connsiteX8" fmla="*/ 0 w 678315"/>
                <a:gd name="connsiteY8" fmla="*/ 283188 h 729502"/>
                <a:gd name="connsiteX9" fmla="*/ 232001 w 678315"/>
                <a:gd name="connsiteY9" fmla="*/ 283188 h 729502"/>
                <a:gd name="connsiteX10" fmla="*/ 232001 w 678315"/>
                <a:gd name="connsiteY10" fmla="*/ 0 h 7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315" h="729502">
                  <a:moveTo>
                    <a:pt x="232001" y="0"/>
                  </a:moveTo>
                  <a:lnTo>
                    <a:pt x="678315" y="0"/>
                  </a:lnTo>
                  <a:lnTo>
                    <a:pt x="678315" y="280465"/>
                  </a:lnTo>
                  <a:lnTo>
                    <a:pt x="675609" y="283188"/>
                  </a:lnTo>
                  <a:lnTo>
                    <a:pt x="454480" y="505667"/>
                  </a:lnTo>
                  <a:lnTo>
                    <a:pt x="232001" y="726796"/>
                  </a:lnTo>
                  <a:lnTo>
                    <a:pt x="229278" y="729502"/>
                  </a:lnTo>
                  <a:lnTo>
                    <a:pt x="0" y="729502"/>
                  </a:lnTo>
                  <a:lnTo>
                    <a:pt x="0" y="283188"/>
                  </a:lnTo>
                  <a:lnTo>
                    <a:pt x="232001" y="283188"/>
                  </a:lnTo>
                  <a:lnTo>
                    <a:pt x="23200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4"/>
            <p:cNvSpPr/>
            <p:nvPr/>
          </p:nvSpPr>
          <p:spPr>
            <a:xfrm>
              <a:off x="4955036" y="3870989"/>
              <a:ext cx="674235" cy="446314"/>
            </a:xfrm>
            <a:custGeom>
              <a:avLst/>
              <a:gdLst>
                <a:gd name="connsiteX0" fmla="*/ 0 w 674235"/>
                <a:gd name="connsiteY0" fmla="*/ 0 h 446314"/>
                <a:gd name="connsiteX1" fmla="*/ 674235 w 674235"/>
                <a:gd name="connsiteY1" fmla="*/ 0 h 446314"/>
                <a:gd name="connsiteX2" fmla="*/ 674235 w 674235"/>
                <a:gd name="connsiteY2" fmla="*/ 446314 h 446314"/>
                <a:gd name="connsiteX3" fmla="*/ 5444 w 674235"/>
                <a:gd name="connsiteY3" fmla="*/ 446314 h 446314"/>
                <a:gd name="connsiteX4" fmla="*/ 0 w 674235"/>
                <a:gd name="connsiteY4" fmla="*/ 440903 h 446314"/>
                <a:gd name="connsiteX5" fmla="*/ 0 w 674235"/>
                <a:gd name="connsiteY5" fmla="*/ 0 h 44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35" h="446314">
                  <a:moveTo>
                    <a:pt x="0" y="0"/>
                  </a:moveTo>
                  <a:lnTo>
                    <a:pt x="674235" y="0"/>
                  </a:lnTo>
                  <a:lnTo>
                    <a:pt x="674235" y="446314"/>
                  </a:lnTo>
                  <a:lnTo>
                    <a:pt x="5444" y="446314"/>
                  </a:lnTo>
                  <a:lnTo>
                    <a:pt x="0" y="440903"/>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Right Triangle 86"/>
            <p:cNvSpPr/>
            <p:nvPr/>
          </p:nvSpPr>
          <p:spPr>
            <a:xfrm rot="5400000" flipH="1">
              <a:off x="6477167" y="3578532"/>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Right Triangle 87"/>
            <p:cNvSpPr/>
            <p:nvPr/>
          </p:nvSpPr>
          <p:spPr>
            <a:xfrm flipV="1">
              <a:off x="4944159" y="3870989"/>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3065342" y="322143"/>
            <a:ext cx="6078658" cy="646331"/>
          </a:xfrm>
          <a:prstGeom prst="rect">
            <a:avLst/>
          </a:prstGeom>
        </p:spPr>
        <p:txBody>
          <a:bodyPr wrap="square">
            <a:spAutoFit/>
          </a:bodyPr>
          <a:lstStyle/>
          <a:p>
            <a:pPr algn="ctr" defTabSz="685800">
              <a:buNone/>
              <a:defRPr/>
            </a:pPr>
            <a:r>
              <a:rPr lang="zh-CN" altLang="en-US" sz="3600" b="1" dirty="0">
                <a:solidFill>
                  <a:schemeClr val="accent1"/>
                </a:solidFill>
                <a:latin typeface="微软雅黑" panose="020B0503020204020204" pitchFamily="34" charset="-122"/>
                <a:ea typeface="微软雅黑" panose="020B0503020204020204" pitchFamily="34" charset="-122"/>
              </a:rPr>
              <a:t>财税公告</a:t>
            </a:r>
            <a:endParaRPr lang="zh-CN" altLang="en-US" sz="3600" kern="0" dirty="0">
              <a:solidFill>
                <a:schemeClr val="accent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endCondLst>
                                    <p:cond evt="begin" delay="0">
                                      <p:tn val="5"/>
                                    </p:cond>
                                  </p:end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heel(1)">
                                      <p:cBhvr>
                                        <p:cTn id="11" dur="500"/>
                                        <p:tgtEl>
                                          <p:spTgt spid="64"/>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500"/>
                                        <p:tgtEl>
                                          <p:spTgt spid="17"/>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500"/>
                                        <p:tgtEl>
                                          <p:spTgt spid="4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Effect transition="in" filter="fade">
                                      <p:cBhvr>
                                        <p:cTn id="25" dur="500"/>
                                        <p:tgtEl>
                                          <p:spTgt spid="58"/>
                                        </p:tgtEl>
                                      </p:cBhvr>
                                    </p:animEffect>
                                  </p:childTnLst>
                                </p:cTn>
                              </p:par>
                              <p:par>
                                <p:cTn id="26" presetID="53" presetClass="entr" presetSubtype="16" fill="hold" grpId="0" nodeType="withEffec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Effect transition="in" filter="fade">
                                      <p:cBhvr>
                                        <p:cTn id="30" dur="500"/>
                                        <p:tgtEl>
                                          <p:spTgt spid="60"/>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ppt_w</p:attrName>
                                        </p:attrNameLst>
                                      </p:cBhvr>
                                      <p:tavLst>
                                        <p:tav tm="0">
                                          <p:val>
                                            <p:fltVal val="0"/>
                                          </p:val>
                                        </p:tav>
                                        <p:tav tm="100000">
                                          <p:val>
                                            <p:strVal val="#ppt_w"/>
                                          </p:val>
                                        </p:tav>
                                      </p:tavLst>
                                    </p:anim>
                                    <p:anim calcmode="lin" valueType="num">
                                      <p:cBhvr>
                                        <p:cTn id="40" dur="500" fill="hold"/>
                                        <p:tgtEl>
                                          <p:spTgt spid="62"/>
                                        </p:tgtEl>
                                        <p:attrNameLst>
                                          <p:attrName>ppt_h</p:attrName>
                                        </p:attrNameLst>
                                      </p:cBhvr>
                                      <p:tavLst>
                                        <p:tav tm="0">
                                          <p:val>
                                            <p:fltVal val="0"/>
                                          </p:val>
                                        </p:tav>
                                        <p:tav tm="100000">
                                          <p:val>
                                            <p:strVal val="#ppt_h"/>
                                          </p:val>
                                        </p:tav>
                                      </p:tavLst>
                                    </p:anim>
                                    <p:animEffect transition="in" filter="fade">
                                      <p:cBhvr>
                                        <p:cTn id="41" dur="500"/>
                                        <p:tgtEl>
                                          <p:spTgt spid="62"/>
                                        </p:tgtEl>
                                      </p:cBhvr>
                                    </p:animEffect>
                                  </p:childTnLst>
                                </p:cTn>
                              </p:par>
                            </p:childTnLst>
                          </p:cTn>
                        </p:par>
                        <p:par>
                          <p:cTn id="42" fill="hold">
                            <p:stCondLst>
                              <p:cond delay="3000"/>
                            </p:stCondLst>
                            <p:childTnLst>
                              <p:par>
                                <p:cTn id="43" presetID="12" presetClass="entr" presetSubtype="8"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p:tgtEl>
                                          <p:spTgt spid="57"/>
                                        </p:tgtEl>
                                        <p:attrNameLst>
                                          <p:attrName>ppt_x</p:attrName>
                                        </p:attrNameLst>
                                      </p:cBhvr>
                                      <p:tavLst>
                                        <p:tav tm="0">
                                          <p:val>
                                            <p:strVal val="#ppt_x-#ppt_w*1.125000"/>
                                          </p:val>
                                        </p:tav>
                                        <p:tav tm="100000">
                                          <p:val>
                                            <p:strVal val="#ppt_x"/>
                                          </p:val>
                                        </p:tav>
                                      </p:tavLst>
                                    </p:anim>
                                    <p:animEffect transition="in" filter="wipe(right)">
                                      <p:cBhvr>
                                        <p:cTn id="46" dur="500"/>
                                        <p:tgtEl>
                                          <p:spTgt spid="57"/>
                                        </p:tgtEl>
                                      </p:cBhvr>
                                    </p:animEffect>
                                  </p:childTnLst>
                                </p:cTn>
                              </p:par>
                              <p:par>
                                <p:cTn id="47" presetID="12" presetClass="entr" presetSubtype="8" fill="hold" grpId="0" nodeType="withEffec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p:tgtEl>
                                          <p:spTgt spid="59"/>
                                        </p:tgtEl>
                                        <p:attrNameLst>
                                          <p:attrName>ppt_x</p:attrName>
                                        </p:attrNameLst>
                                      </p:cBhvr>
                                      <p:tavLst>
                                        <p:tav tm="0">
                                          <p:val>
                                            <p:strVal val="#ppt_x-#ppt_w*1.125000"/>
                                          </p:val>
                                        </p:tav>
                                        <p:tav tm="100000">
                                          <p:val>
                                            <p:strVal val="#ppt_x"/>
                                          </p:val>
                                        </p:tav>
                                      </p:tavLst>
                                    </p:anim>
                                    <p:animEffect transition="in" filter="wipe(right)">
                                      <p:cBhvr>
                                        <p:cTn id="50" dur="500"/>
                                        <p:tgtEl>
                                          <p:spTgt spid="59"/>
                                        </p:tgtEl>
                                      </p:cBhvr>
                                    </p:animEffect>
                                  </p:childTnLst>
                                </p:cTn>
                              </p:par>
                              <p:par>
                                <p:cTn id="51" presetID="12" presetClass="entr" presetSubtype="8" fill="hold" grpId="0" nodeType="withEffec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p:tgtEl>
                                          <p:spTgt spid="61"/>
                                        </p:tgtEl>
                                        <p:attrNameLst>
                                          <p:attrName>ppt_x</p:attrName>
                                        </p:attrNameLst>
                                      </p:cBhvr>
                                      <p:tavLst>
                                        <p:tav tm="0">
                                          <p:val>
                                            <p:strVal val="#ppt_x-#ppt_w*1.125000"/>
                                          </p:val>
                                        </p:tav>
                                        <p:tav tm="100000">
                                          <p:val>
                                            <p:strVal val="#ppt_x"/>
                                          </p:val>
                                        </p:tav>
                                      </p:tavLst>
                                    </p:anim>
                                    <p:animEffect transition="in" filter="wipe(right)">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7" grpId="0"/>
      <p:bldP spid="58" grpId="0"/>
      <p:bldP spid="59" grpId="0"/>
      <p:bldP spid="60" grpId="0"/>
      <p:bldP spid="61" grpId="0"/>
      <p:bldP spid="62"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9144018" cy="5148082"/>
          </a:xfrm>
          <a:prstGeom prst="rect">
            <a:avLst/>
          </a:prstGeom>
        </p:spPr>
      </p:pic>
      <p:sp>
        <p:nvSpPr>
          <p:cNvPr id="4098" name="文本框 28"/>
          <p:cNvSpPr txBox="1">
            <a:spLocks noChangeArrowheads="1"/>
          </p:cNvSpPr>
          <p:nvPr>
            <p:custDataLst>
              <p:tags r:id="rId2"/>
            </p:custDataLst>
          </p:nvPr>
        </p:nvSpPr>
        <p:spPr bwMode="auto">
          <a:xfrm>
            <a:off x="4792618" y="1687195"/>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endParaRPr lang="zh-CN" altLang="en-US" sz="2400" dirty="0">
              <a:latin typeface="微软雅黑" panose="020B0503020204020204" pitchFamily="34" charset="-122"/>
              <a:ea typeface="微软雅黑" panose="020B0503020204020204" pitchFamily="34" charset="-122"/>
            </a:endParaRPr>
          </a:p>
        </p:txBody>
      </p:sp>
      <p:grpSp>
        <p:nvGrpSpPr>
          <p:cNvPr id="4100" name="组合 30"/>
          <p:cNvGrpSpPr/>
          <p:nvPr>
            <p:custDataLst>
              <p:tags r:id="rId3"/>
            </p:custDataLst>
          </p:nvPr>
        </p:nvGrpSpPr>
        <p:grpSpPr>
          <a:xfrm>
            <a:off x="5653391" y="1639570"/>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4"/>
            </p:custDataLst>
          </p:nvPr>
        </p:nvSpPr>
        <p:spPr>
          <a:xfrm>
            <a:off x="3877078" y="1425272"/>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endParaRPr lang="zh-CN" altLang="en-US" sz="2400" kern="0" dirty="0">
              <a:solidFill>
                <a:schemeClr val="accent2"/>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4287820" y="1547897"/>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4</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6"/>
            </p:custDataLst>
          </p:nvPr>
        </p:nvSpPr>
        <p:spPr>
          <a:xfrm>
            <a:off x="4921196" y="1433602"/>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8" name="椭圆 37"/>
          <p:cNvSpPr/>
          <p:nvPr>
            <p:custDataLst>
              <p:tags r:id="rId7"/>
            </p:custDataLst>
          </p:nvPr>
        </p:nvSpPr>
        <p:spPr>
          <a:xfrm flipV="1">
            <a:off x="5383133" y="1807437"/>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4105" name="文本框 38"/>
          <p:cNvSpPr txBox="1">
            <a:spLocks noChangeArrowheads="1"/>
          </p:cNvSpPr>
          <p:nvPr>
            <p:custDataLst>
              <p:tags r:id="rId8"/>
            </p:custDataLst>
          </p:nvPr>
        </p:nvSpPr>
        <p:spPr bwMode="auto">
          <a:xfrm>
            <a:off x="0" y="2875477"/>
            <a:ext cx="9143999" cy="6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支持防护救治的个人所得税政策</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9"/>
            </p:custDataLst>
          </p:nvPr>
        </p:nvSpPr>
        <p:spPr>
          <a:xfrm>
            <a:off x="3702063" y="1701478"/>
            <a:ext cx="1358429" cy="666714"/>
          </a:xfrm>
          <a:custGeom>
            <a:avLst/>
            <a:gdLst>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 name="connsiteX5" fmla="*/ 409902 w 2881560"/>
              <a:gd name="connsiteY5" fmla="*/ 1694793 h 2025869"/>
              <a:gd name="connsiteX6" fmla="*/ 2973000 w 2973000"/>
              <a:gd name="connsiteY6" fmla="*/ 1786233 h 20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560" h="2025868">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a:solidFill>
                <a:prstClr val="white"/>
              </a:solidFill>
            </a:endParaRPr>
          </a:p>
        </p:txBody>
      </p:sp>
    </p:spTree>
    <p:custDataLst>
      <p:tags r:id="rId10"/>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strVal val="#ppt_x"/>
                                          </p:val>
                                        </p:tav>
                                        <p:tav tm="100000">
                                          <p:val>
                                            <p:strVal val="#ppt_x"/>
                                          </p:val>
                                        </p:tav>
                                      </p:tavLst>
                                    </p:anim>
                                    <p:anim calcmode="lin" valueType="num">
                                      <p:cBhvr>
                                        <p:cTn id="18" dur="500" fill="hold"/>
                                        <p:tgtEl>
                                          <p:spTgt spid="36"/>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wipe(down)">
                                      <p:cBhvr>
                                        <p:cTn id="27" dur="1250"/>
                                        <p:tgtEl>
                                          <p:spTgt spid="4105"/>
                                        </p:tgtEl>
                                      </p:cBhvr>
                                    </p:animEffect>
                                  </p:childTnLst>
                                </p:cTn>
                              </p:par>
                              <p:par>
                                <p:cTn id="28" presetID="10"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5" grpId="0"/>
      <p:bldP spid="36" grpId="0" animBg="1"/>
      <p:bldP spid="37" grpId="0" animBg="1"/>
      <p:bldP spid="38" grpId="0" animBg="1"/>
      <p:bldP spid="4105"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sp>
        <p:nvSpPr>
          <p:cNvPr id="40" name="TextBox 33"/>
          <p:cNvSpPr txBox="1"/>
          <p:nvPr/>
        </p:nvSpPr>
        <p:spPr>
          <a:xfrm>
            <a:off x="2347798" y="1700046"/>
            <a:ext cx="5711681" cy="1915897"/>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10</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号公告第一条规定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对参加疫情防治工作的医务人员和防疫工作者按照政府规定标准取得的临时性工作补助和奖金，免征个人所得税。政府规定标准包括各级政府规定的补助和奖金标准。对省级及省级以上人民政府规定的对参与疫情防控人员的临时性工作补助和奖金，比照执行。</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44" name="Group 12"/>
          <p:cNvGrpSpPr/>
          <p:nvPr/>
        </p:nvGrpSpPr>
        <p:grpSpPr>
          <a:xfrm>
            <a:off x="452438" y="1314456"/>
            <a:ext cx="8047435" cy="2715291"/>
            <a:chOff x="603607" y="1746900"/>
            <a:chExt cx="5100205" cy="1601278"/>
          </a:xfrm>
        </p:grpSpPr>
        <p:sp>
          <p:nvSpPr>
            <p:cNvPr id="48" name="圆角矩形 6"/>
            <p:cNvSpPr/>
            <p:nvPr/>
          </p:nvSpPr>
          <p:spPr bwMode="auto">
            <a:xfrm>
              <a:off x="603607" y="1746900"/>
              <a:ext cx="5100205" cy="16012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46" name="燕尾形 20"/>
            <p:cNvSpPr/>
            <p:nvPr/>
          </p:nvSpPr>
          <p:spPr bwMode="auto">
            <a:xfrm>
              <a:off x="1287345" y="2235694"/>
              <a:ext cx="293662"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47" name="燕尾形 21"/>
            <p:cNvSpPr/>
            <p:nvPr/>
          </p:nvSpPr>
          <p:spPr bwMode="auto">
            <a:xfrm>
              <a:off x="1511163" y="2235694"/>
              <a:ext cx="293663"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政策规定</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grpId="0" nodeType="afterEffec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grpSp>
        <p:nvGrpSpPr>
          <p:cNvPr id="29" name="Group 19"/>
          <p:cNvGrpSpPr/>
          <p:nvPr/>
        </p:nvGrpSpPr>
        <p:grpSpPr>
          <a:xfrm>
            <a:off x="452438" y="2919769"/>
            <a:ext cx="8047434" cy="2083938"/>
            <a:chOff x="3798640" y="4935001"/>
            <a:chExt cx="5609728" cy="1758589"/>
          </a:xfrm>
        </p:grpSpPr>
        <p:sp>
          <p:nvSpPr>
            <p:cNvPr id="30" name="圆角矩形 6"/>
            <p:cNvSpPr/>
            <p:nvPr/>
          </p:nvSpPr>
          <p:spPr>
            <a:xfrm>
              <a:off x="3798640" y="4935001"/>
              <a:ext cx="5609728" cy="17585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31" name="燕尾形 26"/>
            <p:cNvSpPr/>
            <p:nvPr/>
          </p:nvSpPr>
          <p:spPr>
            <a:xfrm>
              <a:off x="4550699" y="5472446"/>
              <a:ext cx="323000"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34" name="燕尾形 27"/>
            <p:cNvSpPr/>
            <p:nvPr/>
          </p:nvSpPr>
          <p:spPr>
            <a:xfrm>
              <a:off x="4796871" y="5472446"/>
              <a:ext cx="323001"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39" name="TextBox 23"/>
            <p:cNvSpPr txBox="1"/>
            <p:nvPr/>
          </p:nvSpPr>
          <p:spPr>
            <a:xfrm>
              <a:off x="4123386" y="5352422"/>
              <a:ext cx="963763" cy="792672"/>
            </a:xfrm>
            <a:prstGeom prst="rect">
              <a:avLst/>
            </a:prstGeom>
            <a:noFill/>
          </p:spPr>
          <p:txBody>
            <a:bodyPr>
              <a:spAutoFit/>
            </a:bodyPr>
            <a:lstStyle/>
            <a:p>
              <a:pPr algn="ctr" defTabSz="685165">
                <a:lnSpc>
                  <a:spcPct val="130000"/>
                </a:lnSpc>
                <a:defRPr/>
              </a:pPr>
              <a:endPar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sp>
        <p:nvSpPr>
          <p:cNvPr id="40" name="TextBox 33"/>
          <p:cNvSpPr txBox="1"/>
          <p:nvPr/>
        </p:nvSpPr>
        <p:spPr>
          <a:xfrm>
            <a:off x="2347798" y="1104616"/>
            <a:ext cx="5711681" cy="130034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10</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号公告第二条规定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，单位发给个人用于预防新型冠状病毒感染的肺炎的药品、医疗用品和防护用品等实物（不包括现金），不计入工资、薪金收入，免征个人所得税。</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44" name="Group 12"/>
          <p:cNvGrpSpPr/>
          <p:nvPr/>
        </p:nvGrpSpPr>
        <p:grpSpPr>
          <a:xfrm>
            <a:off x="452438" y="676495"/>
            <a:ext cx="8047435" cy="2083938"/>
            <a:chOff x="603607" y="1746900"/>
            <a:chExt cx="5100205" cy="1601278"/>
          </a:xfrm>
        </p:grpSpPr>
        <p:sp>
          <p:nvSpPr>
            <p:cNvPr id="48" name="圆角矩形 6"/>
            <p:cNvSpPr/>
            <p:nvPr/>
          </p:nvSpPr>
          <p:spPr bwMode="auto">
            <a:xfrm>
              <a:off x="603607" y="1746900"/>
              <a:ext cx="5100205" cy="16012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46" name="燕尾形 20"/>
            <p:cNvSpPr/>
            <p:nvPr/>
          </p:nvSpPr>
          <p:spPr bwMode="auto">
            <a:xfrm>
              <a:off x="1287345" y="2235694"/>
              <a:ext cx="293662"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47" name="燕尾形 21"/>
            <p:cNvSpPr/>
            <p:nvPr/>
          </p:nvSpPr>
          <p:spPr bwMode="auto">
            <a:xfrm>
              <a:off x="1511163" y="2235694"/>
              <a:ext cx="293663"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sp>
        <p:nvSpPr>
          <p:cNvPr id="17" name="TextBox 33"/>
          <p:cNvSpPr txBox="1"/>
          <p:nvPr/>
        </p:nvSpPr>
        <p:spPr>
          <a:xfrm>
            <a:off x="2347799" y="3535352"/>
            <a:ext cx="5711680" cy="684791"/>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10</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号公告第三条规定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，本公告自</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2020</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月</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日起施行，截止日期视疫情情况另行公告。</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政策规定</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grpId="0" nodeType="afterEffec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10" presetClass="entr" presetSubtype="0" fill="hold" nodeType="afterEffec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84249" y="1662554"/>
            <a:ext cx="3322401" cy="2748578"/>
            <a:chOff x="2279324" y="2588166"/>
            <a:chExt cx="4430111" cy="3664971"/>
          </a:xfrm>
        </p:grpSpPr>
        <p:sp>
          <p:nvSpPr>
            <p:cNvPr id="4" name="矩形 3"/>
            <p:cNvSpPr/>
            <p:nvPr/>
          </p:nvSpPr>
          <p:spPr bwMode="auto">
            <a:xfrm>
              <a:off x="2566654" y="2588166"/>
              <a:ext cx="94109" cy="3664971"/>
            </a:xfrm>
            <a:prstGeom prst="rect">
              <a:avLst/>
            </a:prstGeom>
            <a:solidFill>
              <a:schemeClr val="bg1">
                <a:lumMod val="85000"/>
              </a:schemeClr>
            </a:solidFill>
            <a:ln w="19050">
              <a:noFill/>
              <a:round/>
            </a:ln>
          </p:spPr>
          <p:txBody>
            <a:bodyPr anchor="ctr"/>
            <a:lstStyle/>
            <a:p>
              <a:pPr algn="ctr"/>
              <a:endParaRPr sz="1280"/>
            </a:p>
          </p:txBody>
        </p:sp>
        <p:sp>
          <p:nvSpPr>
            <p:cNvPr id="9" name="菱形 8"/>
            <p:cNvSpPr/>
            <p:nvPr/>
          </p:nvSpPr>
          <p:spPr>
            <a:xfrm>
              <a:off x="2279324" y="5212147"/>
              <a:ext cx="624351" cy="62435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04</a:t>
              </a:r>
              <a:endParaRPr lang="en-US" altLang="zh-CN" sz="1280" dirty="0">
                <a:solidFill>
                  <a:schemeClr val="bg1"/>
                </a:solidFill>
                <a:latin typeface="Impact" panose="020B0806030902050204" pitchFamily="34" charset="0"/>
              </a:endParaRPr>
            </a:p>
          </p:txBody>
        </p:sp>
        <p:sp>
          <p:nvSpPr>
            <p:cNvPr id="11" name="菱形 10"/>
            <p:cNvSpPr/>
            <p:nvPr/>
          </p:nvSpPr>
          <p:spPr>
            <a:xfrm>
              <a:off x="2279324" y="4377199"/>
              <a:ext cx="624351" cy="62435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03</a:t>
              </a:r>
              <a:endParaRPr lang="en-US" altLang="zh-CN" sz="1280" dirty="0">
                <a:solidFill>
                  <a:schemeClr val="bg1"/>
                </a:solidFill>
                <a:latin typeface="Impact" panose="020B0806030902050204" pitchFamily="34" charset="0"/>
              </a:endParaRPr>
            </a:p>
          </p:txBody>
        </p:sp>
        <p:sp>
          <p:nvSpPr>
            <p:cNvPr id="13" name="菱形 12"/>
            <p:cNvSpPr/>
            <p:nvPr/>
          </p:nvSpPr>
          <p:spPr>
            <a:xfrm>
              <a:off x="2279324" y="3542251"/>
              <a:ext cx="624351" cy="62435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02</a:t>
              </a:r>
              <a:endParaRPr lang="en-US" altLang="zh-CN" sz="1280">
                <a:solidFill>
                  <a:schemeClr val="bg1"/>
                </a:solidFill>
                <a:latin typeface="Impact" panose="020B0806030902050204" pitchFamily="34" charset="0"/>
              </a:endParaRPr>
            </a:p>
          </p:txBody>
        </p:sp>
        <p:sp>
          <p:nvSpPr>
            <p:cNvPr id="15" name="菱形 14"/>
            <p:cNvSpPr/>
            <p:nvPr/>
          </p:nvSpPr>
          <p:spPr>
            <a:xfrm>
              <a:off x="2279324" y="2707303"/>
              <a:ext cx="624351" cy="62435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01</a:t>
              </a:r>
              <a:endParaRPr lang="en-US" altLang="zh-CN" sz="1280" dirty="0">
                <a:solidFill>
                  <a:schemeClr val="bg1"/>
                </a:solidFill>
                <a:latin typeface="Impact" panose="020B0806030902050204" pitchFamily="34" charset="0"/>
              </a:endParaRPr>
            </a:p>
          </p:txBody>
        </p:sp>
        <p:sp>
          <p:nvSpPr>
            <p:cNvPr id="22" name="文本框 15"/>
            <p:cNvSpPr txBox="1"/>
            <p:nvPr/>
          </p:nvSpPr>
          <p:spPr>
            <a:xfrm>
              <a:off x="2746850" y="2699112"/>
              <a:ext cx="3962585" cy="507414"/>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重点保障物资生产企业一次性税前扣除政策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08696" y="106956"/>
            <a:ext cx="7326611" cy="1570979"/>
            <a:chOff x="1211325" y="592955"/>
            <a:chExt cx="9769351" cy="2094753"/>
          </a:xfrm>
        </p:grpSpPr>
        <p:sp>
          <p:nvSpPr>
            <p:cNvPr id="5" name="五边形 24"/>
            <p:cNvSpPr/>
            <p:nvPr/>
          </p:nvSpPr>
          <p:spPr bwMode="auto">
            <a:xfrm>
              <a:off x="2904339" y="1730793"/>
              <a:ext cx="8076337" cy="469096"/>
            </a:xfrm>
            <a:prstGeom prst="homePlate">
              <a:avLst>
                <a:gd name="adj" fmla="val 34062"/>
              </a:avLst>
            </a:prstGeom>
            <a:solidFill>
              <a:schemeClr val="accent1"/>
            </a:solidFill>
            <a:ln w="19050">
              <a:noFill/>
              <a:round/>
            </a:ln>
          </p:spPr>
          <p:txBody>
            <a:bodyPr anchor="ctr"/>
            <a:lstStyle/>
            <a:p>
              <a:pPr algn="ctr"/>
              <a:endParaRPr sz="1280"/>
            </a:p>
          </p:txBody>
        </p:sp>
        <p:sp>
          <p:nvSpPr>
            <p:cNvPr id="6" name="任意多边形 25"/>
            <p:cNvSpPr/>
            <p:nvPr/>
          </p:nvSpPr>
          <p:spPr bwMode="auto">
            <a:xfrm flipV="1">
              <a:off x="1211325" y="592955"/>
              <a:ext cx="1606929" cy="1606934"/>
            </a:xfrm>
            <a:custGeom>
              <a:avLst/>
              <a:gdLst>
                <a:gd name="connsiteX0" fmla="*/ 1008112 w 2016224"/>
                <a:gd name="connsiteY0" fmla="*/ 0 h 2016224"/>
                <a:gd name="connsiteX1" fmla="*/ 2016224 w 2016224"/>
                <a:gd name="connsiteY1" fmla="*/ 0 h 2016224"/>
                <a:gd name="connsiteX2" fmla="*/ 2016224 w 2016224"/>
                <a:gd name="connsiteY2" fmla="*/ 1008112 h 2016224"/>
                <a:gd name="connsiteX3" fmla="*/ 1008112 w 2016224"/>
                <a:gd name="connsiteY3" fmla="*/ 2016224 h 2016224"/>
                <a:gd name="connsiteX4" fmla="*/ 0 w 2016224"/>
                <a:gd name="connsiteY4" fmla="*/ 1008112 h 2016224"/>
                <a:gd name="connsiteX5" fmla="*/ 1008112 w 2016224"/>
                <a:gd name="connsiteY5" fmla="*/ 0 h 2016224"/>
                <a:gd name="connsiteX6" fmla="*/ 1008112 w 2016224"/>
                <a:gd name="connsiteY6" fmla="*/ 598566 h 2016224"/>
                <a:gd name="connsiteX7" fmla="*/ 598566 w 2016224"/>
                <a:gd name="connsiteY7" fmla="*/ 1008112 h 2016224"/>
                <a:gd name="connsiteX8" fmla="*/ 598565 w 2016224"/>
                <a:gd name="connsiteY8" fmla="*/ 1008112 h 2016224"/>
                <a:gd name="connsiteX9" fmla="*/ 1008111 w 2016224"/>
                <a:gd name="connsiteY9" fmla="*/ 1417658 h 2016224"/>
                <a:gd name="connsiteX10" fmla="*/ 1417657 w 2016224"/>
                <a:gd name="connsiteY10" fmla="*/ 1008112 h 2016224"/>
                <a:gd name="connsiteX11" fmla="*/ 1417657 w 2016224"/>
                <a:gd name="connsiteY11" fmla="*/ 598566 h 2016224"/>
                <a:gd name="connsiteX12" fmla="*/ 1008112 w 2016224"/>
                <a:gd name="connsiteY12" fmla="*/ 598566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6224" h="2016224">
                  <a:moveTo>
                    <a:pt x="1008112" y="0"/>
                  </a:moveTo>
                  <a:lnTo>
                    <a:pt x="2016224" y="0"/>
                  </a:lnTo>
                  <a:lnTo>
                    <a:pt x="2016224" y="1008112"/>
                  </a:lnTo>
                  <a:cubicBezTo>
                    <a:pt x="2016224" y="1564877"/>
                    <a:pt x="1564877" y="2016224"/>
                    <a:pt x="1008112" y="2016224"/>
                  </a:cubicBezTo>
                  <a:cubicBezTo>
                    <a:pt x="451347" y="2016224"/>
                    <a:pt x="0" y="1564877"/>
                    <a:pt x="0" y="1008112"/>
                  </a:cubicBezTo>
                  <a:cubicBezTo>
                    <a:pt x="0" y="451347"/>
                    <a:pt x="451347" y="0"/>
                    <a:pt x="1008112" y="0"/>
                  </a:cubicBezTo>
                  <a:close/>
                  <a:moveTo>
                    <a:pt x="1008112" y="598566"/>
                  </a:moveTo>
                  <a:cubicBezTo>
                    <a:pt x="781926" y="598566"/>
                    <a:pt x="598566" y="781926"/>
                    <a:pt x="598566" y="1008112"/>
                  </a:cubicBezTo>
                  <a:lnTo>
                    <a:pt x="598565" y="1008112"/>
                  </a:lnTo>
                  <a:cubicBezTo>
                    <a:pt x="598565" y="1234298"/>
                    <a:pt x="781925" y="1417658"/>
                    <a:pt x="1008111" y="1417658"/>
                  </a:cubicBezTo>
                  <a:cubicBezTo>
                    <a:pt x="1234297" y="1417658"/>
                    <a:pt x="1417657" y="1234298"/>
                    <a:pt x="1417657" y="1008112"/>
                  </a:cubicBezTo>
                  <a:lnTo>
                    <a:pt x="1417657" y="598566"/>
                  </a:lnTo>
                  <a:lnTo>
                    <a:pt x="1008112" y="598566"/>
                  </a:lnTo>
                  <a:close/>
                </a:path>
              </a:pathLst>
            </a:custGeom>
            <a:solidFill>
              <a:schemeClr val="accent1"/>
            </a:solidFill>
            <a:ln w="19050">
              <a:noFill/>
              <a:round/>
            </a:ln>
          </p:spPr>
          <p:txBody>
            <a:bodyPr anchor="ctr"/>
            <a:lstStyle/>
            <a:p>
              <a:pPr algn="ctr"/>
              <a:endParaRPr sz="1280"/>
            </a:p>
          </p:txBody>
        </p:sp>
        <p:sp>
          <p:nvSpPr>
            <p:cNvPr id="7" name="五边形 26"/>
            <p:cNvSpPr/>
            <p:nvPr/>
          </p:nvSpPr>
          <p:spPr bwMode="auto">
            <a:xfrm rot="5400000">
              <a:off x="2206195" y="2075649"/>
              <a:ext cx="746076" cy="478042"/>
            </a:xfrm>
            <a:prstGeom prst="homePlate">
              <a:avLst/>
            </a:prstGeom>
            <a:solidFill>
              <a:schemeClr val="accent1"/>
            </a:solidFill>
            <a:ln w="19050">
              <a:noFill/>
              <a:round/>
            </a:ln>
          </p:spPr>
          <p:txBody>
            <a:bodyPr anchor="ctr"/>
            <a:lstStyle/>
            <a:p>
              <a:pPr algn="ctr"/>
              <a:endParaRPr sz="1280"/>
            </a:p>
          </p:txBody>
        </p:sp>
        <p:sp>
          <p:nvSpPr>
            <p:cNvPr id="8" name="矩形 7"/>
            <p:cNvSpPr/>
            <p:nvPr/>
          </p:nvSpPr>
          <p:spPr>
            <a:xfrm>
              <a:off x="8244114" y="1226768"/>
              <a:ext cx="1981984" cy="1231109"/>
            </a:xfrm>
            <a:prstGeom prst="rect">
              <a:avLst/>
            </a:prstGeom>
            <a:solidFill>
              <a:schemeClr val="bg1"/>
            </a:solidFill>
          </p:spPr>
          <p:txBody>
            <a:bodyPr wrap="square">
              <a:normAutofit/>
            </a:bodyPr>
            <a:lstStyle/>
            <a:p>
              <a:pPr algn="r"/>
              <a:r>
                <a:rPr lang="zh-CN" altLang="en-US" sz="4050" b="1" spc="225">
                  <a:solidFill>
                    <a:schemeClr val="bg1">
                      <a:lumMod val="65000"/>
                    </a:schemeClr>
                  </a:solidFill>
                </a:rPr>
                <a:t>目录</a:t>
              </a:r>
              <a:endParaRPr lang="zh-CN" altLang="en-US" sz="4050" b="1" spc="225">
                <a:solidFill>
                  <a:schemeClr val="bg1">
                    <a:lumMod val="65000"/>
                  </a:schemeClr>
                </a:solidFill>
              </a:endParaRPr>
            </a:p>
          </p:txBody>
        </p:sp>
        <p:sp>
          <p:nvSpPr>
            <p:cNvPr id="17" name="矩形 16"/>
            <p:cNvSpPr/>
            <p:nvPr/>
          </p:nvSpPr>
          <p:spPr>
            <a:xfrm>
              <a:off x="8554856" y="2036367"/>
              <a:ext cx="1569665" cy="369333"/>
            </a:xfrm>
            <a:prstGeom prst="rect">
              <a:avLst/>
            </a:prstGeom>
          </p:spPr>
          <p:txBody>
            <a:bodyPr wrap="none">
              <a:normAutofit lnSpcReduction="10000"/>
            </a:bodyPr>
            <a:lstStyle/>
            <a:p>
              <a:pPr algn="r"/>
              <a:r>
                <a:rPr lang="en-US" altLang="zh-CN" sz="1280" b="1" spc="225">
                  <a:solidFill>
                    <a:schemeClr val="bg1">
                      <a:lumMod val="65000"/>
                    </a:schemeClr>
                  </a:solidFill>
                </a:rPr>
                <a:t>CONTENT</a:t>
              </a:r>
              <a:endParaRPr lang="en-US" altLang="zh-CN" sz="1280" b="1" spc="225">
                <a:solidFill>
                  <a:schemeClr val="bg1">
                    <a:lumMod val="65000"/>
                  </a:schemeClr>
                </a:solidFill>
              </a:endParaRPr>
            </a:p>
          </p:txBody>
        </p:sp>
      </p:grpSp>
      <p:sp>
        <p:nvSpPr>
          <p:cNvPr id="32" name="菱形 31"/>
          <p:cNvSpPr/>
          <p:nvPr/>
        </p:nvSpPr>
        <p:spPr>
          <a:xfrm>
            <a:off x="1692716" y="4257318"/>
            <a:ext cx="468238" cy="46823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05</a:t>
            </a:r>
            <a:endParaRPr lang="en-US" altLang="zh-CN" sz="1280" dirty="0">
              <a:solidFill>
                <a:schemeClr val="bg1"/>
              </a:solidFill>
              <a:latin typeface="Impact" panose="020B0806030902050204" pitchFamily="34" charset="0"/>
            </a:endParaRPr>
          </a:p>
        </p:txBody>
      </p:sp>
      <p:sp>
        <p:nvSpPr>
          <p:cNvPr id="21" name="TextBox 33"/>
          <p:cNvSpPr txBox="1"/>
          <p:nvPr/>
        </p:nvSpPr>
        <p:spPr>
          <a:xfrm>
            <a:off x="2217219" y="2416720"/>
            <a:ext cx="3483418" cy="37701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困难行业企业所得税支持政策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2" name="文本框 11"/>
          <p:cNvSpPr txBox="1"/>
          <p:nvPr/>
        </p:nvSpPr>
        <p:spPr>
          <a:xfrm>
            <a:off x="2222201" y="3062178"/>
            <a:ext cx="3393372" cy="677108"/>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鼓励捐赠的所得税政策</a:t>
            </a:r>
            <a:endParaRPr lang="zh-CN" altLang="en-US" sz="2000" b="1" dirty="0">
              <a:solidFill>
                <a:schemeClr val="accent1"/>
              </a:solidFill>
              <a:latin typeface="微软雅黑" panose="020B0503020204020204" pitchFamily="34" charset="-122"/>
              <a:ea typeface="微软雅黑" panose="020B0503020204020204" pitchFamily="34" charset="-122"/>
            </a:endParaRPr>
          </a:p>
          <a:p>
            <a:endParaRPr lang="zh-CN" altLang="en-US" dirty="0"/>
          </a:p>
        </p:txBody>
      </p:sp>
      <p:sp>
        <p:nvSpPr>
          <p:cNvPr id="3" name="文本框 2"/>
          <p:cNvSpPr txBox="1"/>
          <p:nvPr/>
        </p:nvSpPr>
        <p:spPr>
          <a:xfrm>
            <a:off x="2188718" y="3657608"/>
            <a:ext cx="4227324" cy="400110"/>
          </a:xfrm>
          <a:prstGeom prst="rect">
            <a:avLst/>
          </a:prstGeom>
          <a:noFill/>
        </p:spPr>
        <p:txBody>
          <a:bodyPr wrap="square" rtlCol="0">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支持防护救治的个人所得税政策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0" name="文本框 9"/>
          <p:cNvSpPr txBox="1"/>
          <p:nvPr/>
        </p:nvSpPr>
        <p:spPr>
          <a:xfrm>
            <a:off x="2190307" y="4290799"/>
            <a:ext cx="5209954" cy="400110"/>
          </a:xfrm>
          <a:prstGeom prst="rect">
            <a:avLst/>
          </a:prstGeom>
          <a:noFill/>
        </p:spPr>
        <p:txBody>
          <a:bodyPr wrap="square" rtlCol="0">
            <a:sp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支持个体工商户复工复业的个人所得税政策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p15:prstTrans prst="fallOve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6"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725">
                                          <p:stCondLst>
                                            <p:cond delay="0"/>
                                          </p:stCondLst>
                                        </p:cTn>
                                        <p:tgtEl>
                                          <p:spTgt spid="10"/>
                                        </p:tgtEl>
                                      </p:cBhvr>
                                    </p:animEffect>
                                    <p:anim calcmode="lin" valueType="num">
                                      <p:cBhvr>
                                        <p:cTn id="27" dur="227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830"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830" tmFilter="0, 0; 0.125,0.2665; 0.25,0.4; 0.375,0.465; 0.5,0.5;  0.625,0.535; 0.75,0.6; 0.875,0.7335; 1,1">
                                          <p:stCondLst>
                                            <p:cond delay="830"/>
                                          </p:stCondLst>
                                        </p:cTn>
                                        <p:tgtEl>
                                          <p:spTgt spid="10"/>
                                        </p:tgtEl>
                                        <p:attrNameLst>
                                          <p:attrName>ppt_y</p:attrName>
                                        </p:attrNameLst>
                                      </p:cBhvr>
                                      <p:tavLst>
                                        <p:tav tm="0" fmla="#ppt_y-sin(pi*$)/9">
                                          <p:val>
                                            <p:fltVal val="0"/>
                                          </p:val>
                                        </p:tav>
                                        <p:tav tm="100000">
                                          <p:val>
                                            <p:fltVal val="1"/>
                                          </p:val>
                                        </p:tav>
                                      </p:tavLst>
                                    </p:anim>
                                    <p:anim calcmode="lin" valueType="num">
                                      <p:cBhvr>
                                        <p:cTn id="30" dur="415" tmFilter="0, 0; 0.125,0.2665; 0.25,0.4; 0.375,0.465; 0.5,0.5;  0.625,0.535; 0.75,0.6; 0.875,0.7335; 1,1">
                                          <p:stCondLst>
                                            <p:cond delay="1655"/>
                                          </p:stCondLst>
                                        </p:cTn>
                                        <p:tgtEl>
                                          <p:spTgt spid="10"/>
                                        </p:tgtEl>
                                        <p:attrNameLst>
                                          <p:attrName>ppt_y</p:attrName>
                                        </p:attrNameLst>
                                      </p:cBhvr>
                                      <p:tavLst>
                                        <p:tav tm="0" fmla="#ppt_y-sin(pi*$)/27">
                                          <p:val>
                                            <p:fltVal val="0"/>
                                          </p:val>
                                        </p:tav>
                                        <p:tav tm="100000">
                                          <p:val>
                                            <p:fltVal val="1"/>
                                          </p:val>
                                        </p:tav>
                                      </p:tavLst>
                                    </p:anim>
                                    <p:anim calcmode="lin" valueType="num">
                                      <p:cBhvr>
                                        <p:cTn id="31" dur="205" tmFilter="0, 0; 0.125,0.2665; 0.25,0.4; 0.375,0.465; 0.5,0.5;  0.625,0.535; 0.75,0.6; 0.875,0.7335; 1,1">
                                          <p:stCondLst>
                                            <p:cond delay="2070"/>
                                          </p:stCondLst>
                                        </p:cTn>
                                        <p:tgtEl>
                                          <p:spTgt spid="10"/>
                                        </p:tgtEl>
                                        <p:attrNameLst>
                                          <p:attrName>ppt_y</p:attrName>
                                        </p:attrNameLst>
                                      </p:cBhvr>
                                      <p:tavLst>
                                        <p:tav tm="0" fmla="#ppt_y-sin(pi*$)/81">
                                          <p:val>
                                            <p:fltVal val="0"/>
                                          </p:val>
                                        </p:tav>
                                        <p:tav tm="100000">
                                          <p:val>
                                            <p:fltVal val="1"/>
                                          </p:val>
                                        </p:tav>
                                      </p:tavLst>
                                    </p:anim>
                                    <p:animScale>
                                      <p:cBhvr>
                                        <p:cTn id="32" dur="33">
                                          <p:stCondLst>
                                            <p:cond delay="812"/>
                                          </p:stCondLst>
                                        </p:cTn>
                                        <p:tgtEl>
                                          <p:spTgt spid="10"/>
                                        </p:tgtEl>
                                      </p:cBhvr>
                                      <p:to x="100000" y="60000"/>
                                    </p:animScale>
                                    <p:animScale>
                                      <p:cBhvr>
                                        <p:cTn id="33" dur="207" decel="50000">
                                          <p:stCondLst>
                                            <p:cond delay="845"/>
                                          </p:stCondLst>
                                        </p:cTn>
                                        <p:tgtEl>
                                          <p:spTgt spid="10"/>
                                        </p:tgtEl>
                                      </p:cBhvr>
                                      <p:to x="100000" y="100000"/>
                                    </p:animScale>
                                    <p:animScale>
                                      <p:cBhvr>
                                        <p:cTn id="34" dur="33">
                                          <p:stCondLst>
                                            <p:cond delay="1640"/>
                                          </p:stCondLst>
                                        </p:cTn>
                                        <p:tgtEl>
                                          <p:spTgt spid="10"/>
                                        </p:tgtEl>
                                      </p:cBhvr>
                                      <p:to x="100000" y="80000"/>
                                    </p:animScale>
                                    <p:animScale>
                                      <p:cBhvr>
                                        <p:cTn id="35" dur="207" decel="50000">
                                          <p:stCondLst>
                                            <p:cond delay="1673"/>
                                          </p:stCondLst>
                                        </p:cTn>
                                        <p:tgtEl>
                                          <p:spTgt spid="10"/>
                                        </p:tgtEl>
                                      </p:cBhvr>
                                      <p:to x="100000" y="100000"/>
                                    </p:animScale>
                                    <p:animScale>
                                      <p:cBhvr>
                                        <p:cTn id="36" dur="33">
                                          <p:stCondLst>
                                            <p:cond delay="2052"/>
                                          </p:stCondLst>
                                        </p:cTn>
                                        <p:tgtEl>
                                          <p:spTgt spid="10"/>
                                        </p:tgtEl>
                                      </p:cBhvr>
                                      <p:to x="100000" y="90000"/>
                                    </p:animScale>
                                    <p:animScale>
                                      <p:cBhvr>
                                        <p:cTn id="37" dur="207" decel="50000">
                                          <p:stCondLst>
                                            <p:cond delay="2085"/>
                                          </p:stCondLst>
                                        </p:cTn>
                                        <p:tgtEl>
                                          <p:spTgt spid="10"/>
                                        </p:tgtEl>
                                      </p:cBhvr>
                                      <p:to x="100000" y="100000"/>
                                    </p:animScale>
                                    <p:animScale>
                                      <p:cBhvr>
                                        <p:cTn id="38" dur="33">
                                          <p:stCondLst>
                                            <p:cond delay="2260"/>
                                          </p:stCondLst>
                                        </p:cTn>
                                        <p:tgtEl>
                                          <p:spTgt spid="10"/>
                                        </p:tgtEl>
                                      </p:cBhvr>
                                      <p:to x="100000" y="95000"/>
                                    </p:animScale>
                                    <p:animScale>
                                      <p:cBhvr>
                                        <p:cTn id="39" dur="207" decel="50000">
                                          <p:stCondLst>
                                            <p:cond delay="2293"/>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p:bldP spid="12" grpId="0"/>
      <p:bldP spid="3"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9144018" cy="5148082"/>
          </a:xfrm>
          <a:prstGeom prst="rect">
            <a:avLst/>
          </a:prstGeom>
        </p:spPr>
      </p:pic>
      <p:sp>
        <p:nvSpPr>
          <p:cNvPr id="4098" name="文本框 28"/>
          <p:cNvSpPr txBox="1">
            <a:spLocks noChangeArrowheads="1"/>
          </p:cNvSpPr>
          <p:nvPr>
            <p:custDataLst>
              <p:tags r:id="rId2"/>
            </p:custDataLst>
          </p:nvPr>
        </p:nvSpPr>
        <p:spPr bwMode="auto">
          <a:xfrm>
            <a:off x="4792618" y="1687195"/>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endParaRPr lang="zh-CN" altLang="en-US" sz="2400" dirty="0">
              <a:latin typeface="微软雅黑" panose="020B0503020204020204" pitchFamily="34" charset="-122"/>
              <a:ea typeface="微软雅黑" panose="020B0503020204020204" pitchFamily="34" charset="-122"/>
            </a:endParaRPr>
          </a:p>
        </p:txBody>
      </p:sp>
      <p:grpSp>
        <p:nvGrpSpPr>
          <p:cNvPr id="4100" name="组合 30"/>
          <p:cNvGrpSpPr/>
          <p:nvPr>
            <p:custDataLst>
              <p:tags r:id="rId3"/>
            </p:custDataLst>
          </p:nvPr>
        </p:nvGrpSpPr>
        <p:grpSpPr>
          <a:xfrm>
            <a:off x="5653391" y="1639570"/>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4"/>
            </p:custDataLst>
          </p:nvPr>
        </p:nvSpPr>
        <p:spPr>
          <a:xfrm>
            <a:off x="3877078" y="1425272"/>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endParaRPr lang="zh-CN" altLang="en-US" sz="2400" kern="0" dirty="0">
              <a:solidFill>
                <a:schemeClr val="accent2"/>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4287820" y="1547897"/>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5</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6"/>
            </p:custDataLst>
          </p:nvPr>
        </p:nvSpPr>
        <p:spPr>
          <a:xfrm>
            <a:off x="4921196" y="1433602"/>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8" name="椭圆 37"/>
          <p:cNvSpPr/>
          <p:nvPr>
            <p:custDataLst>
              <p:tags r:id="rId7"/>
            </p:custDataLst>
          </p:nvPr>
        </p:nvSpPr>
        <p:spPr>
          <a:xfrm flipV="1">
            <a:off x="5383133" y="1807437"/>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4105" name="文本框 38"/>
          <p:cNvSpPr txBox="1">
            <a:spLocks noChangeArrowheads="1"/>
          </p:cNvSpPr>
          <p:nvPr>
            <p:custDataLst>
              <p:tags r:id="rId8"/>
            </p:custDataLst>
          </p:nvPr>
        </p:nvSpPr>
        <p:spPr bwMode="auto">
          <a:xfrm>
            <a:off x="0" y="2875477"/>
            <a:ext cx="9143999" cy="6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支持个体工商户复工复业的个人所得税政策</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9"/>
            </p:custDataLst>
          </p:nvPr>
        </p:nvSpPr>
        <p:spPr>
          <a:xfrm>
            <a:off x="3702063" y="1701478"/>
            <a:ext cx="1358429" cy="666714"/>
          </a:xfrm>
          <a:custGeom>
            <a:avLst/>
            <a:gdLst>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 name="connsiteX5" fmla="*/ 409902 w 2881560"/>
              <a:gd name="connsiteY5" fmla="*/ 1694793 h 2025869"/>
              <a:gd name="connsiteX6" fmla="*/ 2973000 w 2973000"/>
              <a:gd name="connsiteY6" fmla="*/ 1786233 h 20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560" h="2025868">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a:solidFill>
                <a:prstClr val="white"/>
              </a:solidFill>
            </a:endParaRPr>
          </a:p>
        </p:txBody>
      </p:sp>
    </p:spTree>
    <p:custDataLst>
      <p:tags r:id="rId10"/>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strVal val="#ppt_x"/>
                                          </p:val>
                                        </p:tav>
                                        <p:tav tm="100000">
                                          <p:val>
                                            <p:strVal val="#ppt_x"/>
                                          </p:val>
                                        </p:tav>
                                      </p:tavLst>
                                    </p:anim>
                                    <p:anim calcmode="lin" valueType="num">
                                      <p:cBhvr>
                                        <p:cTn id="18" dur="500" fill="hold"/>
                                        <p:tgtEl>
                                          <p:spTgt spid="36"/>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wipe(down)">
                                      <p:cBhvr>
                                        <p:cTn id="27" dur="1250"/>
                                        <p:tgtEl>
                                          <p:spTgt spid="4105"/>
                                        </p:tgtEl>
                                      </p:cBhvr>
                                    </p:animEffect>
                                  </p:childTnLst>
                                </p:cTn>
                              </p:par>
                              <p:par>
                                <p:cTn id="28" presetID="10"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5" grpId="0"/>
      <p:bldP spid="36" grpId="0" animBg="1"/>
      <p:bldP spid="37" grpId="0" animBg="1"/>
      <p:bldP spid="38" grpId="0" animBg="1"/>
      <p:bldP spid="4105"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sp>
        <p:nvSpPr>
          <p:cNvPr id="40" name="TextBox 33"/>
          <p:cNvSpPr txBox="1"/>
          <p:nvPr/>
        </p:nvSpPr>
        <p:spPr>
          <a:xfrm>
            <a:off x="2347798" y="1817009"/>
            <a:ext cx="5711681" cy="1608120"/>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税务总局</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5</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号公告第五条</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  自</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2020</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3</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月</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日至</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5</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月</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31</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日，对湖北省境内的个体工商户、个人独资企业和合伙企业，代开货物运输服务增值税发票时，暂不预征个人所得税；对其他地区的上述纳税人统一按代开发票金额的</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0.5%</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预征个人所得税。</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44" name="Group 12"/>
          <p:cNvGrpSpPr/>
          <p:nvPr/>
        </p:nvGrpSpPr>
        <p:grpSpPr>
          <a:xfrm>
            <a:off x="452438" y="1314456"/>
            <a:ext cx="8047435" cy="2715291"/>
            <a:chOff x="603607" y="1746900"/>
            <a:chExt cx="5100205" cy="1601278"/>
          </a:xfrm>
        </p:grpSpPr>
        <p:sp>
          <p:nvSpPr>
            <p:cNvPr id="48" name="圆角矩形 6"/>
            <p:cNvSpPr/>
            <p:nvPr/>
          </p:nvSpPr>
          <p:spPr bwMode="auto">
            <a:xfrm>
              <a:off x="603607" y="1746900"/>
              <a:ext cx="5100205" cy="16012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46" name="燕尾形 20"/>
            <p:cNvSpPr/>
            <p:nvPr/>
          </p:nvSpPr>
          <p:spPr bwMode="auto">
            <a:xfrm>
              <a:off x="1287345" y="2235694"/>
              <a:ext cx="293662"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dirty="0">
                <a:solidFill>
                  <a:srgbClr val="FFFFFF"/>
                </a:solidFill>
              </a:endParaRPr>
            </a:p>
          </p:txBody>
        </p:sp>
        <p:sp>
          <p:nvSpPr>
            <p:cNvPr id="47" name="燕尾形 21"/>
            <p:cNvSpPr/>
            <p:nvPr/>
          </p:nvSpPr>
          <p:spPr bwMode="auto">
            <a:xfrm>
              <a:off x="1511163" y="2235694"/>
              <a:ext cx="293663"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政策规定</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grpId="0" nodeType="afterEffec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bwMode="auto">
          <a:xfrm>
            <a:off x="0" y="2071480"/>
            <a:ext cx="9144000" cy="746346"/>
          </a:xfrm>
          <a:prstGeom prst="rect">
            <a:avLst/>
          </a:prstGeom>
          <a:noFill/>
        </p:spPr>
        <p:txBody>
          <a:bodyPr wrap="square" lIns="68568" tIns="34284" rIns="68568" bIns="34284">
            <a:spAutoFit/>
          </a:bodyPr>
          <a:lstStyle/>
          <a:p>
            <a:pPr algn="ctr">
              <a:defRPr/>
            </a:pPr>
            <a:r>
              <a:rPr lang="zh-CN" altLang="en-US" sz="4400" b="1" dirty="0" smtClean="0">
                <a:solidFill>
                  <a:schemeClr val="accent1"/>
                </a:solidFill>
                <a:effectLst>
                  <a:outerShdw blurRad="38100" dist="38100" dir="2700000">
                    <a:srgbClr val="C0C0C0"/>
                  </a:outerShdw>
                </a:effectLst>
                <a:ea typeface="微软雅黑" panose="020B0503020204020204" pitchFamily="34" charset="-122"/>
              </a:rPr>
              <a:t>感谢聆听！</a:t>
            </a:r>
            <a:endParaRPr lang="zh-CN" altLang="en-US" sz="4400" b="1" dirty="0">
              <a:solidFill>
                <a:schemeClr val="accent1"/>
              </a:solidFill>
              <a:effectLst>
                <a:outerShdw blurRad="38100" dist="38100" dir="2700000">
                  <a:srgbClr val="C0C0C0"/>
                </a:outerShdw>
              </a:effectLst>
              <a:ea typeface="微软雅黑" panose="020B0503020204020204" pitchFamily="34" charset="-122"/>
            </a:endParaRPr>
          </a:p>
        </p:txBody>
      </p:sp>
      <p:grpSp>
        <p:nvGrpSpPr>
          <p:cNvPr id="2" name="组合 6"/>
          <p:cNvGrpSpPr/>
          <p:nvPr/>
        </p:nvGrpSpPr>
        <p:grpSpPr>
          <a:xfrm>
            <a:off x="4324351" y="3980298"/>
            <a:ext cx="4358515" cy="781539"/>
            <a:chOff x="5592002" y="5801995"/>
            <a:chExt cx="5811969" cy="1041749"/>
          </a:xfrm>
        </p:grpSpPr>
        <p:sp>
          <p:nvSpPr>
            <p:cNvPr id="14" name="文本框 13"/>
            <p:cNvSpPr txBox="1"/>
            <p:nvPr/>
          </p:nvSpPr>
          <p:spPr>
            <a:xfrm>
              <a:off x="6737813" y="5859145"/>
              <a:ext cx="4666158" cy="984599"/>
            </a:xfrm>
            <a:prstGeom prst="rect">
              <a:avLst/>
            </a:prstGeom>
            <a:noFill/>
          </p:spPr>
          <p:txBody>
            <a:bodyPr>
              <a:spAutoFit/>
            </a:bodyPr>
            <a:lstStyle/>
            <a:p>
              <a:pPr algn="r">
                <a:defRPr/>
              </a:pPr>
              <a:r>
                <a:rPr sz="2100" b="1" dirty="0">
                  <a:solidFill>
                    <a:schemeClr val="bg1">
                      <a:lumMod val="50000"/>
                    </a:schemeClr>
                  </a:solidFill>
                  <a:latin typeface="微软雅黑" panose="020B0503020204020204" pitchFamily="34" charset="-122"/>
                  <a:ea typeface="微软雅黑" panose="020B0503020204020204" pitchFamily="34" charset="-122"/>
                </a:rPr>
                <a:t>国家税务总局佛山市税务局</a:t>
              </a:r>
              <a:endParaRPr sz="2100" b="1" dirty="0">
                <a:solidFill>
                  <a:schemeClr val="bg1">
                    <a:lumMod val="50000"/>
                  </a:schemeClr>
                </a:solidFill>
                <a:latin typeface="微软雅黑" panose="020B0503020204020204" pitchFamily="34" charset="-122"/>
                <a:ea typeface="微软雅黑" panose="020B0503020204020204" pitchFamily="34" charset="-122"/>
              </a:endParaRPr>
            </a:p>
            <a:p>
              <a:pPr algn="ctr">
                <a:defRPr/>
              </a:pPr>
              <a:r>
                <a:rPr sz="2100" b="1" dirty="0" smtClean="0">
                  <a:solidFill>
                    <a:schemeClr val="bg1">
                      <a:lumMod val="50000"/>
                    </a:schemeClr>
                  </a:solidFill>
                  <a:latin typeface="微软雅黑" panose="020B0503020204020204" pitchFamily="34" charset="-122"/>
                  <a:ea typeface="微软雅黑" panose="020B0503020204020204" pitchFamily="34" charset="-122"/>
                </a:rPr>
                <a:t>20</a:t>
              </a:r>
              <a:r>
                <a:rPr lang="en-US" sz="2100" b="1" dirty="0" smtClean="0">
                  <a:solidFill>
                    <a:schemeClr val="bg1">
                      <a:lumMod val="50000"/>
                    </a:schemeClr>
                  </a:solidFill>
                  <a:latin typeface="微软雅黑" panose="020B0503020204020204" pitchFamily="34" charset="-122"/>
                  <a:ea typeface="微软雅黑" panose="020B0503020204020204" pitchFamily="34" charset="-122"/>
                </a:rPr>
                <a:t>20</a:t>
              </a:r>
              <a:r>
                <a:rPr sz="2100" b="1" dirty="0" smtClean="0">
                  <a:solidFill>
                    <a:schemeClr val="bg1">
                      <a:lumMod val="50000"/>
                    </a:schemeClr>
                  </a:solidFill>
                  <a:latin typeface="微软雅黑" panose="020B0503020204020204" pitchFamily="34" charset="-122"/>
                  <a:ea typeface="微软雅黑" panose="020B0503020204020204" pitchFamily="34" charset="-122"/>
                </a:rPr>
                <a:t>年</a:t>
              </a:r>
              <a:r>
                <a:rPr lang="en-US" sz="2100" b="1" dirty="0">
                  <a:solidFill>
                    <a:schemeClr val="bg1">
                      <a:lumMod val="50000"/>
                    </a:schemeClr>
                  </a:solidFill>
                  <a:latin typeface="微软雅黑" panose="020B0503020204020204" pitchFamily="34" charset="-122"/>
                  <a:ea typeface="微软雅黑" panose="020B0503020204020204" pitchFamily="34" charset="-122"/>
                </a:rPr>
                <a:t>4</a:t>
              </a:r>
              <a:r>
                <a:rPr sz="2100" b="1" dirty="0" smtClean="0">
                  <a:solidFill>
                    <a:schemeClr val="bg1">
                      <a:lumMod val="50000"/>
                    </a:schemeClr>
                  </a:solidFill>
                  <a:latin typeface="微软雅黑" panose="020B0503020204020204" pitchFamily="34" charset="-122"/>
                  <a:ea typeface="微软雅黑" panose="020B0503020204020204" pitchFamily="34" charset="-122"/>
                </a:rPr>
                <a:t>月</a:t>
              </a:r>
              <a:r>
                <a:rPr lang="en-US" sz="2100" b="1" dirty="0" smtClean="0">
                  <a:solidFill>
                    <a:schemeClr val="bg1">
                      <a:lumMod val="50000"/>
                    </a:schemeClr>
                  </a:solidFill>
                  <a:latin typeface="微软雅黑" panose="020B0503020204020204" pitchFamily="34" charset="-122"/>
                  <a:ea typeface="微软雅黑" panose="020B0503020204020204" pitchFamily="34" charset="-122"/>
                </a:rPr>
                <a:t>2</a:t>
              </a:r>
              <a:r>
                <a:rPr sz="2100" b="1" dirty="0" smtClean="0">
                  <a:solidFill>
                    <a:schemeClr val="bg1">
                      <a:lumMod val="50000"/>
                    </a:schemeClr>
                  </a:solidFill>
                  <a:latin typeface="微软雅黑" panose="020B0503020204020204" pitchFamily="34" charset="-122"/>
                  <a:ea typeface="微软雅黑" panose="020B0503020204020204" pitchFamily="34" charset="-122"/>
                </a:rPr>
                <a:t>日</a:t>
              </a:r>
              <a:endParaRPr sz="21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053" name="图片 2" descr="税标志"/>
            <p:cNvPicPr>
              <a:picLocks noChangeAspect="1"/>
            </p:cNvPicPr>
            <p:nvPr/>
          </p:nvPicPr>
          <p:blipFill>
            <a:blip r:embed="rId2"/>
            <a:stretch>
              <a:fillRect/>
            </a:stretch>
          </p:blipFill>
          <p:spPr>
            <a:xfrm>
              <a:off x="5592002" y="5801995"/>
              <a:ext cx="1251834" cy="960136"/>
            </a:xfrm>
            <a:prstGeom prst="rect">
              <a:avLst/>
            </a:prstGeom>
            <a:noFill/>
            <a:ln w="9525">
              <a:noFill/>
            </a:ln>
          </p:spPr>
        </p:pic>
      </p:grpSp>
    </p:spTree>
  </p:cSld>
  <p:clrMapOvr>
    <a:masterClrMapping/>
  </p:clrMapOvr>
  <p:transition spd="slow" advTm="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18" y="-2994"/>
            <a:ext cx="9144018" cy="5148082"/>
          </a:xfrm>
          <a:prstGeom prst="rect">
            <a:avLst/>
          </a:prstGeom>
        </p:spPr>
      </p:pic>
      <p:sp>
        <p:nvSpPr>
          <p:cNvPr id="4098" name="文本框 28"/>
          <p:cNvSpPr txBox="1">
            <a:spLocks noChangeArrowheads="1"/>
          </p:cNvSpPr>
          <p:nvPr>
            <p:custDataLst>
              <p:tags r:id="rId2"/>
            </p:custDataLst>
          </p:nvPr>
        </p:nvSpPr>
        <p:spPr bwMode="auto">
          <a:xfrm>
            <a:off x="3068297" y="2219635"/>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28"/>
          <p:cNvSpPr/>
          <p:nvPr/>
        </p:nvSpPr>
        <p:spPr>
          <a:xfrm>
            <a:off x="4294211" y="1261105"/>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30"/>
          <p:cNvSpPr/>
          <p:nvPr/>
        </p:nvSpPr>
        <p:spPr>
          <a:xfrm>
            <a:off x="4461071" y="1429004"/>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3"/>
          <p:cNvGrpSpPr/>
          <p:nvPr/>
        </p:nvGrpSpPr>
        <p:grpSpPr>
          <a:xfrm>
            <a:off x="899625" y="2060587"/>
            <a:ext cx="1683885" cy="1686132"/>
            <a:chOff x="4970001" y="2746482"/>
            <a:chExt cx="2245179" cy="2247872"/>
          </a:xfrm>
          <a:solidFill>
            <a:schemeClr val="accent1"/>
          </a:solidFill>
        </p:grpSpPr>
        <p:sp>
          <p:nvSpPr>
            <p:cNvPr id="18" name="Freeform 33"/>
            <p:cNvSpPr/>
            <p:nvPr/>
          </p:nvSpPr>
          <p:spPr>
            <a:xfrm>
              <a:off x="5948093" y="3476794"/>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34"/>
            <p:cNvSpPr/>
            <p:nvPr/>
          </p:nvSpPr>
          <p:spPr>
            <a:xfrm>
              <a:off x="5725614" y="3699273"/>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5"/>
            <p:cNvSpPr/>
            <p:nvPr/>
          </p:nvSpPr>
          <p:spPr>
            <a:xfrm>
              <a:off x="5660102" y="2757788"/>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0"/>
            <p:cNvSpPr/>
            <p:nvPr/>
          </p:nvSpPr>
          <p:spPr>
            <a:xfrm>
              <a:off x="6088879" y="4545333"/>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8"/>
            <p:cNvSpPr/>
            <p:nvPr/>
          </p:nvSpPr>
          <p:spPr>
            <a:xfrm>
              <a:off x="4984510" y="2757788"/>
              <a:ext cx="675592" cy="446315"/>
            </a:xfrm>
            <a:custGeom>
              <a:avLst/>
              <a:gdLst>
                <a:gd name="connsiteX0" fmla="*/ 449036 w 675592"/>
                <a:gd name="connsiteY0" fmla="*/ 0 h 446315"/>
                <a:gd name="connsiteX1" fmla="*/ 675592 w 675592"/>
                <a:gd name="connsiteY1" fmla="*/ 0 h 446315"/>
                <a:gd name="connsiteX2" fmla="*/ 675592 w 675592"/>
                <a:gd name="connsiteY2" fmla="*/ 446314 h 446315"/>
                <a:gd name="connsiteX3" fmla="*/ 443592 w 675592"/>
                <a:gd name="connsiteY3" fmla="*/ 446314 h 446315"/>
                <a:gd name="connsiteX4" fmla="*/ 443592 w 675592"/>
                <a:gd name="connsiteY4" fmla="*/ 446315 h 446315"/>
                <a:gd name="connsiteX5" fmla="*/ 443591 w 675592"/>
                <a:gd name="connsiteY5" fmla="*/ 446315 h 446315"/>
                <a:gd name="connsiteX6" fmla="*/ 443591 w 675592"/>
                <a:gd name="connsiteY6" fmla="*/ 446314 h 446315"/>
                <a:gd name="connsiteX7" fmla="*/ 0 w 675592"/>
                <a:gd name="connsiteY7" fmla="*/ 446314 h 446315"/>
                <a:gd name="connsiteX8" fmla="*/ 443592 w 675592"/>
                <a:gd name="connsiteY8" fmla="*/ 5412 h 446315"/>
                <a:gd name="connsiteX9" fmla="*/ 443592 w 675592"/>
                <a:gd name="connsiteY9" fmla="*/ 5411 h 446315"/>
                <a:gd name="connsiteX10" fmla="*/ 449036 w 675592"/>
                <a:gd name="connsiteY10" fmla="*/ 0 h 44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592" h="446315">
                  <a:moveTo>
                    <a:pt x="449036" y="0"/>
                  </a:moveTo>
                  <a:lnTo>
                    <a:pt x="675592" y="0"/>
                  </a:lnTo>
                  <a:lnTo>
                    <a:pt x="675592" y="446314"/>
                  </a:lnTo>
                  <a:lnTo>
                    <a:pt x="443592" y="446314"/>
                  </a:lnTo>
                  <a:lnTo>
                    <a:pt x="443592" y="446315"/>
                  </a:lnTo>
                  <a:lnTo>
                    <a:pt x="443591" y="446315"/>
                  </a:lnTo>
                  <a:lnTo>
                    <a:pt x="443591" y="446314"/>
                  </a:lnTo>
                  <a:lnTo>
                    <a:pt x="0" y="446314"/>
                  </a:lnTo>
                  <a:lnTo>
                    <a:pt x="443592" y="5412"/>
                  </a:lnTo>
                  <a:lnTo>
                    <a:pt x="443592" y="5411"/>
                  </a:lnTo>
                  <a:lnTo>
                    <a:pt x="44903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77"/>
            <p:cNvSpPr/>
            <p:nvPr/>
          </p:nvSpPr>
          <p:spPr>
            <a:xfrm>
              <a:off x="6094630" y="2749189"/>
              <a:ext cx="1120550" cy="1003423"/>
            </a:xfrm>
            <a:custGeom>
              <a:avLst/>
              <a:gdLst>
                <a:gd name="connsiteX0" fmla="*/ 0 w 1120550"/>
                <a:gd name="connsiteY0" fmla="*/ 0 h 1003423"/>
                <a:gd name="connsiteX1" fmla="*/ 671513 w 1120550"/>
                <a:gd name="connsiteY1" fmla="*/ 0 h 1003423"/>
                <a:gd name="connsiteX2" fmla="*/ 674236 w 1120550"/>
                <a:gd name="connsiteY2" fmla="*/ 2707 h 1003423"/>
                <a:gd name="connsiteX3" fmla="*/ 674236 w 1120550"/>
                <a:gd name="connsiteY3" fmla="*/ 2708 h 1003423"/>
                <a:gd name="connsiteX4" fmla="*/ 896715 w 1120550"/>
                <a:gd name="connsiteY4" fmla="*/ 223837 h 1003423"/>
                <a:gd name="connsiteX5" fmla="*/ 1117843 w 1120550"/>
                <a:gd name="connsiteY5" fmla="*/ 446314 h 1003423"/>
                <a:gd name="connsiteX6" fmla="*/ 1117844 w 1120550"/>
                <a:gd name="connsiteY6" fmla="*/ 446314 h 1003423"/>
                <a:gd name="connsiteX7" fmla="*/ 1120550 w 1120550"/>
                <a:gd name="connsiteY7" fmla="*/ 449037 h 1003423"/>
                <a:gd name="connsiteX8" fmla="*/ 1120550 w 1120550"/>
                <a:gd name="connsiteY8" fmla="*/ 1003423 h 1003423"/>
                <a:gd name="connsiteX9" fmla="*/ 674236 w 1120550"/>
                <a:gd name="connsiteY9" fmla="*/ 1003423 h 1003423"/>
                <a:gd name="connsiteX10" fmla="*/ 674236 w 1120550"/>
                <a:gd name="connsiteY10" fmla="*/ 446315 h 1003423"/>
                <a:gd name="connsiteX11" fmla="*/ 674236 w 1120550"/>
                <a:gd name="connsiteY11" fmla="*/ 446314 h 1003423"/>
                <a:gd name="connsiteX12" fmla="*/ 0 w 1120550"/>
                <a:gd name="connsiteY12" fmla="*/ 446314 h 1003423"/>
                <a:gd name="connsiteX13" fmla="*/ 0 w 1120550"/>
                <a:gd name="connsiteY13" fmla="*/ 0 h 100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0550" h="1003423">
                  <a:moveTo>
                    <a:pt x="0" y="0"/>
                  </a:moveTo>
                  <a:lnTo>
                    <a:pt x="671513" y="0"/>
                  </a:lnTo>
                  <a:lnTo>
                    <a:pt x="674236" y="2707"/>
                  </a:lnTo>
                  <a:lnTo>
                    <a:pt x="674236" y="2708"/>
                  </a:lnTo>
                  <a:lnTo>
                    <a:pt x="896715" y="223837"/>
                  </a:lnTo>
                  <a:lnTo>
                    <a:pt x="1117843" y="446314"/>
                  </a:lnTo>
                  <a:lnTo>
                    <a:pt x="1117844" y="446314"/>
                  </a:lnTo>
                  <a:lnTo>
                    <a:pt x="1120550" y="449037"/>
                  </a:lnTo>
                  <a:lnTo>
                    <a:pt x="1120550" y="1003423"/>
                  </a:lnTo>
                  <a:lnTo>
                    <a:pt x="674236" y="1003423"/>
                  </a:lnTo>
                  <a:lnTo>
                    <a:pt x="674236" y="446315"/>
                  </a:lnTo>
                  <a:lnTo>
                    <a:pt x="674236" y="446314"/>
                  </a:lnTo>
                  <a:lnTo>
                    <a:pt x="0" y="44631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76"/>
            <p:cNvSpPr/>
            <p:nvPr/>
          </p:nvSpPr>
          <p:spPr>
            <a:xfrm>
              <a:off x="4981787" y="2757789"/>
              <a:ext cx="446314" cy="729501"/>
            </a:xfrm>
            <a:custGeom>
              <a:avLst/>
              <a:gdLst>
                <a:gd name="connsiteX0" fmla="*/ 446314 w 446314"/>
                <a:gd name="connsiteY0" fmla="*/ 0 h 729501"/>
                <a:gd name="connsiteX1" fmla="*/ 446314 w 446314"/>
                <a:gd name="connsiteY1" fmla="*/ 5410 h 729501"/>
                <a:gd name="connsiteX2" fmla="*/ 2721 w 446314"/>
                <a:gd name="connsiteY2" fmla="*/ 446313 h 729501"/>
                <a:gd name="connsiteX3" fmla="*/ 2723 w 446314"/>
                <a:gd name="connsiteY3" fmla="*/ 446313 h 729501"/>
                <a:gd name="connsiteX4" fmla="*/ 2722 w 446314"/>
                <a:gd name="connsiteY4" fmla="*/ 446314 h 729501"/>
                <a:gd name="connsiteX5" fmla="*/ 446314 w 446314"/>
                <a:gd name="connsiteY5" fmla="*/ 446314 h 729501"/>
                <a:gd name="connsiteX6" fmla="*/ 446314 w 446314"/>
                <a:gd name="connsiteY6" fmla="*/ 729501 h 729501"/>
                <a:gd name="connsiteX7" fmla="*/ 0 w 446314"/>
                <a:gd name="connsiteY7" fmla="*/ 729501 h 729501"/>
                <a:gd name="connsiteX8" fmla="*/ 0 w 446314"/>
                <a:gd name="connsiteY8" fmla="*/ 449037 h 729501"/>
                <a:gd name="connsiteX9" fmla="*/ 446314 w 446314"/>
                <a:gd name="connsiteY9" fmla="*/ 0 h 72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314" h="729501">
                  <a:moveTo>
                    <a:pt x="446314" y="0"/>
                  </a:moveTo>
                  <a:lnTo>
                    <a:pt x="446314" y="5410"/>
                  </a:lnTo>
                  <a:lnTo>
                    <a:pt x="2721" y="446313"/>
                  </a:lnTo>
                  <a:lnTo>
                    <a:pt x="2723" y="446313"/>
                  </a:lnTo>
                  <a:lnTo>
                    <a:pt x="2722" y="446314"/>
                  </a:lnTo>
                  <a:lnTo>
                    <a:pt x="446314" y="446314"/>
                  </a:lnTo>
                  <a:lnTo>
                    <a:pt x="446314" y="729501"/>
                  </a:lnTo>
                  <a:lnTo>
                    <a:pt x="0" y="729501"/>
                  </a:lnTo>
                  <a:lnTo>
                    <a:pt x="0" y="449037"/>
                  </a:lnTo>
                  <a:lnTo>
                    <a:pt x="4463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70"/>
            <p:cNvSpPr/>
            <p:nvPr/>
          </p:nvSpPr>
          <p:spPr>
            <a:xfrm>
              <a:off x="4970001" y="3925005"/>
              <a:ext cx="446314" cy="1066642"/>
            </a:xfrm>
            <a:custGeom>
              <a:avLst/>
              <a:gdLst>
                <a:gd name="connsiteX0" fmla="*/ 0 w 446314"/>
                <a:gd name="connsiteY0" fmla="*/ 0 h 1066642"/>
                <a:gd name="connsiteX1" fmla="*/ 446314 w 446314"/>
                <a:gd name="connsiteY1" fmla="*/ 0 h 1066642"/>
                <a:gd name="connsiteX2" fmla="*/ 446314 w 446314"/>
                <a:gd name="connsiteY2" fmla="*/ 620327 h 1066642"/>
                <a:gd name="connsiteX3" fmla="*/ 2721 w 446314"/>
                <a:gd name="connsiteY3" fmla="*/ 620327 h 1066642"/>
                <a:gd name="connsiteX4" fmla="*/ 2722 w 446314"/>
                <a:gd name="connsiteY4" fmla="*/ 620328 h 1066642"/>
                <a:gd name="connsiteX5" fmla="*/ 446314 w 446314"/>
                <a:gd name="connsiteY5" fmla="*/ 620328 h 1066642"/>
                <a:gd name="connsiteX6" fmla="*/ 446314 w 446314"/>
                <a:gd name="connsiteY6" fmla="*/ 1061230 h 1066642"/>
                <a:gd name="connsiteX7" fmla="*/ 446314 w 446314"/>
                <a:gd name="connsiteY7" fmla="*/ 1061231 h 1066642"/>
                <a:gd name="connsiteX8" fmla="*/ 446314 w 446314"/>
                <a:gd name="connsiteY8" fmla="*/ 1066642 h 1066642"/>
                <a:gd name="connsiteX9" fmla="*/ 0 w 446314"/>
                <a:gd name="connsiteY9" fmla="*/ 617605 h 1066642"/>
                <a:gd name="connsiteX10" fmla="*/ 0 w 446314"/>
                <a:gd name="connsiteY10" fmla="*/ 0 h 106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314" h="1066642">
                  <a:moveTo>
                    <a:pt x="0" y="0"/>
                  </a:moveTo>
                  <a:lnTo>
                    <a:pt x="446314" y="0"/>
                  </a:lnTo>
                  <a:lnTo>
                    <a:pt x="446314" y="620327"/>
                  </a:lnTo>
                  <a:lnTo>
                    <a:pt x="2721" y="620327"/>
                  </a:lnTo>
                  <a:lnTo>
                    <a:pt x="2722" y="620328"/>
                  </a:lnTo>
                  <a:lnTo>
                    <a:pt x="446314" y="620328"/>
                  </a:lnTo>
                  <a:lnTo>
                    <a:pt x="446314" y="1061230"/>
                  </a:lnTo>
                  <a:lnTo>
                    <a:pt x="446314" y="1061231"/>
                  </a:lnTo>
                  <a:lnTo>
                    <a:pt x="446314" y="1066642"/>
                  </a:lnTo>
                  <a:lnTo>
                    <a:pt x="0" y="6176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9"/>
            <p:cNvSpPr/>
            <p:nvPr/>
          </p:nvSpPr>
          <p:spPr>
            <a:xfrm>
              <a:off x="6535193" y="4198927"/>
              <a:ext cx="668792" cy="792720"/>
            </a:xfrm>
            <a:custGeom>
              <a:avLst/>
              <a:gdLst>
                <a:gd name="connsiteX0" fmla="*/ 222478 w 668792"/>
                <a:gd name="connsiteY0" fmla="*/ 0 h 792720"/>
                <a:gd name="connsiteX1" fmla="*/ 668792 w 668792"/>
                <a:gd name="connsiteY1" fmla="*/ 0 h 792720"/>
                <a:gd name="connsiteX2" fmla="*/ 668792 w 668792"/>
                <a:gd name="connsiteY2" fmla="*/ 343683 h 792720"/>
                <a:gd name="connsiteX3" fmla="*/ 666086 w 668792"/>
                <a:gd name="connsiteY3" fmla="*/ 346406 h 792720"/>
                <a:gd name="connsiteX4" fmla="*/ 444957 w 668792"/>
                <a:gd name="connsiteY4" fmla="*/ 568885 h 792720"/>
                <a:gd name="connsiteX5" fmla="*/ 222478 w 668792"/>
                <a:gd name="connsiteY5" fmla="*/ 790014 h 792720"/>
                <a:gd name="connsiteX6" fmla="*/ 219755 w 668792"/>
                <a:gd name="connsiteY6" fmla="*/ 792720 h 792720"/>
                <a:gd name="connsiteX7" fmla="*/ 0 w 668792"/>
                <a:gd name="connsiteY7" fmla="*/ 792720 h 792720"/>
                <a:gd name="connsiteX8" fmla="*/ 0 w 668792"/>
                <a:gd name="connsiteY8" fmla="*/ 346406 h 792720"/>
                <a:gd name="connsiteX9" fmla="*/ 222478 w 668792"/>
                <a:gd name="connsiteY9" fmla="*/ 346406 h 792720"/>
                <a:gd name="connsiteX10" fmla="*/ 222478 w 668792"/>
                <a:gd name="connsiteY10" fmla="*/ 0 h 7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792" h="792720">
                  <a:moveTo>
                    <a:pt x="222478" y="0"/>
                  </a:moveTo>
                  <a:lnTo>
                    <a:pt x="668792" y="0"/>
                  </a:lnTo>
                  <a:lnTo>
                    <a:pt x="668792" y="343683"/>
                  </a:lnTo>
                  <a:lnTo>
                    <a:pt x="666086" y="346406"/>
                  </a:lnTo>
                  <a:lnTo>
                    <a:pt x="444957" y="568885"/>
                  </a:lnTo>
                  <a:lnTo>
                    <a:pt x="222478" y="790014"/>
                  </a:lnTo>
                  <a:lnTo>
                    <a:pt x="219755" y="792720"/>
                  </a:lnTo>
                  <a:lnTo>
                    <a:pt x="0" y="792720"/>
                  </a:lnTo>
                  <a:lnTo>
                    <a:pt x="0" y="346406"/>
                  </a:lnTo>
                  <a:lnTo>
                    <a:pt x="222478" y="346406"/>
                  </a:lnTo>
                  <a:lnTo>
                    <a:pt x="22247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68"/>
            <p:cNvSpPr/>
            <p:nvPr/>
          </p:nvSpPr>
          <p:spPr>
            <a:xfrm>
              <a:off x="5416316" y="4545332"/>
              <a:ext cx="683758" cy="446314"/>
            </a:xfrm>
            <a:custGeom>
              <a:avLst/>
              <a:gdLst>
                <a:gd name="connsiteX0" fmla="*/ 0 w 683758"/>
                <a:gd name="connsiteY0" fmla="*/ 0 h 446314"/>
                <a:gd name="connsiteX1" fmla="*/ 683758 w 683758"/>
                <a:gd name="connsiteY1" fmla="*/ 0 h 446314"/>
                <a:gd name="connsiteX2" fmla="*/ 683758 w 683758"/>
                <a:gd name="connsiteY2" fmla="*/ 446314 h 446314"/>
                <a:gd name="connsiteX3" fmla="*/ 5444 w 683758"/>
                <a:gd name="connsiteY3" fmla="*/ 446314 h 446314"/>
                <a:gd name="connsiteX4" fmla="*/ 0 w 683758"/>
                <a:gd name="connsiteY4" fmla="*/ 440903 h 446314"/>
                <a:gd name="connsiteX5" fmla="*/ 0 w 683758"/>
                <a:gd name="connsiteY5" fmla="*/ 0 h 44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758" h="446314">
                  <a:moveTo>
                    <a:pt x="0" y="0"/>
                  </a:moveTo>
                  <a:lnTo>
                    <a:pt x="683758" y="0"/>
                  </a:lnTo>
                  <a:lnTo>
                    <a:pt x="683758" y="446314"/>
                  </a:lnTo>
                  <a:lnTo>
                    <a:pt x="5444" y="446314"/>
                  </a:lnTo>
                  <a:lnTo>
                    <a:pt x="0" y="44090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46"/>
            <p:cNvSpPr/>
            <p:nvPr/>
          </p:nvSpPr>
          <p:spPr>
            <a:xfrm>
              <a:off x="6768866" y="2749189"/>
              <a:ext cx="222479" cy="223836"/>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7"/>
            <p:cNvSpPr/>
            <p:nvPr/>
          </p:nvSpPr>
          <p:spPr>
            <a:xfrm>
              <a:off x="6991345" y="2973025"/>
              <a:ext cx="223835" cy="222478"/>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ight Triangle 51"/>
            <p:cNvSpPr/>
            <p:nvPr/>
          </p:nvSpPr>
          <p:spPr>
            <a:xfrm flipH="1">
              <a:off x="6653538" y="2746482"/>
              <a:ext cx="116681" cy="4463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Right Triangle 52"/>
            <p:cNvSpPr/>
            <p:nvPr/>
          </p:nvSpPr>
          <p:spPr>
            <a:xfrm rot="5400000" flipH="1">
              <a:off x="6922487" y="4261127"/>
              <a:ext cx="116681" cy="4463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ight Triangle 53"/>
            <p:cNvSpPr/>
            <p:nvPr/>
          </p:nvSpPr>
          <p:spPr>
            <a:xfrm rot="16200000" flipH="1">
              <a:off x="5143899" y="3036579"/>
              <a:ext cx="116681" cy="4463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Right Triangle 54"/>
            <p:cNvSpPr/>
            <p:nvPr/>
          </p:nvSpPr>
          <p:spPr>
            <a:xfrm flipV="1">
              <a:off x="5416316" y="4548040"/>
              <a:ext cx="116681" cy="4463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629495" y="2813256"/>
            <a:ext cx="1685912" cy="1686132"/>
            <a:chOff x="7485495" y="3920401"/>
            <a:chExt cx="2247883" cy="2247872"/>
          </a:xfrm>
        </p:grpSpPr>
        <p:sp>
          <p:nvSpPr>
            <p:cNvPr id="42" name="Freeform 82"/>
            <p:cNvSpPr/>
            <p:nvPr/>
          </p:nvSpPr>
          <p:spPr>
            <a:xfrm>
              <a:off x="8156991" y="3923108"/>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73"/>
            <p:cNvSpPr/>
            <p:nvPr/>
          </p:nvSpPr>
          <p:spPr>
            <a:xfrm>
              <a:off x="7490922" y="3923108"/>
              <a:ext cx="666069" cy="446315"/>
            </a:xfrm>
            <a:custGeom>
              <a:avLst/>
              <a:gdLst>
                <a:gd name="connsiteX0" fmla="*/ 449036 w 666069"/>
                <a:gd name="connsiteY0" fmla="*/ 0 h 446315"/>
                <a:gd name="connsiteX1" fmla="*/ 666069 w 666069"/>
                <a:gd name="connsiteY1" fmla="*/ 0 h 446315"/>
                <a:gd name="connsiteX2" fmla="*/ 666069 w 666069"/>
                <a:gd name="connsiteY2" fmla="*/ 446314 h 446315"/>
                <a:gd name="connsiteX3" fmla="*/ 443592 w 666069"/>
                <a:gd name="connsiteY3" fmla="*/ 446314 h 446315"/>
                <a:gd name="connsiteX4" fmla="*/ 443592 w 666069"/>
                <a:gd name="connsiteY4" fmla="*/ 446315 h 446315"/>
                <a:gd name="connsiteX5" fmla="*/ 443591 w 666069"/>
                <a:gd name="connsiteY5" fmla="*/ 446315 h 446315"/>
                <a:gd name="connsiteX6" fmla="*/ 443591 w 666069"/>
                <a:gd name="connsiteY6" fmla="*/ 446314 h 446315"/>
                <a:gd name="connsiteX7" fmla="*/ 0 w 666069"/>
                <a:gd name="connsiteY7" fmla="*/ 446314 h 446315"/>
                <a:gd name="connsiteX8" fmla="*/ 443592 w 666069"/>
                <a:gd name="connsiteY8" fmla="*/ 5412 h 446315"/>
                <a:gd name="connsiteX9" fmla="*/ 443592 w 666069"/>
                <a:gd name="connsiteY9" fmla="*/ 5411 h 446315"/>
                <a:gd name="connsiteX10" fmla="*/ 449036 w 666069"/>
                <a:gd name="connsiteY10" fmla="*/ 0 h 44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069" h="446315">
                  <a:moveTo>
                    <a:pt x="449036" y="0"/>
                  </a:moveTo>
                  <a:lnTo>
                    <a:pt x="666069" y="0"/>
                  </a:lnTo>
                  <a:lnTo>
                    <a:pt x="666069" y="446314"/>
                  </a:lnTo>
                  <a:lnTo>
                    <a:pt x="443592" y="446314"/>
                  </a:lnTo>
                  <a:lnTo>
                    <a:pt x="443592" y="446315"/>
                  </a:lnTo>
                  <a:lnTo>
                    <a:pt x="443591" y="446315"/>
                  </a:lnTo>
                  <a:lnTo>
                    <a:pt x="443591" y="446314"/>
                  </a:lnTo>
                  <a:lnTo>
                    <a:pt x="0" y="446314"/>
                  </a:lnTo>
                  <a:lnTo>
                    <a:pt x="443592" y="5412"/>
                  </a:lnTo>
                  <a:lnTo>
                    <a:pt x="443592" y="5411"/>
                  </a:lnTo>
                  <a:lnTo>
                    <a:pt x="449036"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72"/>
            <p:cNvSpPr/>
            <p:nvPr/>
          </p:nvSpPr>
          <p:spPr>
            <a:xfrm>
              <a:off x="7934514" y="3923108"/>
              <a:ext cx="1798864" cy="2242457"/>
            </a:xfrm>
            <a:custGeom>
              <a:avLst/>
              <a:gdLst>
                <a:gd name="connsiteX0" fmla="*/ 668791 w 1798864"/>
                <a:gd name="connsiteY0" fmla="*/ 0 h 2242457"/>
                <a:gd name="connsiteX1" fmla="*/ 1349827 w 1798864"/>
                <a:gd name="connsiteY1" fmla="*/ 0 h 2242457"/>
                <a:gd name="connsiteX2" fmla="*/ 1352550 w 1798864"/>
                <a:gd name="connsiteY2" fmla="*/ 2707 h 2242457"/>
                <a:gd name="connsiteX3" fmla="*/ 1352550 w 1798864"/>
                <a:gd name="connsiteY3" fmla="*/ 2708 h 2242457"/>
                <a:gd name="connsiteX4" fmla="*/ 1575029 w 1798864"/>
                <a:gd name="connsiteY4" fmla="*/ 223837 h 2242457"/>
                <a:gd name="connsiteX5" fmla="*/ 1796157 w 1798864"/>
                <a:gd name="connsiteY5" fmla="*/ 446314 h 2242457"/>
                <a:gd name="connsiteX6" fmla="*/ 1796158 w 1798864"/>
                <a:gd name="connsiteY6" fmla="*/ 446314 h 2242457"/>
                <a:gd name="connsiteX7" fmla="*/ 1798864 w 1798864"/>
                <a:gd name="connsiteY7" fmla="*/ 449037 h 2242457"/>
                <a:gd name="connsiteX8" fmla="*/ 1798864 w 1798864"/>
                <a:gd name="connsiteY8" fmla="*/ 1793420 h 2242457"/>
                <a:gd name="connsiteX9" fmla="*/ 1796158 w 1798864"/>
                <a:gd name="connsiteY9" fmla="*/ 1796143 h 2242457"/>
                <a:gd name="connsiteX10" fmla="*/ 1575029 w 1798864"/>
                <a:gd name="connsiteY10" fmla="*/ 2018622 h 2242457"/>
                <a:gd name="connsiteX11" fmla="*/ 1352550 w 1798864"/>
                <a:gd name="connsiteY11" fmla="*/ 2239751 h 2242457"/>
                <a:gd name="connsiteX12" fmla="*/ 1349827 w 1798864"/>
                <a:gd name="connsiteY12" fmla="*/ 2242457 h 2242457"/>
                <a:gd name="connsiteX13" fmla="*/ 5444 w 1798864"/>
                <a:gd name="connsiteY13" fmla="*/ 2242457 h 2242457"/>
                <a:gd name="connsiteX14" fmla="*/ 0 w 1798864"/>
                <a:gd name="connsiteY14" fmla="*/ 2237046 h 2242457"/>
                <a:gd name="connsiteX15" fmla="*/ 0 w 1798864"/>
                <a:gd name="connsiteY15" fmla="*/ 1796143 h 2242457"/>
                <a:gd name="connsiteX16" fmla="*/ 1352550 w 1798864"/>
                <a:gd name="connsiteY16" fmla="*/ 1796143 h 2242457"/>
                <a:gd name="connsiteX17" fmla="*/ 1352550 w 1798864"/>
                <a:gd name="connsiteY17" fmla="*/ 446315 h 2242457"/>
                <a:gd name="connsiteX18" fmla="*/ 1352550 w 1798864"/>
                <a:gd name="connsiteY18" fmla="*/ 446314 h 2242457"/>
                <a:gd name="connsiteX19" fmla="*/ 668791 w 1798864"/>
                <a:gd name="connsiteY19" fmla="*/ 446314 h 2242457"/>
                <a:gd name="connsiteX20" fmla="*/ 668791 w 1798864"/>
                <a:gd name="connsiteY20" fmla="*/ 0 h 22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8864" h="2242457">
                  <a:moveTo>
                    <a:pt x="668791" y="0"/>
                  </a:moveTo>
                  <a:lnTo>
                    <a:pt x="1349827" y="0"/>
                  </a:lnTo>
                  <a:lnTo>
                    <a:pt x="1352550" y="2707"/>
                  </a:lnTo>
                  <a:lnTo>
                    <a:pt x="1352550" y="2708"/>
                  </a:lnTo>
                  <a:lnTo>
                    <a:pt x="1575029" y="223837"/>
                  </a:lnTo>
                  <a:lnTo>
                    <a:pt x="1796157" y="446314"/>
                  </a:lnTo>
                  <a:lnTo>
                    <a:pt x="1796158" y="446314"/>
                  </a:lnTo>
                  <a:lnTo>
                    <a:pt x="1798864" y="449037"/>
                  </a:lnTo>
                  <a:lnTo>
                    <a:pt x="1798864" y="1793420"/>
                  </a:lnTo>
                  <a:lnTo>
                    <a:pt x="1796158" y="1796143"/>
                  </a:lnTo>
                  <a:lnTo>
                    <a:pt x="1575029" y="2018622"/>
                  </a:lnTo>
                  <a:lnTo>
                    <a:pt x="1352550" y="2239751"/>
                  </a:lnTo>
                  <a:lnTo>
                    <a:pt x="1349827" y="2242457"/>
                  </a:lnTo>
                  <a:lnTo>
                    <a:pt x="5444" y="2242457"/>
                  </a:lnTo>
                  <a:lnTo>
                    <a:pt x="0" y="2237046"/>
                  </a:lnTo>
                  <a:lnTo>
                    <a:pt x="0" y="1796143"/>
                  </a:lnTo>
                  <a:lnTo>
                    <a:pt x="1352550" y="1796143"/>
                  </a:lnTo>
                  <a:lnTo>
                    <a:pt x="1352550" y="446315"/>
                  </a:lnTo>
                  <a:lnTo>
                    <a:pt x="1352550" y="446314"/>
                  </a:lnTo>
                  <a:lnTo>
                    <a:pt x="668791" y="446314"/>
                  </a:lnTo>
                  <a:lnTo>
                    <a:pt x="66879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71"/>
            <p:cNvSpPr/>
            <p:nvPr/>
          </p:nvSpPr>
          <p:spPr>
            <a:xfrm>
              <a:off x="7488199" y="3923109"/>
              <a:ext cx="446314" cy="792719"/>
            </a:xfrm>
            <a:custGeom>
              <a:avLst/>
              <a:gdLst>
                <a:gd name="connsiteX0" fmla="*/ 446314 w 446314"/>
                <a:gd name="connsiteY0" fmla="*/ 0 h 792719"/>
                <a:gd name="connsiteX1" fmla="*/ 446314 w 446314"/>
                <a:gd name="connsiteY1" fmla="*/ 5410 h 792719"/>
                <a:gd name="connsiteX2" fmla="*/ 2721 w 446314"/>
                <a:gd name="connsiteY2" fmla="*/ 446313 h 792719"/>
                <a:gd name="connsiteX3" fmla="*/ 2723 w 446314"/>
                <a:gd name="connsiteY3" fmla="*/ 446313 h 792719"/>
                <a:gd name="connsiteX4" fmla="*/ 2722 w 446314"/>
                <a:gd name="connsiteY4" fmla="*/ 446314 h 792719"/>
                <a:gd name="connsiteX5" fmla="*/ 446314 w 446314"/>
                <a:gd name="connsiteY5" fmla="*/ 446314 h 792719"/>
                <a:gd name="connsiteX6" fmla="*/ 446314 w 446314"/>
                <a:gd name="connsiteY6" fmla="*/ 792719 h 792719"/>
                <a:gd name="connsiteX7" fmla="*/ 0 w 446314"/>
                <a:gd name="connsiteY7" fmla="*/ 792719 h 792719"/>
                <a:gd name="connsiteX8" fmla="*/ 0 w 446314"/>
                <a:gd name="connsiteY8" fmla="*/ 449037 h 792719"/>
                <a:gd name="connsiteX9" fmla="*/ 446314 w 446314"/>
                <a:gd name="connsiteY9" fmla="*/ 0 h 7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314" h="792719">
                  <a:moveTo>
                    <a:pt x="446314" y="0"/>
                  </a:moveTo>
                  <a:lnTo>
                    <a:pt x="446314" y="5410"/>
                  </a:lnTo>
                  <a:lnTo>
                    <a:pt x="2721" y="446313"/>
                  </a:lnTo>
                  <a:lnTo>
                    <a:pt x="2723" y="446313"/>
                  </a:lnTo>
                  <a:lnTo>
                    <a:pt x="2722" y="446314"/>
                  </a:lnTo>
                  <a:lnTo>
                    <a:pt x="446314" y="446314"/>
                  </a:lnTo>
                  <a:lnTo>
                    <a:pt x="446314" y="792719"/>
                  </a:lnTo>
                  <a:lnTo>
                    <a:pt x="0" y="792719"/>
                  </a:lnTo>
                  <a:lnTo>
                    <a:pt x="0" y="449037"/>
                  </a:lnTo>
                  <a:lnTo>
                    <a:pt x="44631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7"/>
            <p:cNvSpPr/>
            <p:nvPr/>
          </p:nvSpPr>
          <p:spPr>
            <a:xfrm>
              <a:off x="7488199" y="5162142"/>
              <a:ext cx="446314" cy="1003424"/>
            </a:xfrm>
            <a:custGeom>
              <a:avLst/>
              <a:gdLst>
                <a:gd name="connsiteX0" fmla="*/ 0 w 446314"/>
                <a:gd name="connsiteY0" fmla="*/ 0 h 1003424"/>
                <a:gd name="connsiteX1" fmla="*/ 446314 w 446314"/>
                <a:gd name="connsiteY1" fmla="*/ 0 h 1003424"/>
                <a:gd name="connsiteX2" fmla="*/ 446314 w 446314"/>
                <a:gd name="connsiteY2" fmla="*/ 557109 h 1003424"/>
                <a:gd name="connsiteX3" fmla="*/ 2721 w 446314"/>
                <a:gd name="connsiteY3" fmla="*/ 557109 h 1003424"/>
                <a:gd name="connsiteX4" fmla="*/ 2722 w 446314"/>
                <a:gd name="connsiteY4" fmla="*/ 557110 h 1003424"/>
                <a:gd name="connsiteX5" fmla="*/ 446314 w 446314"/>
                <a:gd name="connsiteY5" fmla="*/ 557110 h 1003424"/>
                <a:gd name="connsiteX6" fmla="*/ 446314 w 446314"/>
                <a:gd name="connsiteY6" fmla="*/ 998012 h 1003424"/>
                <a:gd name="connsiteX7" fmla="*/ 446314 w 446314"/>
                <a:gd name="connsiteY7" fmla="*/ 998013 h 1003424"/>
                <a:gd name="connsiteX8" fmla="*/ 446314 w 446314"/>
                <a:gd name="connsiteY8" fmla="*/ 1003424 h 1003424"/>
                <a:gd name="connsiteX9" fmla="*/ 0 w 446314"/>
                <a:gd name="connsiteY9" fmla="*/ 554387 h 1003424"/>
                <a:gd name="connsiteX10" fmla="*/ 0 w 446314"/>
                <a:gd name="connsiteY10" fmla="*/ 0 h 1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314" h="1003424">
                  <a:moveTo>
                    <a:pt x="0" y="0"/>
                  </a:moveTo>
                  <a:lnTo>
                    <a:pt x="446314" y="0"/>
                  </a:lnTo>
                  <a:lnTo>
                    <a:pt x="446314" y="557109"/>
                  </a:lnTo>
                  <a:lnTo>
                    <a:pt x="2721" y="557109"/>
                  </a:lnTo>
                  <a:lnTo>
                    <a:pt x="2722" y="557110"/>
                  </a:lnTo>
                  <a:lnTo>
                    <a:pt x="446314" y="557110"/>
                  </a:lnTo>
                  <a:lnTo>
                    <a:pt x="446314" y="998012"/>
                  </a:lnTo>
                  <a:lnTo>
                    <a:pt x="446314" y="998013"/>
                  </a:lnTo>
                  <a:lnTo>
                    <a:pt x="446314" y="1003424"/>
                  </a:lnTo>
                  <a:lnTo>
                    <a:pt x="0" y="55438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49"/>
            <p:cNvSpPr/>
            <p:nvPr/>
          </p:nvSpPr>
          <p:spPr>
            <a:xfrm>
              <a:off x="8379470" y="4715829"/>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50"/>
            <p:cNvSpPr/>
            <p:nvPr/>
          </p:nvSpPr>
          <p:spPr>
            <a:xfrm>
              <a:off x="8156991" y="4938308"/>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8"/>
            <p:cNvSpPr/>
            <p:nvPr/>
          </p:nvSpPr>
          <p:spPr>
            <a:xfrm>
              <a:off x="9287064" y="3923108"/>
              <a:ext cx="222479" cy="223836"/>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59"/>
            <p:cNvSpPr/>
            <p:nvPr/>
          </p:nvSpPr>
          <p:spPr>
            <a:xfrm>
              <a:off x="9509543" y="4146944"/>
              <a:ext cx="223835" cy="222478"/>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61"/>
            <p:cNvSpPr/>
            <p:nvPr/>
          </p:nvSpPr>
          <p:spPr>
            <a:xfrm>
              <a:off x="9509543" y="5719252"/>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62"/>
            <p:cNvSpPr/>
            <p:nvPr/>
          </p:nvSpPr>
          <p:spPr>
            <a:xfrm>
              <a:off x="9287064" y="5941731"/>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Right Triangle 63"/>
            <p:cNvSpPr/>
            <p:nvPr/>
          </p:nvSpPr>
          <p:spPr>
            <a:xfrm flipH="1">
              <a:off x="9171736" y="3920401"/>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Right Triangle 64"/>
            <p:cNvSpPr/>
            <p:nvPr/>
          </p:nvSpPr>
          <p:spPr>
            <a:xfrm rot="5400000" flipH="1">
              <a:off x="9451880" y="5435045"/>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Right Triangle 65"/>
            <p:cNvSpPr/>
            <p:nvPr/>
          </p:nvSpPr>
          <p:spPr>
            <a:xfrm rot="16200000" flipH="1">
              <a:off x="7650311" y="4201899"/>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Right Triangle 66"/>
            <p:cNvSpPr/>
            <p:nvPr/>
          </p:nvSpPr>
          <p:spPr>
            <a:xfrm flipV="1">
              <a:off x="7934514" y="5721959"/>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TextBox 89"/>
          <p:cNvSpPr txBox="1"/>
          <p:nvPr/>
        </p:nvSpPr>
        <p:spPr>
          <a:xfrm>
            <a:off x="3958414" y="1277432"/>
            <a:ext cx="4960271" cy="992577"/>
          </a:xfrm>
          <a:prstGeom prst="rect">
            <a:avLst/>
          </a:prstGeom>
          <a:noFill/>
        </p:spPr>
        <p:txBody>
          <a:bodyPr wrap="square" lIns="68577" tIns="34289" rIns="68577" bIns="34289" rtlCol="0">
            <a:spAutoFit/>
          </a:bodyPr>
          <a:lstStyle/>
          <a:p>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《关于支持新型冠状病毒感染的肺炎疫情防控有关税收征收管理事项的公告》</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国家税务总局公告</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2020</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年第</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4</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号</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TextBox 90"/>
          <p:cNvSpPr txBox="1"/>
          <p:nvPr/>
        </p:nvSpPr>
        <p:spPr>
          <a:xfrm>
            <a:off x="3446962" y="1357473"/>
            <a:ext cx="481536" cy="438580"/>
          </a:xfrm>
          <a:prstGeom prst="rect">
            <a:avLst/>
          </a:prstGeom>
          <a:noFill/>
        </p:spPr>
        <p:txBody>
          <a:bodyPr wrap="none" lIns="68577" tIns="34289" rIns="68577" bIns="34289" rtlCol="0">
            <a:spAutoFit/>
          </a:bodyPr>
          <a:lstStyle/>
          <a:p>
            <a:r>
              <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01</a:t>
            </a:r>
            <a:endPar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9" name="TextBox 91"/>
          <p:cNvSpPr txBox="1"/>
          <p:nvPr/>
        </p:nvSpPr>
        <p:spPr>
          <a:xfrm>
            <a:off x="3960961" y="3140431"/>
            <a:ext cx="4957723" cy="992577"/>
          </a:xfrm>
          <a:prstGeom prst="rect">
            <a:avLst/>
          </a:prstGeom>
          <a:noFill/>
        </p:spPr>
        <p:txBody>
          <a:bodyPr wrap="square" lIns="68577" tIns="34289" rIns="68577" bIns="34289" rtlCol="0">
            <a:spAutoFit/>
          </a:bodyPr>
          <a:lstStyle/>
          <a:p>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《关于支持</a:t>
            </a: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个体工商户复工复业等税收征收</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管理事项的公告》</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国家税务总局公告</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2020</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年第</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5</a:t>
            </a: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号</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92"/>
          <p:cNvSpPr txBox="1"/>
          <p:nvPr/>
        </p:nvSpPr>
        <p:spPr>
          <a:xfrm>
            <a:off x="3449509" y="3195072"/>
            <a:ext cx="479940" cy="438641"/>
          </a:xfrm>
          <a:prstGeom prst="rect">
            <a:avLst/>
          </a:prstGeom>
          <a:noFill/>
        </p:spPr>
        <p:txBody>
          <a:bodyPr wrap="none" lIns="68577" tIns="34289" rIns="68577" bIns="34289" rtlCol="0">
            <a:spAutoFit/>
          </a:bodyPr>
          <a:lstStyle/>
          <a:p>
            <a:r>
              <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02</a:t>
            </a:r>
            <a:endParaRPr lang="en-US" sz="24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64" name="组合 1"/>
          <p:cNvGrpSpPr/>
          <p:nvPr/>
        </p:nvGrpSpPr>
        <p:grpSpPr>
          <a:xfrm>
            <a:off x="221244" y="1260497"/>
            <a:ext cx="1689486" cy="1686132"/>
            <a:chOff x="4506017" y="2072139"/>
            <a:chExt cx="2252648" cy="2247872"/>
          </a:xfrm>
        </p:grpSpPr>
        <p:sp>
          <p:nvSpPr>
            <p:cNvPr id="65" name="Freeform 42"/>
            <p:cNvSpPr/>
            <p:nvPr/>
          </p:nvSpPr>
          <p:spPr>
            <a:xfrm>
              <a:off x="4508721" y="2074847"/>
              <a:ext cx="446314" cy="2242457"/>
            </a:xfrm>
            <a:custGeom>
              <a:avLst/>
              <a:gdLst>
                <a:gd name="connsiteX0" fmla="*/ 446314 w 446314"/>
                <a:gd name="connsiteY0" fmla="*/ 0 h 2242457"/>
                <a:gd name="connsiteX1" fmla="*/ 446314 w 446314"/>
                <a:gd name="connsiteY1" fmla="*/ 5410 h 2242457"/>
                <a:gd name="connsiteX2" fmla="*/ 2721 w 446314"/>
                <a:gd name="connsiteY2" fmla="*/ 446313 h 2242457"/>
                <a:gd name="connsiteX3" fmla="*/ 446314 w 446314"/>
                <a:gd name="connsiteY3" fmla="*/ 446313 h 2242457"/>
                <a:gd name="connsiteX4" fmla="*/ 446314 w 446314"/>
                <a:gd name="connsiteY4" fmla="*/ 1796142 h 2242457"/>
                <a:gd name="connsiteX5" fmla="*/ 2721 w 446314"/>
                <a:gd name="connsiteY5" fmla="*/ 1796142 h 2242457"/>
                <a:gd name="connsiteX6" fmla="*/ 2722 w 446314"/>
                <a:gd name="connsiteY6" fmla="*/ 1796143 h 2242457"/>
                <a:gd name="connsiteX7" fmla="*/ 446314 w 446314"/>
                <a:gd name="connsiteY7" fmla="*/ 1796143 h 2242457"/>
                <a:gd name="connsiteX8" fmla="*/ 446314 w 446314"/>
                <a:gd name="connsiteY8" fmla="*/ 2237045 h 2242457"/>
                <a:gd name="connsiteX9" fmla="*/ 446314 w 446314"/>
                <a:gd name="connsiteY9" fmla="*/ 2237046 h 2242457"/>
                <a:gd name="connsiteX10" fmla="*/ 446314 w 446314"/>
                <a:gd name="connsiteY10" fmla="*/ 2242457 h 2242457"/>
                <a:gd name="connsiteX11" fmla="*/ 0 w 446314"/>
                <a:gd name="connsiteY11" fmla="*/ 1793420 h 2242457"/>
                <a:gd name="connsiteX12" fmla="*/ 0 w 446314"/>
                <a:gd name="connsiteY12" fmla="*/ 449037 h 22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14" h="2242457">
                  <a:moveTo>
                    <a:pt x="446314" y="0"/>
                  </a:moveTo>
                  <a:lnTo>
                    <a:pt x="446314" y="5410"/>
                  </a:lnTo>
                  <a:lnTo>
                    <a:pt x="2721" y="446313"/>
                  </a:lnTo>
                  <a:lnTo>
                    <a:pt x="446314" y="446313"/>
                  </a:lnTo>
                  <a:lnTo>
                    <a:pt x="446314" y="1796142"/>
                  </a:lnTo>
                  <a:lnTo>
                    <a:pt x="2721" y="1796142"/>
                  </a:lnTo>
                  <a:lnTo>
                    <a:pt x="2722" y="1796143"/>
                  </a:lnTo>
                  <a:lnTo>
                    <a:pt x="446314" y="1796143"/>
                  </a:lnTo>
                  <a:lnTo>
                    <a:pt x="446314" y="2237045"/>
                  </a:lnTo>
                  <a:lnTo>
                    <a:pt x="446314" y="2237046"/>
                  </a:lnTo>
                  <a:lnTo>
                    <a:pt x="446314" y="2242457"/>
                  </a:lnTo>
                  <a:lnTo>
                    <a:pt x="0" y="1793420"/>
                  </a:lnTo>
                  <a:lnTo>
                    <a:pt x="0" y="44903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39"/>
            <p:cNvSpPr/>
            <p:nvPr/>
          </p:nvSpPr>
          <p:spPr>
            <a:xfrm>
              <a:off x="4511443" y="2074846"/>
              <a:ext cx="1796143" cy="446315"/>
            </a:xfrm>
            <a:custGeom>
              <a:avLst/>
              <a:gdLst>
                <a:gd name="connsiteX0" fmla="*/ 449037 w 1796143"/>
                <a:gd name="connsiteY0" fmla="*/ 0 h 446315"/>
                <a:gd name="connsiteX1" fmla="*/ 1793420 w 1796143"/>
                <a:gd name="connsiteY1" fmla="*/ 0 h 446315"/>
                <a:gd name="connsiteX2" fmla="*/ 1796143 w 1796143"/>
                <a:gd name="connsiteY2" fmla="*/ 2707 h 446315"/>
                <a:gd name="connsiteX3" fmla="*/ 1796143 w 1796143"/>
                <a:gd name="connsiteY3" fmla="*/ 446314 h 446315"/>
                <a:gd name="connsiteX4" fmla="*/ 443593 w 1796143"/>
                <a:gd name="connsiteY4" fmla="*/ 446314 h 446315"/>
                <a:gd name="connsiteX5" fmla="*/ 443593 w 1796143"/>
                <a:gd name="connsiteY5" fmla="*/ 446315 h 446315"/>
                <a:gd name="connsiteX6" fmla="*/ 0 w 1796143"/>
                <a:gd name="connsiteY6" fmla="*/ 446315 h 446315"/>
                <a:gd name="connsiteX7" fmla="*/ 443593 w 1796143"/>
                <a:gd name="connsiteY7" fmla="*/ 5412 h 446315"/>
                <a:gd name="connsiteX8" fmla="*/ 443593 w 1796143"/>
                <a:gd name="connsiteY8" fmla="*/ 5411 h 44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3" h="446315">
                  <a:moveTo>
                    <a:pt x="449037" y="0"/>
                  </a:moveTo>
                  <a:lnTo>
                    <a:pt x="1793420" y="0"/>
                  </a:lnTo>
                  <a:lnTo>
                    <a:pt x="1796143" y="2707"/>
                  </a:lnTo>
                  <a:lnTo>
                    <a:pt x="1796143" y="446314"/>
                  </a:lnTo>
                  <a:lnTo>
                    <a:pt x="443593" y="446314"/>
                  </a:lnTo>
                  <a:lnTo>
                    <a:pt x="443593" y="446315"/>
                  </a:lnTo>
                  <a:lnTo>
                    <a:pt x="0" y="446315"/>
                  </a:lnTo>
                  <a:lnTo>
                    <a:pt x="443593" y="5412"/>
                  </a:lnTo>
                  <a:lnTo>
                    <a:pt x="443593" y="541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28"/>
            <p:cNvSpPr/>
            <p:nvPr/>
          </p:nvSpPr>
          <p:spPr>
            <a:xfrm>
              <a:off x="6307586" y="2074846"/>
              <a:ext cx="222479" cy="223836"/>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30"/>
            <p:cNvSpPr/>
            <p:nvPr/>
          </p:nvSpPr>
          <p:spPr>
            <a:xfrm>
              <a:off x="6530065" y="2298682"/>
              <a:ext cx="223835" cy="222478"/>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33"/>
            <p:cNvSpPr/>
            <p:nvPr/>
          </p:nvSpPr>
          <p:spPr>
            <a:xfrm>
              <a:off x="6530065" y="3870990"/>
              <a:ext cx="223835" cy="222479"/>
            </a:xfrm>
            <a:custGeom>
              <a:avLst/>
              <a:gdLst>
                <a:gd name="connsiteX0" fmla="*/ 221129 w 223835"/>
                <a:gd name="connsiteY0" fmla="*/ 0 h 222479"/>
                <a:gd name="connsiteX1" fmla="*/ 223835 w 223835"/>
                <a:gd name="connsiteY1" fmla="*/ 0 h 222479"/>
                <a:gd name="connsiteX2" fmla="*/ 0 w 223835"/>
                <a:gd name="connsiteY2" fmla="*/ 222479 h 222479"/>
                <a:gd name="connsiteX3" fmla="*/ 221129 w 223835"/>
                <a:gd name="connsiteY3" fmla="*/ 0 h 222479"/>
              </a:gdLst>
              <a:ahLst/>
              <a:cxnLst>
                <a:cxn ang="0">
                  <a:pos x="connsiteX0" y="connsiteY0"/>
                </a:cxn>
                <a:cxn ang="0">
                  <a:pos x="connsiteX1" y="connsiteY1"/>
                </a:cxn>
                <a:cxn ang="0">
                  <a:pos x="connsiteX2" y="connsiteY2"/>
                </a:cxn>
                <a:cxn ang="0">
                  <a:pos x="connsiteX3" y="connsiteY3"/>
                </a:cxn>
              </a:cxnLst>
              <a:rect l="l" t="t" r="r" b="b"/>
              <a:pathLst>
                <a:path w="223835" h="222479">
                  <a:moveTo>
                    <a:pt x="221129" y="0"/>
                  </a:moveTo>
                  <a:lnTo>
                    <a:pt x="223835" y="0"/>
                  </a:lnTo>
                  <a:lnTo>
                    <a:pt x="0" y="222479"/>
                  </a:lnTo>
                  <a:lnTo>
                    <a:pt x="22112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34"/>
            <p:cNvSpPr/>
            <p:nvPr/>
          </p:nvSpPr>
          <p:spPr>
            <a:xfrm>
              <a:off x="6307586" y="4093469"/>
              <a:ext cx="222479" cy="223835"/>
            </a:xfrm>
            <a:custGeom>
              <a:avLst/>
              <a:gdLst>
                <a:gd name="connsiteX0" fmla="*/ 222479 w 222479"/>
                <a:gd name="connsiteY0" fmla="*/ 0 h 223835"/>
                <a:gd name="connsiteX1" fmla="*/ 0 w 222479"/>
                <a:gd name="connsiteY1" fmla="*/ 223835 h 223835"/>
                <a:gd name="connsiteX2" fmla="*/ 0 w 222479"/>
                <a:gd name="connsiteY2" fmla="*/ 221129 h 223835"/>
                <a:gd name="connsiteX3" fmla="*/ 222479 w 222479"/>
                <a:gd name="connsiteY3" fmla="*/ 0 h 223835"/>
              </a:gdLst>
              <a:ahLst/>
              <a:cxnLst>
                <a:cxn ang="0">
                  <a:pos x="connsiteX0" y="connsiteY0"/>
                </a:cxn>
                <a:cxn ang="0">
                  <a:pos x="connsiteX1" y="connsiteY1"/>
                </a:cxn>
                <a:cxn ang="0">
                  <a:pos x="connsiteX2" y="connsiteY2"/>
                </a:cxn>
                <a:cxn ang="0">
                  <a:pos x="connsiteX3" y="connsiteY3"/>
                </a:cxn>
              </a:cxnLst>
              <a:rect l="l" t="t" r="r" b="b"/>
              <a:pathLst>
                <a:path w="222479" h="223835">
                  <a:moveTo>
                    <a:pt x="222479" y="0"/>
                  </a:moveTo>
                  <a:lnTo>
                    <a:pt x="0" y="223835"/>
                  </a:lnTo>
                  <a:lnTo>
                    <a:pt x="0" y="221129"/>
                  </a:lnTo>
                  <a:lnTo>
                    <a:pt x="222479"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Right Triangle 35"/>
            <p:cNvSpPr/>
            <p:nvPr/>
          </p:nvSpPr>
          <p:spPr>
            <a:xfrm flipH="1">
              <a:off x="6192258" y="2072139"/>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Right Triangle 36"/>
            <p:cNvSpPr/>
            <p:nvPr/>
          </p:nvSpPr>
          <p:spPr>
            <a:xfrm rot="5400000" flipH="1">
              <a:off x="6472402" y="3586783"/>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Right Triangle 37"/>
            <p:cNvSpPr/>
            <p:nvPr/>
          </p:nvSpPr>
          <p:spPr>
            <a:xfrm rot="16200000" flipH="1">
              <a:off x="4670833" y="2353637"/>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Right Triangle 38"/>
            <p:cNvSpPr/>
            <p:nvPr/>
          </p:nvSpPr>
          <p:spPr>
            <a:xfrm flipV="1">
              <a:off x="4955036" y="3873697"/>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83"/>
            <p:cNvSpPr/>
            <p:nvPr/>
          </p:nvSpPr>
          <p:spPr>
            <a:xfrm>
              <a:off x="5629271" y="3870989"/>
              <a:ext cx="446314" cy="446314"/>
            </a:xfrm>
            <a:custGeom>
              <a:avLst/>
              <a:gdLst>
                <a:gd name="connsiteX0" fmla="*/ 0 w 446314"/>
                <a:gd name="connsiteY0" fmla="*/ 0 h 446314"/>
                <a:gd name="connsiteX1" fmla="*/ 446314 w 446314"/>
                <a:gd name="connsiteY1" fmla="*/ 0 h 446314"/>
                <a:gd name="connsiteX2" fmla="*/ 446314 w 446314"/>
                <a:gd name="connsiteY2" fmla="*/ 446314 h 446314"/>
                <a:gd name="connsiteX3" fmla="*/ 0 w 446314"/>
                <a:gd name="connsiteY3" fmla="*/ 446314 h 446314"/>
                <a:gd name="connsiteX4" fmla="*/ 0 w 446314"/>
                <a:gd name="connsiteY4" fmla="*/ 0 h 44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14" h="446314">
                  <a:moveTo>
                    <a:pt x="0" y="0"/>
                  </a:moveTo>
                  <a:lnTo>
                    <a:pt x="446314" y="0"/>
                  </a:lnTo>
                  <a:lnTo>
                    <a:pt x="446314" y="446314"/>
                  </a:lnTo>
                  <a:lnTo>
                    <a:pt x="0" y="44631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79"/>
            <p:cNvSpPr/>
            <p:nvPr/>
          </p:nvSpPr>
          <p:spPr>
            <a:xfrm>
              <a:off x="6307586" y="2077554"/>
              <a:ext cx="446314" cy="1063933"/>
            </a:xfrm>
            <a:custGeom>
              <a:avLst/>
              <a:gdLst>
                <a:gd name="connsiteX0" fmla="*/ 0 w 446314"/>
                <a:gd name="connsiteY0" fmla="*/ 0 h 1063933"/>
                <a:gd name="connsiteX1" fmla="*/ 222479 w 446314"/>
                <a:gd name="connsiteY1" fmla="*/ 221129 h 1063933"/>
                <a:gd name="connsiteX2" fmla="*/ 443607 w 446314"/>
                <a:gd name="connsiteY2" fmla="*/ 443606 h 1063933"/>
                <a:gd name="connsiteX3" fmla="*/ 443608 w 446314"/>
                <a:gd name="connsiteY3" fmla="*/ 443606 h 1063933"/>
                <a:gd name="connsiteX4" fmla="*/ 446314 w 446314"/>
                <a:gd name="connsiteY4" fmla="*/ 446329 h 1063933"/>
                <a:gd name="connsiteX5" fmla="*/ 446314 w 446314"/>
                <a:gd name="connsiteY5" fmla="*/ 1063933 h 1063933"/>
                <a:gd name="connsiteX6" fmla="*/ 0 w 446314"/>
                <a:gd name="connsiteY6" fmla="*/ 1063933 h 1063933"/>
                <a:gd name="connsiteX7" fmla="*/ 0 w 446314"/>
                <a:gd name="connsiteY7" fmla="*/ 443607 h 1063933"/>
                <a:gd name="connsiteX8" fmla="*/ 0 w 446314"/>
                <a:gd name="connsiteY8" fmla="*/ 443606 h 1063933"/>
                <a:gd name="connsiteX9" fmla="*/ 0 w 446314"/>
                <a:gd name="connsiteY9" fmla="*/ 0 h 106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314" h="1063933">
                  <a:moveTo>
                    <a:pt x="0" y="0"/>
                  </a:moveTo>
                  <a:lnTo>
                    <a:pt x="222479" y="221129"/>
                  </a:lnTo>
                  <a:lnTo>
                    <a:pt x="443607" y="443606"/>
                  </a:lnTo>
                  <a:lnTo>
                    <a:pt x="443608" y="443606"/>
                  </a:lnTo>
                  <a:lnTo>
                    <a:pt x="446314" y="446329"/>
                  </a:lnTo>
                  <a:lnTo>
                    <a:pt x="446314" y="1063933"/>
                  </a:lnTo>
                  <a:lnTo>
                    <a:pt x="0" y="1063933"/>
                  </a:lnTo>
                  <a:lnTo>
                    <a:pt x="0" y="443607"/>
                  </a:lnTo>
                  <a:lnTo>
                    <a:pt x="0" y="44360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75"/>
            <p:cNvSpPr/>
            <p:nvPr/>
          </p:nvSpPr>
          <p:spPr>
            <a:xfrm>
              <a:off x="6075585" y="3587801"/>
              <a:ext cx="678315" cy="729502"/>
            </a:xfrm>
            <a:custGeom>
              <a:avLst/>
              <a:gdLst>
                <a:gd name="connsiteX0" fmla="*/ 232001 w 678315"/>
                <a:gd name="connsiteY0" fmla="*/ 0 h 729502"/>
                <a:gd name="connsiteX1" fmla="*/ 678315 w 678315"/>
                <a:gd name="connsiteY1" fmla="*/ 0 h 729502"/>
                <a:gd name="connsiteX2" fmla="*/ 678315 w 678315"/>
                <a:gd name="connsiteY2" fmla="*/ 280465 h 729502"/>
                <a:gd name="connsiteX3" fmla="*/ 675609 w 678315"/>
                <a:gd name="connsiteY3" fmla="*/ 283188 h 729502"/>
                <a:gd name="connsiteX4" fmla="*/ 454480 w 678315"/>
                <a:gd name="connsiteY4" fmla="*/ 505667 h 729502"/>
                <a:gd name="connsiteX5" fmla="*/ 232001 w 678315"/>
                <a:gd name="connsiteY5" fmla="*/ 726796 h 729502"/>
                <a:gd name="connsiteX6" fmla="*/ 229278 w 678315"/>
                <a:gd name="connsiteY6" fmla="*/ 729502 h 729502"/>
                <a:gd name="connsiteX7" fmla="*/ 0 w 678315"/>
                <a:gd name="connsiteY7" fmla="*/ 729502 h 729502"/>
                <a:gd name="connsiteX8" fmla="*/ 0 w 678315"/>
                <a:gd name="connsiteY8" fmla="*/ 283188 h 729502"/>
                <a:gd name="connsiteX9" fmla="*/ 232001 w 678315"/>
                <a:gd name="connsiteY9" fmla="*/ 283188 h 729502"/>
                <a:gd name="connsiteX10" fmla="*/ 232001 w 678315"/>
                <a:gd name="connsiteY10" fmla="*/ 0 h 7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315" h="729502">
                  <a:moveTo>
                    <a:pt x="232001" y="0"/>
                  </a:moveTo>
                  <a:lnTo>
                    <a:pt x="678315" y="0"/>
                  </a:lnTo>
                  <a:lnTo>
                    <a:pt x="678315" y="280465"/>
                  </a:lnTo>
                  <a:lnTo>
                    <a:pt x="675609" y="283188"/>
                  </a:lnTo>
                  <a:lnTo>
                    <a:pt x="454480" y="505667"/>
                  </a:lnTo>
                  <a:lnTo>
                    <a:pt x="232001" y="726796"/>
                  </a:lnTo>
                  <a:lnTo>
                    <a:pt x="229278" y="729502"/>
                  </a:lnTo>
                  <a:lnTo>
                    <a:pt x="0" y="729502"/>
                  </a:lnTo>
                  <a:lnTo>
                    <a:pt x="0" y="283188"/>
                  </a:lnTo>
                  <a:lnTo>
                    <a:pt x="232001" y="283188"/>
                  </a:lnTo>
                  <a:lnTo>
                    <a:pt x="23200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4"/>
            <p:cNvSpPr/>
            <p:nvPr/>
          </p:nvSpPr>
          <p:spPr>
            <a:xfrm>
              <a:off x="4955036" y="3870989"/>
              <a:ext cx="674235" cy="446314"/>
            </a:xfrm>
            <a:custGeom>
              <a:avLst/>
              <a:gdLst>
                <a:gd name="connsiteX0" fmla="*/ 0 w 674235"/>
                <a:gd name="connsiteY0" fmla="*/ 0 h 446314"/>
                <a:gd name="connsiteX1" fmla="*/ 674235 w 674235"/>
                <a:gd name="connsiteY1" fmla="*/ 0 h 446314"/>
                <a:gd name="connsiteX2" fmla="*/ 674235 w 674235"/>
                <a:gd name="connsiteY2" fmla="*/ 446314 h 446314"/>
                <a:gd name="connsiteX3" fmla="*/ 5444 w 674235"/>
                <a:gd name="connsiteY3" fmla="*/ 446314 h 446314"/>
                <a:gd name="connsiteX4" fmla="*/ 0 w 674235"/>
                <a:gd name="connsiteY4" fmla="*/ 440903 h 446314"/>
                <a:gd name="connsiteX5" fmla="*/ 0 w 674235"/>
                <a:gd name="connsiteY5" fmla="*/ 0 h 44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235" h="446314">
                  <a:moveTo>
                    <a:pt x="0" y="0"/>
                  </a:moveTo>
                  <a:lnTo>
                    <a:pt x="674235" y="0"/>
                  </a:lnTo>
                  <a:lnTo>
                    <a:pt x="674235" y="446314"/>
                  </a:lnTo>
                  <a:lnTo>
                    <a:pt x="5444" y="446314"/>
                  </a:lnTo>
                  <a:lnTo>
                    <a:pt x="0" y="440903"/>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Right Triangle 86"/>
            <p:cNvSpPr/>
            <p:nvPr/>
          </p:nvSpPr>
          <p:spPr>
            <a:xfrm rot="5400000" flipH="1">
              <a:off x="6477167" y="3578532"/>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Right Triangle 87"/>
            <p:cNvSpPr/>
            <p:nvPr/>
          </p:nvSpPr>
          <p:spPr>
            <a:xfrm flipV="1">
              <a:off x="4944159" y="3870989"/>
              <a:ext cx="116681" cy="446314"/>
            </a:xfrm>
            <a:prstGeom prst="rtTriangle">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3065342" y="322143"/>
            <a:ext cx="6078658" cy="646331"/>
          </a:xfrm>
          <a:prstGeom prst="rect">
            <a:avLst/>
          </a:prstGeom>
        </p:spPr>
        <p:txBody>
          <a:bodyPr wrap="square">
            <a:spAutoFit/>
          </a:bodyPr>
          <a:lstStyle/>
          <a:p>
            <a:pPr algn="ctr" defTabSz="685800">
              <a:buNone/>
              <a:defRPr/>
            </a:pPr>
            <a:r>
              <a:rPr lang="zh-CN" altLang="en-US" sz="3600" b="1" dirty="0">
                <a:solidFill>
                  <a:schemeClr val="accent1"/>
                </a:solidFill>
                <a:latin typeface="微软雅黑" panose="020B0503020204020204" pitchFamily="34" charset="-122"/>
                <a:ea typeface="微软雅黑" panose="020B0503020204020204" pitchFamily="34" charset="-122"/>
              </a:rPr>
              <a:t>税务总局公告</a:t>
            </a:r>
            <a:endParaRPr lang="zh-CN" altLang="en-US" sz="3600" kern="0" dirty="0">
              <a:solidFill>
                <a:schemeClr val="accent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endCondLst>
                                    <p:cond evt="begin" delay="0">
                                      <p:tn val="5"/>
                                    </p:cond>
                                  </p:end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heel(1)">
                                      <p:cBhvr>
                                        <p:cTn id="11" dur="500"/>
                                        <p:tgtEl>
                                          <p:spTgt spid="64"/>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500"/>
                                        <p:tgtEl>
                                          <p:spTgt spid="17"/>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500"/>
                                        <p:tgtEl>
                                          <p:spTgt spid="4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Effect transition="in" filter="fade">
                                      <p:cBhvr>
                                        <p:cTn id="25" dur="500"/>
                                        <p:tgtEl>
                                          <p:spTgt spid="58"/>
                                        </p:tgtEl>
                                      </p:cBhvr>
                                    </p:animEffect>
                                  </p:childTnLst>
                                </p:cTn>
                              </p:par>
                              <p:par>
                                <p:cTn id="26" presetID="53" presetClass="entr" presetSubtype="16" fill="hold" grpId="0" nodeType="withEffec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Effect transition="in" filter="fade">
                                      <p:cBhvr>
                                        <p:cTn id="30" dur="500"/>
                                        <p:tgtEl>
                                          <p:spTgt spid="60"/>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p:stCondLst>
                              <p:cond delay="3000"/>
                            </p:stCondLst>
                            <p:childTnLst>
                              <p:par>
                                <p:cTn id="38" presetID="12" presetClass="entr" presetSubtype="8"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p:tgtEl>
                                          <p:spTgt spid="57"/>
                                        </p:tgtEl>
                                        <p:attrNameLst>
                                          <p:attrName>ppt_x</p:attrName>
                                        </p:attrNameLst>
                                      </p:cBhvr>
                                      <p:tavLst>
                                        <p:tav tm="0">
                                          <p:val>
                                            <p:strVal val="#ppt_x-#ppt_w*1.125000"/>
                                          </p:val>
                                        </p:tav>
                                        <p:tav tm="100000">
                                          <p:val>
                                            <p:strVal val="#ppt_x"/>
                                          </p:val>
                                        </p:tav>
                                      </p:tavLst>
                                    </p:anim>
                                    <p:animEffect transition="in" filter="wipe(right)">
                                      <p:cBhvr>
                                        <p:cTn id="41" dur="500"/>
                                        <p:tgtEl>
                                          <p:spTgt spid="57"/>
                                        </p:tgtEl>
                                      </p:cBhvr>
                                    </p:animEffect>
                                  </p:childTnLst>
                                </p:cTn>
                              </p:par>
                              <p:par>
                                <p:cTn id="42" presetID="12" presetClass="entr" presetSubtype="8" fill="hold" grpId="0" nodeType="withEffec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p:tgtEl>
                                          <p:spTgt spid="59"/>
                                        </p:tgtEl>
                                        <p:attrNameLst>
                                          <p:attrName>ppt_x</p:attrName>
                                        </p:attrNameLst>
                                      </p:cBhvr>
                                      <p:tavLst>
                                        <p:tav tm="0">
                                          <p:val>
                                            <p:strVal val="#ppt_x-#ppt_w*1.125000"/>
                                          </p:val>
                                        </p:tav>
                                        <p:tav tm="100000">
                                          <p:val>
                                            <p:strVal val="#ppt_x"/>
                                          </p:val>
                                        </p:tav>
                                      </p:tavLst>
                                    </p:anim>
                                    <p:animEffect transition="in" filter="wipe(right)">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7" grpId="0"/>
      <p:bldP spid="58" grpId="0"/>
      <p:bldP spid="59" grpId="0"/>
      <p:bldP spid="6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84249" y="1662554"/>
            <a:ext cx="3322401" cy="2748578"/>
            <a:chOff x="2279324" y="2588166"/>
            <a:chExt cx="4430111" cy="3664971"/>
          </a:xfrm>
        </p:grpSpPr>
        <p:sp>
          <p:nvSpPr>
            <p:cNvPr id="4" name="矩形 3"/>
            <p:cNvSpPr/>
            <p:nvPr/>
          </p:nvSpPr>
          <p:spPr bwMode="auto">
            <a:xfrm>
              <a:off x="2566654" y="2588166"/>
              <a:ext cx="94109" cy="3664971"/>
            </a:xfrm>
            <a:prstGeom prst="rect">
              <a:avLst/>
            </a:prstGeom>
            <a:solidFill>
              <a:schemeClr val="bg1">
                <a:lumMod val="85000"/>
              </a:schemeClr>
            </a:solidFill>
            <a:ln w="19050">
              <a:noFill/>
              <a:round/>
            </a:ln>
          </p:spPr>
          <p:txBody>
            <a:bodyPr anchor="ctr"/>
            <a:lstStyle/>
            <a:p>
              <a:pPr algn="ctr"/>
              <a:endParaRPr sz="1280"/>
            </a:p>
          </p:txBody>
        </p:sp>
        <p:sp>
          <p:nvSpPr>
            <p:cNvPr id="9" name="菱形 8"/>
            <p:cNvSpPr/>
            <p:nvPr/>
          </p:nvSpPr>
          <p:spPr>
            <a:xfrm>
              <a:off x="2279324" y="5212147"/>
              <a:ext cx="624351" cy="62435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04</a:t>
              </a:r>
              <a:endParaRPr lang="en-US" altLang="zh-CN" sz="1280" dirty="0">
                <a:solidFill>
                  <a:schemeClr val="bg1"/>
                </a:solidFill>
                <a:latin typeface="Impact" panose="020B0806030902050204" pitchFamily="34" charset="0"/>
              </a:endParaRPr>
            </a:p>
          </p:txBody>
        </p:sp>
        <p:sp>
          <p:nvSpPr>
            <p:cNvPr id="11" name="菱形 10"/>
            <p:cNvSpPr/>
            <p:nvPr/>
          </p:nvSpPr>
          <p:spPr>
            <a:xfrm>
              <a:off x="2279324" y="4377199"/>
              <a:ext cx="624351" cy="62435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03</a:t>
              </a:r>
              <a:endParaRPr lang="en-US" altLang="zh-CN" sz="1280" dirty="0">
                <a:solidFill>
                  <a:schemeClr val="bg1"/>
                </a:solidFill>
                <a:latin typeface="Impact" panose="020B0806030902050204" pitchFamily="34" charset="0"/>
              </a:endParaRPr>
            </a:p>
          </p:txBody>
        </p:sp>
        <p:sp>
          <p:nvSpPr>
            <p:cNvPr id="13" name="菱形 12"/>
            <p:cNvSpPr/>
            <p:nvPr/>
          </p:nvSpPr>
          <p:spPr>
            <a:xfrm>
              <a:off x="2279324" y="3542251"/>
              <a:ext cx="624351" cy="62435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02</a:t>
              </a:r>
              <a:endParaRPr lang="en-US" altLang="zh-CN" sz="1280">
                <a:solidFill>
                  <a:schemeClr val="bg1"/>
                </a:solidFill>
                <a:latin typeface="Impact" panose="020B0806030902050204" pitchFamily="34" charset="0"/>
              </a:endParaRPr>
            </a:p>
          </p:txBody>
        </p:sp>
        <p:sp>
          <p:nvSpPr>
            <p:cNvPr id="15" name="菱形 14"/>
            <p:cNvSpPr/>
            <p:nvPr/>
          </p:nvSpPr>
          <p:spPr>
            <a:xfrm>
              <a:off x="2279324" y="2707303"/>
              <a:ext cx="624351" cy="62435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01</a:t>
              </a:r>
              <a:endParaRPr lang="en-US" altLang="zh-CN" sz="1280" dirty="0">
                <a:solidFill>
                  <a:schemeClr val="bg1"/>
                </a:solidFill>
                <a:latin typeface="Impact" panose="020B0806030902050204" pitchFamily="34" charset="0"/>
              </a:endParaRPr>
            </a:p>
          </p:txBody>
        </p:sp>
        <p:sp>
          <p:nvSpPr>
            <p:cNvPr id="22" name="文本框 15"/>
            <p:cNvSpPr txBox="1"/>
            <p:nvPr/>
          </p:nvSpPr>
          <p:spPr>
            <a:xfrm>
              <a:off x="2746850" y="2699112"/>
              <a:ext cx="3962585" cy="507414"/>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重点保障物资生产企业一次性税前扣除政策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08696" y="106956"/>
            <a:ext cx="7326611" cy="1570979"/>
            <a:chOff x="1211325" y="592955"/>
            <a:chExt cx="9769351" cy="2094753"/>
          </a:xfrm>
        </p:grpSpPr>
        <p:sp>
          <p:nvSpPr>
            <p:cNvPr id="5" name="五边形 24"/>
            <p:cNvSpPr/>
            <p:nvPr/>
          </p:nvSpPr>
          <p:spPr bwMode="auto">
            <a:xfrm>
              <a:off x="2904339" y="1730793"/>
              <a:ext cx="8076337" cy="469096"/>
            </a:xfrm>
            <a:prstGeom prst="homePlate">
              <a:avLst>
                <a:gd name="adj" fmla="val 34062"/>
              </a:avLst>
            </a:prstGeom>
            <a:solidFill>
              <a:schemeClr val="accent1"/>
            </a:solidFill>
            <a:ln w="19050">
              <a:noFill/>
              <a:round/>
            </a:ln>
          </p:spPr>
          <p:txBody>
            <a:bodyPr anchor="ctr"/>
            <a:lstStyle/>
            <a:p>
              <a:pPr algn="ctr"/>
              <a:endParaRPr sz="1280"/>
            </a:p>
          </p:txBody>
        </p:sp>
        <p:sp>
          <p:nvSpPr>
            <p:cNvPr id="6" name="任意多边形 25"/>
            <p:cNvSpPr/>
            <p:nvPr/>
          </p:nvSpPr>
          <p:spPr bwMode="auto">
            <a:xfrm flipV="1">
              <a:off x="1211325" y="592955"/>
              <a:ext cx="1606929" cy="1606934"/>
            </a:xfrm>
            <a:custGeom>
              <a:avLst/>
              <a:gdLst>
                <a:gd name="connsiteX0" fmla="*/ 1008112 w 2016224"/>
                <a:gd name="connsiteY0" fmla="*/ 0 h 2016224"/>
                <a:gd name="connsiteX1" fmla="*/ 2016224 w 2016224"/>
                <a:gd name="connsiteY1" fmla="*/ 0 h 2016224"/>
                <a:gd name="connsiteX2" fmla="*/ 2016224 w 2016224"/>
                <a:gd name="connsiteY2" fmla="*/ 1008112 h 2016224"/>
                <a:gd name="connsiteX3" fmla="*/ 1008112 w 2016224"/>
                <a:gd name="connsiteY3" fmla="*/ 2016224 h 2016224"/>
                <a:gd name="connsiteX4" fmla="*/ 0 w 2016224"/>
                <a:gd name="connsiteY4" fmla="*/ 1008112 h 2016224"/>
                <a:gd name="connsiteX5" fmla="*/ 1008112 w 2016224"/>
                <a:gd name="connsiteY5" fmla="*/ 0 h 2016224"/>
                <a:gd name="connsiteX6" fmla="*/ 1008112 w 2016224"/>
                <a:gd name="connsiteY6" fmla="*/ 598566 h 2016224"/>
                <a:gd name="connsiteX7" fmla="*/ 598566 w 2016224"/>
                <a:gd name="connsiteY7" fmla="*/ 1008112 h 2016224"/>
                <a:gd name="connsiteX8" fmla="*/ 598565 w 2016224"/>
                <a:gd name="connsiteY8" fmla="*/ 1008112 h 2016224"/>
                <a:gd name="connsiteX9" fmla="*/ 1008111 w 2016224"/>
                <a:gd name="connsiteY9" fmla="*/ 1417658 h 2016224"/>
                <a:gd name="connsiteX10" fmla="*/ 1417657 w 2016224"/>
                <a:gd name="connsiteY10" fmla="*/ 1008112 h 2016224"/>
                <a:gd name="connsiteX11" fmla="*/ 1417657 w 2016224"/>
                <a:gd name="connsiteY11" fmla="*/ 598566 h 2016224"/>
                <a:gd name="connsiteX12" fmla="*/ 1008112 w 2016224"/>
                <a:gd name="connsiteY12" fmla="*/ 598566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6224" h="2016224">
                  <a:moveTo>
                    <a:pt x="1008112" y="0"/>
                  </a:moveTo>
                  <a:lnTo>
                    <a:pt x="2016224" y="0"/>
                  </a:lnTo>
                  <a:lnTo>
                    <a:pt x="2016224" y="1008112"/>
                  </a:lnTo>
                  <a:cubicBezTo>
                    <a:pt x="2016224" y="1564877"/>
                    <a:pt x="1564877" y="2016224"/>
                    <a:pt x="1008112" y="2016224"/>
                  </a:cubicBezTo>
                  <a:cubicBezTo>
                    <a:pt x="451347" y="2016224"/>
                    <a:pt x="0" y="1564877"/>
                    <a:pt x="0" y="1008112"/>
                  </a:cubicBezTo>
                  <a:cubicBezTo>
                    <a:pt x="0" y="451347"/>
                    <a:pt x="451347" y="0"/>
                    <a:pt x="1008112" y="0"/>
                  </a:cubicBezTo>
                  <a:close/>
                  <a:moveTo>
                    <a:pt x="1008112" y="598566"/>
                  </a:moveTo>
                  <a:cubicBezTo>
                    <a:pt x="781926" y="598566"/>
                    <a:pt x="598566" y="781926"/>
                    <a:pt x="598566" y="1008112"/>
                  </a:cubicBezTo>
                  <a:lnTo>
                    <a:pt x="598565" y="1008112"/>
                  </a:lnTo>
                  <a:cubicBezTo>
                    <a:pt x="598565" y="1234298"/>
                    <a:pt x="781925" y="1417658"/>
                    <a:pt x="1008111" y="1417658"/>
                  </a:cubicBezTo>
                  <a:cubicBezTo>
                    <a:pt x="1234297" y="1417658"/>
                    <a:pt x="1417657" y="1234298"/>
                    <a:pt x="1417657" y="1008112"/>
                  </a:cubicBezTo>
                  <a:lnTo>
                    <a:pt x="1417657" y="598566"/>
                  </a:lnTo>
                  <a:lnTo>
                    <a:pt x="1008112" y="598566"/>
                  </a:lnTo>
                  <a:close/>
                </a:path>
              </a:pathLst>
            </a:custGeom>
            <a:solidFill>
              <a:schemeClr val="accent1"/>
            </a:solidFill>
            <a:ln w="19050">
              <a:noFill/>
              <a:round/>
            </a:ln>
          </p:spPr>
          <p:txBody>
            <a:bodyPr anchor="ctr"/>
            <a:lstStyle/>
            <a:p>
              <a:pPr algn="ctr"/>
              <a:endParaRPr sz="1280"/>
            </a:p>
          </p:txBody>
        </p:sp>
        <p:sp>
          <p:nvSpPr>
            <p:cNvPr id="7" name="五边形 26"/>
            <p:cNvSpPr/>
            <p:nvPr/>
          </p:nvSpPr>
          <p:spPr bwMode="auto">
            <a:xfrm rot="5400000">
              <a:off x="2206195" y="2075649"/>
              <a:ext cx="746076" cy="478042"/>
            </a:xfrm>
            <a:prstGeom prst="homePlate">
              <a:avLst/>
            </a:prstGeom>
            <a:solidFill>
              <a:schemeClr val="accent1"/>
            </a:solidFill>
            <a:ln w="19050">
              <a:noFill/>
              <a:round/>
            </a:ln>
          </p:spPr>
          <p:txBody>
            <a:bodyPr anchor="ctr"/>
            <a:lstStyle/>
            <a:p>
              <a:pPr algn="ctr"/>
              <a:endParaRPr sz="1280"/>
            </a:p>
          </p:txBody>
        </p:sp>
        <p:sp>
          <p:nvSpPr>
            <p:cNvPr id="8" name="矩形 7"/>
            <p:cNvSpPr/>
            <p:nvPr/>
          </p:nvSpPr>
          <p:spPr>
            <a:xfrm>
              <a:off x="8244114" y="1226768"/>
              <a:ext cx="1981984" cy="1231109"/>
            </a:xfrm>
            <a:prstGeom prst="rect">
              <a:avLst/>
            </a:prstGeom>
            <a:solidFill>
              <a:schemeClr val="bg1"/>
            </a:solidFill>
          </p:spPr>
          <p:txBody>
            <a:bodyPr wrap="square">
              <a:normAutofit/>
            </a:bodyPr>
            <a:lstStyle/>
            <a:p>
              <a:pPr algn="r"/>
              <a:r>
                <a:rPr lang="zh-CN" altLang="en-US" sz="4050" b="1" spc="225" dirty="0">
                  <a:solidFill>
                    <a:schemeClr val="bg1">
                      <a:lumMod val="65000"/>
                    </a:schemeClr>
                  </a:solidFill>
                </a:rPr>
                <a:t>目录</a:t>
              </a:r>
              <a:endParaRPr lang="zh-CN" altLang="en-US" sz="4050" b="1" spc="225" dirty="0">
                <a:solidFill>
                  <a:schemeClr val="bg1">
                    <a:lumMod val="65000"/>
                  </a:schemeClr>
                </a:solidFill>
              </a:endParaRPr>
            </a:p>
          </p:txBody>
        </p:sp>
        <p:sp>
          <p:nvSpPr>
            <p:cNvPr id="17" name="矩形 16"/>
            <p:cNvSpPr/>
            <p:nvPr/>
          </p:nvSpPr>
          <p:spPr>
            <a:xfrm>
              <a:off x="8554856" y="2036367"/>
              <a:ext cx="1569665" cy="369333"/>
            </a:xfrm>
            <a:prstGeom prst="rect">
              <a:avLst/>
            </a:prstGeom>
          </p:spPr>
          <p:txBody>
            <a:bodyPr wrap="none">
              <a:normAutofit lnSpcReduction="10000"/>
            </a:bodyPr>
            <a:lstStyle/>
            <a:p>
              <a:pPr algn="r"/>
              <a:r>
                <a:rPr lang="en-US" altLang="zh-CN" sz="1280" b="1" spc="225">
                  <a:solidFill>
                    <a:schemeClr val="bg1">
                      <a:lumMod val="65000"/>
                    </a:schemeClr>
                  </a:solidFill>
                </a:rPr>
                <a:t>CONTENT</a:t>
              </a:r>
              <a:endParaRPr lang="en-US" altLang="zh-CN" sz="1280" b="1" spc="225">
                <a:solidFill>
                  <a:schemeClr val="bg1">
                    <a:lumMod val="65000"/>
                  </a:schemeClr>
                </a:solidFill>
              </a:endParaRPr>
            </a:p>
          </p:txBody>
        </p:sp>
      </p:grpSp>
      <p:sp>
        <p:nvSpPr>
          <p:cNvPr id="32" name="菱形 31"/>
          <p:cNvSpPr/>
          <p:nvPr/>
        </p:nvSpPr>
        <p:spPr>
          <a:xfrm>
            <a:off x="1692716" y="4257318"/>
            <a:ext cx="468238" cy="46823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05</a:t>
            </a:r>
            <a:endParaRPr lang="en-US" altLang="zh-CN" sz="1280" dirty="0">
              <a:solidFill>
                <a:schemeClr val="bg1"/>
              </a:solidFill>
              <a:latin typeface="Impact" panose="020B0806030902050204" pitchFamily="34" charset="0"/>
            </a:endParaRPr>
          </a:p>
        </p:txBody>
      </p:sp>
      <p:sp>
        <p:nvSpPr>
          <p:cNvPr id="34" name="文本框 15"/>
          <p:cNvSpPr txBox="1"/>
          <p:nvPr/>
        </p:nvSpPr>
        <p:spPr>
          <a:xfrm>
            <a:off x="2034871" y="2998826"/>
            <a:ext cx="2971776" cy="380540"/>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鼓励捐赠的所得税政策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36" name="文本框 15"/>
          <p:cNvSpPr txBox="1"/>
          <p:nvPr/>
        </p:nvSpPr>
        <p:spPr>
          <a:xfrm>
            <a:off x="2034871" y="4260367"/>
            <a:ext cx="2971776" cy="380540"/>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支持个体工商户复工复业的个人所得税政策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21" name="TextBox 33"/>
          <p:cNvSpPr txBox="1"/>
          <p:nvPr/>
        </p:nvSpPr>
        <p:spPr>
          <a:xfrm>
            <a:off x="2217219" y="2416720"/>
            <a:ext cx="3483418" cy="37701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困难行业企业所得税支持政策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 name="TextBox 33"/>
          <p:cNvSpPr txBox="1"/>
          <p:nvPr/>
        </p:nvSpPr>
        <p:spPr>
          <a:xfrm>
            <a:off x="2231976" y="3678176"/>
            <a:ext cx="3924278" cy="37701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支持防护救治的个人所得税政策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p15:prstTrans prst="fallOve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P spid="36"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9144018" cy="5148082"/>
          </a:xfrm>
          <a:prstGeom prst="rect">
            <a:avLst/>
          </a:prstGeom>
        </p:spPr>
      </p:pic>
      <p:sp>
        <p:nvSpPr>
          <p:cNvPr id="4098" name="文本框 28"/>
          <p:cNvSpPr txBox="1">
            <a:spLocks noChangeArrowheads="1"/>
          </p:cNvSpPr>
          <p:nvPr>
            <p:custDataLst>
              <p:tags r:id="rId2"/>
            </p:custDataLst>
          </p:nvPr>
        </p:nvSpPr>
        <p:spPr bwMode="auto">
          <a:xfrm>
            <a:off x="4792618" y="1687195"/>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endParaRPr lang="zh-CN" altLang="en-US" sz="2400" dirty="0">
              <a:latin typeface="微软雅黑" panose="020B0503020204020204" pitchFamily="34" charset="-122"/>
              <a:ea typeface="微软雅黑" panose="020B0503020204020204" pitchFamily="34" charset="-122"/>
            </a:endParaRPr>
          </a:p>
        </p:txBody>
      </p:sp>
      <p:grpSp>
        <p:nvGrpSpPr>
          <p:cNvPr id="4100" name="组合 30"/>
          <p:cNvGrpSpPr/>
          <p:nvPr>
            <p:custDataLst>
              <p:tags r:id="rId3"/>
            </p:custDataLst>
          </p:nvPr>
        </p:nvGrpSpPr>
        <p:grpSpPr>
          <a:xfrm>
            <a:off x="5653391" y="1639570"/>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4"/>
            </p:custDataLst>
          </p:nvPr>
        </p:nvSpPr>
        <p:spPr>
          <a:xfrm>
            <a:off x="3877078" y="1425272"/>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endParaRPr lang="zh-CN" altLang="en-US" sz="2400" kern="0" dirty="0">
              <a:solidFill>
                <a:schemeClr val="accent2"/>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4287820" y="1547897"/>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1</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6"/>
            </p:custDataLst>
          </p:nvPr>
        </p:nvSpPr>
        <p:spPr>
          <a:xfrm>
            <a:off x="4921196" y="1433602"/>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8" name="椭圆 37"/>
          <p:cNvSpPr/>
          <p:nvPr>
            <p:custDataLst>
              <p:tags r:id="rId7"/>
            </p:custDataLst>
          </p:nvPr>
        </p:nvSpPr>
        <p:spPr>
          <a:xfrm flipV="1">
            <a:off x="5383133" y="1807437"/>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4105" name="文本框 38"/>
          <p:cNvSpPr txBox="1">
            <a:spLocks noChangeArrowheads="1"/>
          </p:cNvSpPr>
          <p:nvPr>
            <p:custDataLst>
              <p:tags r:id="rId8"/>
            </p:custDataLst>
          </p:nvPr>
        </p:nvSpPr>
        <p:spPr bwMode="auto">
          <a:xfrm>
            <a:off x="0" y="2875477"/>
            <a:ext cx="9143999" cy="6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重点保障物资生产企业一次性税前扣除政策</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9"/>
            </p:custDataLst>
          </p:nvPr>
        </p:nvSpPr>
        <p:spPr>
          <a:xfrm>
            <a:off x="3702063" y="1701478"/>
            <a:ext cx="1358429" cy="666714"/>
          </a:xfrm>
          <a:custGeom>
            <a:avLst/>
            <a:gdLst>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 name="connsiteX5" fmla="*/ 409902 w 2881560"/>
              <a:gd name="connsiteY5" fmla="*/ 1694793 h 2025869"/>
              <a:gd name="connsiteX6" fmla="*/ 2973000 w 2973000"/>
              <a:gd name="connsiteY6" fmla="*/ 1786233 h 20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560" h="2025868">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a:solidFill>
                <a:prstClr val="white"/>
              </a:solidFill>
            </a:endParaRPr>
          </a:p>
        </p:txBody>
      </p:sp>
    </p:spTree>
    <p:custDataLst>
      <p:tags r:id="rId10"/>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1" presetClass="entr" presetSubtype="1" fill="hold" grpId="7"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par>
                                <p:cTn id="11" presetID="10" presetClass="entr" presetSubtype="0" fill="hold" grpId="4"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47" presetClass="entr" presetSubtype="0" fill="hold" grpId="3"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strVal val="#ppt_x"/>
                                          </p:val>
                                        </p:tav>
                                        <p:tav tm="100000">
                                          <p:val>
                                            <p:strVal val="#ppt_x"/>
                                          </p:val>
                                        </p:tav>
                                      </p:tavLst>
                                    </p:anim>
                                    <p:anim calcmode="lin" valueType="num">
                                      <p:cBhvr>
                                        <p:cTn id="18" dur="500" fill="hold"/>
                                        <p:tgtEl>
                                          <p:spTgt spid="36"/>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10" presetClass="entr" presetSubtype="0" fill="hold" grpId="5"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wipe(down)">
                                      <p:cBhvr>
                                        <p:cTn id="27" dur="1250"/>
                                        <p:tgtEl>
                                          <p:spTgt spid="4105"/>
                                        </p:tgtEl>
                                      </p:cBhvr>
                                    </p:animEffect>
                                  </p:childTnLst>
                                </p:cTn>
                              </p:par>
                              <p:par>
                                <p:cTn id="28" presetID="10"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5" grpId="2"/>
      <p:bldP spid="36" grpId="3" animBg="1"/>
      <p:bldP spid="37" grpId="4" animBg="1"/>
      <p:bldP spid="38" grpId="5" animBg="1"/>
      <p:bldP spid="4105" grpId="0"/>
      <p:bldP spid="13" grpId="7"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grpSp>
        <p:nvGrpSpPr>
          <p:cNvPr id="29" name="Group 19"/>
          <p:cNvGrpSpPr/>
          <p:nvPr/>
        </p:nvGrpSpPr>
        <p:grpSpPr>
          <a:xfrm>
            <a:off x="463868" y="3004354"/>
            <a:ext cx="8047434" cy="1673195"/>
            <a:chOff x="3798640" y="4694042"/>
            <a:chExt cx="5609728" cy="1758589"/>
          </a:xfrm>
        </p:grpSpPr>
        <p:sp>
          <p:nvSpPr>
            <p:cNvPr id="30" name="圆角矩形 6"/>
            <p:cNvSpPr/>
            <p:nvPr/>
          </p:nvSpPr>
          <p:spPr>
            <a:xfrm>
              <a:off x="3798640" y="4694042"/>
              <a:ext cx="5609728" cy="17585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31" name="燕尾形 26"/>
            <p:cNvSpPr/>
            <p:nvPr/>
          </p:nvSpPr>
          <p:spPr>
            <a:xfrm>
              <a:off x="4921284" y="5230176"/>
              <a:ext cx="323000"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34" name="燕尾形 27"/>
            <p:cNvSpPr/>
            <p:nvPr/>
          </p:nvSpPr>
          <p:spPr>
            <a:xfrm>
              <a:off x="5167462" y="5230176"/>
              <a:ext cx="323001" cy="326571"/>
            </a:xfrm>
            <a:prstGeom prst="chevron">
              <a:avLst/>
            </a:prstGeom>
            <a:solidFill>
              <a:schemeClr val="accent4"/>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39" name="TextBox 23"/>
            <p:cNvSpPr txBox="1"/>
            <p:nvPr/>
          </p:nvSpPr>
          <p:spPr>
            <a:xfrm>
              <a:off x="4123386" y="5352422"/>
              <a:ext cx="963763" cy="792672"/>
            </a:xfrm>
            <a:prstGeom prst="rect">
              <a:avLst/>
            </a:prstGeom>
            <a:noFill/>
          </p:spPr>
          <p:txBody>
            <a:bodyPr>
              <a:spAutoFit/>
            </a:bodyPr>
            <a:lstStyle/>
            <a:p>
              <a:pPr algn="ctr" defTabSz="685165">
                <a:lnSpc>
                  <a:spcPct val="130000"/>
                </a:lnSpc>
                <a:defRPr/>
              </a:pPr>
              <a:endParaRPr lang="en-US" altLang="zh-CN" sz="3600" b="1" kern="0" dirty="0">
                <a:solidFill>
                  <a:sysClr val="window" lastClr="FFFFFF">
                    <a:lumMod val="50000"/>
                  </a:sysClr>
                </a:solidFill>
                <a:latin typeface="Fira Sans Medium Italic" panose="00000600000000000000" pitchFamily="50" charset="0"/>
                <a:ea typeface="Fira Sans Medium Italic" panose="00000600000000000000" pitchFamily="50" charset="0"/>
                <a:cs typeface="Calibri" panose="020F0502020204030204" pitchFamily="34" charset="0"/>
              </a:endParaRPr>
            </a:p>
          </p:txBody>
        </p:sp>
      </p:grpSp>
      <p:sp>
        <p:nvSpPr>
          <p:cNvPr id="40" name="TextBox 33"/>
          <p:cNvSpPr txBox="1"/>
          <p:nvPr/>
        </p:nvSpPr>
        <p:spPr>
          <a:xfrm>
            <a:off x="2927922" y="1051451"/>
            <a:ext cx="4912209" cy="130034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8</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号公告第一条规定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，对疫情防控重点保障物资生产企业为扩大产能新购置的相关设备，允许一次性计入当期成本费用在企业所得税税前扣除。</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44" name="Group 12"/>
          <p:cNvGrpSpPr/>
          <p:nvPr/>
        </p:nvGrpSpPr>
        <p:grpSpPr>
          <a:xfrm>
            <a:off x="452438" y="804091"/>
            <a:ext cx="8047435" cy="1699250"/>
            <a:chOff x="603607" y="1746900"/>
            <a:chExt cx="5100205" cy="1601278"/>
          </a:xfrm>
        </p:grpSpPr>
        <p:sp>
          <p:nvSpPr>
            <p:cNvPr id="48" name="圆角矩形 6"/>
            <p:cNvSpPr/>
            <p:nvPr/>
          </p:nvSpPr>
          <p:spPr bwMode="auto">
            <a:xfrm>
              <a:off x="603607" y="1746900"/>
              <a:ext cx="5100205" cy="16012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defTabSz="685165">
                <a:defRPr/>
              </a:pPr>
              <a:endParaRPr lang="zh-CN" altLang="en-US" kern="0">
                <a:solidFill>
                  <a:sysClr val="window" lastClr="FFFFFF"/>
                </a:solidFill>
                <a:latin typeface="Calibri" panose="020F0502020204030204"/>
              </a:endParaRPr>
            </a:p>
          </p:txBody>
        </p:sp>
        <p:sp>
          <p:nvSpPr>
            <p:cNvPr id="46" name="燕尾形 20"/>
            <p:cNvSpPr/>
            <p:nvPr/>
          </p:nvSpPr>
          <p:spPr bwMode="auto">
            <a:xfrm>
              <a:off x="1624283" y="2235694"/>
              <a:ext cx="293662"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sp>
          <p:nvSpPr>
            <p:cNvPr id="47" name="燕尾形 21"/>
            <p:cNvSpPr/>
            <p:nvPr/>
          </p:nvSpPr>
          <p:spPr bwMode="auto">
            <a:xfrm>
              <a:off x="1848101" y="2235694"/>
              <a:ext cx="293663" cy="295181"/>
            </a:xfrm>
            <a:prstGeom prst="chevron">
              <a:avLst/>
            </a:prstGeom>
            <a:solidFill>
              <a:schemeClr val="accent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en-US">
                <a:solidFill>
                  <a:srgbClr val="FFFFFF"/>
                </a:solidFill>
              </a:endParaRPr>
            </a:p>
          </p:txBody>
        </p:sp>
      </p:grpSp>
      <p:sp>
        <p:nvSpPr>
          <p:cNvPr id="17" name="TextBox 33"/>
          <p:cNvSpPr txBox="1"/>
          <p:nvPr/>
        </p:nvSpPr>
        <p:spPr>
          <a:xfrm>
            <a:off x="2936383" y="3312064"/>
            <a:ext cx="4912209" cy="992567"/>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财税</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8</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号公告第六条规定</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，此项政策从</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2020</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月</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1</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日起实施，具体截止时间需要根据疫情防控具体情况另行规定。</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（一）政策规定</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grpId="0" nodeType="afterEffec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10" presetClass="entr" presetSubtype="0" fill="hold" nodeType="afterEffec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2994"/>
            <a:ext cx="9144018" cy="5148082"/>
          </a:xfrm>
          <a:prstGeom prst="rect">
            <a:avLst/>
          </a:prstGeom>
        </p:spPr>
      </p:pic>
      <p:sp>
        <p:nvSpPr>
          <p:cNvPr id="40" name="TextBox 33"/>
          <p:cNvSpPr txBox="1"/>
          <p:nvPr/>
        </p:nvSpPr>
        <p:spPr>
          <a:xfrm>
            <a:off x="350874" y="1051451"/>
            <a:ext cx="8399721" cy="2784853"/>
          </a:xfrm>
          <a:prstGeom prst="rect">
            <a:avLst/>
          </a:prstGeom>
          <a:noFill/>
        </p:spPr>
        <p:txBody>
          <a:bodyPr wrap="square" lIns="68568" tIns="34284" rIns="68568" bIns="34284">
            <a:spAutoFit/>
          </a:bodyPr>
          <a:lstStyle/>
          <a:p>
            <a:pPr indent="457200" defTabSz="685165">
              <a:lnSpc>
                <a:spcPct val="150000"/>
              </a:lnSpc>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企业享受优惠事项采取“自行判别、申报享受、相关资料留存备查”的办理方式即可，按照</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国家税务总局关于发布修订后的</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&lt;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企业所得税优惠政策事项办理办法</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&gt;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的公告</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2018</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年第</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23</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号）的规定归集和留存相关资料备查。</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a:p>
            <a:pPr indent="457200" defTabSz="685165">
              <a:lnSpc>
                <a:spcPct val="150000"/>
              </a:lnSpc>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重点保障物资生产企业在纳税申报时，将相关情况填入企业所得税纳税申报表“固定资产一次性扣除”行次即可。</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矩形 18"/>
          <p:cNvSpPr/>
          <p:nvPr/>
        </p:nvSpPr>
        <p:spPr>
          <a:xfrm>
            <a:off x="-443404" y="162648"/>
            <a:ext cx="3707601" cy="523220"/>
          </a:xfrm>
          <a:prstGeom prst="rect">
            <a:avLst/>
          </a:prstGeom>
        </p:spPr>
        <p:txBody>
          <a:bodyPr wrap="square">
            <a:spAutoFit/>
          </a:body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（二）征管要求</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pic>
        <p:nvPicPr>
          <p:cNvPr id="5" name="图片 4" descr="1.PNG"/>
          <p:cNvPicPr>
            <a:picLocks noChangeAspect="1"/>
          </p:cNvPicPr>
          <p:nvPr/>
        </p:nvPicPr>
        <p:blipFill>
          <a:blip r:embed="rId2"/>
          <a:stretch>
            <a:fillRect/>
          </a:stretch>
        </p:blipFill>
        <p:spPr>
          <a:xfrm>
            <a:off x="3536830" y="2111850"/>
            <a:ext cx="5607170" cy="3033237"/>
          </a:xfrm>
          <a:prstGeom prst="rect">
            <a:avLst/>
          </a:prstGeom>
        </p:spPr>
      </p:pic>
      <p:pic>
        <p:nvPicPr>
          <p:cNvPr id="6" name="图片 5" descr="2.PNG"/>
          <p:cNvPicPr>
            <a:picLocks noChangeAspect="1"/>
          </p:cNvPicPr>
          <p:nvPr/>
        </p:nvPicPr>
        <p:blipFill>
          <a:blip r:embed="rId3"/>
          <a:stretch>
            <a:fillRect/>
          </a:stretch>
        </p:blipFill>
        <p:spPr>
          <a:xfrm>
            <a:off x="-836" y="8626"/>
            <a:ext cx="5418226" cy="2067891"/>
          </a:xfrm>
          <a:prstGeom prst="rect">
            <a:avLst/>
          </a:prstGeom>
        </p:spPr>
      </p:pic>
    </p:spTree>
    <p:custDataLst>
      <p:tags r:id="rId4"/>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0" fill="hold"/>
                                        <p:tgtEl>
                                          <p:spTgt spid="19"/>
                                        </p:tgtEl>
                                        <p:attrNameLst>
                                          <p:attrName>ppt_w</p:attrName>
                                        </p:attrNameLst>
                                      </p:cBhvr>
                                      <p:tavLst>
                                        <p:tav tm="0">
                                          <p:val>
                                            <p:fltVal val="0"/>
                                          </p:val>
                                        </p:tav>
                                        <p:tav tm="100000">
                                          <p:val>
                                            <p:strVal val="#ppt_w"/>
                                          </p:val>
                                        </p:tav>
                                      </p:tavLst>
                                    </p:anim>
                                    <p:anim calcmode="lin" valueType="num">
                                      <p:cBhvr>
                                        <p:cTn id="13" dur="2000" fill="hold"/>
                                        <p:tgtEl>
                                          <p:spTgt spid="19"/>
                                        </p:tgtEl>
                                        <p:attrNameLst>
                                          <p:attrName>ppt_h</p:attrName>
                                        </p:attrNameLst>
                                      </p:cBhvr>
                                      <p:tavLst>
                                        <p:tav tm="0">
                                          <p:val>
                                            <p:fltVal val="0"/>
                                          </p:val>
                                        </p:tav>
                                        <p:tav tm="100000">
                                          <p:val>
                                            <p:strVal val="#ppt_h"/>
                                          </p:val>
                                        </p:tav>
                                      </p:tavLst>
                                    </p:anim>
                                    <p:animEffect transition="in" filter="fade">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1+#ppt_w/2"/>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84249" y="1662554"/>
            <a:ext cx="3322401" cy="2748578"/>
            <a:chOff x="2279324" y="2588166"/>
            <a:chExt cx="4430111" cy="3664971"/>
          </a:xfrm>
        </p:grpSpPr>
        <p:sp>
          <p:nvSpPr>
            <p:cNvPr id="4" name="矩形 3"/>
            <p:cNvSpPr/>
            <p:nvPr/>
          </p:nvSpPr>
          <p:spPr bwMode="auto">
            <a:xfrm>
              <a:off x="2566654" y="2588166"/>
              <a:ext cx="94109" cy="3664971"/>
            </a:xfrm>
            <a:prstGeom prst="rect">
              <a:avLst/>
            </a:prstGeom>
            <a:solidFill>
              <a:schemeClr val="bg1">
                <a:lumMod val="85000"/>
              </a:schemeClr>
            </a:solidFill>
            <a:ln w="19050">
              <a:noFill/>
              <a:round/>
            </a:ln>
          </p:spPr>
          <p:txBody>
            <a:bodyPr anchor="ctr"/>
            <a:lstStyle/>
            <a:p>
              <a:pPr algn="ctr"/>
              <a:endParaRPr sz="1280"/>
            </a:p>
          </p:txBody>
        </p:sp>
        <p:sp>
          <p:nvSpPr>
            <p:cNvPr id="9" name="菱形 8"/>
            <p:cNvSpPr/>
            <p:nvPr/>
          </p:nvSpPr>
          <p:spPr>
            <a:xfrm>
              <a:off x="2279324" y="5212147"/>
              <a:ext cx="624351" cy="62435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04</a:t>
              </a:r>
              <a:endParaRPr lang="en-US" altLang="zh-CN" sz="1280" dirty="0">
                <a:solidFill>
                  <a:schemeClr val="bg1"/>
                </a:solidFill>
                <a:latin typeface="Impact" panose="020B0806030902050204" pitchFamily="34" charset="0"/>
              </a:endParaRPr>
            </a:p>
          </p:txBody>
        </p:sp>
        <p:sp>
          <p:nvSpPr>
            <p:cNvPr id="11" name="菱形 10"/>
            <p:cNvSpPr/>
            <p:nvPr/>
          </p:nvSpPr>
          <p:spPr>
            <a:xfrm>
              <a:off x="2279324" y="4377199"/>
              <a:ext cx="624351" cy="62435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03</a:t>
              </a:r>
              <a:endParaRPr lang="en-US" altLang="zh-CN" sz="1280" dirty="0">
                <a:solidFill>
                  <a:schemeClr val="bg1"/>
                </a:solidFill>
                <a:latin typeface="Impact" panose="020B0806030902050204" pitchFamily="34" charset="0"/>
              </a:endParaRPr>
            </a:p>
          </p:txBody>
        </p:sp>
        <p:sp>
          <p:nvSpPr>
            <p:cNvPr id="13" name="菱形 12"/>
            <p:cNvSpPr/>
            <p:nvPr/>
          </p:nvSpPr>
          <p:spPr>
            <a:xfrm>
              <a:off x="2279324" y="3542251"/>
              <a:ext cx="624351" cy="62435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02</a:t>
              </a:r>
              <a:endParaRPr lang="en-US" altLang="zh-CN" sz="1280">
                <a:solidFill>
                  <a:schemeClr val="bg1"/>
                </a:solidFill>
                <a:latin typeface="Impact" panose="020B0806030902050204" pitchFamily="34" charset="0"/>
              </a:endParaRPr>
            </a:p>
          </p:txBody>
        </p:sp>
        <p:sp>
          <p:nvSpPr>
            <p:cNvPr id="15" name="菱形 14"/>
            <p:cNvSpPr/>
            <p:nvPr/>
          </p:nvSpPr>
          <p:spPr>
            <a:xfrm>
              <a:off x="2279324" y="2707303"/>
              <a:ext cx="624351" cy="62435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01</a:t>
              </a:r>
              <a:endParaRPr lang="en-US" altLang="zh-CN" sz="1280" dirty="0">
                <a:solidFill>
                  <a:schemeClr val="bg1"/>
                </a:solidFill>
                <a:latin typeface="Impact" panose="020B0806030902050204" pitchFamily="34" charset="0"/>
              </a:endParaRPr>
            </a:p>
          </p:txBody>
        </p:sp>
        <p:sp>
          <p:nvSpPr>
            <p:cNvPr id="22" name="文本框 15"/>
            <p:cNvSpPr txBox="1"/>
            <p:nvPr/>
          </p:nvSpPr>
          <p:spPr>
            <a:xfrm>
              <a:off x="2746850" y="2699112"/>
              <a:ext cx="3962585" cy="507414"/>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重点保障物资生产企业一次性税前扣除政策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08696" y="106956"/>
            <a:ext cx="7326611" cy="1570979"/>
            <a:chOff x="1211325" y="592955"/>
            <a:chExt cx="9769351" cy="2094753"/>
          </a:xfrm>
        </p:grpSpPr>
        <p:sp>
          <p:nvSpPr>
            <p:cNvPr id="5" name="五边形 24"/>
            <p:cNvSpPr/>
            <p:nvPr/>
          </p:nvSpPr>
          <p:spPr bwMode="auto">
            <a:xfrm>
              <a:off x="2904339" y="1730793"/>
              <a:ext cx="8076337" cy="469096"/>
            </a:xfrm>
            <a:prstGeom prst="homePlate">
              <a:avLst>
                <a:gd name="adj" fmla="val 34062"/>
              </a:avLst>
            </a:prstGeom>
            <a:solidFill>
              <a:schemeClr val="accent1"/>
            </a:solidFill>
            <a:ln w="19050">
              <a:noFill/>
              <a:round/>
            </a:ln>
          </p:spPr>
          <p:txBody>
            <a:bodyPr anchor="ctr"/>
            <a:lstStyle/>
            <a:p>
              <a:pPr algn="ctr"/>
              <a:endParaRPr sz="1280"/>
            </a:p>
          </p:txBody>
        </p:sp>
        <p:sp>
          <p:nvSpPr>
            <p:cNvPr id="6" name="任意多边形 25"/>
            <p:cNvSpPr/>
            <p:nvPr/>
          </p:nvSpPr>
          <p:spPr bwMode="auto">
            <a:xfrm flipV="1">
              <a:off x="1211325" y="592955"/>
              <a:ext cx="1606929" cy="1606934"/>
            </a:xfrm>
            <a:custGeom>
              <a:avLst/>
              <a:gdLst>
                <a:gd name="connsiteX0" fmla="*/ 1008112 w 2016224"/>
                <a:gd name="connsiteY0" fmla="*/ 0 h 2016224"/>
                <a:gd name="connsiteX1" fmla="*/ 2016224 w 2016224"/>
                <a:gd name="connsiteY1" fmla="*/ 0 h 2016224"/>
                <a:gd name="connsiteX2" fmla="*/ 2016224 w 2016224"/>
                <a:gd name="connsiteY2" fmla="*/ 1008112 h 2016224"/>
                <a:gd name="connsiteX3" fmla="*/ 1008112 w 2016224"/>
                <a:gd name="connsiteY3" fmla="*/ 2016224 h 2016224"/>
                <a:gd name="connsiteX4" fmla="*/ 0 w 2016224"/>
                <a:gd name="connsiteY4" fmla="*/ 1008112 h 2016224"/>
                <a:gd name="connsiteX5" fmla="*/ 1008112 w 2016224"/>
                <a:gd name="connsiteY5" fmla="*/ 0 h 2016224"/>
                <a:gd name="connsiteX6" fmla="*/ 1008112 w 2016224"/>
                <a:gd name="connsiteY6" fmla="*/ 598566 h 2016224"/>
                <a:gd name="connsiteX7" fmla="*/ 598566 w 2016224"/>
                <a:gd name="connsiteY7" fmla="*/ 1008112 h 2016224"/>
                <a:gd name="connsiteX8" fmla="*/ 598565 w 2016224"/>
                <a:gd name="connsiteY8" fmla="*/ 1008112 h 2016224"/>
                <a:gd name="connsiteX9" fmla="*/ 1008111 w 2016224"/>
                <a:gd name="connsiteY9" fmla="*/ 1417658 h 2016224"/>
                <a:gd name="connsiteX10" fmla="*/ 1417657 w 2016224"/>
                <a:gd name="connsiteY10" fmla="*/ 1008112 h 2016224"/>
                <a:gd name="connsiteX11" fmla="*/ 1417657 w 2016224"/>
                <a:gd name="connsiteY11" fmla="*/ 598566 h 2016224"/>
                <a:gd name="connsiteX12" fmla="*/ 1008112 w 2016224"/>
                <a:gd name="connsiteY12" fmla="*/ 598566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6224" h="2016224">
                  <a:moveTo>
                    <a:pt x="1008112" y="0"/>
                  </a:moveTo>
                  <a:lnTo>
                    <a:pt x="2016224" y="0"/>
                  </a:lnTo>
                  <a:lnTo>
                    <a:pt x="2016224" y="1008112"/>
                  </a:lnTo>
                  <a:cubicBezTo>
                    <a:pt x="2016224" y="1564877"/>
                    <a:pt x="1564877" y="2016224"/>
                    <a:pt x="1008112" y="2016224"/>
                  </a:cubicBezTo>
                  <a:cubicBezTo>
                    <a:pt x="451347" y="2016224"/>
                    <a:pt x="0" y="1564877"/>
                    <a:pt x="0" y="1008112"/>
                  </a:cubicBezTo>
                  <a:cubicBezTo>
                    <a:pt x="0" y="451347"/>
                    <a:pt x="451347" y="0"/>
                    <a:pt x="1008112" y="0"/>
                  </a:cubicBezTo>
                  <a:close/>
                  <a:moveTo>
                    <a:pt x="1008112" y="598566"/>
                  </a:moveTo>
                  <a:cubicBezTo>
                    <a:pt x="781926" y="598566"/>
                    <a:pt x="598566" y="781926"/>
                    <a:pt x="598566" y="1008112"/>
                  </a:cubicBezTo>
                  <a:lnTo>
                    <a:pt x="598565" y="1008112"/>
                  </a:lnTo>
                  <a:cubicBezTo>
                    <a:pt x="598565" y="1234298"/>
                    <a:pt x="781925" y="1417658"/>
                    <a:pt x="1008111" y="1417658"/>
                  </a:cubicBezTo>
                  <a:cubicBezTo>
                    <a:pt x="1234297" y="1417658"/>
                    <a:pt x="1417657" y="1234298"/>
                    <a:pt x="1417657" y="1008112"/>
                  </a:cubicBezTo>
                  <a:lnTo>
                    <a:pt x="1417657" y="598566"/>
                  </a:lnTo>
                  <a:lnTo>
                    <a:pt x="1008112" y="598566"/>
                  </a:lnTo>
                  <a:close/>
                </a:path>
              </a:pathLst>
            </a:custGeom>
            <a:solidFill>
              <a:schemeClr val="accent1"/>
            </a:solidFill>
            <a:ln w="19050">
              <a:noFill/>
              <a:round/>
            </a:ln>
          </p:spPr>
          <p:txBody>
            <a:bodyPr anchor="ctr"/>
            <a:lstStyle/>
            <a:p>
              <a:pPr algn="ctr"/>
              <a:endParaRPr sz="1280"/>
            </a:p>
          </p:txBody>
        </p:sp>
        <p:sp>
          <p:nvSpPr>
            <p:cNvPr id="7" name="五边形 26"/>
            <p:cNvSpPr/>
            <p:nvPr/>
          </p:nvSpPr>
          <p:spPr bwMode="auto">
            <a:xfrm rot="5400000">
              <a:off x="2206195" y="2075649"/>
              <a:ext cx="746076" cy="478042"/>
            </a:xfrm>
            <a:prstGeom prst="homePlate">
              <a:avLst/>
            </a:prstGeom>
            <a:solidFill>
              <a:schemeClr val="accent1"/>
            </a:solidFill>
            <a:ln w="19050">
              <a:noFill/>
              <a:round/>
            </a:ln>
          </p:spPr>
          <p:txBody>
            <a:bodyPr anchor="ctr"/>
            <a:lstStyle/>
            <a:p>
              <a:pPr algn="ctr"/>
              <a:endParaRPr sz="1280"/>
            </a:p>
          </p:txBody>
        </p:sp>
        <p:sp>
          <p:nvSpPr>
            <p:cNvPr id="8" name="矩形 7"/>
            <p:cNvSpPr/>
            <p:nvPr/>
          </p:nvSpPr>
          <p:spPr>
            <a:xfrm>
              <a:off x="8244114" y="1226768"/>
              <a:ext cx="1981984" cy="1231109"/>
            </a:xfrm>
            <a:prstGeom prst="rect">
              <a:avLst/>
            </a:prstGeom>
            <a:solidFill>
              <a:schemeClr val="bg1"/>
            </a:solidFill>
          </p:spPr>
          <p:txBody>
            <a:bodyPr wrap="square">
              <a:normAutofit/>
            </a:bodyPr>
            <a:lstStyle/>
            <a:p>
              <a:pPr algn="r"/>
              <a:r>
                <a:rPr lang="zh-CN" altLang="en-US" sz="4050" b="1" spc="225">
                  <a:solidFill>
                    <a:schemeClr val="bg1">
                      <a:lumMod val="65000"/>
                    </a:schemeClr>
                  </a:solidFill>
                </a:rPr>
                <a:t>目录</a:t>
              </a:r>
              <a:endParaRPr lang="zh-CN" altLang="en-US" sz="4050" b="1" spc="225">
                <a:solidFill>
                  <a:schemeClr val="bg1">
                    <a:lumMod val="65000"/>
                  </a:schemeClr>
                </a:solidFill>
              </a:endParaRPr>
            </a:p>
          </p:txBody>
        </p:sp>
        <p:sp>
          <p:nvSpPr>
            <p:cNvPr id="17" name="矩形 16"/>
            <p:cNvSpPr/>
            <p:nvPr/>
          </p:nvSpPr>
          <p:spPr>
            <a:xfrm>
              <a:off x="8554856" y="2036367"/>
              <a:ext cx="1569665" cy="369333"/>
            </a:xfrm>
            <a:prstGeom prst="rect">
              <a:avLst/>
            </a:prstGeom>
          </p:spPr>
          <p:txBody>
            <a:bodyPr wrap="none">
              <a:normAutofit lnSpcReduction="10000"/>
            </a:bodyPr>
            <a:lstStyle/>
            <a:p>
              <a:pPr algn="r"/>
              <a:r>
                <a:rPr lang="en-US" altLang="zh-CN" sz="1280" b="1" spc="225">
                  <a:solidFill>
                    <a:schemeClr val="bg1">
                      <a:lumMod val="65000"/>
                    </a:schemeClr>
                  </a:solidFill>
                </a:rPr>
                <a:t>CONTENT</a:t>
              </a:r>
              <a:endParaRPr lang="en-US" altLang="zh-CN" sz="1280" b="1" spc="225">
                <a:solidFill>
                  <a:schemeClr val="bg1">
                    <a:lumMod val="65000"/>
                  </a:schemeClr>
                </a:solidFill>
              </a:endParaRPr>
            </a:p>
          </p:txBody>
        </p:sp>
      </p:grpSp>
      <p:sp>
        <p:nvSpPr>
          <p:cNvPr id="32" name="菱形 31"/>
          <p:cNvSpPr/>
          <p:nvPr/>
        </p:nvSpPr>
        <p:spPr>
          <a:xfrm>
            <a:off x="1692716" y="4257318"/>
            <a:ext cx="468238" cy="46823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dirty="0">
                <a:solidFill>
                  <a:schemeClr val="bg1"/>
                </a:solidFill>
                <a:latin typeface="Impact" panose="020B0806030902050204" pitchFamily="34" charset="0"/>
              </a:rPr>
              <a:t>05</a:t>
            </a:r>
            <a:endParaRPr lang="en-US" altLang="zh-CN" sz="1280" dirty="0">
              <a:solidFill>
                <a:schemeClr val="bg1"/>
              </a:solidFill>
              <a:latin typeface="Impact" panose="020B0806030902050204" pitchFamily="34" charset="0"/>
            </a:endParaRPr>
          </a:p>
        </p:txBody>
      </p:sp>
      <p:sp>
        <p:nvSpPr>
          <p:cNvPr id="34" name="文本框 15"/>
          <p:cNvSpPr txBox="1"/>
          <p:nvPr/>
        </p:nvSpPr>
        <p:spPr>
          <a:xfrm>
            <a:off x="2034871" y="2998826"/>
            <a:ext cx="2971776" cy="380540"/>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鼓励捐赠的所得税政策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36" name="文本框 15"/>
          <p:cNvSpPr txBox="1"/>
          <p:nvPr/>
        </p:nvSpPr>
        <p:spPr>
          <a:xfrm>
            <a:off x="2034871" y="4260367"/>
            <a:ext cx="2971776" cy="380540"/>
          </a:xfrm>
          <a:prstGeom prst="rect">
            <a:avLst/>
          </a:prstGeom>
          <a:noFill/>
        </p:spPr>
        <p:txBody>
          <a:bodyPr wrap="none" lIns="269985" tIns="0" rIns="0" bIns="0" anchor="b" anchorCtr="0">
            <a:normAutofit/>
          </a:bodyPr>
          <a:lstStyle/>
          <a:p>
            <a:pPr defTabSz="685800">
              <a:defRPr/>
            </a:pPr>
            <a:r>
              <a:rPr lang="zh-CN" altLang="en-US" sz="2000" b="1" dirty="0">
                <a:solidFill>
                  <a:schemeClr val="accent1"/>
                </a:solidFill>
                <a:latin typeface="微软雅黑" panose="020B0503020204020204" pitchFamily="34" charset="-122"/>
                <a:ea typeface="微软雅黑" panose="020B0503020204020204" pitchFamily="34" charset="-122"/>
              </a:rPr>
              <a:t>支持个体工商户复工复业的个人所得税政策</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21" name="TextBox 33"/>
          <p:cNvSpPr txBox="1"/>
          <p:nvPr/>
        </p:nvSpPr>
        <p:spPr>
          <a:xfrm>
            <a:off x="2217219" y="2416720"/>
            <a:ext cx="3483418" cy="37701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困难行业企业所得税支持政策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 name="TextBox 33"/>
          <p:cNvSpPr txBox="1"/>
          <p:nvPr/>
        </p:nvSpPr>
        <p:spPr>
          <a:xfrm>
            <a:off x="2231976" y="3678176"/>
            <a:ext cx="3924278" cy="377014"/>
          </a:xfrm>
          <a:prstGeom prst="rect">
            <a:avLst/>
          </a:prstGeom>
          <a:noFill/>
        </p:spPr>
        <p:txBody>
          <a:bodyPr wrap="square" lIns="68568" tIns="34284" rIns="68568" bIns="34284">
            <a:spAutoFit/>
          </a:bodyPr>
          <a:lstStyle/>
          <a:p>
            <a:pPr defTabSz="685165">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支持防护救治的个人所得税政策</a:t>
            </a:r>
            <a:endParaRPr lang="en-GB" altLang="zh-CN" sz="2000"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p15:prstTrans prst="fallOve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725">
                                          <p:stCondLst>
                                            <p:cond delay="0"/>
                                          </p:stCondLst>
                                        </p:cTn>
                                        <p:tgtEl>
                                          <p:spTgt spid="21"/>
                                        </p:tgtEl>
                                      </p:cBhvr>
                                    </p:animEffect>
                                    <p:anim calcmode="lin" valueType="num">
                                      <p:cBhvr>
                                        <p:cTn id="24" dur="2278"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830"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830" tmFilter="0, 0; 0.125,0.2665; 0.25,0.4; 0.375,0.465; 0.5,0.5;  0.625,0.535; 0.75,0.6; 0.875,0.7335; 1,1">
                                          <p:stCondLst>
                                            <p:cond delay="830"/>
                                          </p:stCondLst>
                                        </p:cTn>
                                        <p:tgtEl>
                                          <p:spTgt spid="21"/>
                                        </p:tgtEl>
                                        <p:attrNameLst>
                                          <p:attrName>ppt_y</p:attrName>
                                        </p:attrNameLst>
                                      </p:cBhvr>
                                      <p:tavLst>
                                        <p:tav tm="0" fmla="#ppt_y-sin(pi*$)/9">
                                          <p:val>
                                            <p:fltVal val="0"/>
                                          </p:val>
                                        </p:tav>
                                        <p:tav tm="100000">
                                          <p:val>
                                            <p:fltVal val="1"/>
                                          </p:val>
                                        </p:tav>
                                      </p:tavLst>
                                    </p:anim>
                                    <p:anim calcmode="lin" valueType="num">
                                      <p:cBhvr>
                                        <p:cTn id="27" dur="415" tmFilter="0, 0; 0.125,0.2665; 0.25,0.4; 0.375,0.465; 0.5,0.5;  0.625,0.535; 0.75,0.6; 0.875,0.7335; 1,1">
                                          <p:stCondLst>
                                            <p:cond delay="1655"/>
                                          </p:stCondLst>
                                        </p:cTn>
                                        <p:tgtEl>
                                          <p:spTgt spid="21"/>
                                        </p:tgtEl>
                                        <p:attrNameLst>
                                          <p:attrName>ppt_y</p:attrName>
                                        </p:attrNameLst>
                                      </p:cBhvr>
                                      <p:tavLst>
                                        <p:tav tm="0" fmla="#ppt_y-sin(pi*$)/27">
                                          <p:val>
                                            <p:fltVal val="0"/>
                                          </p:val>
                                        </p:tav>
                                        <p:tav tm="100000">
                                          <p:val>
                                            <p:fltVal val="1"/>
                                          </p:val>
                                        </p:tav>
                                      </p:tavLst>
                                    </p:anim>
                                    <p:anim calcmode="lin" valueType="num">
                                      <p:cBhvr>
                                        <p:cTn id="28" dur="205" tmFilter="0, 0; 0.125,0.2665; 0.25,0.4; 0.375,0.465; 0.5,0.5;  0.625,0.535; 0.75,0.6; 0.875,0.7335; 1,1">
                                          <p:stCondLst>
                                            <p:cond delay="2070"/>
                                          </p:stCondLst>
                                        </p:cTn>
                                        <p:tgtEl>
                                          <p:spTgt spid="21"/>
                                        </p:tgtEl>
                                        <p:attrNameLst>
                                          <p:attrName>ppt_y</p:attrName>
                                        </p:attrNameLst>
                                      </p:cBhvr>
                                      <p:tavLst>
                                        <p:tav tm="0" fmla="#ppt_y-sin(pi*$)/81">
                                          <p:val>
                                            <p:fltVal val="0"/>
                                          </p:val>
                                        </p:tav>
                                        <p:tav tm="100000">
                                          <p:val>
                                            <p:fltVal val="1"/>
                                          </p:val>
                                        </p:tav>
                                      </p:tavLst>
                                    </p:anim>
                                    <p:animScale>
                                      <p:cBhvr>
                                        <p:cTn id="29" dur="33">
                                          <p:stCondLst>
                                            <p:cond delay="812"/>
                                          </p:stCondLst>
                                        </p:cTn>
                                        <p:tgtEl>
                                          <p:spTgt spid="21"/>
                                        </p:tgtEl>
                                      </p:cBhvr>
                                      <p:to x="100000" y="60000"/>
                                    </p:animScale>
                                    <p:animScale>
                                      <p:cBhvr>
                                        <p:cTn id="30" dur="207" decel="50000">
                                          <p:stCondLst>
                                            <p:cond delay="845"/>
                                          </p:stCondLst>
                                        </p:cTn>
                                        <p:tgtEl>
                                          <p:spTgt spid="21"/>
                                        </p:tgtEl>
                                      </p:cBhvr>
                                      <p:to x="100000" y="100000"/>
                                    </p:animScale>
                                    <p:animScale>
                                      <p:cBhvr>
                                        <p:cTn id="31" dur="33">
                                          <p:stCondLst>
                                            <p:cond delay="1640"/>
                                          </p:stCondLst>
                                        </p:cTn>
                                        <p:tgtEl>
                                          <p:spTgt spid="21"/>
                                        </p:tgtEl>
                                      </p:cBhvr>
                                      <p:to x="100000" y="80000"/>
                                    </p:animScale>
                                    <p:animScale>
                                      <p:cBhvr>
                                        <p:cTn id="32" dur="207" decel="50000">
                                          <p:stCondLst>
                                            <p:cond delay="1673"/>
                                          </p:stCondLst>
                                        </p:cTn>
                                        <p:tgtEl>
                                          <p:spTgt spid="21"/>
                                        </p:tgtEl>
                                      </p:cBhvr>
                                      <p:to x="100000" y="100000"/>
                                    </p:animScale>
                                    <p:animScale>
                                      <p:cBhvr>
                                        <p:cTn id="33" dur="33">
                                          <p:stCondLst>
                                            <p:cond delay="2052"/>
                                          </p:stCondLst>
                                        </p:cTn>
                                        <p:tgtEl>
                                          <p:spTgt spid="21"/>
                                        </p:tgtEl>
                                      </p:cBhvr>
                                      <p:to x="100000" y="90000"/>
                                    </p:animScale>
                                    <p:animScale>
                                      <p:cBhvr>
                                        <p:cTn id="34" dur="207" decel="50000">
                                          <p:stCondLst>
                                            <p:cond delay="2085"/>
                                          </p:stCondLst>
                                        </p:cTn>
                                        <p:tgtEl>
                                          <p:spTgt spid="21"/>
                                        </p:tgtEl>
                                      </p:cBhvr>
                                      <p:to x="100000" y="100000"/>
                                    </p:animScale>
                                    <p:animScale>
                                      <p:cBhvr>
                                        <p:cTn id="35" dur="33">
                                          <p:stCondLst>
                                            <p:cond delay="2260"/>
                                          </p:stCondLst>
                                        </p:cTn>
                                        <p:tgtEl>
                                          <p:spTgt spid="21"/>
                                        </p:tgtEl>
                                      </p:cBhvr>
                                      <p:to x="100000" y="95000"/>
                                    </p:animScale>
                                    <p:animScale>
                                      <p:cBhvr>
                                        <p:cTn id="36" dur="207" decel="50000">
                                          <p:stCondLst>
                                            <p:cond delay="2293"/>
                                          </p:stCondLst>
                                        </p:cTn>
                                        <p:tgtEl>
                                          <p:spTgt spid="21"/>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P spid="36"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9144018" cy="5148082"/>
          </a:xfrm>
          <a:prstGeom prst="rect">
            <a:avLst/>
          </a:prstGeom>
        </p:spPr>
      </p:pic>
      <p:sp>
        <p:nvSpPr>
          <p:cNvPr id="4098" name="文本框 28"/>
          <p:cNvSpPr txBox="1">
            <a:spLocks noChangeArrowheads="1"/>
          </p:cNvSpPr>
          <p:nvPr>
            <p:custDataLst>
              <p:tags r:id="rId2"/>
            </p:custDataLst>
          </p:nvPr>
        </p:nvSpPr>
        <p:spPr bwMode="auto">
          <a:xfrm>
            <a:off x="4792618" y="1687195"/>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endParaRPr lang="zh-CN" altLang="en-US" sz="2400" dirty="0">
              <a:latin typeface="微软雅黑" panose="020B0503020204020204" pitchFamily="34" charset="-122"/>
              <a:ea typeface="微软雅黑" panose="020B0503020204020204" pitchFamily="34" charset="-122"/>
            </a:endParaRPr>
          </a:p>
        </p:txBody>
      </p:sp>
      <p:grpSp>
        <p:nvGrpSpPr>
          <p:cNvPr id="4100" name="组合 30"/>
          <p:cNvGrpSpPr/>
          <p:nvPr>
            <p:custDataLst>
              <p:tags r:id="rId3"/>
            </p:custDataLst>
          </p:nvPr>
        </p:nvGrpSpPr>
        <p:grpSpPr>
          <a:xfrm>
            <a:off x="5653391" y="1639570"/>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4"/>
            </p:custDataLst>
          </p:nvPr>
        </p:nvSpPr>
        <p:spPr>
          <a:xfrm>
            <a:off x="3877078" y="1425272"/>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endParaRPr lang="zh-CN" altLang="en-US" sz="2400" kern="0" dirty="0">
              <a:solidFill>
                <a:schemeClr val="accent2"/>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4287820" y="1547897"/>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2</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6"/>
            </p:custDataLst>
          </p:nvPr>
        </p:nvSpPr>
        <p:spPr>
          <a:xfrm>
            <a:off x="4921196" y="1433602"/>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38" name="椭圆 37"/>
          <p:cNvSpPr/>
          <p:nvPr>
            <p:custDataLst>
              <p:tags r:id="rId7"/>
            </p:custDataLst>
          </p:nvPr>
        </p:nvSpPr>
        <p:spPr>
          <a:xfrm flipV="1">
            <a:off x="5383133" y="1807437"/>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a:solidFill>
                <a:prstClr val="white"/>
              </a:solidFill>
              <a:latin typeface="Engravers MT" panose="02090707080505020304" pitchFamily="18" charset="0"/>
            </a:endParaRPr>
          </a:p>
        </p:txBody>
      </p:sp>
      <p:sp>
        <p:nvSpPr>
          <p:cNvPr id="4105" name="文本框 38"/>
          <p:cNvSpPr txBox="1">
            <a:spLocks noChangeArrowheads="1"/>
          </p:cNvSpPr>
          <p:nvPr>
            <p:custDataLst>
              <p:tags r:id="rId8"/>
            </p:custDataLst>
          </p:nvPr>
        </p:nvSpPr>
        <p:spPr bwMode="auto">
          <a:xfrm>
            <a:off x="0" y="2875477"/>
            <a:ext cx="9143999" cy="6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gn="ct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困难行业企业所得税支持政策</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9"/>
            </p:custDataLst>
          </p:nvPr>
        </p:nvSpPr>
        <p:spPr>
          <a:xfrm>
            <a:off x="3702063" y="1701478"/>
            <a:ext cx="1358429" cy="666714"/>
          </a:xfrm>
          <a:custGeom>
            <a:avLst/>
            <a:gdLst>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 name="connsiteX5" fmla="*/ 409902 w 2881560"/>
              <a:gd name="connsiteY5" fmla="*/ 1694793 h 2025869"/>
              <a:gd name="connsiteX6" fmla="*/ 2973000 w 2973000"/>
              <a:gd name="connsiteY6" fmla="*/ 1786233 h 20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560" h="2025868">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a:solidFill>
                <a:prstClr val="white"/>
              </a:solidFill>
            </a:endParaRPr>
          </a:p>
        </p:txBody>
      </p:sp>
    </p:spTree>
    <p:custDataLst>
      <p:tags r:id="rId10"/>
    </p:custData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strVal val="#ppt_x"/>
                                          </p:val>
                                        </p:tav>
                                        <p:tav tm="100000">
                                          <p:val>
                                            <p:strVal val="#ppt_x"/>
                                          </p:val>
                                        </p:tav>
                                      </p:tavLst>
                                    </p:anim>
                                    <p:anim calcmode="lin" valueType="num">
                                      <p:cBhvr>
                                        <p:cTn id="18" dur="500" fill="hold"/>
                                        <p:tgtEl>
                                          <p:spTgt spid="36"/>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wipe(down)">
                                      <p:cBhvr>
                                        <p:cTn id="27" dur="1250"/>
                                        <p:tgtEl>
                                          <p:spTgt spid="4105"/>
                                        </p:tgtEl>
                                      </p:cBhvr>
                                    </p:animEffect>
                                  </p:childTnLst>
                                </p:cTn>
                              </p:par>
                              <p:par>
                                <p:cTn id="28" presetID="10"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5" grpId="0"/>
      <p:bldP spid="36" grpId="0" animBg="1"/>
      <p:bldP spid="37" grpId="0" animBg="1"/>
      <p:bldP spid="38" grpId="0" animBg="1"/>
      <p:bldP spid="4105" grpId="0"/>
      <p:bldP spid="13" grpId="0" animBg="1"/>
    </p:bldLst>
  </p:timing>
</p:sld>
</file>

<file path=ppt/tags/tag1.xml><?xml version="1.0" encoding="utf-8"?>
<p:tagLst xmlns:p="http://schemas.openxmlformats.org/presentationml/2006/main">
  <p:tag name="MH" val="20170412112603"/>
  <p:tag name="MH_LIBRARY" val="GRAPHIC"/>
  <p:tag name="MH_ORDER" val="文本框 28"/>
</p:tagLst>
</file>

<file path=ppt/tags/tag10.xml><?xml version="1.0" encoding="utf-8"?>
<p:tagLst xmlns:p="http://schemas.openxmlformats.org/presentationml/2006/main">
  <p:tag name="MH" val="20170412112603"/>
  <p:tag name="MH_LIBRARY" val="GRAPHIC"/>
  <p:tag name="MH_ORDER" val="Oval 37"/>
</p:tagLst>
</file>

<file path=ppt/tags/tag11.xml><?xml version="1.0" encoding="utf-8"?>
<p:tagLst xmlns:p="http://schemas.openxmlformats.org/presentationml/2006/main">
  <p:tag name="MH" val="20170412112603"/>
  <p:tag name="MH_LIBRARY" val="GRAPHIC"/>
  <p:tag name="MH_ORDER" val="文本框 38"/>
</p:tagLst>
</file>

<file path=ppt/tags/tag12.xml><?xml version="1.0" encoding="utf-8"?>
<p:tagLst xmlns:p="http://schemas.openxmlformats.org/presentationml/2006/main">
  <p:tag name="MH" val="20170412112603"/>
  <p:tag name="MH_LIBRARY" val="GRAPHIC"/>
  <p:tag name="MH_ORDER" val="任意多边形 12"/>
</p:tagLst>
</file>

<file path=ppt/tags/tag13.xml><?xml version="1.0" encoding="utf-8"?>
<p:tagLst xmlns:p="http://schemas.openxmlformats.org/presentationml/2006/main">
  <p:tag name="MH" val="20170412112603"/>
  <p:tag name="MH_LIBRARY" val="GRAPHIC"/>
</p:tagLst>
</file>

<file path=ppt/tags/tag14.xml><?xml version="1.0" encoding="utf-8"?>
<p:tagLst xmlns:p="http://schemas.openxmlformats.org/presentationml/2006/main">
  <p:tag name="MH" val="20170412112603"/>
  <p:tag name="MH_LIBRARY" val="GRAPHIC"/>
</p:tagLst>
</file>

<file path=ppt/tags/tag15.xml><?xml version="1.0" encoding="utf-8"?>
<p:tagLst xmlns:p="http://schemas.openxmlformats.org/presentationml/2006/main">
  <p:tag name="MH" val="20170412112603"/>
  <p:tag name="MH_LIBRARY" val="GRAPHIC"/>
</p:tagLst>
</file>

<file path=ppt/tags/tag16.xml><?xml version="1.0" encoding="utf-8"?>
<p:tagLst xmlns:p="http://schemas.openxmlformats.org/presentationml/2006/main">
  <p:tag name="MH" val="20170412112603"/>
  <p:tag name="MH_LIBRARY" val="GRAPHIC"/>
  <p:tag name="MH_ORDER" val="文本框 28"/>
</p:tagLst>
</file>

<file path=ppt/tags/tag17.xml><?xml version="1.0" encoding="utf-8"?>
<p:tagLst xmlns:p="http://schemas.openxmlformats.org/presentationml/2006/main">
  <p:tag name="MH" val="20170412112603"/>
  <p:tag name="MH_LIBRARY" val="GRAPHIC"/>
  <p:tag name="MH_ORDER" val="组合 30"/>
</p:tagLst>
</file>

<file path=ppt/tags/tag18.xml><?xml version="1.0" encoding="utf-8"?>
<p:tagLst xmlns:p="http://schemas.openxmlformats.org/presentationml/2006/main">
  <p:tag name="MH" val="20170412112603"/>
  <p:tag name="MH_LIBRARY" val="GRAPHIC"/>
  <p:tag name="MH_ORDER" val="TextBox 34"/>
</p:tagLst>
</file>

<file path=ppt/tags/tag19.xml><?xml version="1.0" encoding="utf-8"?>
<p:tagLst xmlns:p="http://schemas.openxmlformats.org/presentationml/2006/main">
  <p:tag name="MH" val="20170412112603"/>
  <p:tag name="MH_LIBRARY" val="GRAPHIC"/>
  <p:tag name="MH_ORDER" val="Oval 35"/>
</p:tagLst>
</file>

<file path=ppt/tags/tag2.xml><?xml version="1.0" encoding="utf-8"?>
<p:tagLst xmlns:p="http://schemas.openxmlformats.org/presentationml/2006/main">
  <p:tag name="MH" val="20170412112603"/>
  <p:tag name="MH_LIBRARY" val="GRAPHIC"/>
</p:tagLst>
</file>

<file path=ppt/tags/tag20.xml><?xml version="1.0" encoding="utf-8"?>
<p:tagLst xmlns:p="http://schemas.openxmlformats.org/presentationml/2006/main">
  <p:tag name="MH" val="20170412112603"/>
  <p:tag name="MH_LIBRARY" val="GRAPHIC"/>
  <p:tag name="MH_ORDER" val="Oval 36"/>
</p:tagLst>
</file>

<file path=ppt/tags/tag21.xml><?xml version="1.0" encoding="utf-8"?>
<p:tagLst xmlns:p="http://schemas.openxmlformats.org/presentationml/2006/main">
  <p:tag name="MH" val="20170412112603"/>
  <p:tag name="MH_LIBRARY" val="GRAPHIC"/>
  <p:tag name="MH_ORDER" val="Oval 37"/>
</p:tagLst>
</file>

<file path=ppt/tags/tag22.xml><?xml version="1.0" encoding="utf-8"?>
<p:tagLst xmlns:p="http://schemas.openxmlformats.org/presentationml/2006/main">
  <p:tag name="MH" val="20170412112603"/>
  <p:tag name="MH_LIBRARY" val="GRAPHIC"/>
  <p:tag name="MH_ORDER" val="文本框 38"/>
</p:tagLst>
</file>

<file path=ppt/tags/tag23.xml><?xml version="1.0" encoding="utf-8"?>
<p:tagLst xmlns:p="http://schemas.openxmlformats.org/presentationml/2006/main">
  <p:tag name="MH" val="20170412112603"/>
  <p:tag name="MH_LIBRARY" val="GRAPHIC"/>
  <p:tag name="MH_ORDER" val="任意多边形 12"/>
</p:tagLst>
</file>

<file path=ppt/tags/tag24.xml><?xml version="1.0" encoding="utf-8"?>
<p:tagLst xmlns:p="http://schemas.openxmlformats.org/presentationml/2006/main">
  <p:tag name="MH" val="20170412112603"/>
  <p:tag name="MH_LIBRARY" val="GRAPHIC"/>
</p:tagLst>
</file>

<file path=ppt/tags/tag25.xml><?xml version="1.0" encoding="utf-8"?>
<p:tagLst xmlns:p="http://schemas.openxmlformats.org/presentationml/2006/main">
  <p:tag name="MH" val="20170412112603"/>
  <p:tag name="MH_LIBRARY" val="GRAPHIC"/>
</p:tagLst>
</file>

<file path=ppt/tags/tag26.xml><?xml version="1.0" encoding="utf-8"?>
<p:tagLst xmlns:p="http://schemas.openxmlformats.org/presentationml/2006/main">
  <p:tag name="MH" val="20170412112603"/>
  <p:tag name="MH_LIBRARY" val="GRAPHIC"/>
</p:tagLst>
</file>

<file path=ppt/tags/tag27.xml><?xml version="1.0" encoding="utf-8"?>
<p:tagLst xmlns:p="http://schemas.openxmlformats.org/presentationml/2006/main">
  <p:tag name="MH" val="20170412112603"/>
  <p:tag name="MH_LIBRARY" val="GRAPHIC"/>
  <p:tag name="MH_ORDER" val="文本框 28"/>
</p:tagLst>
</file>

<file path=ppt/tags/tag28.xml><?xml version="1.0" encoding="utf-8"?>
<p:tagLst xmlns:p="http://schemas.openxmlformats.org/presentationml/2006/main">
  <p:tag name="MH" val="20170412112603"/>
  <p:tag name="MH_LIBRARY" val="GRAPHIC"/>
  <p:tag name="MH_ORDER" val="组合 30"/>
</p:tagLst>
</file>

<file path=ppt/tags/tag29.xml><?xml version="1.0" encoding="utf-8"?>
<p:tagLst xmlns:p="http://schemas.openxmlformats.org/presentationml/2006/main">
  <p:tag name="MH" val="20170412112603"/>
  <p:tag name="MH_LIBRARY" val="GRAPHIC"/>
  <p:tag name="MH_ORDER" val="TextBox 34"/>
</p:tagLst>
</file>

<file path=ppt/tags/tag3.xml><?xml version="1.0" encoding="utf-8"?>
<p:tagLst xmlns:p="http://schemas.openxmlformats.org/presentationml/2006/main">
  <p:tag name="MH" val="20170412112603"/>
  <p:tag name="MH_LIBRARY" val="GRAPHIC"/>
  <p:tag name="MH_ORDER" val="文本框 28"/>
</p:tagLst>
</file>

<file path=ppt/tags/tag30.xml><?xml version="1.0" encoding="utf-8"?>
<p:tagLst xmlns:p="http://schemas.openxmlformats.org/presentationml/2006/main">
  <p:tag name="MH" val="20170412112603"/>
  <p:tag name="MH_LIBRARY" val="GRAPHIC"/>
  <p:tag name="MH_ORDER" val="Oval 35"/>
</p:tagLst>
</file>

<file path=ppt/tags/tag31.xml><?xml version="1.0" encoding="utf-8"?>
<p:tagLst xmlns:p="http://schemas.openxmlformats.org/presentationml/2006/main">
  <p:tag name="MH" val="20170412112603"/>
  <p:tag name="MH_LIBRARY" val="GRAPHIC"/>
  <p:tag name="MH_ORDER" val="Oval 36"/>
</p:tagLst>
</file>

<file path=ppt/tags/tag32.xml><?xml version="1.0" encoding="utf-8"?>
<p:tagLst xmlns:p="http://schemas.openxmlformats.org/presentationml/2006/main">
  <p:tag name="MH" val="20170412112603"/>
  <p:tag name="MH_LIBRARY" val="GRAPHIC"/>
  <p:tag name="MH_ORDER" val="Oval 37"/>
</p:tagLst>
</file>

<file path=ppt/tags/tag33.xml><?xml version="1.0" encoding="utf-8"?>
<p:tagLst xmlns:p="http://schemas.openxmlformats.org/presentationml/2006/main">
  <p:tag name="MH" val="20170412112603"/>
  <p:tag name="MH_LIBRARY" val="GRAPHIC"/>
  <p:tag name="MH_ORDER" val="文本框 38"/>
</p:tagLst>
</file>

<file path=ppt/tags/tag34.xml><?xml version="1.0" encoding="utf-8"?>
<p:tagLst xmlns:p="http://schemas.openxmlformats.org/presentationml/2006/main">
  <p:tag name="MH" val="20170412112603"/>
  <p:tag name="MH_LIBRARY" val="GRAPHIC"/>
  <p:tag name="MH_ORDER" val="任意多边形 12"/>
</p:tagLst>
</file>

<file path=ppt/tags/tag35.xml><?xml version="1.0" encoding="utf-8"?>
<p:tagLst xmlns:p="http://schemas.openxmlformats.org/presentationml/2006/main">
  <p:tag name="MH" val="20170412112603"/>
  <p:tag name="MH_LIBRARY" val="GRAPHIC"/>
</p:tagLst>
</file>

<file path=ppt/tags/tag36.xml><?xml version="1.0" encoding="utf-8"?>
<p:tagLst xmlns:p="http://schemas.openxmlformats.org/presentationml/2006/main">
  <p:tag name="MH" val="20170412112603"/>
  <p:tag name="MH_LIBRARY" val="GRAPHIC"/>
</p:tagLst>
</file>

<file path=ppt/tags/tag37.xml><?xml version="1.0" encoding="utf-8"?>
<p:tagLst xmlns:p="http://schemas.openxmlformats.org/presentationml/2006/main">
  <p:tag name="MH" val="20170412112603"/>
  <p:tag name="MH_LIBRARY" val="GRAPHIC"/>
</p:tagLst>
</file>

<file path=ppt/tags/tag38.xml><?xml version="1.0" encoding="utf-8"?>
<p:tagLst xmlns:p="http://schemas.openxmlformats.org/presentationml/2006/main">
  <p:tag name="MH" val="20170412112603"/>
  <p:tag name="MH_LIBRARY" val="GRAPHIC"/>
</p:tagLst>
</file>

<file path=ppt/tags/tag39.xml><?xml version="1.0" encoding="utf-8"?>
<p:tagLst xmlns:p="http://schemas.openxmlformats.org/presentationml/2006/main">
  <p:tag name="MH" val="20170412112603"/>
  <p:tag name="MH_LIBRARY" val="GRAPHIC"/>
</p:tagLst>
</file>

<file path=ppt/tags/tag4.xml><?xml version="1.0" encoding="utf-8"?>
<p:tagLst xmlns:p="http://schemas.openxmlformats.org/presentationml/2006/main">
  <p:tag name="MH" val="20170412112603"/>
  <p:tag name="MH_LIBRARY" val="GRAPHIC"/>
</p:tagLst>
</file>

<file path=ppt/tags/tag40.xml><?xml version="1.0" encoding="utf-8"?>
<p:tagLst xmlns:p="http://schemas.openxmlformats.org/presentationml/2006/main">
  <p:tag name="MH" val="20170412112603"/>
  <p:tag name="MH_LIBRARY" val="GRAPHIC"/>
</p:tagLst>
</file>

<file path=ppt/tags/tag41.xml><?xml version="1.0" encoding="utf-8"?>
<p:tagLst xmlns:p="http://schemas.openxmlformats.org/presentationml/2006/main">
  <p:tag name="MH" val="20170412112603"/>
  <p:tag name="MH_LIBRARY" val="GRAPHIC"/>
  <p:tag name="MH_ORDER" val="文本框 28"/>
</p:tagLst>
</file>

<file path=ppt/tags/tag42.xml><?xml version="1.0" encoding="utf-8"?>
<p:tagLst xmlns:p="http://schemas.openxmlformats.org/presentationml/2006/main">
  <p:tag name="MH" val="20170412112603"/>
  <p:tag name="MH_LIBRARY" val="GRAPHIC"/>
  <p:tag name="MH_ORDER" val="组合 30"/>
</p:tagLst>
</file>

<file path=ppt/tags/tag43.xml><?xml version="1.0" encoding="utf-8"?>
<p:tagLst xmlns:p="http://schemas.openxmlformats.org/presentationml/2006/main">
  <p:tag name="MH" val="20170412112603"/>
  <p:tag name="MH_LIBRARY" val="GRAPHIC"/>
  <p:tag name="MH_ORDER" val="TextBox 34"/>
</p:tagLst>
</file>

<file path=ppt/tags/tag44.xml><?xml version="1.0" encoding="utf-8"?>
<p:tagLst xmlns:p="http://schemas.openxmlformats.org/presentationml/2006/main">
  <p:tag name="MH" val="20170412112603"/>
  <p:tag name="MH_LIBRARY" val="GRAPHIC"/>
  <p:tag name="MH_ORDER" val="Oval 35"/>
</p:tagLst>
</file>

<file path=ppt/tags/tag45.xml><?xml version="1.0" encoding="utf-8"?>
<p:tagLst xmlns:p="http://schemas.openxmlformats.org/presentationml/2006/main">
  <p:tag name="MH" val="20170412112603"/>
  <p:tag name="MH_LIBRARY" val="GRAPHIC"/>
  <p:tag name="MH_ORDER" val="Oval 36"/>
</p:tagLst>
</file>

<file path=ppt/tags/tag46.xml><?xml version="1.0" encoding="utf-8"?>
<p:tagLst xmlns:p="http://schemas.openxmlformats.org/presentationml/2006/main">
  <p:tag name="MH" val="20170412112603"/>
  <p:tag name="MH_LIBRARY" val="GRAPHIC"/>
  <p:tag name="MH_ORDER" val="Oval 37"/>
</p:tagLst>
</file>

<file path=ppt/tags/tag47.xml><?xml version="1.0" encoding="utf-8"?>
<p:tagLst xmlns:p="http://schemas.openxmlformats.org/presentationml/2006/main">
  <p:tag name="MH" val="20170412112603"/>
  <p:tag name="MH_LIBRARY" val="GRAPHIC"/>
  <p:tag name="MH_ORDER" val="文本框 38"/>
</p:tagLst>
</file>

<file path=ppt/tags/tag48.xml><?xml version="1.0" encoding="utf-8"?>
<p:tagLst xmlns:p="http://schemas.openxmlformats.org/presentationml/2006/main">
  <p:tag name="MH" val="20170412112603"/>
  <p:tag name="MH_LIBRARY" val="GRAPHIC"/>
  <p:tag name="MH_ORDER" val="任意多边形 12"/>
</p:tagLst>
</file>

<file path=ppt/tags/tag49.xml><?xml version="1.0" encoding="utf-8"?>
<p:tagLst xmlns:p="http://schemas.openxmlformats.org/presentationml/2006/main">
  <p:tag name="MH" val="20170412112603"/>
  <p:tag name="MH_LIBRARY" val="GRAPHIC"/>
</p:tagLst>
</file>

<file path=ppt/tags/tag5.xml><?xml version="1.0" encoding="utf-8"?>
<p:tagLst xmlns:p="http://schemas.openxmlformats.org/presentationml/2006/main">
  <p:tag name="MH" val="20170412112603"/>
  <p:tag name="MH_LIBRARY" val="GRAPHIC"/>
  <p:tag name="MH_ORDER" val="文本框 28"/>
</p:tagLst>
</file>

<file path=ppt/tags/tag50.xml><?xml version="1.0" encoding="utf-8"?>
<p:tagLst xmlns:p="http://schemas.openxmlformats.org/presentationml/2006/main">
  <p:tag name="MH" val="20170412112603"/>
  <p:tag name="MH_LIBRARY" val="GRAPHIC"/>
</p:tagLst>
</file>

<file path=ppt/tags/tag51.xml><?xml version="1.0" encoding="utf-8"?>
<p:tagLst xmlns:p="http://schemas.openxmlformats.org/presentationml/2006/main">
  <p:tag name="MH" val="20170412112603"/>
  <p:tag name="MH_LIBRARY" val="GRAPHIC"/>
</p:tagLst>
</file>

<file path=ppt/tags/tag52.xml><?xml version="1.0" encoding="utf-8"?>
<p:tagLst xmlns:p="http://schemas.openxmlformats.org/presentationml/2006/main">
  <p:tag name="MH" val="20170412112603"/>
  <p:tag name="MH_LIBRARY" val="GRAPHIC"/>
  <p:tag name="MH_ORDER" val="文本框 28"/>
</p:tagLst>
</file>

<file path=ppt/tags/tag53.xml><?xml version="1.0" encoding="utf-8"?>
<p:tagLst xmlns:p="http://schemas.openxmlformats.org/presentationml/2006/main">
  <p:tag name="MH" val="20170412112603"/>
  <p:tag name="MH_LIBRARY" val="GRAPHIC"/>
  <p:tag name="MH_ORDER" val="组合 30"/>
</p:tagLst>
</file>

<file path=ppt/tags/tag54.xml><?xml version="1.0" encoding="utf-8"?>
<p:tagLst xmlns:p="http://schemas.openxmlformats.org/presentationml/2006/main">
  <p:tag name="MH" val="20170412112603"/>
  <p:tag name="MH_LIBRARY" val="GRAPHIC"/>
  <p:tag name="MH_ORDER" val="TextBox 34"/>
</p:tagLst>
</file>

<file path=ppt/tags/tag55.xml><?xml version="1.0" encoding="utf-8"?>
<p:tagLst xmlns:p="http://schemas.openxmlformats.org/presentationml/2006/main">
  <p:tag name="MH" val="20170412112603"/>
  <p:tag name="MH_LIBRARY" val="GRAPHIC"/>
  <p:tag name="MH_ORDER" val="Oval 35"/>
</p:tagLst>
</file>

<file path=ppt/tags/tag56.xml><?xml version="1.0" encoding="utf-8"?>
<p:tagLst xmlns:p="http://schemas.openxmlformats.org/presentationml/2006/main">
  <p:tag name="MH" val="20170412112603"/>
  <p:tag name="MH_LIBRARY" val="GRAPHIC"/>
  <p:tag name="MH_ORDER" val="Oval 36"/>
</p:tagLst>
</file>

<file path=ppt/tags/tag57.xml><?xml version="1.0" encoding="utf-8"?>
<p:tagLst xmlns:p="http://schemas.openxmlformats.org/presentationml/2006/main">
  <p:tag name="MH" val="20170412112603"/>
  <p:tag name="MH_LIBRARY" val="GRAPHIC"/>
  <p:tag name="MH_ORDER" val="Oval 37"/>
</p:tagLst>
</file>

<file path=ppt/tags/tag58.xml><?xml version="1.0" encoding="utf-8"?>
<p:tagLst xmlns:p="http://schemas.openxmlformats.org/presentationml/2006/main">
  <p:tag name="MH" val="20170412112603"/>
  <p:tag name="MH_LIBRARY" val="GRAPHIC"/>
  <p:tag name="MH_ORDER" val="文本框 38"/>
</p:tagLst>
</file>

<file path=ppt/tags/tag59.xml><?xml version="1.0" encoding="utf-8"?>
<p:tagLst xmlns:p="http://schemas.openxmlformats.org/presentationml/2006/main">
  <p:tag name="MH" val="20170412112603"/>
  <p:tag name="MH_LIBRARY" val="GRAPHIC"/>
  <p:tag name="MH_ORDER" val="任意多边形 12"/>
</p:tagLst>
</file>

<file path=ppt/tags/tag6.xml><?xml version="1.0" encoding="utf-8"?>
<p:tagLst xmlns:p="http://schemas.openxmlformats.org/presentationml/2006/main">
  <p:tag name="MH" val="20170412112603"/>
  <p:tag name="MH_LIBRARY" val="GRAPHIC"/>
  <p:tag name="MH_ORDER" val="组合 30"/>
</p:tagLst>
</file>

<file path=ppt/tags/tag60.xml><?xml version="1.0" encoding="utf-8"?>
<p:tagLst xmlns:p="http://schemas.openxmlformats.org/presentationml/2006/main">
  <p:tag name="MH" val="20170412112603"/>
  <p:tag name="MH_LIBRARY" val="GRAPHIC"/>
</p:tagLst>
</file>

<file path=ppt/tags/tag61.xml><?xml version="1.0" encoding="utf-8"?>
<p:tagLst xmlns:p="http://schemas.openxmlformats.org/presentationml/2006/main">
  <p:tag name="MH" val="20170412112603"/>
  <p:tag name="MH_LIBRARY" val="GRAPHIC"/>
</p:tagLst>
</file>

<file path=ppt/tags/tag7.xml><?xml version="1.0" encoding="utf-8"?>
<p:tagLst xmlns:p="http://schemas.openxmlformats.org/presentationml/2006/main">
  <p:tag name="MH" val="20170412112603"/>
  <p:tag name="MH_LIBRARY" val="GRAPHIC"/>
  <p:tag name="MH_ORDER" val="TextBox 34"/>
</p:tagLst>
</file>

<file path=ppt/tags/tag8.xml><?xml version="1.0" encoding="utf-8"?>
<p:tagLst xmlns:p="http://schemas.openxmlformats.org/presentationml/2006/main">
  <p:tag name="MH" val="20170412112603"/>
  <p:tag name="MH_LIBRARY" val="GRAPHIC"/>
  <p:tag name="MH_ORDER" val="Oval 35"/>
</p:tagLst>
</file>

<file path=ppt/tags/tag9.xml><?xml version="1.0" encoding="utf-8"?>
<p:tagLst xmlns:p="http://schemas.openxmlformats.org/presentationml/2006/main">
  <p:tag name="MH" val="20170412112603"/>
  <p:tag name="MH_LIBRARY" val="GRAPHIC"/>
  <p:tag name="MH_ORDER" val="Oval 36"/>
</p:tagLst>
</file>

<file path=ppt/theme/theme1.xml><?xml version="1.0" encoding="utf-8"?>
<a:theme xmlns:a="http://schemas.openxmlformats.org/drawingml/2006/main" name="Office 主题​​">
  <a:themeElements>
    <a:clrScheme name="自定义 1460">
      <a:dk1>
        <a:sysClr val="windowText" lastClr="000000"/>
      </a:dk1>
      <a:lt1>
        <a:sysClr val="window" lastClr="FFFFFF"/>
      </a:lt1>
      <a:dk2>
        <a:srgbClr val="1F497D"/>
      </a:dk2>
      <a:lt2>
        <a:srgbClr val="EEECE1"/>
      </a:lt2>
      <a:accent1>
        <a:srgbClr val="6EBEE1"/>
      </a:accent1>
      <a:accent2>
        <a:srgbClr val="95A5C3"/>
      </a:accent2>
      <a:accent3>
        <a:srgbClr val="65BBE3"/>
      </a:accent3>
      <a:accent4>
        <a:srgbClr val="95A5C3"/>
      </a:accent4>
      <a:accent5>
        <a:srgbClr val="65BBE3"/>
      </a:accent5>
      <a:accent6>
        <a:srgbClr val="95A5C3"/>
      </a:accent6>
      <a:hlink>
        <a:srgbClr val="0000FF"/>
      </a:hlink>
      <a:folHlink>
        <a:srgbClr val="800080"/>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303C71"/>
      </a:accent1>
      <a:accent2>
        <a:srgbClr val="417CC3"/>
      </a:accent2>
      <a:accent3>
        <a:srgbClr val="303C71"/>
      </a:accent3>
      <a:accent4>
        <a:srgbClr val="417CC3"/>
      </a:accent4>
      <a:accent5>
        <a:srgbClr val="292929"/>
      </a:accent5>
      <a:accent6>
        <a:srgbClr val="D6D6D6"/>
      </a:accent6>
      <a:hlink>
        <a:srgbClr val="0563C1"/>
      </a:hlink>
      <a:folHlink>
        <a:srgbClr val="954F72"/>
      </a:folHlink>
    </a:clrScheme>
    <a:fontScheme name="模板专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303C71"/>
    </a:accent1>
    <a:accent2>
      <a:srgbClr val="417CC3"/>
    </a:accent2>
    <a:accent3>
      <a:srgbClr val="303C71"/>
    </a:accent3>
    <a:accent4>
      <a:srgbClr val="417CC3"/>
    </a:accent4>
    <a:accent5>
      <a:srgbClr val="292929"/>
    </a:accent5>
    <a:accent6>
      <a:srgbClr val="D6D6D6"/>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303C71"/>
    </a:accent1>
    <a:accent2>
      <a:srgbClr val="417CC3"/>
    </a:accent2>
    <a:accent3>
      <a:srgbClr val="303C71"/>
    </a:accent3>
    <a:accent4>
      <a:srgbClr val="417CC3"/>
    </a:accent4>
    <a:accent5>
      <a:srgbClr val="292929"/>
    </a:accent5>
    <a:accent6>
      <a:srgbClr val="D6D6D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www.515ppt.com</Template>
  <TotalTime>0</TotalTime>
  <Words>2893</Words>
  <Application>WPS 演示</Application>
  <PresentationFormat>自定义</PresentationFormat>
  <Paragraphs>278</Paragraphs>
  <Slides>26</Slides>
  <Notes>27</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26</vt:i4>
      </vt:variant>
    </vt:vector>
  </HeadingPairs>
  <TitlesOfParts>
    <vt:vector size="52" baseType="lpstr">
      <vt:lpstr>Arial</vt:lpstr>
      <vt:lpstr>宋体</vt:lpstr>
      <vt:lpstr>Wingdings</vt:lpstr>
      <vt:lpstr>微软雅黑</vt:lpstr>
      <vt:lpstr>Glegoo</vt:lpstr>
      <vt:lpstr>Lato Light</vt:lpstr>
      <vt:lpstr>Mission Gothic Regular</vt:lpstr>
      <vt:lpstr>Open Sans</vt:lpstr>
      <vt:lpstr>Segoe Print</vt:lpstr>
      <vt:lpstr>等线</vt:lpstr>
      <vt:lpstr>华文新魏</vt:lpstr>
      <vt:lpstr>Calibri</vt:lpstr>
      <vt:lpstr>幼圆</vt:lpstr>
      <vt:lpstr>Impact</vt:lpstr>
      <vt:lpstr>Clear Sans</vt:lpstr>
      <vt:lpstr>Malgun Gothic</vt:lpstr>
      <vt:lpstr>Engravers MT</vt:lpstr>
      <vt:lpstr>Calibri</vt:lpstr>
      <vt:lpstr>Fira Sans Medium Italic</vt:lpstr>
      <vt:lpstr>Arial Unicode MS</vt:lpstr>
      <vt:lpstr>Open Sans</vt:lpstr>
      <vt:lpstr>等线 Light</vt:lpstr>
      <vt:lpstr>Calibri Light</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苏州珀菲科特网络科技有限公司</Company>
  <LinksUpToDate>false</LinksUpToDate>
  <SharedDoc>false</SharedDoc>
  <HyperlinksChanged>false</HyperlinksChanged>
  <AppVersion>14.0000</AppVersion>
  <Manager>www.515ppt.com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www.515ppt.com</dc:title>
  <dc:creator>www.515ppt.com</dc:creator>
  <cp:keywords>更多精品文档，请访问www.515ppt.com</cp:keywords>
  <dc:description>更多精品文档，请访问www.515ppt.com</dc:description>
  <dc:subject>www.515ppt.com</dc:subject>
  <cp:category>www.515ppt.com</cp:category>
  <cp:lastModifiedBy>姚岚</cp:lastModifiedBy>
  <cp:revision>371</cp:revision>
  <dcterms:created xsi:type="dcterms:W3CDTF">2017-06-23T03:09:00Z</dcterms:created>
  <dcterms:modified xsi:type="dcterms:W3CDTF">2020-05-13T07:42:41Z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