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659" r:id="rId3"/>
    <p:sldId id="399" r:id="rId5"/>
    <p:sldId id="554" r:id="rId6"/>
    <p:sldId id="400" r:id="rId7"/>
    <p:sldId id="555" r:id="rId8"/>
    <p:sldId id="556" r:id="rId9"/>
    <p:sldId id="631" r:id="rId10"/>
    <p:sldId id="630" r:id="rId11"/>
    <p:sldId id="557" r:id="rId12"/>
    <p:sldId id="558" r:id="rId13"/>
    <p:sldId id="559" r:id="rId14"/>
    <p:sldId id="560" r:id="rId15"/>
    <p:sldId id="561" r:id="rId16"/>
    <p:sldId id="562" r:id="rId17"/>
    <p:sldId id="564" r:id="rId18"/>
    <p:sldId id="563" r:id="rId19"/>
    <p:sldId id="566" r:id="rId20"/>
    <p:sldId id="567" r:id="rId21"/>
    <p:sldId id="568" r:id="rId22"/>
    <p:sldId id="570" r:id="rId23"/>
    <p:sldId id="571" r:id="rId24"/>
    <p:sldId id="623" r:id="rId25"/>
    <p:sldId id="624" r:id="rId26"/>
    <p:sldId id="569" r:id="rId27"/>
    <p:sldId id="629" r:id="rId28"/>
    <p:sldId id="488" r:id="rId29"/>
    <p:sldId id="626" r:id="rId30"/>
    <p:sldId id="625" r:id="rId31"/>
    <p:sldId id="627" r:id="rId32"/>
    <p:sldId id="628" r:id="rId33"/>
    <p:sldId id="489" r:id="rId34"/>
    <p:sldId id="633" r:id="rId35"/>
    <p:sldId id="634" r:id="rId36"/>
    <p:sldId id="356" r:id="rId37"/>
  </p:sldIdLst>
  <p:sldSz cx="9144000" cy="5143500" type="screen16x9"/>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0C0"/>
    <a:srgbClr val="4C9AE4"/>
    <a:srgbClr val="529FE3"/>
    <a:srgbClr val="008DCB"/>
    <a:srgbClr val="FF9A00"/>
    <a:srgbClr val="21BAFF"/>
    <a:srgbClr val="0064AE"/>
    <a:srgbClr val="777777"/>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86" y="570"/>
      </p:cViewPr>
      <p:guideLst>
        <p:guide orient="horz" pos="1547"/>
        <p:guide pos="277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gs" Target="tags/tag12.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5EB118-935A-4D6A-BF3D-282C0E6CB0E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0C8E17-6E6C-421A-9820-B576FE7D307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97A879-372E-4209-AB82-CAAC86ACB2E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97A879-372E-4209-AB82-CAAC86ACB2E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E6849EC-D59D-4321-85E3-DED940673F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67AE78-4DCD-4CD7-80AF-EC041AE23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6849EC-D59D-4321-85E3-DED940673F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67AE78-4DCD-4CD7-80AF-EC041AE23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6849EC-D59D-4321-85E3-DED940673F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67AE78-4DCD-4CD7-80AF-EC041AE23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6849EC-D59D-4321-85E3-DED940673F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67AE78-4DCD-4CD7-80AF-EC041AE23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E6849EC-D59D-4321-85E3-DED940673F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67AE78-4DCD-4CD7-80AF-EC041AE23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E6849EC-D59D-4321-85E3-DED940673F6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67AE78-4DCD-4CD7-80AF-EC041AE23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E6849EC-D59D-4321-85E3-DED940673F6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867AE78-4DCD-4CD7-80AF-EC041AE23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8" name="Picture 2" descr="E:\1PPT制作\PPT市场\水利\背景.jpg"/>
          <p:cNvPicPr>
            <a:picLocks noChangeAspect="1" noChangeArrowheads="1"/>
          </p:cNvPicPr>
          <p:nvPr userDrawn="1"/>
        </p:nvPicPr>
        <p:blipFill rotWithShape="1">
          <a:blip r:embed="rId2" cstate="screen"/>
          <a:srcRect/>
          <a:stretch>
            <a:fillRect/>
          </a:stretch>
        </p:blipFill>
        <p:spPr bwMode="auto">
          <a:xfrm>
            <a:off x="0" y="2"/>
            <a:ext cx="9144000" cy="5143498"/>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userDrawn="1"/>
        </p:nvPicPr>
        <p:blipFill>
          <a:blip r:embed="rId3"/>
          <a:stretch>
            <a:fillRect/>
          </a:stretch>
        </p:blipFill>
        <p:spPr>
          <a:xfrm>
            <a:off x="-155293" y="1423483"/>
            <a:ext cx="9623838" cy="3911773"/>
          </a:xfrm>
          <a:prstGeom prst="rect">
            <a:avLst/>
          </a:prstGeom>
        </p:spPr>
      </p:pic>
      <p:sp>
        <p:nvSpPr>
          <p:cNvPr id="9" name="矩形 8"/>
          <p:cNvSpPr/>
          <p:nvPr userDrawn="1"/>
        </p:nvSpPr>
        <p:spPr>
          <a:xfrm>
            <a:off x="143508" y="234160"/>
            <a:ext cx="8856984" cy="467699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fld id="{2E6849EC-D59D-4321-85E3-DED940673F6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867AE78-4DCD-4CD7-80AF-EC041AE23061}" type="slidenum">
              <a:rPr lang="zh-CN" altLang="en-US" smtClean="0"/>
            </a:fld>
            <a:endParaRPr lang="zh-CN" altLang="en-US"/>
          </a:p>
        </p:txBody>
      </p:sp>
      <p:sp>
        <p:nvSpPr>
          <p:cNvPr id="2" name="标题 1"/>
          <p:cNvSpPr>
            <a:spLocks noGrp="1"/>
          </p:cNvSpPr>
          <p:nvPr>
            <p:ph type="title"/>
          </p:nvPr>
        </p:nvSpPr>
        <p:spPr>
          <a:xfrm>
            <a:off x="3140061" y="223742"/>
            <a:ext cx="3736195" cy="421556"/>
          </a:xfrm>
        </p:spPr>
        <p:txBody>
          <a:bodyPr>
            <a:noAutofit/>
          </a:bodyPr>
          <a:lstStyle>
            <a:lvl1pPr algn="l">
              <a:defRPr sz="2200" b="1">
                <a:solidFill>
                  <a:srgbClr val="008DCB"/>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6" name="图文框 5"/>
          <p:cNvSpPr/>
          <p:nvPr userDrawn="1"/>
        </p:nvSpPr>
        <p:spPr>
          <a:xfrm>
            <a:off x="323528" y="617042"/>
            <a:ext cx="8496944" cy="4047828"/>
          </a:xfrm>
          <a:prstGeom prst="frame">
            <a:avLst>
              <a:gd name="adj1" fmla="val 2116"/>
            </a:avLst>
          </a:prstGeom>
          <a:noFill/>
          <a:ln>
            <a:solidFill>
              <a:srgbClr val="52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0" name="Picture 7"/>
          <p:cNvPicPr>
            <a:picLocks noChangeAspect="1" noChangeArrowheads="1"/>
          </p:cNvPicPr>
          <p:nvPr userDrawn="1"/>
        </p:nvPicPr>
        <p:blipFill>
          <a:blip r:embed="rId4"/>
          <a:srcRect/>
          <a:stretch>
            <a:fillRect/>
          </a:stretch>
        </p:blipFill>
        <p:spPr bwMode="auto">
          <a:xfrm>
            <a:off x="2195736" y="68835"/>
            <a:ext cx="826608" cy="63173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E6849EC-D59D-4321-85E3-DED940673F6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867AE78-4DCD-4CD7-80AF-EC041AE23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E6849EC-D59D-4321-85E3-DED940673F6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67AE78-4DCD-4CD7-80AF-EC041AE23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E6849EC-D59D-4321-85E3-DED940673F6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67AE78-4DCD-4CD7-80AF-EC041AE23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E6849EC-D59D-4321-85E3-DED940673F6E}"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867AE78-4DCD-4CD7-80AF-EC041AE2306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500" advClick="0" advTm="2230">
        <p:random/>
      </p:transition>
    </mc:Choice>
    <mc:Fallback>
      <p:transition spd="slow" advClick="0" advTm="223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2" descr="E:\tukuppt制作\PPT市场\水利\背景.jpg"/>
          <p:cNvPicPr>
            <a:picLocks noChangeAspect="1" noChangeArrowheads="1"/>
          </p:cNvPicPr>
          <p:nvPr/>
        </p:nvPicPr>
        <p:blipFill rotWithShape="1">
          <a:blip r:embed="rId1" cstate="screen"/>
          <a:srcRect/>
          <a:stretch>
            <a:fillRect/>
          </a:stretch>
        </p:blipFill>
        <p:spPr bwMode="auto">
          <a:xfrm>
            <a:off x="-10795" y="-27305"/>
            <a:ext cx="9144000" cy="5170805"/>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Group 550"/>
          <p:cNvGrpSpPr/>
          <p:nvPr/>
        </p:nvGrpSpPr>
        <p:grpSpPr bwMode="auto">
          <a:xfrm>
            <a:off x="7219755" y="960351"/>
            <a:ext cx="1440000" cy="1440000"/>
            <a:chOff x="295" y="3475"/>
            <a:chExt cx="1407" cy="1407"/>
          </a:xfrm>
        </p:grpSpPr>
        <p:sp>
          <p:nvSpPr>
            <p:cNvPr id="97"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prstClr val="black"/>
                </a:solidFill>
              </a:endParaRPr>
            </a:p>
          </p:txBody>
        </p:sp>
        <p:grpSp>
          <p:nvGrpSpPr>
            <p:cNvPr id="98" name="Group 552"/>
            <p:cNvGrpSpPr/>
            <p:nvPr/>
          </p:nvGrpSpPr>
          <p:grpSpPr bwMode="auto">
            <a:xfrm>
              <a:off x="473" y="3657"/>
              <a:ext cx="1057" cy="1055"/>
              <a:chOff x="-6057" y="-2209"/>
              <a:chExt cx="2219" cy="2219"/>
            </a:xfrm>
          </p:grpSpPr>
          <p:sp>
            <p:nvSpPr>
              <p:cNvPr id="99"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prstClr val="black"/>
                  </a:solidFill>
                </a:endParaRPr>
              </a:p>
            </p:txBody>
          </p:sp>
          <p:grpSp>
            <p:nvGrpSpPr>
              <p:cNvPr id="100" name="Group 554"/>
              <p:cNvGrpSpPr/>
              <p:nvPr/>
            </p:nvGrpSpPr>
            <p:grpSpPr bwMode="auto">
              <a:xfrm>
                <a:off x="-6057" y="-2209"/>
                <a:ext cx="2219" cy="2219"/>
                <a:chOff x="-4061" y="-880"/>
                <a:chExt cx="2219" cy="2219"/>
              </a:xfrm>
            </p:grpSpPr>
            <p:grpSp>
              <p:nvGrpSpPr>
                <p:cNvPr id="101" name="Group 555"/>
                <p:cNvGrpSpPr/>
                <p:nvPr/>
              </p:nvGrpSpPr>
              <p:grpSpPr bwMode="auto">
                <a:xfrm>
                  <a:off x="-4061" y="-880"/>
                  <a:ext cx="2219" cy="2219"/>
                  <a:chOff x="-3925" y="-789"/>
                  <a:chExt cx="2219" cy="2219"/>
                </a:xfrm>
              </p:grpSpPr>
              <p:grpSp>
                <p:nvGrpSpPr>
                  <p:cNvPr id="117" name="Group 556"/>
                  <p:cNvGrpSpPr>
                    <a:grpSpLocks noChangeAspect="1"/>
                  </p:cNvGrpSpPr>
                  <p:nvPr/>
                </p:nvGrpSpPr>
                <p:grpSpPr bwMode="auto">
                  <a:xfrm>
                    <a:off x="-3925" y="-788"/>
                    <a:ext cx="2219" cy="2202"/>
                    <a:chOff x="168" y="696"/>
                    <a:chExt cx="1429" cy="1429"/>
                  </a:xfrm>
                </p:grpSpPr>
                <p:grpSp>
                  <p:nvGrpSpPr>
                    <p:cNvPr id="125" name="Group 557"/>
                    <p:cNvGrpSpPr>
                      <a:grpSpLocks noChangeAspect="1"/>
                    </p:cNvGrpSpPr>
                    <p:nvPr/>
                  </p:nvGrpSpPr>
                  <p:grpSpPr bwMode="auto">
                    <a:xfrm>
                      <a:off x="854" y="696"/>
                      <a:ext cx="56" cy="1429"/>
                      <a:chOff x="845" y="696"/>
                      <a:chExt cx="56" cy="1429"/>
                    </a:xfrm>
                  </p:grpSpPr>
                  <p:sp>
                    <p:nvSpPr>
                      <p:cNvPr id="129"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sp>
                    <p:nvSpPr>
                      <p:cNvPr id="130"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grpSp>
                <p:grpSp>
                  <p:nvGrpSpPr>
                    <p:cNvPr id="126" name="Group 560"/>
                    <p:cNvGrpSpPr>
                      <a:grpSpLocks noChangeAspect="1"/>
                    </p:cNvGrpSpPr>
                    <p:nvPr/>
                  </p:nvGrpSpPr>
                  <p:grpSpPr bwMode="auto">
                    <a:xfrm rot="5400000">
                      <a:off x="855" y="696"/>
                      <a:ext cx="56" cy="1429"/>
                      <a:chOff x="845" y="696"/>
                      <a:chExt cx="56" cy="1429"/>
                    </a:xfrm>
                  </p:grpSpPr>
                  <p:sp>
                    <p:nvSpPr>
                      <p:cNvPr id="127"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sp>
                    <p:nvSpPr>
                      <p:cNvPr id="128"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grpSp>
              </p:grpSp>
              <p:grpSp>
                <p:nvGrpSpPr>
                  <p:cNvPr id="118" name="Group 563"/>
                  <p:cNvGrpSpPr>
                    <a:grpSpLocks noChangeAspect="1"/>
                  </p:cNvGrpSpPr>
                  <p:nvPr/>
                </p:nvGrpSpPr>
                <p:grpSpPr bwMode="auto">
                  <a:xfrm rot="2700000">
                    <a:off x="-3928" y="-780"/>
                    <a:ext cx="2219" cy="2202"/>
                    <a:chOff x="168" y="696"/>
                    <a:chExt cx="1429" cy="1429"/>
                  </a:xfrm>
                </p:grpSpPr>
                <p:grpSp>
                  <p:nvGrpSpPr>
                    <p:cNvPr id="119" name="Group 564"/>
                    <p:cNvGrpSpPr>
                      <a:grpSpLocks noChangeAspect="1"/>
                    </p:cNvGrpSpPr>
                    <p:nvPr/>
                  </p:nvGrpSpPr>
                  <p:grpSpPr bwMode="auto">
                    <a:xfrm>
                      <a:off x="854" y="696"/>
                      <a:ext cx="56" cy="1429"/>
                      <a:chOff x="845" y="696"/>
                      <a:chExt cx="56" cy="1429"/>
                    </a:xfrm>
                  </p:grpSpPr>
                  <p:sp>
                    <p:nvSpPr>
                      <p:cNvPr id="123"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sp>
                    <p:nvSpPr>
                      <p:cNvPr id="124"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grpSp>
                <p:grpSp>
                  <p:nvGrpSpPr>
                    <p:cNvPr id="120" name="Group 567"/>
                    <p:cNvGrpSpPr>
                      <a:grpSpLocks noChangeAspect="1"/>
                    </p:cNvGrpSpPr>
                    <p:nvPr/>
                  </p:nvGrpSpPr>
                  <p:grpSpPr bwMode="auto">
                    <a:xfrm rot="5400000">
                      <a:off x="855" y="696"/>
                      <a:ext cx="56" cy="1429"/>
                      <a:chOff x="845" y="696"/>
                      <a:chExt cx="56" cy="1429"/>
                    </a:xfrm>
                  </p:grpSpPr>
                  <p:sp>
                    <p:nvSpPr>
                      <p:cNvPr id="121"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sp>
                    <p:nvSpPr>
                      <p:cNvPr id="122"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grpSp>
              </p:grpSp>
            </p:grpSp>
            <p:grpSp>
              <p:nvGrpSpPr>
                <p:cNvPr id="102" name="Group 570"/>
                <p:cNvGrpSpPr/>
                <p:nvPr/>
              </p:nvGrpSpPr>
              <p:grpSpPr bwMode="auto">
                <a:xfrm rot="1320000">
                  <a:off x="-3746" y="-522"/>
                  <a:ext cx="1555" cy="1554"/>
                  <a:chOff x="-3925" y="-789"/>
                  <a:chExt cx="2219" cy="2219"/>
                </a:xfrm>
              </p:grpSpPr>
              <p:grpSp>
                <p:nvGrpSpPr>
                  <p:cNvPr id="103" name="Group 571"/>
                  <p:cNvGrpSpPr>
                    <a:grpSpLocks noChangeAspect="1"/>
                  </p:cNvGrpSpPr>
                  <p:nvPr/>
                </p:nvGrpSpPr>
                <p:grpSpPr bwMode="auto">
                  <a:xfrm>
                    <a:off x="-3925" y="-788"/>
                    <a:ext cx="2219" cy="2202"/>
                    <a:chOff x="168" y="696"/>
                    <a:chExt cx="1429" cy="1429"/>
                  </a:xfrm>
                </p:grpSpPr>
                <p:grpSp>
                  <p:nvGrpSpPr>
                    <p:cNvPr id="111" name="Group 572"/>
                    <p:cNvGrpSpPr>
                      <a:grpSpLocks noChangeAspect="1"/>
                    </p:cNvGrpSpPr>
                    <p:nvPr/>
                  </p:nvGrpSpPr>
                  <p:grpSpPr bwMode="auto">
                    <a:xfrm>
                      <a:off x="854" y="696"/>
                      <a:ext cx="56" cy="1429"/>
                      <a:chOff x="845" y="696"/>
                      <a:chExt cx="56" cy="1429"/>
                    </a:xfrm>
                  </p:grpSpPr>
                  <p:sp>
                    <p:nvSpPr>
                      <p:cNvPr id="115"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sp>
                    <p:nvSpPr>
                      <p:cNvPr id="116"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grpSp>
                <p:grpSp>
                  <p:nvGrpSpPr>
                    <p:cNvPr id="112" name="Group 575"/>
                    <p:cNvGrpSpPr>
                      <a:grpSpLocks noChangeAspect="1"/>
                    </p:cNvGrpSpPr>
                    <p:nvPr/>
                  </p:nvGrpSpPr>
                  <p:grpSpPr bwMode="auto">
                    <a:xfrm rot="5400000">
                      <a:off x="855" y="696"/>
                      <a:ext cx="56" cy="1429"/>
                      <a:chOff x="845" y="696"/>
                      <a:chExt cx="56" cy="1429"/>
                    </a:xfrm>
                  </p:grpSpPr>
                  <p:sp>
                    <p:nvSpPr>
                      <p:cNvPr id="113"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sp>
                    <p:nvSpPr>
                      <p:cNvPr id="114"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grpSp>
              </p:grpSp>
              <p:grpSp>
                <p:nvGrpSpPr>
                  <p:cNvPr id="104" name="Group 578"/>
                  <p:cNvGrpSpPr>
                    <a:grpSpLocks noChangeAspect="1"/>
                  </p:cNvGrpSpPr>
                  <p:nvPr/>
                </p:nvGrpSpPr>
                <p:grpSpPr bwMode="auto">
                  <a:xfrm rot="2700000">
                    <a:off x="-3928" y="-780"/>
                    <a:ext cx="2219" cy="2202"/>
                    <a:chOff x="168" y="696"/>
                    <a:chExt cx="1429" cy="1429"/>
                  </a:xfrm>
                </p:grpSpPr>
                <p:grpSp>
                  <p:nvGrpSpPr>
                    <p:cNvPr id="105" name="Group 579"/>
                    <p:cNvGrpSpPr>
                      <a:grpSpLocks noChangeAspect="1"/>
                    </p:cNvGrpSpPr>
                    <p:nvPr/>
                  </p:nvGrpSpPr>
                  <p:grpSpPr bwMode="auto">
                    <a:xfrm>
                      <a:off x="854" y="696"/>
                      <a:ext cx="56" cy="1429"/>
                      <a:chOff x="845" y="696"/>
                      <a:chExt cx="56" cy="1429"/>
                    </a:xfrm>
                  </p:grpSpPr>
                  <p:sp>
                    <p:nvSpPr>
                      <p:cNvPr id="109"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sp>
                    <p:nvSpPr>
                      <p:cNvPr id="110"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grpSp>
                <p:grpSp>
                  <p:nvGrpSpPr>
                    <p:cNvPr id="106" name="Group 582"/>
                    <p:cNvGrpSpPr>
                      <a:grpSpLocks noChangeAspect="1"/>
                    </p:cNvGrpSpPr>
                    <p:nvPr/>
                  </p:nvGrpSpPr>
                  <p:grpSpPr bwMode="auto">
                    <a:xfrm rot="5400000">
                      <a:off x="855" y="696"/>
                      <a:ext cx="56" cy="1429"/>
                      <a:chOff x="845" y="696"/>
                      <a:chExt cx="56" cy="1429"/>
                    </a:xfrm>
                  </p:grpSpPr>
                  <p:sp>
                    <p:nvSpPr>
                      <p:cNvPr id="107"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sp>
                    <p:nvSpPr>
                      <p:cNvPr id="108" name="AutoShape 58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grpSp>
              </p:grpSp>
            </p:grpSp>
          </p:grpSp>
        </p:grpSp>
      </p:grpSp>
      <p:sp>
        <p:nvSpPr>
          <p:cNvPr id="48" name="矩形 47"/>
          <p:cNvSpPr/>
          <p:nvPr/>
        </p:nvSpPr>
        <p:spPr>
          <a:xfrm flipH="1">
            <a:off x="-37465" y="1647190"/>
            <a:ext cx="9171305" cy="1616710"/>
          </a:xfrm>
          <a:prstGeom prst="rect">
            <a:avLst/>
          </a:prstGeom>
          <a:gradFill>
            <a:gsLst>
              <a:gs pos="0">
                <a:schemeClr val="bg1">
                  <a:alpha val="77000"/>
                </a:schemeClr>
              </a:gs>
              <a:gs pos="100000">
                <a:schemeClr val="bg1">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632863" y="1859366"/>
            <a:ext cx="7330440" cy="706755"/>
          </a:xfrm>
          <a:prstGeom prst="rect">
            <a:avLst/>
          </a:prstGeom>
          <a:noFill/>
        </p:spPr>
        <p:txBody>
          <a:bodyPr wrap="none" rtlCol="0">
            <a:spAutoFit/>
          </a:bodyPr>
          <a:lstStyle/>
          <a:p>
            <a:pPr algn="l"/>
            <a:r>
              <a:rPr lang="zh-CN" sz="4000" b="1" dirty="0">
                <a:solidFill>
                  <a:srgbClr val="000000"/>
                </a:solidFill>
                <a:latin typeface="方正小标宋简体" panose="03000509000000000000" charset="-122"/>
                <a:ea typeface="方正小标宋简体" panose="03000509000000000000" charset="-122"/>
                <a:sym typeface="+mn-ea"/>
              </a:rPr>
              <a:t>残疾人就业保障金优惠政策解读</a:t>
            </a:r>
            <a:endParaRPr lang="zh-CN" sz="4000" b="1" dirty="0">
              <a:solidFill>
                <a:srgbClr val="000000"/>
              </a:solidFill>
              <a:latin typeface="方正小标宋简体" panose="03000509000000000000" charset="-122"/>
              <a:ea typeface="方正小标宋简体" panose="03000509000000000000" charset="-122"/>
            </a:endParaRPr>
          </a:p>
        </p:txBody>
      </p:sp>
      <p:sp>
        <p:nvSpPr>
          <p:cNvPr id="95" name="TextBox 94"/>
          <p:cNvSpPr txBox="1"/>
          <p:nvPr/>
        </p:nvSpPr>
        <p:spPr>
          <a:xfrm>
            <a:off x="3718470" y="2742847"/>
            <a:ext cx="1706880" cy="306705"/>
          </a:xfrm>
          <a:prstGeom prst="rect">
            <a:avLst/>
          </a:prstGeom>
          <a:noFill/>
        </p:spPr>
        <p:txBody>
          <a:bodyPr wrap="none" rtlCol="0">
            <a:spAutoFit/>
          </a:bodyPr>
          <a:lstStyle/>
          <a:p>
            <a:pPr algn="ctr" fontAlgn="auto">
              <a:spcBef>
                <a:spcPts val="600"/>
              </a:spcBef>
            </a:pPr>
            <a:r>
              <a:rPr lang="en-US" altLang="zh-CN" sz="1400" b="1" dirty="0">
                <a:solidFill>
                  <a:srgbClr val="000000"/>
                </a:solidFill>
                <a:latin typeface="方正小标宋简体" panose="03000509000000000000" charset="-122"/>
                <a:ea typeface="方正小标宋简体" panose="03000509000000000000" charset="-122"/>
                <a:cs typeface="方正小标宋简体" panose="03000509000000000000" charset="-122"/>
              </a:rPr>
              <a:t>—</a:t>
            </a:r>
            <a:r>
              <a:rPr lang="zh-CN" sz="1400" b="1" dirty="0">
                <a:solidFill>
                  <a:srgbClr val="000000"/>
                </a:solidFill>
                <a:latin typeface="方正小标宋简体" panose="03000509000000000000" charset="-122"/>
                <a:ea typeface="方正小标宋简体" panose="03000509000000000000" charset="-122"/>
                <a:cs typeface="方正小标宋简体" panose="03000509000000000000" charset="-122"/>
              </a:rPr>
              <a:t>主讲人 李俊强</a:t>
            </a:r>
            <a:r>
              <a:rPr lang="en-US" altLang="zh-CN" sz="1400" b="1" dirty="0">
                <a:solidFill>
                  <a:srgbClr val="000000"/>
                </a:solidFill>
                <a:latin typeface="方正小标宋简体" panose="03000509000000000000" charset="-122"/>
                <a:ea typeface="方正小标宋简体" panose="03000509000000000000" charset="-122"/>
                <a:cs typeface="方正小标宋简体" panose="03000509000000000000" charset="-122"/>
              </a:rPr>
              <a:t> —</a:t>
            </a:r>
            <a:endParaRPr lang="zh-CN" altLang="en-US" sz="1000" b="1" dirty="0">
              <a:solidFill>
                <a:srgbClr val="000000"/>
              </a:solidFill>
              <a:latin typeface="方正小标宋简体" panose="03000509000000000000" charset="-122"/>
              <a:ea typeface="方正小标宋简体" panose="03000509000000000000" charset="-122"/>
              <a:cs typeface="方正小标宋简体" panose="03000509000000000000" charset="-122"/>
            </a:endParaRPr>
          </a:p>
        </p:txBody>
      </p:sp>
      <p:pic>
        <p:nvPicPr>
          <p:cNvPr id="4" name="图片 3" descr="1"/>
          <p:cNvPicPr>
            <a:picLocks noChangeAspect="1"/>
          </p:cNvPicPr>
          <p:nvPr/>
        </p:nvPicPr>
        <p:blipFill>
          <a:blip r:embed="rId2"/>
          <a:stretch>
            <a:fillRect/>
          </a:stretch>
        </p:blipFill>
        <p:spPr>
          <a:xfrm>
            <a:off x="7105650" y="4592320"/>
            <a:ext cx="1800000" cy="4342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0"/>
            <a:ext cx="9240520" cy="5163185"/>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997585" y="930910"/>
            <a:ext cx="6822440" cy="922020"/>
          </a:xfrm>
          <a:prstGeom prst="rect">
            <a:avLst/>
          </a:prstGeom>
          <a:noFill/>
          <a:ln>
            <a:noFill/>
          </a:ln>
        </p:spPr>
        <p:txBody>
          <a:bodyPr wrap="square" rtlCol="0" anchor="t">
            <a:spAutoFit/>
          </a:bodyPr>
          <a:p>
            <a:pPr algn="just" fontAlgn="auto">
              <a:spcBef>
                <a:spcPts val="1200"/>
              </a:spcBef>
            </a:pPr>
            <a:r>
              <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实行分档征收</a:t>
            </a:r>
            <a:endPar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1200"/>
              </a:spcBef>
            </a:pPr>
            <a:r>
              <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将残保金由单一标准征收调整为分档征收，用人单位安排残疾人就业比例1%（含）以上但低于本省（区、市）规定比例的，三年内按应缴费额50%征收；1%以下的，</a:t>
            </a:r>
            <a:r>
              <a:rPr lang="zh-CN" altLang="en-US" sz="1200" b="1">
                <a:solidFill>
                  <a:schemeClr val="accent6">
                    <a:lumMod val="60000"/>
                    <a:lumOff val="40000"/>
                  </a:schemeClr>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三年内</a:t>
            </a:r>
            <a:r>
              <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按应缴费额90%征收。</a:t>
            </a:r>
            <a:endPar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endParaRPr>
          </a:p>
        </p:txBody>
      </p:sp>
      <p:sp>
        <p:nvSpPr>
          <p:cNvPr id="4" name="文本框 3"/>
          <p:cNvSpPr txBox="1"/>
          <p:nvPr/>
        </p:nvSpPr>
        <p:spPr>
          <a:xfrm>
            <a:off x="1012190" y="2442845"/>
            <a:ext cx="7119620" cy="768350"/>
          </a:xfrm>
          <a:prstGeom prst="rect">
            <a:avLst/>
          </a:prstGeom>
          <a:noFill/>
        </p:spPr>
        <p:txBody>
          <a:bodyPr wrap="square" rtlCol="0">
            <a:spAutoFit/>
          </a:bodyPr>
          <a:p>
            <a:pPr algn="just" fontAlgn="auto">
              <a:spcBef>
                <a:spcPts val="1200"/>
              </a:spcBef>
            </a:pPr>
            <a:r>
              <a:rPr lang="zh-CN" altLang="en-US">
                <a:solidFill>
                  <a:schemeClr val="bg1"/>
                </a:solidFill>
                <a:latin typeface="黑体" panose="02010609060101010101" charset="-122"/>
                <a:ea typeface="黑体" panose="02010609060101010101" charset="-122"/>
                <a:cs typeface="黑体" panose="02010609060101010101" charset="-122"/>
              </a:rPr>
              <a:t>解读要点</a:t>
            </a:r>
            <a:r>
              <a:rPr lang="en-US" altLang="zh-CN">
                <a:solidFill>
                  <a:schemeClr val="bg1"/>
                </a:solidFill>
                <a:latin typeface="黑体" panose="02010609060101010101" charset="-122"/>
                <a:ea typeface="黑体" panose="02010609060101010101" charset="-122"/>
                <a:cs typeface="黑体" panose="02010609060101010101" charset="-122"/>
              </a:rPr>
              <a:t>2</a:t>
            </a:r>
            <a:r>
              <a:rPr lang="zh-CN" altLang="en-US">
                <a:solidFill>
                  <a:schemeClr val="bg1"/>
                </a:solidFill>
                <a:latin typeface="黑体" panose="02010609060101010101" charset="-122"/>
                <a:ea typeface="黑体" panose="02010609060101010101" charset="-122"/>
                <a:cs typeface="黑体" panose="02010609060101010101" charset="-122"/>
              </a:rPr>
              <a:t>：</a:t>
            </a:r>
            <a:endParaRPr lang="zh-CN" altLang="en-US">
              <a:solidFill>
                <a:schemeClr val="bg1"/>
              </a:solidFill>
              <a:latin typeface="黑体" panose="02010609060101010101" charset="-122"/>
              <a:ea typeface="黑体" panose="02010609060101010101" charset="-122"/>
              <a:cs typeface="黑体" panose="02010609060101010101" charset="-122"/>
            </a:endParaRPr>
          </a:p>
          <a:p>
            <a:pPr algn="just" fontAlgn="auto">
              <a:spcBef>
                <a:spcPts val="1200"/>
              </a:spcBef>
            </a:pPr>
            <a:r>
              <a:rPr lang="zh-CN" altLang="en-US" sz="1600">
                <a:solidFill>
                  <a:schemeClr val="bg1"/>
                </a:solidFill>
                <a:latin typeface="黑体" panose="02010609060101010101" charset="-122"/>
                <a:ea typeface="黑体" panose="02010609060101010101" charset="-122"/>
                <a:cs typeface="黑体" panose="02010609060101010101" charset="-122"/>
              </a:rPr>
              <a:t>正常申报（非逾期补缴）的才可以享受分档征收优惠。</a:t>
            </a:r>
            <a:endParaRPr lang="zh-CN" altLang="en-US" sz="16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0"/>
            <a:ext cx="9240520" cy="5163185"/>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997585" y="930910"/>
            <a:ext cx="6822440" cy="922020"/>
          </a:xfrm>
          <a:prstGeom prst="rect">
            <a:avLst/>
          </a:prstGeom>
          <a:noFill/>
          <a:ln>
            <a:noFill/>
          </a:ln>
        </p:spPr>
        <p:txBody>
          <a:bodyPr wrap="square" rtlCol="0" anchor="t">
            <a:spAutoFit/>
          </a:bodyPr>
          <a:p>
            <a:pPr algn="just" fontAlgn="auto">
              <a:spcBef>
                <a:spcPts val="1200"/>
              </a:spcBef>
            </a:pPr>
            <a:r>
              <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实行分档征收</a:t>
            </a:r>
            <a:endPar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1200"/>
              </a:spcBef>
            </a:pPr>
            <a:r>
              <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将残保金由单一标准征收调整为分档征收，用人单位安排残疾人就业比例1%（含）以上但低于本省（区、市）规定比例的，三年内按应缴费额50%征收；1%以下的，</a:t>
            </a:r>
            <a:r>
              <a:rPr lang="zh-CN" altLang="en-US" sz="1200" b="1">
                <a:solidFill>
                  <a:schemeClr val="accent6">
                    <a:lumMod val="60000"/>
                    <a:lumOff val="40000"/>
                  </a:schemeClr>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三年内</a:t>
            </a:r>
            <a:r>
              <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按应缴费额90%征收。</a:t>
            </a:r>
            <a:endPar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endParaRPr>
          </a:p>
        </p:txBody>
      </p:sp>
      <p:sp>
        <p:nvSpPr>
          <p:cNvPr id="4" name="文本框 3"/>
          <p:cNvSpPr txBox="1"/>
          <p:nvPr/>
        </p:nvSpPr>
        <p:spPr>
          <a:xfrm>
            <a:off x="1012190" y="2442845"/>
            <a:ext cx="7119620" cy="1014730"/>
          </a:xfrm>
          <a:prstGeom prst="rect">
            <a:avLst/>
          </a:prstGeom>
          <a:noFill/>
        </p:spPr>
        <p:txBody>
          <a:bodyPr wrap="square" rtlCol="0">
            <a:spAutoFit/>
          </a:bodyPr>
          <a:p>
            <a:pPr algn="just" fontAlgn="auto">
              <a:spcBef>
                <a:spcPts val="1200"/>
              </a:spcBef>
            </a:pPr>
            <a:r>
              <a:rPr lang="zh-CN" altLang="en-US">
                <a:solidFill>
                  <a:schemeClr val="bg1"/>
                </a:solidFill>
                <a:latin typeface="黑体" panose="02010609060101010101" charset="-122"/>
                <a:ea typeface="黑体" panose="02010609060101010101" charset="-122"/>
                <a:cs typeface="黑体" panose="02010609060101010101" charset="-122"/>
              </a:rPr>
              <a:t>解读要点</a:t>
            </a:r>
            <a:r>
              <a:rPr lang="en-US" altLang="zh-CN">
                <a:solidFill>
                  <a:schemeClr val="bg1"/>
                </a:solidFill>
                <a:latin typeface="黑体" panose="02010609060101010101" charset="-122"/>
                <a:ea typeface="黑体" panose="02010609060101010101" charset="-122"/>
                <a:cs typeface="黑体" panose="02010609060101010101" charset="-122"/>
              </a:rPr>
              <a:t>3</a:t>
            </a:r>
            <a:r>
              <a:rPr lang="zh-CN" altLang="en-US">
                <a:solidFill>
                  <a:schemeClr val="bg1"/>
                </a:solidFill>
                <a:latin typeface="黑体" panose="02010609060101010101" charset="-122"/>
                <a:ea typeface="黑体" panose="02010609060101010101" charset="-122"/>
                <a:cs typeface="黑体" panose="02010609060101010101" charset="-122"/>
              </a:rPr>
              <a:t>：</a:t>
            </a:r>
            <a:endParaRPr lang="zh-CN" altLang="en-US">
              <a:solidFill>
                <a:schemeClr val="bg1"/>
              </a:solidFill>
              <a:latin typeface="黑体" panose="02010609060101010101" charset="-122"/>
              <a:ea typeface="黑体" panose="02010609060101010101" charset="-122"/>
              <a:cs typeface="黑体" panose="02010609060101010101" charset="-122"/>
            </a:endParaRPr>
          </a:p>
          <a:p>
            <a:pPr algn="just" fontAlgn="auto">
              <a:spcBef>
                <a:spcPts val="1200"/>
              </a:spcBef>
            </a:pPr>
            <a:r>
              <a:rPr lang="zh-CN" altLang="en-US" sz="1600">
                <a:solidFill>
                  <a:schemeClr val="bg1"/>
                </a:solidFill>
                <a:latin typeface="黑体" panose="02010609060101010101" charset="-122"/>
                <a:ea typeface="黑体" panose="02010609060101010101" charset="-122"/>
                <a:cs typeface="黑体" panose="02010609060101010101" charset="-122"/>
              </a:rPr>
              <a:t>用人单位可能在2019年、2020年和2021年安排残疾人就业比例均不相同，具体看用人单位在所属期当年实际安排残疾人就业比例确定当年的减免比例</a:t>
            </a:r>
            <a:endParaRPr lang="zh-CN" altLang="en-US" sz="16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0"/>
            <a:ext cx="9240520" cy="5163185"/>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997585" y="930910"/>
            <a:ext cx="6822440" cy="922020"/>
          </a:xfrm>
          <a:prstGeom prst="rect">
            <a:avLst/>
          </a:prstGeom>
          <a:noFill/>
          <a:ln>
            <a:noFill/>
          </a:ln>
        </p:spPr>
        <p:txBody>
          <a:bodyPr wrap="square" rtlCol="0" anchor="t">
            <a:spAutoFit/>
          </a:bodyPr>
          <a:p>
            <a:pPr algn="just" fontAlgn="auto">
              <a:spcBef>
                <a:spcPts val="1200"/>
              </a:spcBef>
            </a:pPr>
            <a:r>
              <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实行分档征收</a:t>
            </a:r>
            <a:endPar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1200"/>
              </a:spcBef>
            </a:pPr>
            <a:r>
              <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将残保金由单一标准征收调整为分档征收，用人单位安排残疾人就业比例1%（含）以上但低于本省（区、市）规定比例的，三年内按应缴费额50%征收；1%以下的，</a:t>
            </a:r>
            <a:r>
              <a:rPr lang="zh-CN" altLang="en-US" sz="1200" b="1">
                <a:solidFill>
                  <a:schemeClr val="accent6">
                    <a:lumMod val="60000"/>
                    <a:lumOff val="40000"/>
                  </a:schemeClr>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三年内</a:t>
            </a:r>
            <a:r>
              <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按应缴费额90%征收。</a:t>
            </a:r>
            <a:endPar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endParaRPr>
          </a:p>
        </p:txBody>
      </p:sp>
      <p:graphicFrame>
        <p:nvGraphicFramePr>
          <p:cNvPr id="6" name="表格 5"/>
          <p:cNvGraphicFramePr/>
          <p:nvPr>
            <p:custDataLst>
              <p:tags r:id="rId2"/>
            </p:custDataLst>
          </p:nvPr>
        </p:nvGraphicFramePr>
        <p:xfrm>
          <a:off x="405725" y="2195830"/>
          <a:ext cx="8436610" cy="1524000"/>
        </p:xfrm>
        <a:graphic>
          <a:graphicData uri="http://schemas.openxmlformats.org/drawingml/2006/table">
            <a:tbl>
              <a:tblPr firstRow="1" bandRow="1">
                <a:tableStyleId>{5C22544A-7EE6-4342-B048-85BDC9FD1C3A}</a:tableStyleId>
              </a:tblPr>
              <a:tblGrid>
                <a:gridCol w="669290"/>
                <a:gridCol w="752475"/>
                <a:gridCol w="426085"/>
                <a:gridCol w="892810"/>
                <a:gridCol w="782320"/>
                <a:gridCol w="781050"/>
                <a:gridCol w="841375"/>
                <a:gridCol w="930275"/>
                <a:gridCol w="730250"/>
                <a:gridCol w="878205"/>
                <a:gridCol w="752475"/>
              </a:tblGrid>
              <a:tr h="381000">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所属年份</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安排残疾人比例</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减免额</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仿宋" panose="02010609060101010101" charset="-122"/>
                        </a:rPr>
                        <a:t>安排残</a:t>
                      </a:r>
                      <a:endParaRPr lang="en-US" sz="1000" b="0">
                        <a:solidFill>
                          <a:schemeClr val="bg1">
                            <a:alpha val="20000"/>
                          </a:schemeClr>
                        </a:solidFill>
                        <a:latin typeface="黑体" panose="02010609060101010101" charset="-122"/>
                        <a:ea typeface="黑体" panose="02010609060101010101" charset="-122"/>
                        <a:cs typeface="仿宋" panose="02010609060101010101" charset="-122"/>
                      </a:endParaRPr>
                    </a:p>
                    <a:p>
                      <a:pPr indent="0" algn="ctr">
                        <a:buNone/>
                      </a:pPr>
                      <a:r>
                        <a:rPr lang="en-US" sz="1000" b="0">
                          <a:solidFill>
                            <a:schemeClr val="bg1">
                              <a:alpha val="20000"/>
                            </a:schemeClr>
                          </a:solidFill>
                          <a:latin typeface="黑体" panose="02010609060101010101" charset="-122"/>
                          <a:ea typeface="黑体" panose="02010609060101010101" charset="-122"/>
                          <a:cs typeface="仿宋" panose="02010609060101010101" charset="-122"/>
                        </a:rPr>
                        <a:t>疾人比例</a:t>
                      </a:r>
                      <a:endParaRPr lang="en-US" altLang="en-US" sz="1000" b="0">
                        <a:solidFill>
                          <a:schemeClr val="bg1">
                            <a:alpha val="20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仿宋" panose="02010609060101010101" charset="-122"/>
                        </a:rPr>
                        <a:t>实际应缴纳费额</a:t>
                      </a:r>
                      <a:endParaRPr lang="en-US" altLang="en-US" sz="1000" b="0">
                        <a:solidFill>
                          <a:schemeClr val="bg1">
                            <a:alpha val="20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仿宋" panose="02010609060101010101" charset="-122"/>
                        </a:rPr>
                        <a:t>安排残疾人比例</a:t>
                      </a:r>
                      <a:endParaRPr lang="en-US" altLang="en-US" sz="1000" b="0">
                        <a:solidFill>
                          <a:schemeClr val="bg1">
                            <a:alpha val="20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仿宋" panose="02010609060101010101" charset="-122"/>
                        </a:rPr>
                        <a:t>实际应缴纳费额</a:t>
                      </a:r>
                      <a:endParaRPr lang="en-US" altLang="en-US" sz="1000" b="0">
                        <a:solidFill>
                          <a:schemeClr val="bg1">
                            <a:alpha val="20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仿宋" panose="02010609060101010101" charset="-122"/>
                        </a:rPr>
                        <a:t>安排残疾</a:t>
                      </a:r>
                      <a:endParaRPr lang="en-US" sz="1000" b="0">
                        <a:solidFill>
                          <a:schemeClr val="bg1">
                            <a:alpha val="20000"/>
                          </a:schemeClr>
                        </a:solidFill>
                        <a:latin typeface="黑体" panose="02010609060101010101" charset="-122"/>
                        <a:ea typeface="黑体" panose="02010609060101010101" charset="-122"/>
                        <a:cs typeface="仿宋" panose="02010609060101010101" charset="-122"/>
                      </a:endParaRPr>
                    </a:p>
                    <a:p>
                      <a:pPr indent="0" algn="ctr">
                        <a:buNone/>
                      </a:pPr>
                      <a:r>
                        <a:rPr lang="en-US" sz="1000" b="0">
                          <a:solidFill>
                            <a:schemeClr val="bg1">
                              <a:alpha val="20000"/>
                            </a:schemeClr>
                          </a:solidFill>
                          <a:latin typeface="黑体" panose="02010609060101010101" charset="-122"/>
                          <a:ea typeface="黑体" panose="02010609060101010101" charset="-122"/>
                          <a:cs typeface="仿宋" panose="02010609060101010101" charset="-122"/>
                        </a:rPr>
                        <a:t>人比例</a:t>
                      </a:r>
                      <a:endParaRPr lang="en-US" altLang="en-US" sz="1000" b="0">
                        <a:solidFill>
                          <a:schemeClr val="bg1">
                            <a:alpha val="20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仿宋" panose="02010609060101010101" charset="-122"/>
                          <a:sym typeface="+mn-ea"/>
                        </a:rPr>
                        <a:t>实际应缴纳费额</a:t>
                      </a:r>
                      <a:endParaRPr lang="en-US" altLang="en-US" sz="1000" b="0">
                        <a:solidFill>
                          <a:schemeClr val="bg1">
                            <a:alpha val="20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仿宋" panose="02010609060101010101" charset="-122"/>
                        </a:rPr>
                        <a:t>安排残疾人比例</a:t>
                      </a:r>
                      <a:endParaRPr lang="en-US" altLang="en-US" sz="1000" b="0">
                        <a:solidFill>
                          <a:schemeClr val="bg1">
                            <a:alpha val="20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仿宋" panose="02010609060101010101" charset="-122"/>
                          <a:sym typeface="+mn-ea"/>
                        </a:rPr>
                        <a:t>实际应缴纳费额</a:t>
                      </a:r>
                      <a:endParaRPr lang="en-US" altLang="en-US" sz="1000" b="0">
                        <a:solidFill>
                          <a:schemeClr val="bg1">
                            <a:alpha val="20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r>
              <a:tr h="381000">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2019年</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X≥1.5%</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0</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黑体" panose="02010609060101010101" charset="-122"/>
                        </a:rPr>
                        <a:t>1%≤X＜1.5%</a:t>
                      </a:r>
                      <a:endParaRPr lang="en-US" altLang="en-US" sz="1000" b="0">
                        <a:solidFill>
                          <a:schemeClr val="bg1">
                            <a:alpha val="20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黑体" panose="02010609060101010101" charset="-122"/>
                        </a:rPr>
                        <a:t>应缴费额×50%</a:t>
                      </a:r>
                      <a:endParaRPr lang="en-US" altLang="en-US" sz="1000" b="0">
                        <a:solidFill>
                          <a:schemeClr val="bg1">
                            <a:alpha val="20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黑体" panose="02010609060101010101" charset="-122"/>
                        </a:rPr>
                        <a:t>X＜1%</a:t>
                      </a:r>
                      <a:endParaRPr lang="en-US" altLang="en-US" sz="1000" b="0">
                        <a:solidFill>
                          <a:schemeClr val="bg1">
                            <a:alpha val="20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黑体" panose="02010609060101010101" charset="-122"/>
                        </a:rPr>
                        <a:t>应缴费额×90%</a:t>
                      </a:r>
                      <a:endParaRPr lang="en-US" altLang="en-US" sz="1000" b="0">
                        <a:solidFill>
                          <a:schemeClr val="bg1">
                            <a:alpha val="20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黑体" panose="02010609060101010101" charset="-122"/>
                        </a:rPr>
                        <a:t>X＜1%</a:t>
                      </a:r>
                      <a:endParaRPr lang="en-US" altLang="en-US" sz="1000" b="0">
                        <a:solidFill>
                          <a:schemeClr val="bg1">
                            <a:alpha val="20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黑体" panose="02010609060101010101" charset="-122"/>
                        </a:rPr>
                        <a:t>应缴费额×90%</a:t>
                      </a:r>
                      <a:endParaRPr lang="en-US" altLang="en-US" sz="1000" b="0">
                        <a:solidFill>
                          <a:schemeClr val="bg1">
                            <a:alpha val="20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仿宋" panose="02010609060101010101" charset="-122"/>
                        </a:rPr>
                        <a:t>X≥1.5%</a:t>
                      </a:r>
                      <a:endParaRPr lang="en-US" altLang="en-US" sz="1000" b="0">
                        <a:solidFill>
                          <a:schemeClr val="bg1">
                            <a:alpha val="20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仿宋" panose="02010609060101010101" charset="-122"/>
                        </a:rPr>
                        <a:t>0</a:t>
                      </a:r>
                      <a:endParaRPr lang="en-US" altLang="en-US" sz="1000" b="0">
                        <a:solidFill>
                          <a:schemeClr val="bg1">
                            <a:alpha val="20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r>
              <a:tr h="381000">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2020年</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X≥1.5%</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0</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黑体" panose="02010609060101010101" charset="-122"/>
                        </a:rPr>
                        <a:t>1%≤X＜1.5%</a:t>
                      </a:r>
                      <a:endParaRPr lang="en-US" altLang="en-US" sz="1000" b="0">
                        <a:solidFill>
                          <a:schemeClr val="bg1">
                            <a:alpha val="20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黑体" panose="02010609060101010101" charset="-122"/>
                        </a:rPr>
                        <a:t>应缴费额×50%</a:t>
                      </a:r>
                      <a:endParaRPr lang="en-US" altLang="en-US" sz="1000" b="0">
                        <a:solidFill>
                          <a:schemeClr val="bg1">
                            <a:alpha val="20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黑体" panose="02010609060101010101" charset="-122"/>
                        </a:rPr>
                        <a:t>X＜1%</a:t>
                      </a:r>
                      <a:endParaRPr lang="en-US" altLang="en-US" sz="1000" b="0">
                        <a:solidFill>
                          <a:schemeClr val="bg1">
                            <a:alpha val="20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黑体" panose="02010609060101010101" charset="-122"/>
                        </a:rPr>
                        <a:t>应缴费额×90%</a:t>
                      </a:r>
                      <a:endParaRPr lang="en-US" altLang="en-US" sz="1000" b="0">
                        <a:solidFill>
                          <a:schemeClr val="bg1">
                            <a:alpha val="20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黑体" panose="02010609060101010101" charset="-122"/>
                        </a:rPr>
                        <a:t>1%≤X＜1.5%</a:t>
                      </a:r>
                      <a:endParaRPr lang="en-US" altLang="en-US" sz="1000" b="0">
                        <a:solidFill>
                          <a:schemeClr val="bg1">
                            <a:alpha val="20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黑体" panose="02010609060101010101" charset="-122"/>
                        </a:rPr>
                        <a:t>应缴费额×50%</a:t>
                      </a:r>
                      <a:endParaRPr lang="en-US" altLang="en-US" sz="1000" b="0">
                        <a:solidFill>
                          <a:schemeClr val="bg1">
                            <a:alpha val="20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黑体" panose="02010609060101010101" charset="-122"/>
                        </a:rPr>
                        <a:t>X＜1%</a:t>
                      </a:r>
                      <a:endParaRPr lang="en-US" altLang="en-US" sz="1000" b="0">
                        <a:solidFill>
                          <a:schemeClr val="bg1">
                            <a:alpha val="20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黑体" panose="02010609060101010101" charset="-122"/>
                        </a:rPr>
                        <a:t>应缴费额×90%</a:t>
                      </a:r>
                      <a:endParaRPr lang="en-US" altLang="en-US" sz="1000" b="0">
                        <a:solidFill>
                          <a:schemeClr val="bg1">
                            <a:alpha val="20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r>
              <a:tr h="381000">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2021年</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X≥1.5%</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0</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黑体" panose="02010609060101010101" charset="-122"/>
                        </a:rPr>
                        <a:t>1%≤X＜1.5%</a:t>
                      </a:r>
                      <a:endParaRPr lang="en-US" altLang="en-US" sz="1000" b="0">
                        <a:solidFill>
                          <a:schemeClr val="bg1">
                            <a:alpha val="20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黑体" panose="02010609060101010101" charset="-122"/>
                        </a:rPr>
                        <a:t>应缴费额×50%</a:t>
                      </a:r>
                      <a:endParaRPr lang="en-US" altLang="en-US" sz="1000" b="0">
                        <a:solidFill>
                          <a:schemeClr val="bg1">
                            <a:alpha val="20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黑体" panose="02010609060101010101" charset="-122"/>
                        </a:rPr>
                        <a:t>X＜1%</a:t>
                      </a:r>
                      <a:endParaRPr lang="en-US" altLang="en-US" sz="1000" b="0">
                        <a:solidFill>
                          <a:schemeClr val="bg1">
                            <a:alpha val="20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黑体" panose="02010609060101010101" charset="-122"/>
                        </a:rPr>
                        <a:t>应缴费额×90%</a:t>
                      </a:r>
                      <a:endParaRPr lang="en-US" altLang="en-US" sz="1000" b="0">
                        <a:solidFill>
                          <a:schemeClr val="bg1">
                            <a:alpha val="20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仿宋" panose="02010609060101010101" charset="-122"/>
                        </a:rPr>
                        <a:t>X≥1.5%</a:t>
                      </a:r>
                      <a:endParaRPr lang="en-US" altLang="en-US" sz="1000" b="0">
                        <a:solidFill>
                          <a:schemeClr val="bg1">
                            <a:alpha val="20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仿宋" panose="02010609060101010101" charset="-122"/>
                        </a:rPr>
                        <a:t>0</a:t>
                      </a:r>
                      <a:endParaRPr lang="en-US" altLang="en-US" sz="1000" b="0">
                        <a:solidFill>
                          <a:schemeClr val="bg1">
                            <a:alpha val="20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黑体" panose="02010609060101010101" charset="-122"/>
                        </a:rPr>
                        <a:t>1%≤X＜1.5%</a:t>
                      </a:r>
                      <a:endParaRPr lang="en-US" altLang="en-US" sz="1000" b="0">
                        <a:solidFill>
                          <a:schemeClr val="bg1">
                            <a:alpha val="20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黑体" panose="02010609060101010101" charset="-122"/>
                        </a:rPr>
                        <a:t>应缴费额×50%</a:t>
                      </a:r>
                      <a:endParaRPr lang="en-US" altLang="en-US" sz="1000" b="0">
                        <a:solidFill>
                          <a:schemeClr val="bg1">
                            <a:alpha val="20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0"/>
            <a:ext cx="9240520" cy="5163185"/>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997585" y="930910"/>
            <a:ext cx="6822440" cy="922020"/>
          </a:xfrm>
          <a:prstGeom prst="rect">
            <a:avLst/>
          </a:prstGeom>
          <a:noFill/>
          <a:ln>
            <a:noFill/>
          </a:ln>
        </p:spPr>
        <p:txBody>
          <a:bodyPr wrap="square" rtlCol="0" anchor="t">
            <a:spAutoFit/>
          </a:bodyPr>
          <a:p>
            <a:pPr algn="just" fontAlgn="auto">
              <a:spcBef>
                <a:spcPts val="1200"/>
              </a:spcBef>
            </a:pPr>
            <a:r>
              <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实行分档征收</a:t>
            </a:r>
            <a:endPar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1200"/>
              </a:spcBef>
            </a:pPr>
            <a:r>
              <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将残保金由单一标准征收调整为分档征收，用人单位安排残疾人就业比例1%（含）以上但低于本省（区、市）规定比例的，三年内按应缴费额50%征收；1%以下的，</a:t>
            </a:r>
            <a:r>
              <a:rPr lang="zh-CN" altLang="en-US" sz="1200" b="1">
                <a:solidFill>
                  <a:schemeClr val="accent6">
                    <a:lumMod val="60000"/>
                    <a:lumOff val="40000"/>
                  </a:schemeClr>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三年内</a:t>
            </a:r>
            <a:r>
              <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按应缴费额90%征收。</a:t>
            </a:r>
            <a:endPar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endParaRPr>
          </a:p>
        </p:txBody>
      </p:sp>
      <p:graphicFrame>
        <p:nvGraphicFramePr>
          <p:cNvPr id="6" name="表格 5"/>
          <p:cNvGraphicFramePr/>
          <p:nvPr>
            <p:custDataLst>
              <p:tags r:id="rId2"/>
            </p:custDataLst>
          </p:nvPr>
        </p:nvGraphicFramePr>
        <p:xfrm>
          <a:off x="405725" y="2195830"/>
          <a:ext cx="8436610" cy="1524000"/>
        </p:xfrm>
        <a:graphic>
          <a:graphicData uri="http://schemas.openxmlformats.org/drawingml/2006/table">
            <a:tbl>
              <a:tblPr firstRow="1" bandRow="1">
                <a:tableStyleId>{5C22544A-7EE6-4342-B048-85BDC9FD1C3A}</a:tableStyleId>
              </a:tblPr>
              <a:tblGrid>
                <a:gridCol w="669290"/>
                <a:gridCol w="752475"/>
                <a:gridCol w="426085"/>
                <a:gridCol w="892810"/>
                <a:gridCol w="782320"/>
                <a:gridCol w="781050"/>
                <a:gridCol w="841375"/>
                <a:gridCol w="930275"/>
                <a:gridCol w="730250"/>
                <a:gridCol w="878205"/>
                <a:gridCol w="752475"/>
              </a:tblGrid>
              <a:tr h="381000">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所属年份</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安排残疾人比例</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减免额</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安排残</a:t>
                      </a:r>
                      <a:endParaRPr lang="en-US" sz="1000" b="1">
                        <a:solidFill>
                          <a:schemeClr val="bg1"/>
                        </a:solidFill>
                        <a:latin typeface="黑体" panose="02010609060101010101" charset="-122"/>
                        <a:ea typeface="黑体" panose="02010609060101010101" charset="-122"/>
                        <a:cs typeface="仿宋" panose="02010609060101010101" charset="-122"/>
                      </a:endParaRPr>
                    </a:p>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疾人比例</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实际应缴纳费额</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安排残疾人比例</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实际应缴纳费额</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安排残疾</a:t>
                      </a:r>
                      <a:endParaRPr lang="en-US" sz="1000" b="0">
                        <a:solidFill>
                          <a:schemeClr val="bg1">
                            <a:alpha val="18000"/>
                          </a:schemeClr>
                        </a:solidFill>
                        <a:latin typeface="黑体" panose="02010609060101010101" charset="-122"/>
                        <a:ea typeface="黑体" panose="02010609060101010101" charset="-122"/>
                        <a:cs typeface="仿宋" panose="02010609060101010101" charset="-122"/>
                      </a:endParaRPr>
                    </a:p>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人比例</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仿宋" panose="02010609060101010101" charset="-122"/>
                          <a:sym typeface="+mn-ea"/>
                        </a:rPr>
                        <a:t>实际应缴纳费额</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安排残疾人比例</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仿宋" panose="02010609060101010101" charset="-122"/>
                          <a:sym typeface="+mn-ea"/>
                        </a:rPr>
                        <a:t>实际应缴纳费额</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r>
              <a:tr h="381000">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2019年</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X≥1.5%</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0</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1%≤X＜1.5%</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应缴费额×50%</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X＜1%</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应缴费额×90%</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X＜1%</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应缴费额×90%</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X≥1.5%</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0</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r>
              <a:tr h="381000">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2020年</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X≥1.5%</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0</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1%≤X＜1.5%</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应缴费额×50%</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X＜1%</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应缴费额×90%</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1%≤X＜1.5%</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应缴费额×50%</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X＜1%</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应缴费额×90%</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r>
              <a:tr h="381000">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2021年</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X≥1.5%</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0</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1%≤X＜1.5%</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应缴费额×50%</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X＜1%</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应缴费额×90%</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X≥1.5%</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0</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1%≤X＜1.5%</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应缴费额×50%</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0"/>
            <a:ext cx="9240520" cy="5163185"/>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997585" y="930910"/>
            <a:ext cx="6822440" cy="922020"/>
          </a:xfrm>
          <a:prstGeom prst="rect">
            <a:avLst/>
          </a:prstGeom>
          <a:noFill/>
          <a:ln>
            <a:noFill/>
          </a:ln>
        </p:spPr>
        <p:txBody>
          <a:bodyPr wrap="square" rtlCol="0" anchor="t">
            <a:spAutoFit/>
          </a:bodyPr>
          <a:p>
            <a:pPr algn="just" fontAlgn="auto">
              <a:spcBef>
                <a:spcPts val="1200"/>
              </a:spcBef>
            </a:pPr>
            <a:r>
              <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实行分档征收</a:t>
            </a:r>
            <a:endPar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1200"/>
              </a:spcBef>
            </a:pPr>
            <a:r>
              <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将残保金由单一标准征收调整为分档征收，用人单位安排残疾人就业比例1%（含）以上但低于本省（区、市）规定比例的，三年内按应缴费额50%征收；1%以下的，</a:t>
            </a:r>
            <a:r>
              <a:rPr lang="zh-CN" altLang="en-US" sz="1200" b="1">
                <a:solidFill>
                  <a:schemeClr val="accent6">
                    <a:lumMod val="60000"/>
                    <a:lumOff val="40000"/>
                  </a:schemeClr>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三年内</a:t>
            </a:r>
            <a:r>
              <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按应缴费额90%征收。</a:t>
            </a:r>
            <a:endPar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endParaRPr>
          </a:p>
        </p:txBody>
      </p:sp>
      <p:graphicFrame>
        <p:nvGraphicFramePr>
          <p:cNvPr id="6" name="表格 5"/>
          <p:cNvGraphicFramePr/>
          <p:nvPr>
            <p:custDataLst>
              <p:tags r:id="rId2"/>
            </p:custDataLst>
          </p:nvPr>
        </p:nvGraphicFramePr>
        <p:xfrm>
          <a:off x="405725" y="2195830"/>
          <a:ext cx="8436610" cy="1524000"/>
        </p:xfrm>
        <a:graphic>
          <a:graphicData uri="http://schemas.openxmlformats.org/drawingml/2006/table">
            <a:tbl>
              <a:tblPr firstRow="1" bandRow="1">
                <a:tableStyleId>{5C22544A-7EE6-4342-B048-85BDC9FD1C3A}</a:tableStyleId>
              </a:tblPr>
              <a:tblGrid>
                <a:gridCol w="669290"/>
                <a:gridCol w="752475"/>
                <a:gridCol w="426085"/>
                <a:gridCol w="892810"/>
                <a:gridCol w="782320"/>
                <a:gridCol w="781050"/>
                <a:gridCol w="841375"/>
                <a:gridCol w="930275"/>
                <a:gridCol w="730250"/>
                <a:gridCol w="878205"/>
                <a:gridCol w="752475"/>
              </a:tblGrid>
              <a:tr h="381000">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所属年份</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仿宋" panose="02010609060101010101" charset="-122"/>
                        </a:rPr>
                        <a:t>安排残疾人比例</a:t>
                      </a:r>
                      <a:endParaRPr lang="en-US" altLang="en-US" sz="1000" b="0">
                        <a:solidFill>
                          <a:schemeClr val="bg1">
                            <a:alpha val="22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仿宋" panose="02010609060101010101" charset="-122"/>
                        </a:rPr>
                        <a:t>减免额</a:t>
                      </a:r>
                      <a:endParaRPr lang="en-US" altLang="en-US" sz="1000" b="0">
                        <a:solidFill>
                          <a:schemeClr val="bg1">
                            <a:alpha val="22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仿宋" panose="02010609060101010101" charset="-122"/>
                        </a:rPr>
                        <a:t>安排残</a:t>
                      </a:r>
                      <a:endParaRPr lang="en-US" sz="1000" b="0">
                        <a:solidFill>
                          <a:schemeClr val="bg1">
                            <a:alpha val="22000"/>
                          </a:schemeClr>
                        </a:solidFill>
                        <a:latin typeface="黑体" panose="02010609060101010101" charset="-122"/>
                        <a:ea typeface="黑体" panose="02010609060101010101" charset="-122"/>
                        <a:cs typeface="仿宋" panose="02010609060101010101" charset="-122"/>
                      </a:endParaRPr>
                    </a:p>
                    <a:p>
                      <a:pPr indent="0" algn="ctr">
                        <a:buNone/>
                      </a:pPr>
                      <a:r>
                        <a:rPr lang="en-US" sz="1000" b="0">
                          <a:solidFill>
                            <a:schemeClr val="bg1">
                              <a:alpha val="22000"/>
                            </a:schemeClr>
                          </a:solidFill>
                          <a:latin typeface="黑体" panose="02010609060101010101" charset="-122"/>
                          <a:ea typeface="黑体" panose="02010609060101010101" charset="-122"/>
                          <a:cs typeface="仿宋" panose="02010609060101010101" charset="-122"/>
                        </a:rPr>
                        <a:t>疾人比例</a:t>
                      </a:r>
                      <a:endParaRPr lang="en-US" altLang="en-US" sz="1000" b="0">
                        <a:solidFill>
                          <a:schemeClr val="bg1">
                            <a:alpha val="22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仿宋" panose="02010609060101010101" charset="-122"/>
                        </a:rPr>
                        <a:t>实际应缴纳费额</a:t>
                      </a:r>
                      <a:endParaRPr lang="en-US" altLang="en-US" sz="1000" b="0">
                        <a:solidFill>
                          <a:schemeClr val="bg1">
                            <a:alpha val="22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安排残疾</a:t>
                      </a:r>
                      <a:endParaRPr lang="en-US" sz="1000" b="1">
                        <a:solidFill>
                          <a:schemeClr val="bg1"/>
                        </a:solidFill>
                        <a:latin typeface="黑体" panose="02010609060101010101" charset="-122"/>
                        <a:ea typeface="黑体" panose="02010609060101010101" charset="-122"/>
                        <a:cs typeface="仿宋" panose="02010609060101010101" charset="-122"/>
                      </a:endParaRPr>
                    </a:p>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人比例</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实际应缴</a:t>
                      </a:r>
                      <a:endParaRPr lang="en-US" sz="1000" b="1">
                        <a:solidFill>
                          <a:schemeClr val="bg1"/>
                        </a:solidFill>
                        <a:latin typeface="黑体" panose="02010609060101010101" charset="-122"/>
                        <a:ea typeface="黑体" panose="02010609060101010101" charset="-122"/>
                        <a:cs typeface="仿宋" panose="02010609060101010101" charset="-122"/>
                      </a:endParaRPr>
                    </a:p>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纳费额</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仿宋" panose="02010609060101010101" charset="-122"/>
                        </a:rPr>
                        <a:t>安排残疾</a:t>
                      </a:r>
                      <a:endParaRPr lang="en-US" sz="1000" b="0">
                        <a:solidFill>
                          <a:schemeClr val="bg1">
                            <a:alpha val="22000"/>
                          </a:schemeClr>
                        </a:solidFill>
                        <a:latin typeface="黑体" panose="02010609060101010101" charset="-122"/>
                        <a:ea typeface="黑体" panose="02010609060101010101" charset="-122"/>
                        <a:cs typeface="仿宋" panose="02010609060101010101" charset="-122"/>
                      </a:endParaRPr>
                    </a:p>
                    <a:p>
                      <a:pPr indent="0" algn="ctr">
                        <a:buNone/>
                      </a:pPr>
                      <a:r>
                        <a:rPr lang="en-US" sz="1000" b="0">
                          <a:solidFill>
                            <a:schemeClr val="bg1">
                              <a:alpha val="22000"/>
                            </a:schemeClr>
                          </a:solidFill>
                          <a:latin typeface="黑体" panose="02010609060101010101" charset="-122"/>
                          <a:ea typeface="黑体" panose="02010609060101010101" charset="-122"/>
                          <a:cs typeface="仿宋" panose="02010609060101010101" charset="-122"/>
                        </a:rPr>
                        <a:t>人比例</a:t>
                      </a:r>
                      <a:endParaRPr lang="en-US" altLang="en-US" sz="1000" b="0">
                        <a:solidFill>
                          <a:schemeClr val="bg1">
                            <a:alpha val="22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仿宋" panose="02010609060101010101" charset="-122"/>
                          <a:sym typeface="+mn-ea"/>
                        </a:rPr>
                        <a:t>实际应缴纳费额</a:t>
                      </a:r>
                      <a:endParaRPr lang="en-US" altLang="en-US" sz="1000" b="0">
                        <a:solidFill>
                          <a:schemeClr val="bg1">
                            <a:alpha val="22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仿宋" panose="02010609060101010101" charset="-122"/>
                        </a:rPr>
                        <a:t>安排残疾人比例</a:t>
                      </a:r>
                      <a:endParaRPr lang="en-US" altLang="en-US" sz="1000" b="0">
                        <a:solidFill>
                          <a:schemeClr val="bg1">
                            <a:alpha val="22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20000"/>
                            </a:schemeClr>
                          </a:solidFill>
                          <a:latin typeface="黑体" panose="02010609060101010101" charset="-122"/>
                          <a:ea typeface="黑体" panose="02010609060101010101" charset="-122"/>
                          <a:cs typeface="仿宋" panose="02010609060101010101" charset="-122"/>
                          <a:sym typeface="+mn-ea"/>
                        </a:rPr>
                        <a:t>实际应缴纳费额</a:t>
                      </a:r>
                      <a:endParaRPr lang="en-US" altLang="en-US" sz="1000" b="0">
                        <a:solidFill>
                          <a:schemeClr val="bg1">
                            <a:alpha val="22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r>
              <a:tr h="381000">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2019年</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仿宋" panose="02010609060101010101" charset="-122"/>
                        </a:rPr>
                        <a:t>X≥1.5%</a:t>
                      </a:r>
                      <a:endParaRPr lang="en-US" altLang="en-US" sz="1000" b="0">
                        <a:solidFill>
                          <a:schemeClr val="bg1">
                            <a:alpha val="22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仿宋" panose="02010609060101010101" charset="-122"/>
                        </a:rPr>
                        <a:t>0</a:t>
                      </a:r>
                      <a:endParaRPr lang="en-US" altLang="en-US" sz="1000" b="0">
                        <a:solidFill>
                          <a:schemeClr val="bg1">
                            <a:alpha val="22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黑体" panose="02010609060101010101" charset="-122"/>
                        </a:rPr>
                        <a:t>1%≤X＜1.5%</a:t>
                      </a:r>
                      <a:endParaRPr lang="en-US" altLang="en-US" sz="1000" b="0">
                        <a:solidFill>
                          <a:schemeClr val="bg1">
                            <a:alpha val="22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黑体" panose="02010609060101010101" charset="-122"/>
                        </a:rPr>
                        <a:t>应缴费额×50%</a:t>
                      </a:r>
                      <a:endParaRPr lang="en-US" altLang="en-US" sz="1000" b="0">
                        <a:solidFill>
                          <a:schemeClr val="bg1">
                            <a:alpha val="22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X＜1%</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应缴费额×90%</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黑体" panose="02010609060101010101" charset="-122"/>
                        </a:rPr>
                        <a:t>X＜1%</a:t>
                      </a:r>
                      <a:endParaRPr lang="en-US" altLang="en-US" sz="1000" b="0">
                        <a:solidFill>
                          <a:schemeClr val="bg1">
                            <a:alpha val="22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黑体" panose="02010609060101010101" charset="-122"/>
                        </a:rPr>
                        <a:t>应缴费额×90%</a:t>
                      </a:r>
                      <a:endParaRPr lang="en-US" altLang="en-US" sz="1000" b="0">
                        <a:solidFill>
                          <a:schemeClr val="bg1">
                            <a:alpha val="22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仿宋" panose="02010609060101010101" charset="-122"/>
                        </a:rPr>
                        <a:t>X≥1.5%</a:t>
                      </a:r>
                      <a:endParaRPr lang="en-US" altLang="en-US" sz="1000" b="0">
                        <a:solidFill>
                          <a:schemeClr val="bg1">
                            <a:alpha val="22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仿宋" panose="02010609060101010101" charset="-122"/>
                        </a:rPr>
                        <a:t>0</a:t>
                      </a:r>
                      <a:endParaRPr lang="en-US" altLang="en-US" sz="1000" b="0">
                        <a:solidFill>
                          <a:schemeClr val="bg1">
                            <a:alpha val="22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r>
              <a:tr h="381000">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2020年</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仿宋" panose="02010609060101010101" charset="-122"/>
                        </a:rPr>
                        <a:t>X≥1.5%</a:t>
                      </a:r>
                      <a:endParaRPr lang="en-US" altLang="en-US" sz="1000" b="0">
                        <a:solidFill>
                          <a:schemeClr val="bg1">
                            <a:alpha val="22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仿宋" panose="02010609060101010101" charset="-122"/>
                        </a:rPr>
                        <a:t>0</a:t>
                      </a:r>
                      <a:endParaRPr lang="en-US" altLang="en-US" sz="1000" b="0">
                        <a:solidFill>
                          <a:schemeClr val="bg1">
                            <a:alpha val="22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黑体" panose="02010609060101010101" charset="-122"/>
                        </a:rPr>
                        <a:t>1%≤X＜1.5%</a:t>
                      </a:r>
                      <a:endParaRPr lang="en-US" altLang="en-US" sz="1000" b="0">
                        <a:solidFill>
                          <a:schemeClr val="bg1">
                            <a:alpha val="22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黑体" panose="02010609060101010101" charset="-122"/>
                        </a:rPr>
                        <a:t>应缴费额×50%</a:t>
                      </a:r>
                      <a:endParaRPr lang="en-US" altLang="en-US" sz="1000" b="0">
                        <a:solidFill>
                          <a:schemeClr val="bg1">
                            <a:alpha val="22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X＜1%</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应缴费额×90%</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黑体" panose="02010609060101010101" charset="-122"/>
                        </a:rPr>
                        <a:t>1%≤X＜1.5%</a:t>
                      </a:r>
                      <a:endParaRPr lang="en-US" altLang="en-US" sz="1000" b="0">
                        <a:solidFill>
                          <a:schemeClr val="bg1">
                            <a:alpha val="22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黑体" panose="02010609060101010101" charset="-122"/>
                        </a:rPr>
                        <a:t>应缴费额×50%</a:t>
                      </a:r>
                      <a:endParaRPr lang="en-US" altLang="en-US" sz="1000" b="0">
                        <a:solidFill>
                          <a:schemeClr val="bg1">
                            <a:alpha val="22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黑体" panose="02010609060101010101" charset="-122"/>
                        </a:rPr>
                        <a:t>X＜1%</a:t>
                      </a:r>
                      <a:endParaRPr lang="en-US" altLang="en-US" sz="1000" b="0">
                        <a:solidFill>
                          <a:schemeClr val="bg1">
                            <a:alpha val="22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黑体" panose="02010609060101010101" charset="-122"/>
                        </a:rPr>
                        <a:t>应缴费额×90%</a:t>
                      </a:r>
                      <a:endParaRPr lang="en-US" altLang="en-US" sz="1000" b="0">
                        <a:solidFill>
                          <a:schemeClr val="bg1">
                            <a:alpha val="22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r>
              <a:tr h="381000">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2021年</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仿宋" panose="02010609060101010101" charset="-122"/>
                        </a:rPr>
                        <a:t>X≥1.5%</a:t>
                      </a:r>
                      <a:endParaRPr lang="en-US" altLang="en-US" sz="1000" b="0">
                        <a:solidFill>
                          <a:schemeClr val="bg1">
                            <a:alpha val="22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仿宋" panose="02010609060101010101" charset="-122"/>
                        </a:rPr>
                        <a:t>0</a:t>
                      </a:r>
                      <a:endParaRPr lang="en-US" altLang="en-US" sz="1000" b="0">
                        <a:solidFill>
                          <a:schemeClr val="bg1">
                            <a:alpha val="22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黑体" panose="02010609060101010101" charset="-122"/>
                        </a:rPr>
                        <a:t>1%≤X＜1.5%</a:t>
                      </a:r>
                      <a:endParaRPr lang="en-US" altLang="en-US" sz="1000" b="0">
                        <a:solidFill>
                          <a:schemeClr val="bg1">
                            <a:alpha val="22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黑体" panose="02010609060101010101" charset="-122"/>
                        </a:rPr>
                        <a:t>应缴费额×50%</a:t>
                      </a:r>
                      <a:endParaRPr lang="en-US" altLang="en-US" sz="1000" b="0">
                        <a:solidFill>
                          <a:schemeClr val="bg1">
                            <a:alpha val="22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X＜1%</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应缴费额×90%</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仿宋" panose="02010609060101010101" charset="-122"/>
                        </a:rPr>
                        <a:t>X≥1.5%</a:t>
                      </a:r>
                      <a:endParaRPr lang="en-US" altLang="en-US" sz="1000" b="0">
                        <a:solidFill>
                          <a:schemeClr val="bg1">
                            <a:alpha val="22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仿宋" panose="02010609060101010101" charset="-122"/>
                        </a:rPr>
                        <a:t>0</a:t>
                      </a:r>
                      <a:endParaRPr lang="en-US" altLang="en-US" sz="1000" b="0">
                        <a:solidFill>
                          <a:schemeClr val="bg1">
                            <a:alpha val="22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黑体" panose="02010609060101010101" charset="-122"/>
                        </a:rPr>
                        <a:t>1%≤X＜1.5%</a:t>
                      </a:r>
                      <a:endParaRPr lang="en-US" altLang="en-US" sz="1000" b="0">
                        <a:solidFill>
                          <a:schemeClr val="bg1">
                            <a:alpha val="22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22000"/>
                            </a:schemeClr>
                          </a:solidFill>
                          <a:latin typeface="黑体" panose="02010609060101010101" charset="-122"/>
                          <a:ea typeface="黑体" panose="02010609060101010101" charset="-122"/>
                          <a:cs typeface="黑体" panose="02010609060101010101" charset="-122"/>
                        </a:rPr>
                        <a:t>应缴费额×50%</a:t>
                      </a:r>
                      <a:endParaRPr lang="en-US" altLang="en-US" sz="1000" b="0">
                        <a:solidFill>
                          <a:schemeClr val="bg1">
                            <a:alpha val="22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0"/>
            <a:ext cx="9240520" cy="5163185"/>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997585" y="930910"/>
            <a:ext cx="6822440" cy="922020"/>
          </a:xfrm>
          <a:prstGeom prst="rect">
            <a:avLst/>
          </a:prstGeom>
          <a:noFill/>
          <a:ln>
            <a:noFill/>
          </a:ln>
        </p:spPr>
        <p:txBody>
          <a:bodyPr wrap="square" rtlCol="0" anchor="t">
            <a:spAutoFit/>
          </a:bodyPr>
          <a:p>
            <a:pPr algn="just" fontAlgn="auto">
              <a:spcBef>
                <a:spcPts val="1200"/>
              </a:spcBef>
            </a:pPr>
            <a:r>
              <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实行分档征收</a:t>
            </a:r>
            <a:endPar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1200"/>
              </a:spcBef>
            </a:pPr>
            <a:r>
              <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将残保金由单一标准征收调整为分档征收，用人单位安排残疾人就业比例1%（含）以上但低于本省（区、市）规定比例的，三年内按应缴费额50%征收；1%以下的，</a:t>
            </a:r>
            <a:r>
              <a:rPr lang="zh-CN" altLang="en-US" sz="1200" b="1">
                <a:solidFill>
                  <a:schemeClr val="accent6">
                    <a:lumMod val="60000"/>
                    <a:lumOff val="40000"/>
                  </a:schemeClr>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三年内</a:t>
            </a:r>
            <a:r>
              <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按应缴费额90%征收。</a:t>
            </a:r>
            <a:endPar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endParaRPr>
          </a:p>
        </p:txBody>
      </p:sp>
      <p:graphicFrame>
        <p:nvGraphicFramePr>
          <p:cNvPr id="6" name="表格 5"/>
          <p:cNvGraphicFramePr/>
          <p:nvPr>
            <p:custDataLst>
              <p:tags r:id="rId2"/>
            </p:custDataLst>
          </p:nvPr>
        </p:nvGraphicFramePr>
        <p:xfrm>
          <a:off x="405725" y="2195830"/>
          <a:ext cx="8436610" cy="1524000"/>
        </p:xfrm>
        <a:graphic>
          <a:graphicData uri="http://schemas.openxmlformats.org/drawingml/2006/table">
            <a:tbl>
              <a:tblPr firstRow="1" bandRow="1">
                <a:tableStyleId>{5C22544A-7EE6-4342-B048-85BDC9FD1C3A}</a:tableStyleId>
              </a:tblPr>
              <a:tblGrid>
                <a:gridCol w="669290"/>
                <a:gridCol w="752475"/>
                <a:gridCol w="426085"/>
                <a:gridCol w="892810"/>
                <a:gridCol w="782320"/>
                <a:gridCol w="781050"/>
                <a:gridCol w="841375"/>
                <a:gridCol w="930275"/>
                <a:gridCol w="730250"/>
                <a:gridCol w="878205"/>
                <a:gridCol w="752475"/>
              </a:tblGrid>
              <a:tr h="381000">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所属年份</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安排残疾人比例</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减免额</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安排残</a:t>
                      </a:r>
                      <a:endParaRPr lang="en-US" sz="1000" b="0">
                        <a:solidFill>
                          <a:schemeClr val="bg1">
                            <a:alpha val="18000"/>
                          </a:schemeClr>
                        </a:solidFill>
                        <a:latin typeface="黑体" panose="02010609060101010101" charset="-122"/>
                        <a:ea typeface="黑体" panose="02010609060101010101" charset="-122"/>
                        <a:cs typeface="仿宋" panose="02010609060101010101" charset="-122"/>
                      </a:endParaRPr>
                    </a:p>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疾人比例</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实际应缴纳费额</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安排残疾人比例</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实际应缴纳费额</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安排残疾</a:t>
                      </a:r>
                      <a:endParaRPr lang="en-US" sz="1000" b="1">
                        <a:solidFill>
                          <a:schemeClr val="bg1"/>
                        </a:solidFill>
                        <a:latin typeface="黑体" panose="02010609060101010101" charset="-122"/>
                        <a:ea typeface="黑体" panose="02010609060101010101" charset="-122"/>
                        <a:cs typeface="仿宋" panose="02010609060101010101" charset="-122"/>
                      </a:endParaRPr>
                    </a:p>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人比例</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a:solidFill>
                            <a:schemeClr val="bg1"/>
                          </a:solidFill>
                          <a:latin typeface="黑体" panose="02010609060101010101" charset="-122"/>
                          <a:ea typeface="黑体" panose="02010609060101010101" charset="-122"/>
                          <a:cs typeface="黑体" panose="02010609060101010101" charset="-122"/>
                          <a:sym typeface="+mn-ea"/>
                        </a:rPr>
                        <a:t>实际应缴纳费额</a:t>
                      </a:r>
                      <a:endParaRPr 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安排残疾人比例</a:t>
                      </a:r>
                      <a:endParaRPr 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a:solidFill>
                            <a:schemeClr val="bg1"/>
                          </a:solidFill>
                          <a:latin typeface="黑体" panose="02010609060101010101" charset="-122"/>
                          <a:ea typeface="黑体" panose="02010609060101010101" charset="-122"/>
                          <a:cs typeface="黑体" panose="02010609060101010101" charset="-122"/>
                          <a:sym typeface="+mn-ea"/>
                        </a:rPr>
                        <a:t>实际应缴纳费额</a:t>
                      </a:r>
                      <a:endParaRPr 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alpha val="13000"/>
                      </a:schemeClr>
                    </a:solidFill>
                  </a:tcPr>
                </a:tc>
              </a:tr>
              <a:tr h="381000">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2019年</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X≥1.5%</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0</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1%≤X＜1.5%</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应缴费额×50%</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X＜1%</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应缴费额×90%</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X＜1%</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应缴费额×90%</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X≥1.5%</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0</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r>
              <a:tr h="381000">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2020年</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X≥1.5%</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0</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1%≤X＜1.5%</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应缴费额×50%</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X＜1%</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应缴费额×90%</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1%≤X＜1.5%</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应缴费额×50%</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X＜1%</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应缴费额×90%</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r>
              <a:tr h="381000">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2021年</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X≥1.5%</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仿宋" panose="02010609060101010101" charset="-122"/>
                        </a:rPr>
                        <a:t>0</a:t>
                      </a:r>
                      <a:endParaRPr lang="en-US" altLang="en-US" sz="1000" b="0">
                        <a:solidFill>
                          <a:schemeClr val="bg1">
                            <a:alpha val="18000"/>
                          </a:schemeClr>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1%≤X＜1.5%</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应缴费额×50%</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X＜1%</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0">
                          <a:solidFill>
                            <a:schemeClr val="bg1">
                              <a:alpha val="18000"/>
                            </a:schemeClr>
                          </a:solidFill>
                          <a:latin typeface="黑体" panose="02010609060101010101" charset="-122"/>
                          <a:ea typeface="黑体" panose="02010609060101010101" charset="-122"/>
                          <a:cs typeface="黑体" panose="02010609060101010101" charset="-122"/>
                        </a:rPr>
                        <a:t>应缴费额×90%</a:t>
                      </a:r>
                      <a:endParaRPr lang="en-US" altLang="en-US" sz="1000" b="0">
                        <a:solidFill>
                          <a:schemeClr val="bg1">
                            <a:alpha val="18000"/>
                          </a:schemeClr>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X≥1.5%</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0</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1%≤X＜1.5%</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应缴费额×50%</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0"/>
            <a:ext cx="9240520" cy="5163185"/>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997585" y="930910"/>
            <a:ext cx="6822440" cy="922020"/>
          </a:xfrm>
          <a:prstGeom prst="rect">
            <a:avLst/>
          </a:prstGeom>
          <a:noFill/>
          <a:ln>
            <a:noFill/>
          </a:ln>
        </p:spPr>
        <p:txBody>
          <a:bodyPr wrap="square" rtlCol="0" anchor="t">
            <a:spAutoFit/>
          </a:bodyPr>
          <a:p>
            <a:pPr algn="just" fontAlgn="auto">
              <a:spcBef>
                <a:spcPts val="1200"/>
              </a:spcBef>
            </a:pPr>
            <a:r>
              <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实行分档征收</a:t>
            </a:r>
            <a:endPar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1200"/>
              </a:spcBef>
            </a:pPr>
            <a:r>
              <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将残保金由单一标准征收调整为分档征收，用人单位安排残疾人就业比例1%（含）以上但低于本省（区、市）规定比例的，三年内按应缴费额50%征收；1%以下的，</a:t>
            </a:r>
            <a:r>
              <a:rPr lang="zh-CN" altLang="en-US" sz="1200" b="1">
                <a:solidFill>
                  <a:schemeClr val="accent6">
                    <a:lumMod val="60000"/>
                    <a:lumOff val="40000"/>
                  </a:schemeClr>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三年内</a:t>
            </a:r>
            <a:r>
              <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按应缴费额90%征收。</a:t>
            </a:r>
            <a:endPar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endParaRPr>
          </a:p>
        </p:txBody>
      </p:sp>
      <p:graphicFrame>
        <p:nvGraphicFramePr>
          <p:cNvPr id="6" name="表格 5"/>
          <p:cNvGraphicFramePr/>
          <p:nvPr>
            <p:custDataLst>
              <p:tags r:id="rId2"/>
            </p:custDataLst>
          </p:nvPr>
        </p:nvGraphicFramePr>
        <p:xfrm>
          <a:off x="405725" y="2195830"/>
          <a:ext cx="8436610" cy="1524000"/>
        </p:xfrm>
        <a:graphic>
          <a:graphicData uri="http://schemas.openxmlformats.org/drawingml/2006/table">
            <a:tbl>
              <a:tblPr firstRow="1" bandRow="1">
                <a:tableStyleId>{5C22544A-7EE6-4342-B048-85BDC9FD1C3A}</a:tableStyleId>
              </a:tblPr>
              <a:tblGrid>
                <a:gridCol w="669290"/>
                <a:gridCol w="752475"/>
                <a:gridCol w="426085"/>
                <a:gridCol w="892810"/>
                <a:gridCol w="782320"/>
                <a:gridCol w="781050"/>
                <a:gridCol w="841375"/>
                <a:gridCol w="930275"/>
                <a:gridCol w="730250"/>
                <a:gridCol w="878205"/>
                <a:gridCol w="752475"/>
              </a:tblGrid>
              <a:tr h="381000">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所属年份</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安排残疾人比例</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减免额</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安排残</a:t>
                      </a:r>
                      <a:endParaRPr lang="en-US" sz="1000" b="1">
                        <a:solidFill>
                          <a:schemeClr val="bg1"/>
                        </a:solidFill>
                        <a:latin typeface="黑体" panose="02010609060101010101" charset="-122"/>
                        <a:ea typeface="黑体" panose="02010609060101010101" charset="-122"/>
                        <a:cs typeface="仿宋" panose="02010609060101010101" charset="-122"/>
                      </a:endParaRPr>
                    </a:p>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疾人比例</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实际应缴纳费额</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安排残疾人比例</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实际应缴纳费额</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安排残疾</a:t>
                      </a:r>
                      <a:endParaRPr lang="en-US" sz="1000" b="1">
                        <a:solidFill>
                          <a:schemeClr val="bg1"/>
                        </a:solidFill>
                        <a:latin typeface="黑体" panose="02010609060101010101" charset="-122"/>
                        <a:ea typeface="黑体" panose="02010609060101010101" charset="-122"/>
                        <a:cs typeface="仿宋" panose="02010609060101010101" charset="-122"/>
                      </a:endParaRPr>
                    </a:p>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人比例</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a:solidFill>
                            <a:schemeClr val="bg1"/>
                          </a:solidFill>
                          <a:latin typeface="黑体" panose="02010609060101010101" charset="-122"/>
                          <a:ea typeface="黑体" panose="02010609060101010101" charset="-122"/>
                          <a:cs typeface="黑体" panose="02010609060101010101" charset="-122"/>
                          <a:sym typeface="+mn-ea"/>
                        </a:rPr>
                        <a:t>实际应缴纳费额</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安排残疾人比例</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c>
                  <a:txBody>
                    <a:bodyPr/>
                    <a:p>
                      <a:pPr indent="0" algn="ctr">
                        <a:buNone/>
                      </a:pPr>
                      <a:r>
                        <a:rPr lang="en-US" sz="1000">
                          <a:solidFill>
                            <a:schemeClr val="bg1"/>
                          </a:solidFill>
                          <a:latin typeface="黑体" panose="02010609060101010101" charset="-122"/>
                          <a:ea typeface="黑体" panose="02010609060101010101" charset="-122"/>
                          <a:cs typeface="黑体" panose="02010609060101010101" charset="-122"/>
                          <a:sym typeface="+mn-ea"/>
                        </a:rPr>
                        <a:t>实际应缴纳费额</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alpha val="13000"/>
                      </a:schemeClr>
                    </a:solidFill>
                  </a:tcPr>
                </a:tc>
              </a:tr>
              <a:tr h="381000">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2019年</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X≥1.5%</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0</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1%≤X＜1.5%</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应缴费额×50%</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X＜1%</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应缴费额×90%</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X＜1%</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应缴费额×90%</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X≥1.5%</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0</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r>
              <a:tr h="381000">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2020年</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X≥1.5%</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0</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1%≤X＜1.5%</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应缴费额×50%</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X＜1%</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应缴费额×90%</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1%≤X＜1.5%</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应缴费额×50%</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X＜1%</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应缴费额×90%</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20000"/>
                        <a:alpha val="13000"/>
                      </a:schemeClr>
                    </a:solidFill>
                  </a:tcPr>
                </a:tc>
              </a:tr>
              <a:tr h="381000">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2021年</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X≥1.5%</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0</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1%≤X＜1.5%</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应缴费额×50%</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X＜1%</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应缴费额×90%</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X≥1.5%</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仿宋" panose="02010609060101010101" charset="-122"/>
                        </a:rPr>
                        <a:t>0</a:t>
                      </a:r>
                      <a:endParaRPr lang="en-US" altLang="en-US" sz="1000" b="1">
                        <a:solidFill>
                          <a:schemeClr val="bg1"/>
                        </a:solidFill>
                        <a:latin typeface="黑体" panose="02010609060101010101" charset="-122"/>
                        <a:ea typeface="黑体" panose="02010609060101010101" charset="-122"/>
                        <a:cs typeface="仿宋"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1%≤X＜1.5%</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c>
                  <a:txBody>
                    <a:bodyPr/>
                    <a:p>
                      <a:pPr indent="0" algn="ctr">
                        <a:buNone/>
                      </a:pPr>
                      <a:r>
                        <a:rPr lang="en-US" sz="1000" b="1">
                          <a:solidFill>
                            <a:schemeClr val="bg1"/>
                          </a:solidFill>
                          <a:latin typeface="黑体" panose="02010609060101010101" charset="-122"/>
                          <a:ea typeface="黑体" panose="02010609060101010101" charset="-122"/>
                          <a:cs typeface="黑体" panose="02010609060101010101" charset="-122"/>
                        </a:rPr>
                        <a:t>应缴费额×50%</a:t>
                      </a:r>
                      <a:endParaRPr lang="en-US" altLang="en-US" sz="1000" b="1">
                        <a:solidFill>
                          <a:schemeClr val="bg1"/>
                        </a:solidFill>
                        <a:latin typeface="黑体" panose="02010609060101010101" charset="-122"/>
                        <a:ea typeface="黑体" panose="02010609060101010101" charset="-122"/>
                        <a:cs typeface="黑体" panose="02010609060101010101" charset="-122"/>
                      </a:endParaRPr>
                    </a:p>
                  </a:txBody>
                  <a:tcPr marL="68580" marR="68580" marT="0" marB="0" vert="horz" anchor="ctr">
                    <a:solidFill>
                      <a:schemeClr val="accent1">
                        <a:tint val="40000"/>
                        <a:alpha val="13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10769" y="-27157"/>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6830" y="-20320"/>
            <a:ext cx="9170035" cy="5163185"/>
          </a:xfrm>
          <a:prstGeom prst="rect">
            <a:avLst/>
          </a:prstGeom>
          <a:solidFill>
            <a:schemeClr val="tx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010920" y="2790190"/>
            <a:ext cx="6931025" cy="1398905"/>
          </a:xfrm>
          <a:prstGeom prst="rect">
            <a:avLst/>
          </a:prstGeom>
          <a:noFill/>
        </p:spPr>
        <p:txBody>
          <a:bodyPr wrap="square" rtlCol="0">
            <a:spAutoFit/>
          </a:bodyPr>
          <a:p>
            <a:pPr algn="just" fontAlgn="auto">
              <a:spcBef>
                <a:spcPts val="600"/>
              </a:spcBef>
            </a:pPr>
            <a:r>
              <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旧政策：</a:t>
            </a:r>
            <a:endPar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600"/>
              </a:spcBef>
            </a:pPr>
            <a:r>
              <a:rPr lang="zh-CN" altLang="en-US" sz="20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自工商登记注册之日起3年内，对安排残疾人就业未达到规定比例、在职职工总数30人以下（含30人）的小微企业，免征残疾人就业保障金。</a:t>
            </a:r>
            <a:endParaRPr lang="zh-CN" altLang="en-US" sz="20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1010920" y="1254760"/>
            <a:ext cx="6931025" cy="953135"/>
          </a:xfrm>
          <a:prstGeom prst="rect">
            <a:avLst/>
          </a:prstGeom>
          <a:noFill/>
        </p:spPr>
        <p:txBody>
          <a:bodyPr wrap="square" rtlCol="0">
            <a:spAutoFit/>
          </a:bodyPr>
          <a:p>
            <a:pPr algn="just" fontAlgn="auto">
              <a:spcBef>
                <a:spcPts val="1200"/>
              </a:spcBef>
            </a:pPr>
            <a:r>
              <a:rPr lang="zh-CN" altLang="en-US" sz="28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暂免征收小微企业残保金</a:t>
            </a:r>
            <a:endParaRPr lang="zh-CN" altLang="en-US" sz="28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1200"/>
              </a:spcBef>
            </a:pPr>
            <a:r>
              <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对在职职工总数30人（含）以下的企业，暂免征收残保金。</a:t>
            </a:r>
            <a:endPar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10769" y="-27157"/>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6830" y="-20320"/>
            <a:ext cx="9170035" cy="5163185"/>
          </a:xfrm>
          <a:prstGeom prst="rect">
            <a:avLst/>
          </a:prstGeom>
          <a:solidFill>
            <a:schemeClr val="tx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010920" y="1254760"/>
            <a:ext cx="6931025" cy="953135"/>
          </a:xfrm>
          <a:prstGeom prst="rect">
            <a:avLst/>
          </a:prstGeom>
          <a:noFill/>
        </p:spPr>
        <p:txBody>
          <a:bodyPr wrap="square" rtlCol="0">
            <a:spAutoFit/>
          </a:bodyPr>
          <a:p>
            <a:pPr algn="just" fontAlgn="auto">
              <a:spcBef>
                <a:spcPts val="1200"/>
              </a:spcBef>
            </a:pPr>
            <a:r>
              <a:rPr lang="zh-CN" altLang="en-US" sz="28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暂免征收小微企业残保金</a:t>
            </a:r>
            <a:endParaRPr lang="zh-CN" altLang="en-US" sz="28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1200"/>
              </a:spcBef>
            </a:pPr>
            <a:r>
              <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对在职职工总数30人（含）以下的企业，暂免征收残保金。</a:t>
            </a:r>
            <a:endPar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p:txBody>
      </p:sp>
      <p:sp>
        <p:nvSpPr>
          <p:cNvPr id="5" name="文本框 4"/>
          <p:cNvSpPr txBox="1"/>
          <p:nvPr/>
        </p:nvSpPr>
        <p:spPr>
          <a:xfrm>
            <a:off x="1010920" y="2790190"/>
            <a:ext cx="6931025" cy="1398905"/>
          </a:xfrm>
          <a:prstGeom prst="rect">
            <a:avLst/>
          </a:prstGeom>
          <a:noFill/>
        </p:spPr>
        <p:txBody>
          <a:bodyPr wrap="square" rtlCol="0">
            <a:spAutoFit/>
          </a:bodyPr>
          <a:p>
            <a:pPr algn="just" fontAlgn="auto">
              <a:spcBef>
                <a:spcPts val="600"/>
              </a:spcBef>
            </a:pPr>
            <a:r>
              <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新政策：</a:t>
            </a:r>
            <a:endPar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600"/>
              </a:spcBef>
            </a:pPr>
            <a:r>
              <a:rPr lang="zh-CN" altLang="en-US" sz="2000" b="1" strike="dblStrike">
                <a:solidFill>
                  <a:schemeClr val="accent6">
                    <a:lumMod val="60000"/>
                    <a:lumOff val="40000"/>
                  </a:schemeClr>
                </a:solidFill>
                <a:effectLst>
                  <a:outerShdw blurRad="38100" dist="19050" dir="2700000" algn="tl" rotWithShape="0">
                    <a:schemeClr val="dk1">
                      <a:alpha val="40000"/>
                    </a:schemeClr>
                  </a:outerShdw>
                </a:effectLst>
                <a:uFillTx/>
                <a:latin typeface="黑体" panose="02010609060101010101" charset="-122"/>
                <a:ea typeface="黑体" panose="02010609060101010101" charset="-122"/>
                <a:cs typeface="黑体" panose="02010609060101010101" charset="-122"/>
              </a:rPr>
              <a:t>自工商登记注册之日起3年内，</a:t>
            </a:r>
            <a:r>
              <a:rPr lang="zh-CN" altLang="en-US" sz="20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对</a:t>
            </a:r>
            <a:r>
              <a:rPr lang="zh-CN" altLang="en-US" sz="2000" b="1" strike="dblStrike">
                <a:solidFill>
                  <a:schemeClr val="accent6">
                    <a:lumMod val="60000"/>
                    <a:lumOff val="40000"/>
                  </a:schemeClr>
                </a:solidFill>
                <a:effectLst>
                  <a:outerShdw blurRad="38100" dist="19050" dir="2700000" algn="tl" rotWithShape="0">
                    <a:schemeClr val="dk1">
                      <a:alpha val="40000"/>
                    </a:schemeClr>
                  </a:outerShdw>
                </a:effectLst>
                <a:uFillTx/>
                <a:latin typeface="黑体" panose="02010609060101010101" charset="-122"/>
                <a:ea typeface="黑体" panose="02010609060101010101" charset="-122"/>
                <a:cs typeface="黑体" panose="02010609060101010101" charset="-122"/>
              </a:rPr>
              <a:t>安排残疾人就业未达到规定比例、</a:t>
            </a:r>
            <a:r>
              <a:rPr lang="zh-CN" altLang="en-US" sz="20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在职职工总数30人</a:t>
            </a:r>
            <a:r>
              <a:rPr lang="zh-CN" altLang="en-US" sz="20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以下</a:t>
            </a:r>
            <a:r>
              <a:rPr lang="zh-CN" altLang="en-US" sz="20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（含</a:t>
            </a:r>
            <a:r>
              <a:rPr lang="en-US" altLang="zh-CN" sz="20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30</a:t>
            </a:r>
            <a:r>
              <a:rPr lang="zh-CN" altLang="en-US" sz="20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人）的</a:t>
            </a:r>
            <a:r>
              <a:rPr lang="zh-CN" altLang="en-US" sz="2000" b="1" strike="dblStrike">
                <a:solidFill>
                  <a:schemeClr val="accent6">
                    <a:lumMod val="60000"/>
                    <a:lumOff val="40000"/>
                  </a:schemeClr>
                </a:solidFill>
                <a:effectLst>
                  <a:outerShdw blurRad="38100" dist="19050" dir="2700000" algn="tl" rotWithShape="0">
                    <a:schemeClr val="dk1">
                      <a:alpha val="40000"/>
                    </a:schemeClr>
                  </a:outerShdw>
                </a:effectLst>
                <a:uFillTx/>
                <a:latin typeface="黑体" panose="02010609060101010101" charset="-122"/>
                <a:ea typeface="黑体" panose="02010609060101010101" charset="-122"/>
                <a:cs typeface="黑体" panose="02010609060101010101" charset="-122"/>
              </a:rPr>
              <a:t>小微</a:t>
            </a:r>
            <a:r>
              <a:rPr lang="zh-CN" altLang="en-US" sz="20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企业，</a:t>
            </a:r>
            <a:r>
              <a:rPr lang="zh-CN" altLang="en-US" sz="2000" b="1">
                <a:solidFill>
                  <a:srgbClr val="FFFF00"/>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暂</a:t>
            </a:r>
            <a:r>
              <a:rPr lang="zh-CN" altLang="en-US" sz="20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免征残疾人就业保障金。</a:t>
            </a:r>
            <a:endParaRPr lang="zh-CN" altLang="en-US" sz="20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10769" y="-27157"/>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6830" y="-20320"/>
            <a:ext cx="9170035" cy="5163185"/>
          </a:xfrm>
          <a:prstGeom prst="rect">
            <a:avLst/>
          </a:prstGeom>
          <a:solidFill>
            <a:schemeClr val="tx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010920" y="2790190"/>
            <a:ext cx="6931025" cy="1398905"/>
          </a:xfrm>
          <a:prstGeom prst="rect">
            <a:avLst/>
          </a:prstGeom>
          <a:noFill/>
        </p:spPr>
        <p:txBody>
          <a:bodyPr wrap="square" rtlCol="0">
            <a:spAutoFit/>
          </a:bodyPr>
          <a:p>
            <a:pPr algn="just" fontAlgn="auto">
              <a:spcBef>
                <a:spcPts val="600"/>
              </a:spcBef>
            </a:pPr>
            <a:r>
              <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新政策：</a:t>
            </a:r>
            <a:endPar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600"/>
              </a:spcBef>
            </a:pPr>
            <a:r>
              <a:rPr lang="zh-CN" altLang="en-US" sz="2000" b="1" strike="dblStrike">
                <a:solidFill>
                  <a:schemeClr val="accent6">
                    <a:lumMod val="60000"/>
                    <a:lumOff val="40000"/>
                  </a:schemeClr>
                </a:solidFill>
                <a:effectLst>
                  <a:outerShdw blurRad="38100" dist="19050" dir="2700000" algn="tl" rotWithShape="0">
                    <a:schemeClr val="dk1">
                      <a:alpha val="40000"/>
                    </a:schemeClr>
                  </a:outerShdw>
                </a:effectLst>
                <a:uFillTx/>
                <a:latin typeface="黑体" panose="02010609060101010101" charset="-122"/>
                <a:ea typeface="黑体" panose="02010609060101010101" charset="-122"/>
                <a:cs typeface="黑体" panose="02010609060101010101" charset="-122"/>
              </a:rPr>
              <a:t>自工商登记注册之日起3年内，</a:t>
            </a:r>
            <a:r>
              <a:rPr lang="zh-CN" altLang="en-US" sz="20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对</a:t>
            </a:r>
            <a:r>
              <a:rPr lang="zh-CN" altLang="en-US" sz="2000" b="1" strike="dblStrike">
                <a:solidFill>
                  <a:schemeClr val="accent6">
                    <a:lumMod val="60000"/>
                    <a:lumOff val="40000"/>
                  </a:schemeClr>
                </a:solidFill>
                <a:effectLst>
                  <a:outerShdw blurRad="38100" dist="19050" dir="2700000" algn="tl" rotWithShape="0">
                    <a:schemeClr val="dk1">
                      <a:alpha val="40000"/>
                    </a:schemeClr>
                  </a:outerShdw>
                </a:effectLst>
                <a:uFillTx/>
                <a:latin typeface="黑体" panose="02010609060101010101" charset="-122"/>
                <a:ea typeface="黑体" panose="02010609060101010101" charset="-122"/>
                <a:cs typeface="黑体" panose="02010609060101010101" charset="-122"/>
              </a:rPr>
              <a:t>安排残疾人就业未达到规定比例、</a:t>
            </a:r>
            <a:r>
              <a:rPr lang="zh-CN" altLang="en-US" sz="20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在职职工总数30人</a:t>
            </a:r>
            <a:r>
              <a:rPr lang="zh-CN" altLang="en-US" sz="20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以下</a:t>
            </a:r>
            <a:r>
              <a:rPr lang="zh-CN" altLang="en-US" sz="20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（含</a:t>
            </a:r>
            <a:r>
              <a:rPr lang="en-US" altLang="zh-CN" sz="20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30</a:t>
            </a:r>
            <a:r>
              <a:rPr lang="zh-CN" altLang="en-US" sz="20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人）的</a:t>
            </a:r>
            <a:r>
              <a:rPr lang="zh-CN" altLang="en-US" sz="2000" b="1" strike="dblStrike">
                <a:solidFill>
                  <a:schemeClr val="accent6">
                    <a:lumMod val="60000"/>
                    <a:lumOff val="40000"/>
                  </a:schemeClr>
                </a:solidFill>
                <a:effectLst>
                  <a:outerShdw blurRad="38100" dist="19050" dir="2700000" algn="tl" rotWithShape="0">
                    <a:schemeClr val="dk1">
                      <a:alpha val="40000"/>
                    </a:schemeClr>
                  </a:outerShdw>
                </a:effectLst>
                <a:uFillTx/>
                <a:latin typeface="黑体" panose="02010609060101010101" charset="-122"/>
                <a:ea typeface="黑体" panose="02010609060101010101" charset="-122"/>
                <a:cs typeface="黑体" panose="02010609060101010101" charset="-122"/>
              </a:rPr>
              <a:t>小微</a:t>
            </a:r>
            <a:r>
              <a:rPr lang="zh-CN" altLang="en-US" sz="20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企业，</a:t>
            </a:r>
            <a:r>
              <a:rPr lang="zh-CN" altLang="en-US" sz="2000" b="1">
                <a:solidFill>
                  <a:srgbClr val="FFFF00"/>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暂</a:t>
            </a:r>
            <a:r>
              <a:rPr lang="zh-CN" altLang="en-US" sz="20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免征残疾人就业保障金。</a:t>
            </a:r>
            <a:endParaRPr lang="zh-CN" altLang="en-US" sz="20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1010920" y="1254760"/>
            <a:ext cx="6931025" cy="1137285"/>
          </a:xfrm>
          <a:prstGeom prst="rect">
            <a:avLst/>
          </a:prstGeom>
          <a:noFill/>
        </p:spPr>
        <p:txBody>
          <a:bodyPr wrap="square" rtlCol="0">
            <a:spAutoFit/>
          </a:bodyPr>
          <a:p>
            <a:pPr algn="just" fontAlgn="auto">
              <a:spcBef>
                <a:spcPts val="1200"/>
              </a:spcBef>
            </a:pPr>
            <a:r>
              <a:rPr lang="zh-CN" altLang="en-US" sz="28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暂免征收小微企业残保金</a:t>
            </a:r>
            <a:endParaRPr lang="zh-CN" altLang="en-US" sz="28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1200"/>
              </a:spcBef>
            </a:pPr>
            <a:r>
              <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对在职职工总数30人（含）以下的</a:t>
            </a:r>
            <a:r>
              <a:rPr lang="zh-CN" altLang="en-US" sz="3000" b="1">
                <a:solidFill>
                  <a:schemeClr val="accent6">
                    <a:lumMod val="60000"/>
                    <a:lumOff val="40000"/>
                  </a:schemeClr>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企业</a:t>
            </a:r>
            <a:r>
              <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，暂免征收残保金。</a:t>
            </a:r>
            <a:endPar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10795" y="-27305"/>
            <a:ext cx="9144000" cy="521843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6830" y="-20320"/>
            <a:ext cx="9180830" cy="5163185"/>
          </a:xfrm>
          <a:prstGeom prst="rect">
            <a:avLst/>
          </a:prstGeom>
          <a:solidFill>
            <a:schemeClr val="tx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967105" y="1127760"/>
            <a:ext cx="6931025" cy="1322070"/>
          </a:xfrm>
          <a:prstGeom prst="rect">
            <a:avLst/>
          </a:prstGeom>
          <a:noFill/>
        </p:spPr>
        <p:txBody>
          <a:bodyPr wrap="square" rtlCol="0">
            <a:spAutoFit/>
          </a:bodyPr>
          <a:p>
            <a:pPr algn="just"/>
            <a:r>
              <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国家发展改革委、财政部、民政部、人力资源社会保障部、税务总局、中国残联联合印发《关于完善残疾人就业保障金制度 更好促进残疾人就业的总体方案》（发改价格规〔2019〕2015号）</a:t>
            </a:r>
            <a:endPar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10769" y="-27157"/>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6830" y="-20320"/>
            <a:ext cx="9170035" cy="5163185"/>
          </a:xfrm>
          <a:prstGeom prst="rect">
            <a:avLst/>
          </a:prstGeom>
          <a:solidFill>
            <a:schemeClr val="tx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010920" y="2604770"/>
            <a:ext cx="6931025" cy="1553210"/>
          </a:xfrm>
          <a:prstGeom prst="rect">
            <a:avLst/>
          </a:prstGeom>
          <a:noFill/>
        </p:spPr>
        <p:txBody>
          <a:bodyPr wrap="square" rtlCol="0">
            <a:spAutoFit/>
          </a:bodyPr>
          <a:p>
            <a:pPr algn="just" fontAlgn="auto">
              <a:spcBef>
                <a:spcPts val="1200"/>
              </a:spcBef>
            </a:pPr>
            <a:r>
              <a:rPr lang="zh-CN" altLang="en-US" sz="20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在职职工人数包括以下几类职工</a:t>
            </a:r>
            <a:endParaRPr lang="zh-CN" altLang="en-US" sz="20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a:p>
            <a:pPr algn="just" fontAlgn="auto">
              <a:spcBef>
                <a:spcPts val="1200"/>
              </a:spcBef>
            </a:pPr>
            <a:r>
              <a:rPr lang="zh-CN" altLang="en-US" sz="1500" b="1">
                <a:solidFill>
                  <a:schemeClr val="bg1"/>
                </a:solidFill>
                <a:effectLst>
                  <a:outerShdw blurRad="38100" dist="19050" dir="2700000" algn="tl" rotWithShape="0">
                    <a:schemeClr val="dk1">
                      <a:alpha val="40000"/>
                    </a:schemeClr>
                  </a:outerShdw>
                </a:effectLst>
                <a:latin typeface="Calibri" panose="020F0502020204030204" charset="0"/>
                <a:ea typeface="黑体" panose="02010609060101010101" charset="-122"/>
                <a:cs typeface="黑体" panose="02010609060101010101" charset="-122"/>
              </a:rPr>
              <a:t>①</a:t>
            </a:r>
            <a:r>
              <a:rPr lang="zh-CN" altLang="en-US" sz="15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签订1年以上劳动合同的人员；</a:t>
            </a:r>
            <a:endParaRPr lang="zh-CN" altLang="en-US" sz="15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a:p>
            <a:pPr algn="just" fontAlgn="auto">
              <a:spcBef>
                <a:spcPts val="1200"/>
              </a:spcBef>
            </a:pPr>
            <a:r>
              <a:rPr lang="zh-CN" altLang="en-US" sz="1500" b="1">
                <a:solidFill>
                  <a:schemeClr val="bg1"/>
                </a:solidFill>
                <a:effectLst>
                  <a:outerShdw blurRad="38100" dist="19050" dir="2700000" algn="tl" rotWithShape="0">
                    <a:schemeClr val="dk1">
                      <a:alpha val="40000"/>
                    </a:schemeClr>
                  </a:outerShdw>
                </a:effectLst>
                <a:latin typeface="Calibri" panose="020F0502020204030204" charset="0"/>
                <a:ea typeface="黑体" panose="02010609060101010101" charset="-122"/>
                <a:cs typeface="黑体" panose="02010609060101010101" charset="-122"/>
                <a:sym typeface="+mn-ea"/>
              </a:rPr>
              <a:t>②</a:t>
            </a:r>
            <a:r>
              <a:rPr lang="zh-CN" altLang="en-US" sz="15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季节性用工；</a:t>
            </a:r>
            <a:endParaRPr lang="zh-CN" altLang="en-US" sz="15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a:p>
            <a:pPr algn="just" fontAlgn="auto">
              <a:spcBef>
                <a:spcPts val="1200"/>
              </a:spcBef>
            </a:pPr>
            <a:r>
              <a:rPr lang="zh-CN" altLang="en-US" sz="1500" b="1">
                <a:solidFill>
                  <a:schemeClr val="bg1"/>
                </a:solidFill>
                <a:effectLst>
                  <a:outerShdw blurRad="38100" dist="19050" dir="2700000" algn="tl" rotWithShape="0">
                    <a:schemeClr val="dk1">
                      <a:alpha val="40000"/>
                    </a:schemeClr>
                  </a:outerShdw>
                </a:effectLst>
                <a:latin typeface="Calibri" panose="020F0502020204030204" charset="0"/>
                <a:ea typeface="黑体" panose="02010609060101010101" charset="-122"/>
                <a:cs typeface="黑体" panose="02010609060101010101" charset="-122"/>
              </a:rPr>
              <a:t>③</a:t>
            </a:r>
            <a:r>
              <a:rPr lang="zh-CN" altLang="en-US" sz="15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临时工、实习生、返聘离退休人员等直接与企业发生雇佣关系的员工。</a:t>
            </a:r>
            <a:endParaRPr lang="zh-CN" altLang="en-US" sz="15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1010920" y="1254760"/>
            <a:ext cx="6931025" cy="953135"/>
          </a:xfrm>
          <a:prstGeom prst="rect">
            <a:avLst/>
          </a:prstGeom>
          <a:noFill/>
        </p:spPr>
        <p:txBody>
          <a:bodyPr wrap="square" rtlCol="0">
            <a:spAutoFit/>
          </a:bodyPr>
          <a:p>
            <a:pPr algn="just" fontAlgn="auto">
              <a:spcBef>
                <a:spcPts val="1200"/>
              </a:spcBef>
            </a:pPr>
            <a:r>
              <a:rPr lang="zh-CN" altLang="en-US" sz="28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暂免征收小微企业残保金</a:t>
            </a:r>
            <a:endParaRPr lang="zh-CN" altLang="en-US" sz="28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1200"/>
              </a:spcBef>
            </a:pPr>
            <a:r>
              <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对</a:t>
            </a:r>
            <a:r>
              <a:rPr lang="zh-CN" altLang="en-US" b="1">
                <a:solidFill>
                  <a:schemeClr val="accent6">
                    <a:lumMod val="60000"/>
                    <a:lumOff val="40000"/>
                  </a:schemeClr>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在职职工总数</a:t>
            </a:r>
            <a:r>
              <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30人（含）以下</a:t>
            </a:r>
            <a:r>
              <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的企业，暂免征收残保金。</a:t>
            </a:r>
            <a:endPar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10769" y="-27157"/>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6830" y="-20320"/>
            <a:ext cx="9170035" cy="5163185"/>
          </a:xfrm>
          <a:prstGeom prst="rect">
            <a:avLst/>
          </a:prstGeom>
          <a:solidFill>
            <a:schemeClr val="tx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010920" y="2604770"/>
            <a:ext cx="6931025" cy="1353185"/>
          </a:xfrm>
          <a:prstGeom prst="rect">
            <a:avLst/>
          </a:prstGeom>
          <a:noFill/>
        </p:spPr>
        <p:txBody>
          <a:bodyPr wrap="square" rtlCol="0">
            <a:spAutoFit/>
          </a:bodyPr>
          <a:p>
            <a:pPr algn="just" fontAlgn="auto">
              <a:spcBef>
                <a:spcPts val="1200"/>
              </a:spcBef>
            </a:pPr>
            <a:r>
              <a:rPr lang="zh-CN" altLang="en-US"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上年用人单位在职职工人数，按上年本单位在职职工的年平均人数计算，即：</a:t>
            </a:r>
            <a:endParaRPr lang="zh-CN" altLang="en-US"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a:p>
            <a:pPr algn="just" fontAlgn="auto">
              <a:spcBef>
                <a:spcPts val="1200"/>
              </a:spcBef>
            </a:pPr>
            <a:r>
              <a:rPr lang="zh-CN" altLang="en-US"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上年用人单位在职职工人数=上年用人单位全年各月在职职工人数总和÷12个月</a:t>
            </a:r>
            <a:endParaRPr lang="zh-CN" altLang="en-US"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1010920" y="1254760"/>
            <a:ext cx="6931025" cy="953135"/>
          </a:xfrm>
          <a:prstGeom prst="rect">
            <a:avLst/>
          </a:prstGeom>
          <a:noFill/>
        </p:spPr>
        <p:txBody>
          <a:bodyPr wrap="square" rtlCol="0">
            <a:spAutoFit/>
          </a:bodyPr>
          <a:p>
            <a:pPr algn="just" fontAlgn="auto">
              <a:spcBef>
                <a:spcPts val="1200"/>
              </a:spcBef>
            </a:pPr>
            <a:r>
              <a:rPr lang="zh-CN" altLang="en-US" sz="28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暂免征收小微企业残保金</a:t>
            </a:r>
            <a:endParaRPr lang="zh-CN" altLang="en-US" sz="28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1200"/>
              </a:spcBef>
            </a:pPr>
            <a:r>
              <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对</a:t>
            </a:r>
            <a:r>
              <a:rPr lang="zh-CN" altLang="en-US" b="1">
                <a:solidFill>
                  <a:schemeClr val="accent6">
                    <a:lumMod val="60000"/>
                    <a:lumOff val="40000"/>
                  </a:schemeClr>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在职职工总数</a:t>
            </a:r>
            <a:r>
              <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30人（含）以下</a:t>
            </a:r>
            <a:r>
              <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的企业，暂免征收残保金。</a:t>
            </a:r>
            <a:endPar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10769" y="-27157"/>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3495" y="-19685"/>
            <a:ext cx="9170035" cy="5163185"/>
          </a:xfrm>
          <a:prstGeom prst="rect">
            <a:avLst/>
          </a:prstGeom>
          <a:solidFill>
            <a:schemeClr val="tx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010920" y="2439670"/>
            <a:ext cx="6931025" cy="645160"/>
          </a:xfrm>
          <a:prstGeom prst="rect">
            <a:avLst/>
          </a:prstGeom>
          <a:noFill/>
        </p:spPr>
        <p:txBody>
          <a:bodyPr wrap="square" rtlCol="0">
            <a:spAutoFit/>
          </a:bodyPr>
          <a:p>
            <a:pPr algn="just" fontAlgn="auto">
              <a:spcBef>
                <a:spcPts val="1200"/>
              </a:spcBef>
            </a:pPr>
            <a:r>
              <a:rPr lang="zh-CN" altLang="en-US"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若用人单位在年中开业或者注销，以有用工月份各月职工工人数的和除以12个月。</a:t>
            </a:r>
            <a:endParaRPr lang="zh-CN" altLang="en-US"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1010920" y="1254760"/>
            <a:ext cx="6931025" cy="953135"/>
          </a:xfrm>
          <a:prstGeom prst="rect">
            <a:avLst/>
          </a:prstGeom>
          <a:noFill/>
        </p:spPr>
        <p:txBody>
          <a:bodyPr wrap="square" rtlCol="0">
            <a:spAutoFit/>
          </a:bodyPr>
          <a:p>
            <a:pPr algn="just" fontAlgn="auto">
              <a:spcBef>
                <a:spcPts val="1200"/>
              </a:spcBef>
            </a:pPr>
            <a:r>
              <a:rPr lang="zh-CN" altLang="en-US" sz="28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暂免征收小微企业残保金</a:t>
            </a:r>
            <a:endParaRPr lang="zh-CN" altLang="en-US" sz="28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1200"/>
              </a:spcBef>
            </a:pPr>
            <a:r>
              <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对</a:t>
            </a:r>
            <a:r>
              <a:rPr lang="zh-CN" altLang="en-US" b="1">
                <a:solidFill>
                  <a:schemeClr val="accent6">
                    <a:lumMod val="60000"/>
                    <a:lumOff val="40000"/>
                  </a:schemeClr>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在职职工总数</a:t>
            </a:r>
            <a:r>
              <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30人（含）以下</a:t>
            </a:r>
            <a:r>
              <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的企业，暂免征收残保金。</a:t>
            </a:r>
            <a:endPar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p:txBody>
      </p:sp>
      <p:graphicFrame>
        <p:nvGraphicFramePr>
          <p:cNvPr id="5" name="表格 4"/>
          <p:cNvGraphicFramePr/>
          <p:nvPr>
            <p:custDataLst>
              <p:tags r:id="rId2"/>
            </p:custDataLst>
          </p:nvPr>
        </p:nvGraphicFramePr>
        <p:xfrm>
          <a:off x="1082675" y="3084830"/>
          <a:ext cx="6400165" cy="762000"/>
        </p:xfrm>
        <a:graphic>
          <a:graphicData uri="http://schemas.openxmlformats.org/drawingml/2006/table">
            <a:tbl>
              <a:tblPr firstRow="1" bandRow="1">
                <a:tableStyleId>{5C22544A-7EE6-4342-B048-85BDC9FD1C3A}</a:tableStyleId>
              </a:tblPr>
              <a:tblGrid>
                <a:gridCol w="492125"/>
                <a:gridCol w="492125"/>
                <a:gridCol w="492125"/>
                <a:gridCol w="492125"/>
                <a:gridCol w="492125"/>
                <a:gridCol w="492125"/>
                <a:gridCol w="492125"/>
                <a:gridCol w="492125"/>
                <a:gridCol w="492125"/>
                <a:gridCol w="492125"/>
                <a:gridCol w="492125"/>
                <a:gridCol w="492125"/>
              </a:tblGrid>
              <a:tr h="381000">
                <a:tc>
                  <a:txBody>
                    <a:bodyPr/>
                    <a:p>
                      <a:pPr>
                        <a:buNone/>
                      </a:pPr>
                      <a:r>
                        <a:rPr lang="en-US" altLang="zh-CN" sz="1000" b="1">
                          <a:solidFill>
                            <a:schemeClr val="bg1"/>
                          </a:solidFill>
                          <a:latin typeface="黑体" panose="02010609060101010101" charset="-122"/>
                          <a:ea typeface="黑体" panose="02010609060101010101" charset="-122"/>
                          <a:cs typeface="黑体" panose="02010609060101010101" charset="-122"/>
                        </a:rPr>
                        <a:t>1</a:t>
                      </a:r>
                      <a:r>
                        <a:rPr lang="zh-CN" altLang="en-US" sz="1000" b="1">
                          <a:solidFill>
                            <a:schemeClr val="bg1"/>
                          </a:solidFill>
                          <a:latin typeface="黑体" panose="02010609060101010101" charset="-122"/>
                          <a:ea typeface="黑体" panose="02010609060101010101" charset="-122"/>
                          <a:cs typeface="黑体" panose="02010609060101010101" charset="-122"/>
                        </a:rPr>
                        <a:t>月</a:t>
                      </a:r>
                      <a:endParaRPr lang="zh-CN" altLang="en-US" sz="1000" b="1">
                        <a:solidFill>
                          <a:schemeClr val="bg1"/>
                        </a:solidFill>
                        <a:latin typeface="黑体" panose="02010609060101010101" charset="-122"/>
                        <a:ea typeface="黑体" panose="02010609060101010101" charset="-122"/>
                        <a:cs typeface="黑体" panose="02010609060101010101" charset="-122"/>
                      </a:endParaRPr>
                    </a:p>
                  </a:txBody>
                  <a:tcPr anchor="ctr" anchorCtr="1">
                    <a:solidFill>
                      <a:schemeClr val="accent1">
                        <a:alpha val="29000"/>
                      </a:schemeClr>
                    </a:solidFill>
                  </a:tcPr>
                </a:tc>
                <a:tc>
                  <a:txBody>
                    <a:bodyPr/>
                    <a:p>
                      <a:pPr>
                        <a:buNone/>
                      </a:pPr>
                      <a:r>
                        <a:rPr lang="en-US" altLang="zh-CN" sz="1000" b="1">
                          <a:solidFill>
                            <a:schemeClr val="bg1"/>
                          </a:solidFill>
                          <a:latin typeface="黑体" panose="02010609060101010101" charset="-122"/>
                          <a:ea typeface="黑体" panose="02010609060101010101" charset="-122"/>
                          <a:cs typeface="黑体" panose="02010609060101010101" charset="-122"/>
                        </a:rPr>
                        <a:t>2</a:t>
                      </a:r>
                      <a:r>
                        <a:rPr lang="zh-CN" altLang="en-US" sz="1000" b="1">
                          <a:solidFill>
                            <a:schemeClr val="bg1"/>
                          </a:solidFill>
                          <a:latin typeface="黑体" panose="02010609060101010101" charset="-122"/>
                          <a:ea typeface="黑体" panose="02010609060101010101" charset="-122"/>
                          <a:cs typeface="黑体" panose="02010609060101010101" charset="-122"/>
                        </a:rPr>
                        <a:t>月</a:t>
                      </a:r>
                      <a:endParaRPr lang="zh-CN" altLang="en-US" sz="1000" b="1">
                        <a:solidFill>
                          <a:schemeClr val="bg1"/>
                        </a:solidFill>
                        <a:latin typeface="黑体" panose="02010609060101010101" charset="-122"/>
                        <a:ea typeface="黑体" panose="02010609060101010101" charset="-122"/>
                        <a:cs typeface="黑体" panose="02010609060101010101" charset="-122"/>
                      </a:endParaRPr>
                    </a:p>
                  </a:txBody>
                  <a:tcPr anchor="ctr" anchorCtr="1">
                    <a:solidFill>
                      <a:schemeClr val="accent1">
                        <a:alpha val="29000"/>
                      </a:schemeClr>
                    </a:solidFill>
                  </a:tcPr>
                </a:tc>
                <a:tc>
                  <a:txBody>
                    <a:bodyPr/>
                    <a:p>
                      <a:pPr>
                        <a:buNone/>
                      </a:pPr>
                      <a:r>
                        <a:rPr lang="en-US" altLang="zh-CN" sz="1000" b="1">
                          <a:solidFill>
                            <a:schemeClr val="bg1"/>
                          </a:solidFill>
                          <a:latin typeface="黑体" panose="02010609060101010101" charset="-122"/>
                          <a:ea typeface="黑体" panose="02010609060101010101" charset="-122"/>
                          <a:cs typeface="黑体" panose="02010609060101010101" charset="-122"/>
                        </a:rPr>
                        <a:t>3</a:t>
                      </a:r>
                      <a:r>
                        <a:rPr lang="zh-CN" altLang="en-US" sz="1000" b="1">
                          <a:solidFill>
                            <a:schemeClr val="bg1"/>
                          </a:solidFill>
                          <a:latin typeface="黑体" panose="02010609060101010101" charset="-122"/>
                          <a:ea typeface="黑体" panose="02010609060101010101" charset="-122"/>
                          <a:cs typeface="黑体" panose="02010609060101010101" charset="-122"/>
                        </a:rPr>
                        <a:t>月</a:t>
                      </a:r>
                      <a:endParaRPr lang="zh-CN" altLang="en-US" sz="1000" b="1">
                        <a:solidFill>
                          <a:schemeClr val="bg1"/>
                        </a:solidFill>
                        <a:latin typeface="黑体" panose="02010609060101010101" charset="-122"/>
                        <a:ea typeface="黑体" panose="02010609060101010101" charset="-122"/>
                        <a:cs typeface="黑体" panose="02010609060101010101" charset="-122"/>
                      </a:endParaRPr>
                    </a:p>
                  </a:txBody>
                  <a:tcPr anchor="ctr" anchorCtr="1">
                    <a:solidFill>
                      <a:schemeClr val="accent1">
                        <a:alpha val="29000"/>
                      </a:schemeClr>
                    </a:solidFill>
                  </a:tcPr>
                </a:tc>
                <a:tc>
                  <a:txBody>
                    <a:bodyPr/>
                    <a:p>
                      <a:pPr>
                        <a:buNone/>
                      </a:pPr>
                      <a:r>
                        <a:rPr lang="en-US" altLang="zh-CN" sz="1000" b="1">
                          <a:solidFill>
                            <a:schemeClr val="bg1"/>
                          </a:solidFill>
                          <a:latin typeface="黑体" panose="02010609060101010101" charset="-122"/>
                          <a:ea typeface="黑体" panose="02010609060101010101" charset="-122"/>
                          <a:cs typeface="黑体" panose="02010609060101010101" charset="-122"/>
                        </a:rPr>
                        <a:t>4</a:t>
                      </a:r>
                      <a:r>
                        <a:rPr lang="zh-CN" altLang="en-US" sz="1000" b="1">
                          <a:solidFill>
                            <a:schemeClr val="bg1"/>
                          </a:solidFill>
                          <a:latin typeface="黑体" panose="02010609060101010101" charset="-122"/>
                          <a:ea typeface="黑体" panose="02010609060101010101" charset="-122"/>
                          <a:cs typeface="黑体" panose="02010609060101010101" charset="-122"/>
                        </a:rPr>
                        <a:t>月</a:t>
                      </a:r>
                      <a:endParaRPr lang="zh-CN" altLang="en-US" sz="1000" b="1">
                        <a:solidFill>
                          <a:schemeClr val="bg1"/>
                        </a:solidFill>
                        <a:latin typeface="黑体" panose="02010609060101010101" charset="-122"/>
                        <a:ea typeface="黑体" panose="02010609060101010101" charset="-122"/>
                        <a:cs typeface="黑体" panose="02010609060101010101" charset="-122"/>
                      </a:endParaRPr>
                    </a:p>
                  </a:txBody>
                  <a:tcPr anchor="ctr" anchorCtr="1">
                    <a:solidFill>
                      <a:schemeClr val="accent1">
                        <a:alpha val="29000"/>
                      </a:schemeClr>
                    </a:solidFill>
                  </a:tcPr>
                </a:tc>
                <a:tc>
                  <a:txBody>
                    <a:bodyPr/>
                    <a:p>
                      <a:pPr>
                        <a:buNone/>
                      </a:pPr>
                      <a:r>
                        <a:rPr lang="en-US" altLang="zh-CN" sz="1000" b="1">
                          <a:solidFill>
                            <a:schemeClr val="bg1"/>
                          </a:solidFill>
                          <a:latin typeface="黑体" panose="02010609060101010101" charset="-122"/>
                          <a:ea typeface="黑体" panose="02010609060101010101" charset="-122"/>
                          <a:cs typeface="黑体" panose="02010609060101010101" charset="-122"/>
                        </a:rPr>
                        <a:t>5</a:t>
                      </a:r>
                      <a:r>
                        <a:rPr lang="zh-CN" altLang="en-US" sz="1000" b="1">
                          <a:solidFill>
                            <a:schemeClr val="bg1"/>
                          </a:solidFill>
                          <a:latin typeface="黑体" panose="02010609060101010101" charset="-122"/>
                          <a:ea typeface="黑体" panose="02010609060101010101" charset="-122"/>
                          <a:cs typeface="黑体" panose="02010609060101010101" charset="-122"/>
                        </a:rPr>
                        <a:t>月</a:t>
                      </a:r>
                      <a:endParaRPr lang="zh-CN" altLang="en-US" sz="1000" b="1">
                        <a:solidFill>
                          <a:schemeClr val="bg1"/>
                        </a:solidFill>
                        <a:latin typeface="黑体" panose="02010609060101010101" charset="-122"/>
                        <a:ea typeface="黑体" panose="02010609060101010101" charset="-122"/>
                        <a:cs typeface="黑体" panose="02010609060101010101" charset="-122"/>
                      </a:endParaRPr>
                    </a:p>
                  </a:txBody>
                  <a:tcPr anchor="ctr" anchorCtr="1">
                    <a:solidFill>
                      <a:schemeClr val="accent1">
                        <a:alpha val="29000"/>
                      </a:schemeClr>
                    </a:solidFill>
                  </a:tcPr>
                </a:tc>
                <a:tc>
                  <a:txBody>
                    <a:bodyPr/>
                    <a:p>
                      <a:pPr>
                        <a:buNone/>
                      </a:pPr>
                      <a:r>
                        <a:rPr lang="en-US" altLang="zh-CN" sz="1000" b="1">
                          <a:solidFill>
                            <a:schemeClr val="bg1"/>
                          </a:solidFill>
                          <a:latin typeface="黑体" panose="02010609060101010101" charset="-122"/>
                          <a:ea typeface="黑体" panose="02010609060101010101" charset="-122"/>
                          <a:cs typeface="黑体" panose="02010609060101010101" charset="-122"/>
                        </a:rPr>
                        <a:t>6</a:t>
                      </a:r>
                      <a:r>
                        <a:rPr lang="zh-CN" altLang="en-US" sz="1000" b="1">
                          <a:solidFill>
                            <a:schemeClr val="bg1"/>
                          </a:solidFill>
                          <a:latin typeface="黑体" panose="02010609060101010101" charset="-122"/>
                          <a:ea typeface="黑体" panose="02010609060101010101" charset="-122"/>
                          <a:cs typeface="黑体" panose="02010609060101010101" charset="-122"/>
                        </a:rPr>
                        <a:t>月</a:t>
                      </a:r>
                      <a:endParaRPr lang="zh-CN" altLang="en-US" sz="1000" b="1">
                        <a:solidFill>
                          <a:schemeClr val="bg1"/>
                        </a:solidFill>
                        <a:latin typeface="黑体" panose="02010609060101010101" charset="-122"/>
                        <a:ea typeface="黑体" panose="02010609060101010101" charset="-122"/>
                        <a:cs typeface="黑体" panose="02010609060101010101" charset="-122"/>
                      </a:endParaRPr>
                    </a:p>
                  </a:txBody>
                  <a:tcPr anchor="ctr" anchorCtr="1">
                    <a:solidFill>
                      <a:schemeClr val="accent1">
                        <a:alpha val="29000"/>
                      </a:schemeClr>
                    </a:solidFill>
                  </a:tcPr>
                </a:tc>
                <a:tc>
                  <a:txBody>
                    <a:bodyPr/>
                    <a:p>
                      <a:pPr>
                        <a:buNone/>
                      </a:pPr>
                      <a:r>
                        <a:rPr lang="en-US" altLang="zh-CN" sz="1000" b="1">
                          <a:solidFill>
                            <a:schemeClr val="bg1"/>
                          </a:solidFill>
                          <a:latin typeface="黑体" panose="02010609060101010101" charset="-122"/>
                          <a:ea typeface="黑体" panose="02010609060101010101" charset="-122"/>
                          <a:cs typeface="黑体" panose="02010609060101010101" charset="-122"/>
                        </a:rPr>
                        <a:t>7</a:t>
                      </a:r>
                      <a:r>
                        <a:rPr lang="zh-CN" altLang="en-US" sz="1000" b="1">
                          <a:solidFill>
                            <a:schemeClr val="bg1"/>
                          </a:solidFill>
                          <a:latin typeface="黑体" panose="02010609060101010101" charset="-122"/>
                          <a:ea typeface="黑体" panose="02010609060101010101" charset="-122"/>
                          <a:cs typeface="黑体" panose="02010609060101010101" charset="-122"/>
                        </a:rPr>
                        <a:t>月</a:t>
                      </a:r>
                      <a:endParaRPr lang="zh-CN" altLang="en-US" sz="1000" b="1">
                        <a:solidFill>
                          <a:schemeClr val="bg1"/>
                        </a:solidFill>
                        <a:latin typeface="黑体" panose="02010609060101010101" charset="-122"/>
                        <a:ea typeface="黑体" panose="02010609060101010101" charset="-122"/>
                        <a:cs typeface="黑体" panose="02010609060101010101" charset="-122"/>
                      </a:endParaRPr>
                    </a:p>
                  </a:txBody>
                  <a:tcPr anchor="ctr" anchorCtr="1">
                    <a:solidFill>
                      <a:schemeClr val="accent1">
                        <a:alpha val="29000"/>
                      </a:schemeClr>
                    </a:solidFill>
                  </a:tcPr>
                </a:tc>
                <a:tc>
                  <a:txBody>
                    <a:bodyPr/>
                    <a:p>
                      <a:pPr>
                        <a:buNone/>
                      </a:pPr>
                      <a:r>
                        <a:rPr lang="en-US" altLang="zh-CN" sz="1000" b="1">
                          <a:solidFill>
                            <a:schemeClr val="bg1"/>
                          </a:solidFill>
                          <a:latin typeface="黑体" panose="02010609060101010101" charset="-122"/>
                          <a:ea typeface="黑体" panose="02010609060101010101" charset="-122"/>
                          <a:cs typeface="黑体" panose="02010609060101010101" charset="-122"/>
                        </a:rPr>
                        <a:t>8</a:t>
                      </a:r>
                      <a:r>
                        <a:rPr lang="zh-CN" altLang="en-US" sz="1000" b="1">
                          <a:solidFill>
                            <a:schemeClr val="bg1"/>
                          </a:solidFill>
                          <a:latin typeface="黑体" panose="02010609060101010101" charset="-122"/>
                          <a:ea typeface="黑体" panose="02010609060101010101" charset="-122"/>
                          <a:cs typeface="黑体" panose="02010609060101010101" charset="-122"/>
                        </a:rPr>
                        <a:t>月</a:t>
                      </a:r>
                      <a:endParaRPr lang="zh-CN" altLang="en-US" sz="1000" b="1">
                        <a:solidFill>
                          <a:schemeClr val="bg1"/>
                        </a:solidFill>
                        <a:latin typeface="黑体" panose="02010609060101010101" charset="-122"/>
                        <a:ea typeface="黑体" panose="02010609060101010101" charset="-122"/>
                        <a:cs typeface="黑体" panose="02010609060101010101" charset="-122"/>
                      </a:endParaRPr>
                    </a:p>
                  </a:txBody>
                  <a:tcPr anchor="ctr" anchorCtr="1">
                    <a:solidFill>
                      <a:schemeClr val="accent1">
                        <a:alpha val="29000"/>
                      </a:schemeClr>
                    </a:solidFill>
                  </a:tcPr>
                </a:tc>
                <a:tc>
                  <a:txBody>
                    <a:bodyPr/>
                    <a:p>
                      <a:pPr>
                        <a:buNone/>
                      </a:pPr>
                      <a:r>
                        <a:rPr lang="en-US" altLang="zh-CN" sz="1000" b="1">
                          <a:solidFill>
                            <a:schemeClr val="bg1"/>
                          </a:solidFill>
                          <a:latin typeface="黑体" panose="02010609060101010101" charset="-122"/>
                          <a:ea typeface="黑体" panose="02010609060101010101" charset="-122"/>
                          <a:cs typeface="黑体" panose="02010609060101010101" charset="-122"/>
                        </a:rPr>
                        <a:t>9</a:t>
                      </a:r>
                      <a:r>
                        <a:rPr lang="zh-CN" altLang="en-US" sz="1000" b="1">
                          <a:solidFill>
                            <a:schemeClr val="bg1"/>
                          </a:solidFill>
                          <a:latin typeface="黑体" panose="02010609060101010101" charset="-122"/>
                          <a:ea typeface="黑体" panose="02010609060101010101" charset="-122"/>
                          <a:cs typeface="黑体" panose="02010609060101010101" charset="-122"/>
                        </a:rPr>
                        <a:t>月</a:t>
                      </a:r>
                      <a:endParaRPr lang="zh-CN" altLang="en-US" sz="1000" b="1">
                        <a:solidFill>
                          <a:schemeClr val="bg1"/>
                        </a:solidFill>
                        <a:latin typeface="黑体" panose="02010609060101010101" charset="-122"/>
                        <a:ea typeface="黑体" panose="02010609060101010101" charset="-122"/>
                        <a:cs typeface="黑体" panose="02010609060101010101" charset="-122"/>
                      </a:endParaRPr>
                    </a:p>
                  </a:txBody>
                  <a:tcPr anchor="ctr" anchorCtr="1">
                    <a:solidFill>
                      <a:schemeClr val="accent1">
                        <a:alpha val="29000"/>
                      </a:schemeClr>
                    </a:solidFill>
                  </a:tcPr>
                </a:tc>
                <a:tc>
                  <a:txBody>
                    <a:bodyPr/>
                    <a:p>
                      <a:pPr>
                        <a:buNone/>
                      </a:pPr>
                      <a:r>
                        <a:rPr lang="en-US" altLang="zh-CN" sz="1000" b="1">
                          <a:solidFill>
                            <a:schemeClr val="bg1"/>
                          </a:solidFill>
                          <a:latin typeface="黑体" panose="02010609060101010101" charset="-122"/>
                          <a:ea typeface="黑体" panose="02010609060101010101" charset="-122"/>
                          <a:cs typeface="黑体" panose="02010609060101010101" charset="-122"/>
                        </a:rPr>
                        <a:t>10</a:t>
                      </a:r>
                      <a:r>
                        <a:rPr lang="zh-CN" altLang="en-US" sz="1000" b="1">
                          <a:solidFill>
                            <a:schemeClr val="bg1"/>
                          </a:solidFill>
                          <a:latin typeface="黑体" panose="02010609060101010101" charset="-122"/>
                          <a:ea typeface="黑体" panose="02010609060101010101" charset="-122"/>
                          <a:cs typeface="黑体" panose="02010609060101010101" charset="-122"/>
                        </a:rPr>
                        <a:t>月</a:t>
                      </a:r>
                      <a:endParaRPr lang="zh-CN" altLang="en-US" sz="1000" b="1">
                        <a:solidFill>
                          <a:schemeClr val="bg1"/>
                        </a:solidFill>
                        <a:latin typeface="黑体" panose="02010609060101010101" charset="-122"/>
                        <a:ea typeface="黑体" panose="02010609060101010101" charset="-122"/>
                        <a:cs typeface="黑体" panose="02010609060101010101" charset="-122"/>
                      </a:endParaRPr>
                    </a:p>
                  </a:txBody>
                  <a:tcPr anchor="ctr" anchorCtr="1">
                    <a:solidFill>
                      <a:schemeClr val="accent1">
                        <a:alpha val="29000"/>
                      </a:schemeClr>
                    </a:solidFill>
                  </a:tcPr>
                </a:tc>
                <a:tc>
                  <a:txBody>
                    <a:bodyPr/>
                    <a:p>
                      <a:pPr>
                        <a:buNone/>
                      </a:pPr>
                      <a:r>
                        <a:rPr lang="en-US" altLang="zh-CN" sz="1000" b="1">
                          <a:solidFill>
                            <a:schemeClr val="bg1"/>
                          </a:solidFill>
                          <a:latin typeface="黑体" panose="02010609060101010101" charset="-122"/>
                          <a:ea typeface="黑体" panose="02010609060101010101" charset="-122"/>
                          <a:cs typeface="黑体" panose="02010609060101010101" charset="-122"/>
                        </a:rPr>
                        <a:t>11</a:t>
                      </a:r>
                      <a:r>
                        <a:rPr lang="zh-CN" altLang="en-US" sz="1000" b="1">
                          <a:solidFill>
                            <a:schemeClr val="bg1"/>
                          </a:solidFill>
                          <a:latin typeface="黑体" panose="02010609060101010101" charset="-122"/>
                          <a:ea typeface="黑体" panose="02010609060101010101" charset="-122"/>
                          <a:cs typeface="黑体" panose="02010609060101010101" charset="-122"/>
                        </a:rPr>
                        <a:t>月</a:t>
                      </a:r>
                      <a:endParaRPr lang="zh-CN" altLang="en-US" sz="1000" b="1">
                        <a:solidFill>
                          <a:schemeClr val="bg1"/>
                        </a:solidFill>
                        <a:latin typeface="黑体" panose="02010609060101010101" charset="-122"/>
                        <a:ea typeface="黑体" panose="02010609060101010101" charset="-122"/>
                        <a:cs typeface="黑体" panose="02010609060101010101" charset="-122"/>
                      </a:endParaRPr>
                    </a:p>
                  </a:txBody>
                  <a:tcPr anchor="ctr" anchorCtr="1">
                    <a:solidFill>
                      <a:schemeClr val="accent1">
                        <a:alpha val="29000"/>
                      </a:schemeClr>
                    </a:solidFill>
                  </a:tcPr>
                </a:tc>
                <a:tc>
                  <a:txBody>
                    <a:bodyPr/>
                    <a:p>
                      <a:pPr>
                        <a:buNone/>
                      </a:pPr>
                      <a:r>
                        <a:rPr lang="en-US" altLang="zh-CN" sz="1000" b="1">
                          <a:solidFill>
                            <a:schemeClr val="bg1"/>
                          </a:solidFill>
                          <a:latin typeface="黑体" panose="02010609060101010101" charset="-122"/>
                          <a:ea typeface="黑体" panose="02010609060101010101" charset="-122"/>
                          <a:cs typeface="黑体" panose="02010609060101010101" charset="-122"/>
                        </a:rPr>
                        <a:t>12</a:t>
                      </a:r>
                      <a:r>
                        <a:rPr lang="zh-CN" altLang="en-US" sz="1000" b="1">
                          <a:solidFill>
                            <a:schemeClr val="bg1"/>
                          </a:solidFill>
                          <a:latin typeface="黑体" panose="02010609060101010101" charset="-122"/>
                          <a:ea typeface="黑体" panose="02010609060101010101" charset="-122"/>
                          <a:cs typeface="黑体" panose="02010609060101010101" charset="-122"/>
                        </a:rPr>
                        <a:t>月</a:t>
                      </a:r>
                      <a:endParaRPr lang="zh-CN" altLang="en-US" sz="1000" b="1">
                        <a:solidFill>
                          <a:schemeClr val="bg1"/>
                        </a:solidFill>
                        <a:latin typeface="黑体" panose="02010609060101010101" charset="-122"/>
                        <a:ea typeface="黑体" panose="02010609060101010101" charset="-122"/>
                        <a:cs typeface="黑体" panose="02010609060101010101" charset="-122"/>
                      </a:endParaRPr>
                    </a:p>
                  </a:txBody>
                  <a:tcPr anchor="ctr" anchorCtr="1">
                    <a:solidFill>
                      <a:schemeClr val="accent1">
                        <a:alpha val="29000"/>
                      </a:schemeClr>
                    </a:solidFill>
                  </a:tcPr>
                </a:tc>
              </a:tr>
              <a:tr h="381000">
                <a:tc gridSpan="5">
                  <a:txBody>
                    <a:bodyPr/>
                    <a:p>
                      <a:pPr>
                        <a:buNone/>
                      </a:pPr>
                      <a:r>
                        <a:rPr lang="zh-CN" altLang="en-US" sz="1000" b="1">
                          <a:solidFill>
                            <a:schemeClr val="bg1"/>
                          </a:solidFill>
                          <a:latin typeface="黑体" panose="02010609060101010101" charset="-122"/>
                          <a:ea typeface="黑体" panose="02010609060101010101" charset="-122"/>
                        </a:rPr>
                        <a:t>未开业</a:t>
                      </a:r>
                      <a:endParaRPr lang="zh-CN" altLang="en-US" sz="1000" b="1">
                        <a:solidFill>
                          <a:schemeClr val="bg1"/>
                        </a:solidFill>
                        <a:latin typeface="黑体" panose="02010609060101010101" charset="-122"/>
                        <a:ea typeface="黑体" panose="02010609060101010101" charset="-122"/>
                      </a:endParaRPr>
                    </a:p>
                  </a:txBody>
                  <a:tcPr anchor="ctr" anchorCtr="1">
                    <a:solidFill>
                      <a:schemeClr val="accent1">
                        <a:tint val="40000"/>
                        <a:alpha val="29000"/>
                      </a:schemeClr>
                    </a:solidFill>
                  </a:tcPr>
                </a:tc>
                <a:tc hMerge="1">
                  <a:tcPr/>
                </a:tc>
                <a:tc hMerge="1">
                  <a:tcPr/>
                </a:tc>
                <a:tc hMerge="1">
                  <a:tcPr/>
                </a:tc>
                <a:tc hMerge="1">
                  <a:tcPr/>
                </a:tc>
                <a:tc>
                  <a:txBody>
                    <a:bodyPr/>
                    <a:p>
                      <a:pPr>
                        <a:buNone/>
                      </a:pPr>
                      <a:r>
                        <a:rPr lang="en-US" altLang="zh-CN" sz="1000" b="1">
                          <a:solidFill>
                            <a:schemeClr val="bg1"/>
                          </a:solidFill>
                          <a:latin typeface="黑体" panose="02010609060101010101" charset="-122"/>
                          <a:ea typeface="黑体" panose="02010609060101010101" charset="-122"/>
                        </a:rPr>
                        <a:t>20</a:t>
                      </a:r>
                      <a:r>
                        <a:rPr lang="zh-CN" altLang="en-US" sz="1000" b="1">
                          <a:solidFill>
                            <a:schemeClr val="bg1"/>
                          </a:solidFill>
                          <a:latin typeface="黑体" panose="02010609060101010101" charset="-122"/>
                          <a:ea typeface="黑体" panose="02010609060101010101" charset="-122"/>
                        </a:rPr>
                        <a:t>人</a:t>
                      </a:r>
                      <a:endParaRPr lang="zh-CN" altLang="en-US" sz="1000" b="1">
                        <a:solidFill>
                          <a:schemeClr val="bg1"/>
                        </a:solidFill>
                        <a:latin typeface="黑体" panose="02010609060101010101" charset="-122"/>
                        <a:ea typeface="黑体" panose="02010609060101010101" charset="-122"/>
                      </a:endParaRPr>
                    </a:p>
                  </a:txBody>
                  <a:tcPr anchor="ctr" anchorCtr="1">
                    <a:solidFill>
                      <a:schemeClr val="accent1">
                        <a:tint val="40000"/>
                        <a:alpha val="29000"/>
                      </a:schemeClr>
                    </a:solidFill>
                  </a:tcPr>
                </a:tc>
                <a:tc>
                  <a:txBody>
                    <a:bodyPr/>
                    <a:p>
                      <a:pPr>
                        <a:buNone/>
                      </a:pPr>
                      <a:r>
                        <a:rPr lang="en-US" sz="1000" b="1">
                          <a:solidFill>
                            <a:schemeClr val="bg1"/>
                          </a:solidFill>
                          <a:latin typeface="黑体" panose="02010609060101010101" charset="-122"/>
                          <a:ea typeface="黑体" panose="02010609060101010101" charset="-122"/>
                          <a:sym typeface="+mn-ea"/>
                        </a:rPr>
                        <a:t>2</a:t>
                      </a:r>
                      <a:r>
                        <a:rPr sz="1000" b="1">
                          <a:solidFill>
                            <a:schemeClr val="bg1"/>
                          </a:solidFill>
                          <a:latin typeface="黑体" panose="02010609060101010101" charset="-122"/>
                          <a:ea typeface="黑体" panose="02010609060101010101" charset="-122"/>
                          <a:sym typeface="+mn-ea"/>
                        </a:rPr>
                        <a:t>0人</a:t>
                      </a:r>
                      <a:endParaRPr lang="zh-CN" altLang="en-US" sz="1000" b="1">
                        <a:solidFill>
                          <a:schemeClr val="bg1"/>
                        </a:solidFill>
                        <a:latin typeface="黑体" panose="02010609060101010101" charset="-122"/>
                        <a:ea typeface="黑体" panose="02010609060101010101" charset="-122"/>
                      </a:endParaRPr>
                    </a:p>
                  </a:txBody>
                  <a:tcPr anchor="ctr" anchorCtr="1">
                    <a:solidFill>
                      <a:schemeClr val="accent1">
                        <a:tint val="40000"/>
                        <a:alpha val="29000"/>
                      </a:schemeClr>
                    </a:solidFill>
                  </a:tcPr>
                </a:tc>
                <a:tc>
                  <a:txBody>
                    <a:bodyPr/>
                    <a:p>
                      <a:pPr>
                        <a:buNone/>
                      </a:pPr>
                      <a:r>
                        <a:rPr lang="en-US" sz="1000" b="1">
                          <a:solidFill>
                            <a:schemeClr val="bg1"/>
                          </a:solidFill>
                          <a:latin typeface="黑体" panose="02010609060101010101" charset="-122"/>
                          <a:ea typeface="黑体" panose="02010609060101010101" charset="-122"/>
                          <a:sym typeface="+mn-ea"/>
                        </a:rPr>
                        <a:t>2</a:t>
                      </a:r>
                      <a:r>
                        <a:rPr sz="1000" b="1">
                          <a:solidFill>
                            <a:schemeClr val="bg1"/>
                          </a:solidFill>
                          <a:latin typeface="黑体" panose="02010609060101010101" charset="-122"/>
                          <a:ea typeface="黑体" panose="02010609060101010101" charset="-122"/>
                          <a:sym typeface="+mn-ea"/>
                        </a:rPr>
                        <a:t>0人</a:t>
                      </a:r>
                      <a:endParaRPr lang="zh-CN" altLang="en-US" sz="1000" b="1">
                        <a:solidFill>
                          <a:schemeClr val="bg1"/>
                        </a:solidFill>
                        <a:latin typeface="黑体" panose="02010609060101010101" charset="-122"/>
                        <a:ea typeface="黑体" panose="02010609060101010101" charset="-122"/>
                      </a:endParaRPr>
                    </a:p>
                  </a:txBody>
                  <a:tcPr anchor="ctr" anchorCtr="1">
                    <a:solidFill>
                      <a:schemeClr val="accent1">
                        <a:tint val="40000"/>
                        <a:alpha val="29000"/>
                      </a:schemeClr>
                    </a:solidFill>
                  </a:tcPr>
                </a:tc>
                <a:tc>
                  <a:txBody>
                    <a:bodyPr/>
                    <a:p>
                      <a:pPr>
                        <a:buNone/>
                      </a:pPr>
                      <a:r>
                        <a:rPr lang="en-US" sz="1000" b="1">
                          <a:solidFill>
                            <a:schemeClr val="bg1"/>
                          </a:solidFill>
                          <a:latin typeface="黑体" panose="02010609060101010101" charset="-122"/>
                          <a:ea typeface="黑体" panose="02010609060101010101" charset="-122"/>
                          <a:sym typeface="+mn-ea"/>
                        </a:rPr>
                        <a:t>2</a:t>
                      </a:r>
                      <a:r>
                        <a:rPr sz="1000" b="1">
                          <a:solidFill>
                            <a:schemeClr val="bg1"/>
                          </a:solidFill>
                          <a:latin typeface="黑体" panose="02010609060101010101" charset="-122"/>
                          <a:ea typeface="黑体" panose="02010609060101010101" charset="-122"/>
                          <a:sym typeface="+mn-ea"/>
                        </a:rPr>
                        <a:t>0人</a:t>
                      </a:r>
                      <a:endParaRPr lang="zh-CN" altLang="en-US" sz="1000" b="1">
                        <a:solidFill>
                          <a:schemeClr val="bg1"/>
                        </a:solidFill>
                        <a:latin typeface="黑体" panose="02010609060101010101" charset="-122"/>
                        <a:ea typeface="黑体" panose="02010609060101010101" charset="-122"/>
                      </a:endParaRPr>
                    </a:p>
                  </a:txBody>
                  <a:tcPr anchor="ctr" anchorCtr="1">
                    <a:solidFill>
                      <a:schemeClr val="accent1">
                        <a:tint val="40000"/>
                        <a:alpha val="29000"/>
                      </a:schemeClr>
                    </a:solidFill>
                  </a:tcPr>
                </a:tc>
                <a:tc>
                  <a:txBody>
                    <a:bodyPr/>
                    <a:p>
                      <a:pPr>
                        <a:buNone/>
                      </a:pPr>
                      <a:r>
                        <a:rPr lang="en-US" altLang="zh-CN" sz="1000" b="1">
                          <a:solidFill>
                            <a:schemeClr val="bg1"/>
                          </a:solidFill>
                          <a:latin typeface="黑体" panose="02010609060101010101" charset="-122"/>
                          <a:ea typeface="黑体" panose="02010609060101010101" charset="-122"/>
                        </a:rPr>
                        <a:t>30</a:t>
                      </a:r>
                      <a:r>
                        <a:rPr lang="zh-CN" altLang="en-US" sz="1000" b="1">
                          <a:solidFill>
                            <a:schemeClr val="bg1"/>
                          </a:solidFill>
                          <a:latin typeface="黑体" panose="02010609060101010101" charset="-122"/>
                          <a:ea typeface="黑体" panose="02010609060101010101" charset="-122"/>
                        </a:rPr>
                        <a:t>人</a:t>
                      </a:r>
                      <a:endParaRPr lang="zh-CN" altLang="en-US" sz="1000" b="1">
                        <a:solidFill>
                          <a:schemeClr val="bg1"/>
                        </a:solidFill>
                        <a:latin typeface="黑体" panose="02010609060101010101" charset="-122"/>
                        <a:ea typeface="黑体" panose="02010609060101010101" charset="-122"/>
                      </a:endParaRPr>
                    </a:p>
                  </a:txBody>
                  <a:tcPr anchor="ctr" anchorCtr="1">
                    <a:solidFill>
                      <a:schemeClr val="accent1">
                        <a:tint val="40000"/>
                        <a:alpha val="29000"/>
                      </a:schemeClr>
                    </a:solidFill>
                  </a:tcPr>
                </a:tc>
                <a:tc>
                  <a:txBody>
                    <a:bodyPr/>
                    <a:p>
                      <a:pPr>
                        <a:buNone/>
                      </a:pPr>
                      <a:r>
                        <a:rPr sz="1000" b="1">
                          <a:solidFill>
                            <a:schemeClr val="bg1"/>
                          </a:solidFill>
                          <a:latin typeface="黑体" panose="02010609060101010101" charset="-122"/>
                          <a:ea typeface="黑体" panose="02010609060101010101" charset="-122"/>
                        </a:rPr>
                        <a:t>30人</a:t>
                      </a:r>
                      <a:endParaRPr lang="zh-CN" altLang="en-US" sz="1000" b="1">
                        <a:solidFill>
                          <a:schemeClr val="bg1"/>
                        </a:solidFill>
                        <a:latin typeface="黑体" panose="02010609060101010101" charset="-122"/>
                        <a:ea typeface="黑体" panose="02010609060101010101" charset="-122"/>
                      </a:endParaRPr>
                    </a:p>
                  </a:txBody>
                  <a:tcPr anchor="ctr" anchorCtr="1">
                    <a:solidFill>
                      <a:schemeClr val="accent1">
                        <a:tint val="40000"/>
                        <a:alpha val="29000"/>
                      </a:schemeClr>
                    </a:solidFill>
                  </a:tcPr>
                </a:tc>
                <a:tc>
                  <a:txBody>
                    <a:bodyPr/>
                    <a:p>
                      <a:pPr>
                        <a:buNone/>
                      </a:pPr>
                      <a:r>
                        <a:rPr sz="1000" b="1">
                          <a:solidFill>
                            <a:schemeClr val="bg1"/>
                          </a:solidFill>
                          <a:latin typeface="黑体" panose="02010609060101010101" charset="-122"/>
                          <a:ea typeface="黑体" panose="02010609060101010101" charset="-122"/>
                        </a:rPr>
                        <a:t>30人</a:t>
                      </a:r>
                      <a:endParaRPr lang="zh-CN" altLang="en-US" sz="1000" b="1">
                        <a:solidFill>
                          <a:schemeClr val="bg1"/>
                        </a:solidFill>
                        <a:latin typeface="黑体" panose="02010609060101010101" charset="-122"/>
                        <a:ea typeface="黑体" panose="02010609060101010101" charset="-122"/>
                      </a:endParaRPr>
                    </a:p>
                  </a:txBody>
                  <a:tcPr anchor="ctr" anchorCtr="1">
                    <a:solidFill>
                      <a:schemeClr val="accent1">
                        <a:tint val="40000"/>
                        <a:alpha val="29000"/>
                      </a:schemeClr>
                    </a:solidFill>
                  </a:tcPr>
                </a:tc>
              </a:tr>
            </a:tbl>
          </a:graphicData>
        </a:graphic>
      </p:graphicFrame>
      <p:sp>
        <p:nvSpPr>
          <p:cNvPr id="6" name="文本框 5"/>
          <p:cNvSpPr txBox="1"/>
          <p:nvPr/>
        </p:nvSpPr>
        <p:spPr>
          <a:xfrm>
            <a:off x="1010920" y="4027805"/>
            <a:ext cx="6831965" cy="306705"/>
          </a:xfrm>
          <a:prstGeom prst="rect">
            <a:avLst/>
          </a:prstGeom>
          <a:noFill/>
        </p:spPr>
        <p:txBody>
          <a:bodyPr wrap="square" rtlCol="0">
            <a:spAutoFit/>
          </a:bodyPr>
          <a:p>
            <a:r>
              <a:rPr lang="zh-CN" altLang="en-US" sz="14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上年用人单位在职职工人数</a:t>
            </a:r>
            <a:r>
              <a:rPr lang="en-US" altLang="zh-CN" sz="14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a:t>
            </a:r>
            <a:r>
              <a:rPr lang="zh-CN" altLang="en-US" sz="14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a:t>
            </a:r>
            <a:r>
              <a:rPr lang="en-US" altLang="zh-CN" sz="14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20+20+20+20+30+30+30</a:t>
            </a:r>
            <a:r>
              <a:rPr lang="zh-CN" altLang="en-US" sz="14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a:t>
            </a:r>
            <a:r>
              <a:rPr lang="en-US" altLang="zh-CN" sz="14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12 </a:t>
            </a:r>
            <a:r>
              <a:rPr lang="zh-CN" altLang="en-US" sz="1400" b="1">
                <a:solidFill>
                  <a:schemeClr val="bg1"/>
                </a:solidFill>
                <a:effectLst>
                  <a:outerShdw blurRad="38100" dist="19050" dir="2700000" algn="tl" rotWithShape="0">
                    <a:schemeClr val="dk1">
                      <a:alpha val="40000"/>
                    </a:schemeClr>
                  </a:outerShdw>
                </a:effectLst>
                <a:latin typeface="Arial" panose="020B0604020202020204" pitchFamily="34" charset="0"/>
                <a:ea typeface="黑体" panose="02010609060101010101" charset="-122"/>
                <a:cs typeface="Arial" panose="020B0604020202020204" pitchFamily="34" charset="0"/>
                <a:sym typeface="+mn-ea"/>
              </a:rPr>
              <a:t>≈ </a:t>
            </a:r>
            <a:r>
              <a:rPr lang="en-US" altLang="zh-CN" sz="1400" b="1">
                <a:solidFill>
                  <a:schemeClr val="bg1"/>
                </a:solidFill>
                <a:effectLst>
                  <a:outerShdw blurRad="38100" dist="19050" dir="2700000" algn="tl" rotWithShape="0">
                    <a:schemeClr val="dk1">
                      <a:alpha val="40000"/>
                    </a:schemeClr>
                  </a:outerShdw>
                </a:effectLst>
                <a:latin typeface="Arial" panose="020B0604020202020204" pitchFamily="34" charset="0"/>
                <a:ea typeface="黑体" panose="02010609060101010101" charset="-122"/>
                <a:cs typeface="Arial" panose="020B0604020202020204" pitchFamily="34" charset="0"/>
                <a:sym typeface="+mn-ea"/>
              </a:rPr>
              <a:t>14.17</a:t>
            </a:r>
            <a:r>
              <a:rPr lang="zh-CN" altLang="en-US" sz="1400" b="1">
                <a:solidFill>
                  <a:schemeClr val="bg1"/>
                </a:solidFill>
                <a:effectLst>
                  <a:outerShdw blurRad="38100" dist="19050" dir="2700000" algn="tl" rotWithShape="0">
                    <a:schemeClr val="dk1">
                      <a:alpha val="40000"/>
                    </a:schemeClr>
                  </a:outerShdw>
                </a:effectLst>
                <a:latin typeface="Arial" panose="020B0604020202020204" pitchFamily="34" charset="0"/>
                <a:ea typeface="黑体" panose="02010609060101010101" charset="-122"/>
                <a:cs typeface="Arial" panose="020B0604020202020204" pitchFamily="34" charset="0"/>
                <a:sym typeface="+mn-ea"/>
              </a:rPr>
              <a:t> </a:t>
            </a:r>
            <a:endParaRPr lang="zh-CN" altLang="en-US" sz="1400" b="1">
              <a:solidFill>
                <a:schemeClr val="bg1"/>
              </a:solidFill>
              <a:effectLst>
                <a:outerShdw blurRad="38100" dist="19050" dir="2700000" algn="tl" rotWithShape="0">
                  <a:schemeClr val="dk1">
                    <a:alpha val="40000"/>
                  </a:schemeClr>
                </a:outerShdw>
              </a:effectLst>
              <a:latin typeface="Arial" panose="020B0604020202020204" pitchFamily="34" charset="0"/>
              <a:ea typeface="黑体" panose="02010609060101010101"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10769" y="-27157"/>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6830" y="-19685"/>
            <a:ext cx="9170035" cy="5163185"/>
          </a:xfrm>
          <a:prstGeom prst="rect">
            <a:avLst/>
          </a:prstGeom>
          <a:solidFill>
            <a:schemeClr val="tx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960755" y="895350"/>
            <a:ext cx="6931025" cy="768350"/>
          </a:xfrm>
          <a:prstGeom prst="rect">
            <a:avLst/>
          </a:prstGeom>
          <a:noFill/>
        </p:spPr>
        <p:txBody>
          <a:bodyPr wrap="square" rtlCol="0">
            <a:spAutoFit/>
          </a:bodyPr>
          <a:p>
            <a:pPr algn="just" fontAlgn="auto">
              <a:spcBef>
                <a:spcPts val="1200"/>
              </a:spcBef>
            </a:pPr>
            <a:r>
              <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暂免征收小微企业残保金</a:t>
            </a:r>
            <a:endPar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1200"/>
              </a:spcBef>
            </a:pPr>
            <a:r>
              <a:rPr lang="zh-CN" altLang="en-US" sz="14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对在职职工总数30人（含）以下的企业，暂免征收残保金。</a:t>
            </a:r>
            <a:endParaRPr lang="zh-CN" altLang="en-US" sz="14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p:txBody>
      </p:sp>
      <p:sp>
        <p:nvSpPr>
          <p:cNvPr id="5" name="文本框 4"/>
          <p:cNvSpPr txBox="1"/>
          <p:nvPr/>
        </p:nvSpPr>
        <p:spPr>
          <a:xfrm>
            <a:off x="960755" y="1880870"/>
            <a:ext cx="6931025" cy="1198880"/>
          </a:xfrm>
          <a:prstGeom prst="rect">
            <a:avLst/>
          </a:prstGeom>
          <a:noFill/>
        </p:spPr>
        <p:txBody>
          <a:bodyPr wrap="square" rtlCol="0">
            <a:spAutoFit/>
          </a:bodyPr>
          <a:p>
            <a:pPr algn="just" fontAlgn="auto">
              <a:spcBef>
                <a:spcPts val="1200"/>
              </a:spcBef>
            </a:pPr>
            <a:r>
              <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实行分档征收</a:t>
            </a:r>
            <a:endPar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1200"/>
              </a:spcBef>
            </a:pPr>
            <a:r>
              <a:rPr lang="zh-CN" altLang="en-US" sz="14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将残保金由单一标准征收调整为分档征收，用人单位安排残疾人就业比例1%（含）以上但低于本省（区、市）规定比例的，三年内按应缴费额50%征收；1%以下的，三年内按应缴费额90%征收。</a:t>
            </a:r>
            <a:endParaRPr lang="zh-CN" altLang="en-US" sz="14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p:txBody>
      </p:sp>
      <p:sp>
        <p:nvSpPr>
          <p:cNvPr id="7" name="文本框 6"/>
          <p:cNvSpPr txBox="1"/>
          <p:nvPr/>
        </p:nvSpPr>
        <p:spPr>
          <a:xfrm>
            <a:off x="960755" y="3415030"/>
            <a:ext cx="6987540" cy="583565"/>
          </a:xfrm>
          <a:prstGeom prst="rect">
            <a:avLst/>
          </a:prstGeom>
          <a:noFill/>
        </p:spPr>
        <p:txBody>
          <a:bodyPr wrap="square" rtlCol="0">
            <a:spAutoFit/>
          </a:bodyPr>
          <a:p>
            <a:pPr algn="l"/>
            <a:r>
              <a:rPr lang="zh-CN" altLang="en-US" sz="1600">
                <a:solidFill>
                  <a:schemeClr val="bg1"/>
                </a:solidFill>
                <a:latin typeface="黑体" panose="02010609060101010101" charset="-122"/>
                <a:ea typeface="黑体" panose="02010609060101010101" charset="-122"/>
                <a:cs typeface="黑体" panose="02010609060101010101" charset="-122"/>
                <a:sym typeface="+mn-ea"/>
              </a:rPr>
              <a:t>若用人单位满足免征条件，不需要考虑分档征收的问题，因为用人单位实际应缴纳残保金是0元。无论</a:t>
            </a:r>
            <a:r>
              <a:rPr lang="en-US" altLang="zh-CN" sz="16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600">
                <a:solidFill>
                  <a:schemeClr val="bg1"/>
                </a:solidFill>
                <a:latin typeface="黑体" panose="02010609060101010101" charset="-122"/>
                <a:ea typeface="黑体" panose="02010609060101010101" charset="-122"/>
                <a:cs typeface="黑体" panose="02010609060101010101" charset="-122"/>
                <a:sym typeface="+mn-ea"/>
              </a:rPr>
              <a:t>打折</a:t>
            </a:r>
            <a:r>
              <a:rPr lang="en-US" altLang="zh-CN" sz="16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600">
                <a:solidFill>
                  <a:schemeClr val="bg1"/>
                </a:solidFill>
                <a:latin typeface="黑体" panose="02010609060101010101" charset="-122"/>
                <a:ea typeface="黑体" panose="02010609060101010101" charset="-122"/>
                <a:cs typeface="黑体" panose="02010609060101010101" charset="-122"/>
                <a:sym typeface="+mn-ea"/>
              </a:rPr>
              <a:t>不</a:t>
            </a:r>
            <a:r>
              <a:rPr lang="en-US" altLang="zh-CN" sz="16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600">
                <a:solidFill>
                  <a:schemeClr val="bg1"/>
                </a:solidFill>
                <a:latin typeface="黑体" panose="02010609060101010101" charset="-122"/>
                <a:ea typeface="黑体" panose="02010609060101010101" charset="-122"/>
                <a:cs typeface="黑体" panose="02010609060101010101" charset="-122"/>
                <a:sym typeface="+mn-ea"/>
              </a:rPr>
              <a:t>打折</a:t>
            </a:r>
            <a:r>
              <a:rPr lang="en-US" altLang="zh-CN" sz="16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600">
                <a:solidFill>
                  <a:schemeClr val="bg1"/>
                </a:solidFill>
                <a:latin typeface="黑体" panose="02010609060101010101" charset="-122"/>
                <a:ea typeface="黑体" panose="02010609060101010101" charset="-122"/>
                <a:cs typeface="黑体" panose="02010609060101010101" charset="-122"/>
                <a:sym typeface="+mn-ea"/>
              </a:rPr>
              <a:t>都是0元。</a:t>
            </a:r>
            <a:endParaRPr lang="zh-CN" altLang="en-US" sz="16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10769" y="-27157"/>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6830" y="-20320"/>
            <a:ext cx="9170035" cy="5163185"/>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010920" y="1254760"/>
            <a:ext cx="6931025" cy="1229995"/>
          </a:xfrm>
          <a:prstGeom prst="rect">
            <a:avLst/>
          </a:prstGeom>
          <a:noFill/>
        </p:spPr>
        <p:txBody>
          <a:bodyPr wrap="square" rtlCol="0">
            <a:spAutoFit/>
          </a:bodyPr>
          <a:p>
            <a:pPr algn="just" fontAlgn="auto">
              <a:spcBef>
                <a:spcPts val="1200"/>
              </a:spcBef>
            </a:pPr>
            <a:r>
              <a:rPr lang="zh-CN" altLang="en-US" sz="28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明确社会平均工资口径</a:t>
            </a:r>
            <a:endParaRPr lang="zh-CN" altLang="en-US" sz="28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1200"/>
              </a:spcBef>
            </a:pPr>
            <a:r>
              <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残保金征收标准上限仍按当地社会平均工资的2倍执行，社会平均工资的口径为城镇私营单位和非私营单位就业人员加权平均工资。</a:t>
            </a:r>
            <a:endPar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p:txBody>
      </p:sp>
      <p:sp>
        <p:nvSpPr>
          <p:cNvPr id="4" name="文本框 3"/>
          <p:cNvSpPr txBox="1"/>
          <p:nvPr/>
        </p:nvSpPr>
        <p:spPr>
          <a:xfrm>
            <a:off x="1082040" y="2728595"/>
            <a:ext cx="6859905" cy="1091565"/>
          </a:xfrm>
          <a:prstGeom prst="rect">
            <a:avLst/>
          </a:prstGeom>
          <a:noFill/>
        </p:spPr>
        <p:txBody>
          <a:bodyPr wrap="square" rtlCol="0">
            <a:spAutoFit/>
          </a:bodyPr>
          <a:p>
            <a:pPr algn="just" fontAlgn="auto">
              <a:spcBef>
                <a:spcPts val="600"/>
              </a:spcBef>
            </a:pPr>
            <a:r>
              <a:rPr lang="zh-CN" altLang="en-US" sz="1600">
                <a:solidFill>
                  <a:schemeClr val="bg1"/>
                </a:solidFill>
                <a:latin typeface="黑体" panose="02010609060101010101" charset="-122"/>
                <a:ea typeface="黑体" panose="02010609060101010101" charset="-122"/>
                <a:cs typeface="黑体" panose="02010609060101010101" charset="-122"/>
              </a:rPr>
              <a:t>2018至2020年底，残疾人就业保障金下调为按2017年的征收标准进行征收。目前该政策仍然有效。</a:t>
            </a:r>
            <a:r>
              <a:rPr lang="en-US" altLang="zh-CN" sz="1600">
                <a:solidFill>
                  <a:schemeClr val="bg1"/>
                </a:solidFill>
                <a:latin typeface="黑体" panose="02010609060101010101" charset="-122"/>
                <a:ea typeface="黑体" panose="02010609060101010101" charset="-122"/>
                <a:cs typeface="黑体" panose="02010609060101010101" charset="-122"/>
              </a:rPr>
              <a:t>2020</a:t>
            </a:r>
            <a:r>
              <a:rPr lang="zh-CN" altLang="en-US" sz="1600">
                <a:solidFill>
                  <a:schemeClr val="bg1"/>
                </a:solidFill>
                <a:latin typeface="黑体" panose="02010609060101010101" charset="-122"/>
                <a:ea typeface="黑体" panose="02010609060101010101" charset="-122"/>
                <a:cs typeface="黑体" panose="02010609060101010101" charset="-122"/>
              </a:rPr>
              <a:t>年，</a:t>
            </a:r>
            <a:r>
              <a:rPr lang="zh-CN" altLang="en-US" sz="1600">
                <a:solidFill>
                  <a:schemeClr val="accent6">
                    <a:lumMod val="60000"/>
                    <a:lumOff val="40000"/>
                  </a:schemeClr>
                </a:solidFill>
                <a:latin typeface="黑体" panose="02010609060101010101" charset="-122"/>
                <a:ea typeface="黑体" panose="02010609060101010101" charset="-122"/>
                <a:cs typeface="黑体" panose="02010609060101010101" charset="-122"/>
              </a:rPr>
              <a:t>广东省残保金征收标准上限仍按2017年当地征收标准执行</a:t>
            </a:r>
            <a:r>
              <a:rPr lang="zh-CN" altLang="en-US" sz="1600">
                <a:solidFill>
                  <a:schemeClr val="bg1"/>
                </a:solidFill>
                <a:latin typeface="黑体" panose="02010609060101010101" charset="-122"/>
                <a:ea typeface="黑体" panose="02010609060101010101" charset="-122"/>
                <a:cs typeface="黑体" panose="02010609060101010101" charset="-122"/>
              </a:rPr>
              <a:t>。</a:t>
            </a:r>
            <a:endParaRPr lang="zh-CN" altLang="en-US" sz="1600">
              <a:solidFill>
                <a:schemeClr val="bg1"/>
              </a:solidFill>
              <a:latin typeface="黑体" panose="02010609060101010101" charset="-122"/>
              <a:ea typeface="黑体" panose="02010609060101010101" charset="-122"/>
              <a:cs typeface="黑体" panose="02010609060101010101" charset="-122"/>
            </a:endParaRPr>
          </a:p>
          <a:p>
            <a:pPr fontAlgn="auto">
              <a:spcBef>
                <a:spcPts val="600"/>
              </a:spcBef>
            </a:pPr>
            <a:r>
              <a:rPr lang="en-US" altLang="zh-CN" sz="1200">
                <a:solidFill>
                  <a:schemeClr val="bg1"/>
                </a:solidFill>
                <a:latin typeface="黑体" panose="02010609060101010101" charset="-122"/>
                <a:ea typeface="黑体" panose="02010609060101010101" charset="-122"/>
                <a:cs typeface="黑体" panose="02010609060101010101" charset="-122"/>
              </a:rPr>
              <a:t>——</a:t>
            </a:r>
            <a:r>
              <a:rPr lang="zh-CN" altLang="en-US" sz="1200">
                <a:solidFill>
                  <a:schemeClr val="bg1"/>
                </a:solidFill>
                <a:latin typeface="黑体" panose="02010609060101010101" charset="-122"/>
                <a:ea typeface="黑体" panose="02010609060101010101" charset="-122"/>
                <a:cs typeface="黑体" panose="02010609060101010101" charset="-122"/>
              </a:rPr>
              <a:t>《广东省人民政府关于印发广东省进一步促进就业若干政策措施的通知》（粤府〔2018〕114号）</a:t>
            </a:r>
            <a:endParaRPr lang="zh-CN" altLang="en-US" sz="12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摄图网_501289809_wx"/>
          <p:cNvPicPr>
            <a:picLocks noChangeAspect="1"/>
          </p:cNvPicPr>
          <p:nvPr/>
        </p:nvPicPr>
        <p:blipFill>
          <a:blip r:embed="rId1"/>
          <a:srcRect l="5577" r="-22572"/>
          <a:stretch>
            <a:fillRect/>
          </a:stretch>
        </p:blipFill>
        <p:spPr>
          <a:xfrm>
            <a:off x="-59690" y="0"/>
            <a:ext cx="11536045" cy="5142865"/>
          </a:xfrm>
          <a:prstGeom prst="rect">
            <a:avLst/>
          </a:prstGeom>
          <a:solidFill>
            <a:schemeClr val="bg1">
              <a:lumMod val="95000"/>
            </a:schemeClr>
          </a:solidFill>
        </p:spPr>
      </p:pic>
      <p:sp>
        <p:nvSpPr>
          <p:cNvPr id="5" name="矩形 4"/>
          <p:cNvSpPr/>
          <p:nvPr/>
        </p:nvSpPr>
        <p:spPr>
          <a:xfrm>
            <a:off x="-107950" y="-20320"/>
            <a:ext cx="9360535" cy="5184140"/>
          </a:xfrm>
          <a:prstGeom prst="rect">
            <a:avLst/>
          </a:prstGeom>
          <a:solidFill>
            <a:schemeClr val="bg1">
              <a:lumMod val="8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 name="组合 6"/>
          <p:cNvGrpSpPr/>
          <p:nvPr/>
        </p:nvGrpSpPr>
        <p:grpSpPr>
          <a:xfrm>
            <a:off x="1370965" y="2168525"/>
            <a:ext cx="5962723" cy="457118"/>
            <a:chOff x="2064348" y="1626395"/>
            <a:chExt cx="8352928" cy="746491"/>
          </a:xfrm>
        </p:grpSpPr>
        <p:grpSp>
          <p:nvGrpSpPr>
            <p:cNvPr id="27" name="组合 26"/>
            <p:cNvGrpSpPr/>
            <p:nvPr/>
          </p:nvGrpSpPr>
          <p:grpSpPr>
            <a:xfrm>
              <a:off x="2957132" y="1626397"/>
              <a:ext cx="7460144" cy="746489"/>
              <a:chOff x="3203847" y="1257430"/>
              <a:chExt cx="4123616" cy="412624"/>
            </a:xfrm>
            <a:solidFill>
              <a:srgbClr val="FFC000"/>
            </a:solidFill>
          </p:grpSpPr>
          <p:sp>
            <p:nvSpPr>
              <p:cNvPr id="28" name="圆角矩形 2"/>
              <p:cNvSpPr/>
              <p:nvPr/>
            </p:nvSpPr>
            <p:spPr>
              <a:xfrm>
                <a:off x="3203847" y="1257430"/>
                <a:ext cx="4123616" cy="412624"/>
              </a:xfrm>
              <a:prstGeom prst="roundRect">
                <a:avLst/>
              </a:prstGeom>
              <a:solidFill>
                <a:srgbClr val="FFFFFF">
                  <a:lumMod val="65000"/>
                </a:srgbClr>
              </a:solidFill>
              <a:ln w="25400" cap="flat" cmpd="sng" algn="ctr">
                <a:noFill/>
                <a:prstDash val="solid"/>
              </a:ln>
              <a:effectLst/>
            </p:spPr>
            <p:txBody>
              <a:bodyPr rtlCol="0" anchor="ctr"/>
              <a:p>
                <a:pPr algn="ctr" defTabSz="1219200" fontAlgn="auto">
                  <a:spcBef>
                    <a:spcPct val="0"/>
                  </a:spcBef>
                  <a:spcAft>
                    <a:spcPct val="0"/>
                  </a:spcAft>
                  <a:defRPr/>
                </a:pPr>
                <a:endParaRPr lang="zh-CN" altLang="en-US" sz="2665" b="1" ker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9" name="矩形 28"/>
              <p:cNvSpPr/>
              <p:nvPr/>
            </p:nvSpPr>
            <p:spPr>
              <a:xfrm>
                <a:off x="3568687" y="1283797"/>
                <a:ext cx="3523511" cy="359965"/>
              </a:xfrm>
              <a:prstGeom prst="rect">
                <a:avLst/>
              </a:prstGeom>
              <a:noFill/>
              <a:ln>
                <a:noFill/>
              </a:ln>
            </p:spPr>
            <p:txBody>
              <a:bodyPr wrap="square">
                <a:spAutoFit/>
              </a:bodyPr>
              <a:p>
                <a:pPr algn="l" defTabSz="1219200" fontAlgn="auto">
                  <a:spcBef>
                    <a:spcPct val="0"/>
                  </a:spcBef>
                  <a:spcAft>
                    <a:spcPct val="0"/>
                  </a:spcAft>
                  <a:defRPr/>
                </a:pPr>
                <a:r>
                  <a:rPr lang="zh-CN" sz="2000" b="1" kern="0" dirty="0">
                    <a:solidFill>
                      <a:srgbClr val="FFFFFF"/>
                    </a:solidFill>
                    <a:latin typeface="微软雅黑" panose="020B0503020204020204" pitchFamily="34" charset="-122"/>
                    <a:ea typeface="微软雅黑" panose="020B0503020204020204" pitchFamily="34" charset="-122"/>
                    <a:sym typeface="+mn-ea"/>
                  </a:rPr>
                  <a:t>介绍新申报表及申报注意事项</a:t>
                </a:r>
                <a:endParaRPr sz="2000" b="1" kern="0" dirty="0">
                  <a:solidFill>
                    <a:srgbClr val="FFFFFF"/>
                  </a:solidFill>
                  <a:latin typeface="微软雅黑" panose="020B0503020204020204" pitchFamily="34" charset="-122"/>
                  <a:ea typeface="微软雅黑" panose="020B0503020204020204" pitchFamily="34" charset="-122"/>
                </a:endParaRPr>
              </a:p>
            </p:txBody>
          </p:sp>
        </p:grpSp>
        <p:sp>
          <p:nvSpPr>
            <p:cNvPr id="52" name="圆角矩形 10"/>
            <p:cNvSpPr/>
            <p:nvPr/>
          </p:nvSpPr>
          <p:spPr>
            <a:xfrm>
              <a:off x="2064348" y="1626395"/>
              <a:ext cx="1375855" cy="746488"/>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8BCC"/>
            </a:solidFill>
            <a:ln w="25400" cap="flat" cmpd="sng" algn="ctr">
              <a:noFill/>
              <a:prstDash val="solid"/>
            </a:ln>
            <a:effectLst>
              <a:outerShdw blurRad="50800" dist="38100" algn="l" rotWithShape="0">
                <a:prstClr val="black">
                  <a:alpha val="40000"/>
                </a:prstClr>
              </a:outerShdw>
            </a:effectLst>
          </p:spPr>
          <p:txBody>
            <a:bodyPr rtlCol="0" anchor="ctr"/>
            <a:p>
              <a:pPr algn="ctr" defTabSz="1219200" fontAlgn="auto">
                <a:spcBef>
                  <a:spcPct val="0"/>
                </a:spcBef>
                <a:spcAft>
                  <a:spcPct val="0"/>
                </a:spcAft>
                <a:defRPr/>
              </a:pPr>
              <a:r>
                <a:rPr lang="en-US" altLang="zh-CN" sz="2665" b="1" kern="0">
                  <a:solidFill>
                    <a:srgbClr val="FFFFFF"/>
                  </a:solidFill>
                  <a:latin typeface="微软雅黑" panose="020B0503020204020204" pitchFamily="34" charset="-122"/>
                  <a:ea typeface="微软雅黑" panose="020B0503020204020204" pitchFamily="34" charset="-122"/>
                </a:rPr>
                <a:t>2.</a:t>
              </a:r>
              <a:endParaRPr lang="zh-CN" altLang="en-US" sz="2665" b="1" kern="0">
                <a:solidFill>
                  <a:srgbClr val="FFFFFF"/>
                </a:solidFill>
                <a:latin typeface="微软雅黑" panose="020B0503020204020204" pitchFamily="34" charset="-122"/>
                <a:ea typeface="微软雅黑" panose="020B0503020204020204" pitchFamily="34" charset="-122"/>
              </a:endParaRPr>
            </a:p>
          </p:txBody>
        </p:sp>
      </p:grpSp>
      <p:pic>
        <p:nvPicPr>
          <p:cNvPr id="2" name="图片 1" descr="1"/>
          <p:cNvPicPr>
            <a:picLocks noChangeAspect="1"/>
          </p:cNvPicPr>
          <p:nvPr/>
        </p:nvPicPr>
        <p:blipFill>
          <a:blip r:embed="rId2"/>
          <a:stretch>
            <a:fillRect/>
          </a:stretch>
        </p:blipFill>
        <p:spPr>
          <a:xfrm>
            <a:off x="7105650" y="4592320"/>
            <a:ext cx="1800000" cy="4342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40805" y="0"/>
            <a:ext cx="2703195" cy="5163820"/>
          </a:xfrm>
          <a:prstGeom prst="rect">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690245" y="466408"/>
            <a:ext cx="5080000" cy="1022350"/>
          </a:xfrm>
          <a:prstGeom prst="rect">
            <a:avLst/>
          </a:prstGeom>
          <a:noFill/>
          <a:ln w="9525">
            <a:noFill/>
          </a:ln>
        </p:spPr>
        <p:txBody>
          <a:bodyPr>
            <a:spAutoFit/>
          </a:bodyPr>
          <a:p>
            <a:pPr indent="0" algn="ctr"/>
            <a:r>
              <a:rPr lang="zh-CN" sz="1500" b="1">
                <a:latin typeface="Calibri" panose="020F0502020204030204" charset="0"/>
                <a:ea typeface="宋体" panose="02010600030101010101" pitchFamily="2" charset="-122"/>
              </a:rPr>
              <a:t>残疾人就业保障金缴费申报表</a:t>
            </a:r>
            <a:endParaRPr lang="zh-CN" sz="900" b="0">
              <a:solidFill>
                <a:srgbClr val="FF0000"/>
              </a:solidFill>
              <a:latin typeface="Calibri" panose="020F0502020204030204" charset="0"/>
              <a:ea typeface="宋体" panose="02010600030101010101" pitchFamily="2" charset="-122"/>
            </a:endParaRPr>
          </a:p>
          <a:p>
            <a:pPr indent="0" algn="ctr"/>
            <a:r>
              <a:rPr lang="zh-CN" sz="900" b="0">
                <a:solidFill>
                  <a:schemeClr val="tx1"/>
                </a:solidFill>
                <a:latin typeface="Calibri" panose="020F0502020204030204" charset="0"/>
                <a:ea typeface="宋体" panose="02010600030101010101" pitchFamily="2" charset="-122"/>
              </a:rPr>
              <a:t>费款所属期：自</a:t>
            </a:r>
            <a:r>
              <a:rPr lang="en-US" sz="900" b="0">
                <a:solidFill>
                  <a:schemeClr val="tx1"/>
                </a:solidFill>
                <a:latin typeface="Calibri" panose="020F0502020204030204" charset="0"/>
                <a:ea typeface="宋体" panose="02010600030101010101" pitchFamily="2" charset="-122"/>
                <a:cs typeface="Times New Roman" panose="02020603050405020304" charset="0"/>
              </a:rPr>
              <a:t>    </a:t>
            </a:r>
            <a:r>
              <a:rPr lang="zh-CN" sz="900" b="0">
                <a:solidFill>
                  <a:schemeClr val="tx1"/>
                </a:solidFill>
                <a:latin typeface="Calibri" panose="020F0502020204030204" charset="0"/>
                <a:ea typeface="宋体" panose="02010600030101010101" pitchFamily="2" charset="-122"/>
              </a:rPr>
              <a:t>年</a:t>
            </a:r>
            <a:r>
              <a:rPr lang="en-US" sz="900" b="0">
                <a:solidFill>
                  <a:schemeClr val="tx1"/>
                </a:solidFill>
                <a:latin typeface="Calibri" panose="020F0502020204030204" charset="0"/>
                <a:ea typeface="宋体" panose="02010600030101010101" pitchFamily="2" charset="-122"/>
                <a:cs typeface="Times New Roman" panose="02020603050405020304" charset="0"/>
              </a:rPr>
              <a:t>    </a:t>
            </a:r>
            <a:r>
              <a:rPr lang="zh-CN" sz="900" b="0">
                <a:solidFill>
                  <a:schemeClr val="tx1"/>
                </a:solidFill>
                <a:latin typeface="Calibri" panose="020F0502020204030204" charset="0"/>
                <a:ea typeface="宋体" panose="02010600030101010101" pitchFamily="2" charset="-122"/>
              </a:rPr>
              <a:t>月</a:t>
            </a:r>
            <a:r>
              <a:rPr lang="en-US" sz="900" b="0">
                <a:solidFill>
                  <a:schemeClr val="tx1"/>
                </a:solidFill>
                <a:latin typeface="Calibri" panose="020F0502020204030204" charset="0"/>
                <a:ea typeface="宋体" panose="02010600030101010101" pitchFamily="2" charset="-122"/>
                <a:cs typeface="Times New Roman" panose="02020603050405020304" charset="0"/>
              </a:rPr>
              <a:t>    </a:t>
            </a:r>
            <a:r>
              <a:rPr lang="zh-CN" sz="900" b="0">
                <a:solidFill>
                  <a:schemeClr val="tx1"/>
                </a:solidFill>
                <a:latin typeface="Calibri" panose="020F0502020204030204" charset="0"/>
                <a:ea typeface="宋体" panose="02010600030101010101" pitchFamily="2" charset="-122"/>
              </a:rPr>
              <a:t>日至</a:t>
            </a:r>
            <a:r>
              <a:rPr lang="en-US" sz="900" b="0">
                <a:solidFill>
                  <a:schemeClr val="tx1"/>
                </a:solidFill>
                <a:latin typeface="Calibri" panose="020F0502020204030204" charset="0"/>
                <a:ea typeface="宋体" panose="02010600030101010101" pitchFamily="2" charset="-122"/>
                <a:cs typeface="Times New Roman" panose="02020603050405020304" charset="0"/>
              </a:rPr>
              <a:t>    </a:t>
            </a:r>
            <a:r>
              <a:rPr lang="zh-CN" sz="900" b="0">
                <a:solidFill>
                  <a:schemeClr val="tx1"/>
                </a:solidFill>
                <a:latin typeface="Calibri" panose="020F0502020204030204" charset="0"/>
                <a:ea typeface="宋体" panose="02010600030101010101" pitchFamily="2" charset="-122"/>
              </a:rPr>
              <a:t>年</a:t>
            </a:r>
            <a:r>
              <a:rPr lang="en-US" sz="900" b="0">
                <a:solidFill>
                  <a:schemeClr val="tx1"/>
                </a:solidFill>
                <a:latin typeface="Calibri" panose="020F0502020204030204" charset="0"/>
                <a:ea typeface="宋体" panose="02010600030101010101" pitchFamily="2" charset="-122"/>
                <a:cs typeface="Times New Roman" panose="02020603050405020304" charset="0"/>
              </a:rPr>
              <a:t>   </a:t>
            </a:r>
            <a:r>
              <a:rPr lang="zh-CN" sz="900" b="0">
                <a:solidFill>
                  <a:schemeClr val="tx1"/>
                </a:solidFill>
                <a:latin typeface="Calibri" panose="020F0502020204030204" charset="0"/>
                <a:ea typeface="宋体" panose="02010600030101010101" pitchFamily="2" charset="-122"/>
              </a:rPr>
              <a:t>月</a:t>
            </a:r>
            <a:r>
              <a:rPr lang="en-US" sz="900" b="0">
                <a:solidFill>
                  <a:schemeClr val="tx1"/>
                </a:solidFill>
                <a:latin typeface="Calibri" panose="020F0502020204030204" charset="0"/>
                <a:ea typeface="宋体" panose="02010600030101010101" pitchFamily="2" charset="-122"/>
                <a:cs typeface="Times New Roman" panose="02020603050405020304" charset="0"/>
              </a:rPr>
              <a:t>   </a:t>
            </a:r>
            <a:r>
              <a:rPr lang="zh-CN" sz="900" b="0">
                <a:solidFill>
                  <a:schemeClr val="tx1"/>
                </a:solidFill>
                <a:latin typeface="Calibri" panose="020F0502020204030204" charset="0"/>
                <a:ea typeface="宋体" panose="02010600030101010101" pitchFamily="2" charset="-122"/>
              </a:rPr>
              <a:t>日</a:t>
            </a:r>
            <a:endParaRPr lang="zh-CN" sz="1050" b="0">
              <a:latin typeface="Calibri" panose="020F0502020204030204" charset="0"/>
              <a:ea typeface="宋体" panose="02010600030101010101" pitchFamily="2" charset="-122"/>
            </a:endParaRPr>
          </a:p>
          <a:p>
            <a:pPr indent="0" algn="ctr"/>
            <a:r>
              <a:rPr lang="zh-CN" sz="800" b="0">
                <a:latin typeface="Calibri" panose="020F0502020204030204" charset="0"/>
                <a:ea typeface="宋体" panose="02010600030101010101" pitchFamily="2" charset="-122"/>
              </a:rPr>
              <a:t>用人单位识别号（统一社会信用代码）：</a:t>
            </a:r>
            <a:r>
              <a:rPr lang="en-US" b="0">
                <a:latin typeface="Calibri" panose="020F0502020204030204" charset="0"/>
                <a:ea typeface="宋体" panose="02010600030101010101" pitchFamily="2" charset="-122"/>
                <a:cs typeface="Times New Roman" panose="02020603050405020304" charset="0"/>
              </a:rPr>
              <a:t>□□□□□□□□□□□□□□□□□□</a:t>
            </a:r>
            <a:endParaRPr lang="zh-CN" sz="1050" b="0">
              <a:latin typeface="Calibri" panose="020F0502020204030204" charset="0"/>
              <a:ea typeface="宋体" panose="02010600030101010101" pitchFamily="2" charset="-122"/>
            </a:endParaRPr>
          </a:p>
          <a:p>
            <a:pPr indent="0" algn="ctr"/>
            <a:r>
              <a:rPr lang="zh-CN" sz="800" b="0">
                <a:latin typeface="Calibri" panose="020F0502020204030204" charset="0"/>
                <a:ea typeface="宋体" panose="02010600030101010101" pitchFamily="2" charset="-122"/>
              </a:rPr>
              <a:t>用人单位名称：</a:t>
            </a:r>
            <a:r>
              <a:rPr lang="en-US" sz="800" b="0">
                <a:latin typeface="Calibri" panose="020F0502020204030204" charset="0"/>
                <a:ea typeface="宋体" panose="02010600030101010101" pitchFamily="2" charset="-122"/>
                <a:cs typeface="Times New Roman" panose="02020603050405020304" charset="0"/>
              </a:rPr>
              <a:t>                                                                                       </a:t>
            </a:r>
            <a:r>
              <a:rPr lang="zh-CN" sz="800" b="0">
                <a:ea typeface="宋体" panose="02010600030101010101" pitchFamily="2" charset="-122"/>
              </a:rPr>
              <a:t>金额单位：元至角分</a:t>
            </a:r>
            <a:r>
              <a:rPr lang="en-US" sz="800" b="0">
                <a:latin typeface="宋体" panose="02010600030101010101" pitchFamily="2" charset="-122"/>
                <a:ea typeface="宋体" panose="02010600030101010101" pitchFamily="2" charset="-122"/>
                <a:cs typeface="Tahoma" panose="020B0604030504040204" charset="0"/>
              </a:rPr>
              <a:t> </a:t>
            </a:r>
            <a:r>
              <a:rPr lang="en-US" sz="1050" b="0">
                <a:latin typeface="宋体" panose="02010600030101010101" pitchFamily="2" charset="-122"/>
                <a:ea typeface="宋体" panose="02010600030101010101" pitchFamily="2" charset="-122"/>
                <a:cs typeface="Tahoma" panose="020B0604030504040204" charset="0"/>
              </a:rPr>
              <a:t> </a:t>
            </a:r>
            <a:endParaRPr lang="zh-CN" altLang="en-US"/>
          </a:p>
        </p:txBody>
      </p:sp>
      <p:graphicFrame>
        <p:nvGraphicFramePr>
          <p:cNvPr id="6" name="表格 5"/>
          <p:cNvGraphicFramePr/>
          <p:nvPr>
            <p:custDataLst>
              <p:tags r:id="rId1"/>
            </p:custDataLst>
          </p:nvPr>
        </p:nvGraphicFramePr>
        <p:xfrm>
          <a:off x="426720" y="1519238"/>
          <a:ext cx="5490845" cy="2639060"/>
        </p:xfrm>
        <a:graphic>
          <a:graphicData uri="http://schemas.openxmlformats.org/drawingml/2006/table">
            <a:tbl>
              <a:tblPr firstRow="1" bandRow="1">
                <a:tableStyleId>{5940675A-B579-460E-94D1-54222C63F5DA}</a:tableStyleId>
              </a:tblPr>
              <a:tblGrid>
                <a:gridCol w="217805"/>
                <a:gridCol w="511810"/>
                <a:gridCol w="451485"/>
                <a:gridCol w="501015"/>
                <a:gridCol w="650875"/>
                <a:gridCol w="885190"/>
                <a:gridCol w="208280"/>
                <a:gridCol w="292100"/>
                <a:gridCol w="761365"/>
                <a:gridCol w="510540"/>
                <a:gridCol w="500380"/>
              </a:tblGrid>
              <a:tr h="718820">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序号</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*上年在职职工工资总额</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*上年在职职工人数</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*应安排残疾人就业比例</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*上年实际安排残疾人就业人数</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*上年在职职工年平均工资（或当地社会平均工资的2倍）</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本期应</a:t>
                      </a:r>
                      <a:endParaRPr lang="en-US" sz="800" b="0">
                        <a:latin typeface="宋体" panose="02010600030101010101" pitchFamily="2" charset="-122"/>
                        <a:ea typeface="宋体" panose="02010600030101010101" pitchFamily="2" charset="-122"/>
                        <a:cs typeface="宋体" panose="02010600030101010101" pitchFamily="2" charset="-122"/>
                      </a:endParaRPr>
                    </a:p>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纳费额</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just">
                        <a:buNone/>
                      </a:pPr>
                      <a:r>
                        <a:rPr lang="en-US" sz="800" b="1">
                          <a:solidFill>
                            <a:srgbClr val="FF0000"/>
                          </a:solidFill>
                          <a:latin typeface="宋体" panose="02010600030101010101" pitchFamily="2" charset="-122"/>
                          <a:ea typeface="宋体" panose="02010600030101010101" pitchFamily="2" charset="-122"/>
                          <a:cs typeface="宋体" panose="02010600030101010101" pitchFamily="2" charset="-122"/>
                        </a:rPr>
                        <a:t>本期减免费额 </a:t>
                      </a:r>
                      <a:endParaRPr lang="en-US" altLang="en-US" sz="8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本期已缴费额</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本期应补（退）费额</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1</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2</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3</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4</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5</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6=2/3</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7=（3×4-5）×6</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1">
                          <a:solidFill>
                            <a:srgbClr val="FF0000"/>
                          </a:solidFill>
                          <a:latin typeface="宋体" panose="02010600030101010101" pitchFamily="2" charset="-122"/>
                          <a:ea typeface="宋体" panose="02010600030101010101" pitchFamily="2" charset="-122"/>
                          <a:cs typeface="宋体" panose="02010600030101010101" pitchFamily="2" charset="-122"/>
                        </a:rPr>
                        <a:t>8=7*100%（或50%、10%）</a:t>
                      </a:r>
                      <a:endParaRPr lang="en-US" altLang="en-US" sz="8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9</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10=7-8-9</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0040">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1">
                          <a:solidFill>
                            <a:srgbClr val="FF0000"/>
                          </a:solidFill>
                          <a:latin typeface="Calibri" panose="020F0502020204030204" charset="0"/>
                          <a:cs typeface="Calibri" panose="020F0502020204030204" charset="0"/>
                        </a:rPr>
                        <a:t> </a:t>
                      </a:r>
                      <a:endParaRPr lang="en-US" altLang="en-US" sz="800" b="1">
                        <a:solidFill>
                          <a:srgbClr val="FF0000"/>
                        </a:solidFill>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0040">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1">
                          <a:solidFill>
                            <a:srgbClr val="FF0000"/>
                          </a:solidFill>
                          <a:latin typeface="Calibri" panose="020F0502020204030204" charset="0"/>
                          <a:cs typeface="Calibri" panose="020F0502020204030204" charset="0"/>
                        </a:rPr>
                        <a:t> </a:t>
                      </a:r>
                      <a:endParaRPr lang="en-US" altLang="en-US" sz="800" b="1">
                        <a:solidFill>
                          <a:srgbClr val="FF0000"/>
                        </a:solidFill>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gridSpan="11">
                  <a:txBody>
                    <a:bodyPr/>
                    <a:p>
                      <a:pPr indent="0">
                        <a:buNone/>
                      </a:pPr>
                      <a:r>
                        <a:rPr lang="en-US" sz="800" b="0">
                          <a:latin typeface="宋体" panose="02010600030101010101" pitchFamily="2" charset="-122"/>
                          <a:ea typeface="宋体" panose="02010600030101010101" pitchFamily="2" charset="-122"/>
                          <a:cs typeface="宋体" panose="02010600030101010101" pitchFamily="2" charset="-122"/>
                        </a:rPr>
                        <a:t>声明：此表是根据国家有关法律法规及相关规定填写的，本人（单位）对填报内容（及附带资料）的真实性、可靠性、完整性负责。</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用人单位（签字或者加盖印章）：</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年</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月</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日</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87680">
                <a:tc gridSpan="7">
                  <a:txBody>
                    <a:bodyPr/>
                    <a:p>
                      <a:pPr indent="0">
                        <a:buNone/>
                      </a:pPr>
                      <a:r>
                        <a:rPr lang="en-US" sz="800" b="0">
                          <a:solidFill>
                            <a:srgbClr val="000000"/>
                          </a:solidFill>
                          <a:latin typeface="宋体" panose="02010600030101010101" pitchFamily="2" charset="-122"/>
                          <a:ea typeface="宋体" panose="02010600030101010101" pitchFamily="2" charset="-122"/>
                          <a:cs typeface="宋体" panose="02010600030101010101" pitchFamily="2" charset="-122"/>
                        </a:rPr>
                        <a:t>经办人：经办人身份证号：代理机构</a:t>
                      </a:r>
                      <a:r>
                        <a:rPr lang="en-US" sz="800" b="0">
                          <a:latin typeface="宋体" panose="02010600030101010101" pitchFamily="2" charset="-122"/>
                          <a:ea typeface="宋体" panose="02010600030101010101" pitchFamily="2" charset="-122"/>
                          <a:cs typeface="宋体" panose="02010600030101010101" pitchFamily="2" charset="-122"/>
                        </a:rPr>
                        <a:t>（签字或者加盖印章）</a:t>
                      </a:r>
                      <a:r>
                        <a:rPr lang="en-US" sz="800" b="0">
                          <a:solidFill>
                            <a:srgbClr val="000000"/>
                          </a:solidFill>
                          <a:latin typeface="宋体" panose="02010600030101010101" pitchFamily="2" charset="-122"/>
                          <a:ea typeface="宋体" panose="02010600030101010101" pitchFamily="2" charset="-122"/>
                          <a:cs typeface="宋体" panose="02010600030101010101" pitchFamily="2" charset="-122"/>
                        </a:rPr>
                        <a:t>：代理机构统一社会信用代码：</a:t>
                      </a:r>
                      <a:endParaRPr lang="en-US" altLang="en-US" sz="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4">
                  <a:txBody>
                    <a:bodyPr/>
                    <a:p>
                      <a:pPr indent="0">
                        <a:buNone/>
                      </a:pPr>
                      <a:r>
                        <a:rPr lang="en-US" sz="800" b="0">
                          <a:latin typeface="宋体" panose="02010600030101010101" pitchFamily="2" charset="-122"/>
                          <a:ea typeface="宋体" panose="02010600030101010101" pitchFamily="2" charset="-122"/>
                          <a:cs typeface="宋体" panose="02010600030101010101" pitchFamily="2" charset="-122"/>
                        </a:rPr>
                        <a:t>受理人：受理税务机关（印章）：受理日期：</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年</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月</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日</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7" name="文本框 6"/>
          <p:cNvSpPr txBox="1"/>
          <p:nvPr/>
        </p:nvSpPr>
        <p:spPr>
          <a:xfrm>
            <a:off x="187960" y="4236403"/>
            <a:ext cx="5080000" cy="213995"/>
          </a:xfrm>
          <a:prstGeom prst="rect">
            <a:avLst/>
          </a:prstGeom>
          <a:noFill/>
          <a:ln w="9525">
            <a:noFill/>
          </a:ln>
        </p:spPr>
        <p:txBody>
          <a:bodyPr wrap="square">
            <a:spAutoFit/>
          </a:bodyPr>
          <a:p>
            <a:pPr indent="254000"/>
            <a:r>
              <a:rPr lang="zh-CN" sz="800" b="0">
                <a:latin typeface="Arial" panose="020B0604020202020204" pitchFamily="34" charset="0"/>
                <a:ea typeface="宋体" panose="02010600030101010101" pitchFamily="2" charset="-122"/>
              </a:rPr>
              <a:t>本表一式两份，一份用人单位留存，一份税务机关留存。</a:t>
            </a:r>
            <a:endParaRPr lang="zh-CN" altLang="en-US" sz="800"/>
          </a:p>
        </p:txBody>
      </p:sp>
      <p:sp>
        <p:nvSpPr>
          <p:cNvPr id="8" name="文本框 7"/>
          <p:cNvSpPr txBox="1"/>
          <p:nvPr/>
        </p:nvSpPr>
        <p:spPr>
          <a:xfrm>
            <a:off x="6663055" y="1506220"/>
            <a:ext cx="2229485" cy="1861185"/>
          </a:xfrm>
          <a:prstGeom prst="rect">
            <a:avLst/>
          </a:prstGeom>
          <a:noFill/>
        </p:spPr>
        <p:txBody>
          <a:bodyPr wrap="square" rtlCol="0">
            <a:spAutoFit/>
          </a:bodyPr>
          <a:p>
            <a:pPr algn="just" fontAlgn="auto">
              <a:spcBef>
                <a:spcPts val="600"/>
              </a:spcBef>
            </a:pPr>
            <a:r>
              <a:rPr lang="zh-CN" altLang="en-US" sz="2000" b="1">
                <a:latin typeface="方正小标宋简体" panose="03000509000000000000" charset="-122"/>
                <a:ea typeface="方正小标宋简体" panose="03000509000000000000" charset="-122"/>
              </a:rPr>
              <a:t>新旧表主要变化</a:t>
            </a:r>
            <a:endParaRPr lang="zh-CN" altLang="en-US" sz="2000" b="1">
              <a:latin typeface="方正小标宋简体" panose="03000509000000000000" charset="-122"/>
              <a:ea typeface="方正小标宋简体" panose="03000509000000000000" charset="-122"/>
            </a:endParaRPr>
          </a:p>
          <a:p>
            <a:pPr algn="just" fontAlgn="auto">
              <a:spcBef>
                <a:spcPts val="600"/>
              </a:spcBef>
            </a:pPr>
            <a:r>
              <a:rPr lang="zh-CN" altLang="en-US" sz="1500">
                <a:latin typeface="黑体" panose="02010609060101010101" charset="-122"/>
                <a:ea typeface="黑体" panose="02010609060101010101" charset="-122"/>
                <a:cs typeface="黑体" panose="02010609060101010101" charset="-122"/>
              </a:rPr>
              <a:t>落实分档征收及小微企业暂免征收政策。按照《通知》规定，在申报表第8列“本期减免费额”项中，增加3个减免费额计算公式。</a:t>
            </a:r>
            <a:endParaRPr lang="zh-CN" altLang="en-US" sz="1500">
              <a:latin typeface="黑体" panose="02010609060101010101" charset="-122"/>
              <a:ea typeface="黑体" panose="02010609060101010101" charset="-122"/>
              <a:cs typeface="黑体" panose="02010609060101010101" charset="-122"/>
            </a:endParaRPr>
          </a:p>
        </p:txBody>
      </p:sp>
      <p:sp>
        <p:nvSpPr>
          <p:cNvPr id="3" name="矩形 2"/>
          <p:cNvSpPr/>
          <p:nvPr/>
        </p:nvSpPr>
        <p:spPr>
          <a:xfrm>
            <a:off x="0" y="0"/>
            <a:ext cx="6443980" cy="5164455"/>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40805" y="0"/>
            <a:ext cx="2703195" cy="5163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690245" y="466408"/>
            <a:ext cx="5080000" cy="1022350"/>
          </a:xfrm>
          <a:prstGeom prst="rect">
            <a:avLst/>
          </a:prstGeom>
          <a:noFill/>
          <a:ln w="9525">
            <a:noFill/>
          </a:ln>
        </p:spPr>
        <p:txBody>
          <a:bodyPr>
            <a:spAutoFit/>
          </a:bodyPr>
          <a:p>
            <a:pPr indent="0" algn="ctr"/>
            <a:r>
              <a:rPr lang="zh-CN" sz="1500" b="1">
                <a:latin typeface="Calibri" panose="020F0502020204030204" charset="0"/>
                <a:ea typeface="宋体" panose="02010600030101010101" pitchFamily="2" charset="-122"/>
              </a:rPr>
              <a:t>残疾人就业保障金缴费申报表</a:t>
            </a:r>
            <a:endParaRPr lang="zh-CN" sz="900" b="0">
              <a:solidFill>
                <a:srgbClr val="FF0000"/>
              </a:solidFill>
              <a:latin typeface="Calibri" panose="020F0502020204030204" charset="0"/>
              <a:ea typeface="宋体" panose="02010600030101010101" pitchFamily="2" charset="-122"/>
            </a:endParaRPr>
          </a:p>
          <a:p>
            <a:pPr indent="0" algn="ctr"/>
            <a:r>
              <a:rPr lang="zh-CN" sz="900" b="0">
                <a:solidFill>
                  <a:schemeClr val="tx1"/>
                </a:solidFill>
                <a:latin typeface="Calibri" panose="020F0502020204030204" charset="0"/>
                <a:ea typeface="宋体" panose="02010600030101010101" pitchFamily="2" charset="-122"/>
              </a:rPr>
              <a:t>费款所属期：自</a:t>
            </a:r>
            <a:r>
              <a:rPr lang="en-US" sz="900" b="0">
                <a:solidFill>
                  <a:schemeClr val="tx1"/>
                </a:solidFill>
                <a:latin typeface="Calibri" panose="020F0502020204030204" charset="0"/>
                <a:ea typeface="宋体" panose="02010600030101010101" pitchFamily="2" charset="-122"/>
                <a:cs typeface="Times New Roman" panose="02020603050405020304" charset="0"/>
              </a:rPr>
              <a:t>    </a:t>
            </a:r>
            <a:r>
              <a:rPr lang="zh-CN" sz="900" b="0">
                <a:solidFill>
                  <a:schemeClr val="tx1"/>
                </a:solidFill>
                <a:latin typeface="Calibri" panose="020F0502020204030204" charset="0"/>
                <a:ea typeface="宋体" panose="02010600030101010101" pitchFamily="2" charset="-122"/>
              </a:rPr>
              <a:t>年</a:t>
            </a:r>
            <a:r>
              <a:rPr lang="en-US" sz="900" b="0">
                <a:solidFill>
                  <a:schemeClr val="tx1"/>
                </a:solidFill>
                <a:latin typeface="Calibri" panose="020F0502020204030204" charset="0"/>
                <a:ea typeface="宋体" panose="02010600030101010101" pitchFamily="2" charset="-122"/>
                <a:cs typeface="Times New Roman" panose="02020603050405020304" charset="0"/>
              </a:rPr>
              <a:t>    </a:t>
            </a:r>
            <a:r>
              <a:rPr lang="zh-CN" sz="900" b="0">
                <a:solidFill>
                  <a:schemeClr val="tx1"/>
                </a:solidFill>
                <a:latin typeface="Calibri" panose="020F0502020204030204" charset="0"/>
                <a:ea typeface="宋体" panose="02010600030101010101" pitchFamily="2" charset="-122"/>
              </a:rPr>
              <a:t>月</a:t>
            </a:r>
            <a:r>
              <a:rPr lang="en-US" sz="900" b="0">
                <a:solidFill>
                  <a:schemeClr val="tx1"/>
                </a:solidFill>
                <a:latin typeface="Calibri" panose="020F0502020204030204" charset="0"/>
                <a:ea typeface="宋体" panose="02010600030101010101" pitchFamily="2" charset="-122"/>
                <a:cs typeface="Times New Roman" panose="02020603050405020304" charset="0"/>
              </a:rPr>
              <a:t>    </a:t>
            </a:r>
            <a:r>
              <a:rPr lang="zh-CN" sz="900" b="0">
                <a:solidFill>
                  <a:schemeClr val="tx1"/>
                </a:solidFill>
                <a:latin typeface="Calibri" panose="020F0502020204030204" charset="0"/>
                <a:ea typeface="宋体" panose="02010600030101010101" pitchFamily="2" charset="-122"/>
              </a:rPr>
              <a:t>日至</a:t>
            </a:r>
            <a:r>
              <a:rPr lang="en-US" sz="900" b="0">
                <a:solidFill>
                  <a:schemeClr val="tx1"/>
                </a:solidFill>
                <a:latin typeface="Calibri" panose="020F0502020204030204" charset="0"/>
                <a:ea typeface="宋体" panose="02010600030101010101" pitchFamily="2" charset="-122"/>
                <a:cs typeface="Times New Roman" panose="02020603050405020304" charset="0"/>
              </a:rPr>
              <a:t>    </a:t>
            </a:r>
            <a:r>
              <a:rPr lang="zh-CN" sz="900" b="0">
                <a:solidFill>
                  <a:schemeClr val="tx1"/>
                </a:solidFill>
                <a:latin typeface="Calibri" panose="020F0502020204030204" charset="0"/>
                <a:ea typeface="宋体" panose="02010600030101010101" pitchFamily="2" charset="-122"/>
              </a:rPr>
              <a:t>年</a:t>
            </a:r>
            <a:r>
              <a:rPr lang="en-US" sz="900" b="0">
                <a:solidFill>
                  <a:schemeClr val="tx1"/>
                </a:solidFill>
                <a:latin typeface="Calibri" panose="020F0502020204030204" charset="0"/>
                <a:ea typeface="宋体" panose="02010600030101010101" pitchFamily="2" charset="-122"/>
                <a:cs typeface="Times New Roman" panose="02020603050405020304" charset="0"/>
              </a:rPr>
              <a:t>   </a:t>
            </a:r>
            <a:r>
              <a:rPr lang="zh-CN" sz="900" b="0">
                <a:solidFill>
                  <a:schemeClr val="tx1"/>
                </a:solidFill>
                <a:latin typeface="Calibri" panose="020F0502020204030204" charset="0"/>
                <a:ea typeface="宋体" panose="02010600030101010101" pitchFamily="2" charset="-122"/>
              </a:rPr>
              <a:t>月</a:t>
            </a:r>
            <a:r>
              <a:rPr lang="en-US" sz="900" b="0">
                <a:solidFill>
                  <a:schemeClr val="tx1"/>
                </a:solidFill>
                <a:latin typeface="Calibri" panose="020F0502020204030204" charset="0"/>
                <a:ea typeface="宋体" panose="02010600030101010101" pitchFamily="2" charset="-122"/>
                <a:cs typeface="Times New Roman" panose="02020603050405020304" charset="0"/>
              </a:rPr>
              <a:t>   </a:t>
            </a:r>
            <a:r>
              <a:rPr lang="zh-CN" sz="900" b="0">
                <a:solidFill>
                  <a:schemeClr val="tx1"/>
                </a:solidFill>
                <a:latin typeface="Calibri" panose="020F0502020204030204" charset="0"/>
                <a:ea typeface="宋体" panose="02010600030101010101" pitchFamily="2" charset="-122"/>
              </a:rPr>
              <a:t>日</a:t>
            </a:r>
            <a:endParaRPr lang="zh-CN" sz="1050" b="0">
              <a:latin typeface="Calibri" panose="020F0502020204030204" charset="0"/>
              <a:ea typeface="宋体" panose="02010600030101010101" pitchFamily="2" charset="-122"/>
            </a:endParaRPr>
          </a:p>
          <a:p>
            <a:pPr indent="0" algn="ctr"/>
            <a:r>
              <a:rPr lang="zh-CN" sz="800" b="0">
                <a:latin typeface="Calibri" panose="020F0502020204030204" charset="0"/>
                <a:ea typeface="宋体" panose="02010600030101010101" pitchFamily="2" charset="-122"/>
              </a:rPr>
              <a:t>用人单位识别号（统一社会信用代码）：</a:t>
            </a:r>
            <a:r>
              <a:rPr lang="en-US" b="0">
                <a:latin typeface="Calibri" panose="020F0502020204030204" charset="0"/>
                <a:ea typeface="宋体" panose="02010600030101010101" pitchFamily="2" charset="-122"/>
                <a:cs typeface="Times New Roman" panose="02020603050405020304" charset="0"/>
              </a:rPr>
              <a:t>□□□□□□□□□□□□□□□□□□</a:t>
            </a:r>
            <a:endParaRPr lang="zh-CN" sz="1050" b="0">
              <a:latin typeface="Calibri" panose="020F0502020204030204" charset="0"/>
              <a:ea typeface="宋体" panose="02010600030101010101" pitchFamily="2" charset="-122"/>
            </a:endParaRPr>
          </a:p>
          <a:p>
            <a:pPr indent="0" algn="ctr"/>
            <a:r>
              <a:rPr lang="zh-CN" sz="800" b="0">
                <a:latin typeface="Calibri" panose="020F0502020204030204" charset="0"/>
                <a:ea typeface="宋体" panose="02010600030101010101" pitchFamily="2" charset="-122"/>
              </a:rPr>
              <a:t>用人单位名称：</a:t>
            </a:r>
            <a:r>
              <a:rPr lang="en-US" sz="800" b="0">
                <a:latin typeface="Calibri" panose="020F0502020204030204" charset="0"/>
                <a:ea typeface="宋体" panose="02010600030101010101" pitchFamily="2" charset="-122"/>
                <a:cs typeface="Times New Roman" panose="02020603050405020304" charset="0"/>
              </a:rPr>
              <a:t>                                                                                       </a:t>
            </a:r>
            <a:r>
              <a:rPr lang="zh-CN" sz="800" b="0">
                <a:ea typeface="宋体" panose="02010600030101010101" pitchFamily="2" charset="-122"/>
              </a:rPr>
              <a:t>金额单位：元至角分</a:t>
            </a:r>
            <a:r>
              <a:rPr lang="en-US" sz="800" b="0">
                <a:latin typeface="宋体" panose="02010600030101010101" pitchFamily="2" charset="-122"/>
                <a:ea typeface="宋体" panose="02010600030101010101" pitchFamily="2" charset="-122"/>
                <a:cs typeface="Tahoma" panose="020B0604030504040204" charset="0"/>
              </a:rPr>
              <a:t> </a:t>
            </a:r>
            <a:r>
              <a:rPr lang="en-US" sz="1050" b="0">
                <a:latin typeface="宋体" panose="02010600030101010101" pitchFamily="2" charset="-122"/>
                <a:ea typeface="宋体" panose="02010600030101010101" pitchFamily="2" charset="-122"/>
                <a:cs typeface="Tahoma" panose="020B0604030504040204" charset="0"/>
              </a:rPr>
              <a:t> </a:t>
            </a:r>
            <a:endParaRPr lang="zh-CN" altLang="en-US"/>
          </a:p>
        </p:txBody>
      </p:sp>
      <p:graphicFrame>
        <p:nvGraphicFramePr>
          <p:cNvPr id="6" name="表格 5"/>
          <p:cNvGraphicFramePr/>
          <p:nvPr>
            <p:custDataLst>
              <p:tags r:id="rId1"/>
            </p:custDataLst>
          </p:nvPr>
        </p:nvGraphicFramePr>
        <p:xfrm>
          <a:off x="426720" y="1519238"/>
          <a:ext cx="5490845" cy="2639060"/>
        </p:xfrm>
        <a:graphic>
          <a:graphicData uri="http://schemas.openxmlformats.org/drawingml/2006/table">
            <a:tbl>
              <a:tblPr firstRow="1" bandRow="1">
                <a:tableStyleId>{5940675A-B579-460E-94D1-54222C63F5DA}</a:tableStyleId>
              </a:tblPr>
              <a:tblGrid>
                <a:gridCol w="217805"/>
                <a:gridCol w="511810"/>
                <a:gridCol w="451485"/>
                <a:gridCol w="501015"/>
                <a:gridCol w="650875"/>
                <a:gridCol w="885190"/>
                <a:gridCol w="208280"/>
                <a:gridCol w="292100"/>
                <a:gridCol w="761365"/>
                <a:gridCol w="510540"/>
                <a:gridCol w="500380"/>
              </a:tblGrid>
              <a:tr h="718820">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序号</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*上年在职职工工资总额</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*上年在职职工人数</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*应安排残疾人就业比例</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*上年实际安排残疾人就业人数</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1">
                          <a:solidFill>
                            <a:srgbClr val="FF0000"/>
                          </a:solidFill>
                          <a:latin typeface="宋体" panose="02010600030101010101" pitchFamily="2" charset="-122"/>
                          <a:ea typeface="宋体" panose="02010600030101010101" pitchFamily="2" charset="-122"/>
                          <a:cs typeface="宋体" panose="02010600030101010101" pitchFamily="2" charset="-122"/>
                        </a:rPr>
                        <a:t>*上年在职职工年平均工资（或当地社会平均工资的2倍）</a:t>
                      </a:r>
                      <a:endParaRPr lang="en-US" altLang="en-US" sz="8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本期应</a:t>
                      </a:r>
                      <a:endParaRPr lang="en-US" sz="800" b="0">
                        <a:latin typeface="宋体" panose="02010600030101010101" pitchFamily="2" charset="-122"/>
                        <a:ea typeface="宋体" panose="02010600030101010101" pitchFamily="2" charset="-122"/>
                        <a:cs typeface="宋体" panose="02010600030101010101" pitchFamily="2" charset="-122"/>
                      </a:endParaRPr>
                    </a:p>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纳费额</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just">
                        <a:buNone/>
                      </a:pPr>
                      <a:r>
                        <a:rPr lang="en-US" sz="800" b="0">
                          <a:solidFill>
                            <a:schemeClr val="tx1"/>
                          </a:solidFill>
                          <a:latin typeface="宋体" panose="02010600030101010101" pitchFamily="2" charset="-122"/>
                          <a:ea typeface="宋体" panose="02010600030101010101" pitchFamily="2" charset="-122"/>
                          <a:cs typeface="宋体" panose="02010600030101010101" pitchFamily="2" charset="-122"/>
                        </a:rPr>
                        <a:t>本期减免费额 </a:t>
                      </a:r>
                      <a:endParaRPr lang="en-US" altLang="en-US" sz="8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本期已缴费额</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本期应补（退）费额</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1</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2</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3</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4</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5</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solidFill>
                            <a:srgbClr val="FF0000"/>
                          </a:solidFill>
                          <a:latin typeface="宋体" panose="02010600030101010101" pitchFamily="2" charset="-122"/>
                          <a:ea typeface="宋体" panose="02010600030101010101" pitchFamily="2" charset="-122"/>
                          <a:cs typeface="宋体" panose="02010600030101010101" pitchFamily="2" charset="-122"/>
                        </a:rPr>
                        <a:t>6=2/3</a:t>
                      </a:r>
                      <a:endParaRPr lang="en-US" altLang="en-US" sz="8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7=（3×4-5）×6</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0">
                          <a:solidFill>
                            <a:schemeClr val="tx1"/>
                          </a:solidFill>
                          <a:latin typeface="宋体" panose="02010600030101010101" pitchFamily="2" charset="-122"/>
                          <a:ea typeface="宋体" panose="02010600030101010101" pitchFamily="2" charset="-122"/>
                          <a:cs typeface="宋体" panose="02010600030101010101" pitchFamily="2" charset="-122"/>
                        </a:rPr>
                        <a:t>8=7*100%（或50%、10%）</a:t>
                      </a:r>
                      <a:endParaRPr lang="en-US" altLang="en-US" sz="8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9</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10=7-8-9</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0040">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1">
                          <a:solidFill>
                            <a:srgbClr val="FF0000"/>
                          </a:solidFill>
                          <a:latin typeface="Calibri" panose="020F0502020204030204" charset="0"/>
                          <a:cs typeface="Calibri" panose="020F0502020204030204" charset="0"/>
                        </a:rPr>
                        <a:t> </a:t>
                      </a:r>
                      <a:endParaRPr lang="en-US" altLang="en-US" sz="800" b="1">
                        <a:solidFill>
                          <a:srgbClr val="FF0000"/>
                        </a:solidFill>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0040">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1">
                          <a:solidFill>
                            <a:srgbClr val="FF0000"/>
                          </a:solidFill>
                          <a:latin typeface="Calibri" panose="020F0502020204030204" charset="0"/>
                          <a:cs typeface="Calibri" panose="020F0502020204030204" charset="0"/>
                        </a:rPr>
                        <a:t> </a:t>
                      </a:r>
                      <a:endParaRPr lang="en-US" altLang="en-US" sz="800" b="1">
                        <a:solidFill>
                          <a:srgbClr val="FF0000"/>
                        </a:solidFill>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gridSpan="11">
                  <a:txBody>
                    <a:bodyPr/>
                    <a:p>
                      <a:pPr indent="0">
                        <a:buNone/>
                      </a:pPr>
                      <a:r>
                        <a:rPr lang="en-US" sz="800" b="0">
                          <a:latin typeface="宋体" panose="02010600030101010101" pitchFamily="2" charset="-122"/>
                          <a:ea typeface="宋体" panose="02010600030101010101" pitchFamily="2" charset="-122"/>
                          <a:cs typeface="宋体" panose="02010600030101010101" pitchFamily="2" charset="-122"/>
                        </a:rPr>
                        <a:t>声明：此表是根据国家有关法律法规及相关规定填写的，本人（单位）对填报内容（及附带资料）的真实性、可靠性、完整性负责。</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用人单位（签字或者加盖印章）：</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年</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月</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日</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87680">
                <a:tc gridSpan="7">
                  <a:txBody>
                    <a:bodyPr/>
                    <a:p>
                      <a:pPr indent="0">
                        <a:buNone/>
                      </a:pPr>
                      <a:r>
                        <a:rPr lang="en-US" sz="800" b="0">
                          <a:solidFill>
                            <a:srgbClr val="000000"/>
                          </a:solidFill>
                          <a:latin typeface="宋体" panose="02010600030101010101" pitchFamily="2" charset="-122"/>
                          <a:ea typeface="宋体" panose="02010600030101010101" pitchFamily="2" charset="-122"/>
                          <a:cs typeface="宋体" panose="02010600030101010101" pitchFamily="2" charset="-122"/>
                        </a:rPr>
                        <a:t>经办人：经办人身份证号：代理机构</a:t>
                      </a:r>
                      <a:r>
                        <a:rPr lang="en-US" sz="800" b="0">
                          <a:latin typeface="宋体" panose="02010600030101010101" pitchFamily="2" charset="-122"/>
                          <a:ea typeface="宋体" panose="02010600030101010101" pitchFamily="2" charset="-122"/>
                          <a:cs typeface="宋体" panose="02010600030101010101" pitchFamily="2" charset="-122"/>
                        </a:rPr>
                        <a:t>（签字或者加盖印章）</a:t>
                      </a:r>
                      <a:r>
                        <a:rPr lang="en-US" sz="800" b="0">
                          <a:solidFill>
                            <a:srgbClr val="000000"/>
                          </a:solidFill>
                          <a:latin typeface="宋体" panose="02010600030101010101" pitchFamily="2" charset="-122"/>
                          <a:ea typeface="宋体" panose="02010600030101010101" pitchFamily="2" charset="-122"/>
                          <a:cs typeface="宋体" panose="02010600030101010101" pitchFamily="2" charset="-122"/>
                        </a:rPr>
                        <a:t>：代理机构统一社会信用代码：</a:t>
                      </a:r>
                      <a:endParaRPr lang="en-US" altLang="en-US" sz="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4">
                  <a:txBody>
                    <a:bodyPr/>
                    <a:p>
                      <a:pPr indent="0">
                        <a:buNone/>
                      </a:pPr>
                      <a:r>
                        <a:rPr lang="en-US" sz="800" b="0">
                          <a:latin typeface="宋体" panose="02010600030101010101" pitchFamily="2" charset="-122"/>
                          <a:ea typeface="宋体" panose="02010600030101010101" pitchFamily="2" charset="-122"/>
                          <a:cs typeface="宋体" panose="02010600030101010101" pitchFamily="2" charset="-122"/>
                        </a:rPr>
                        <a:t>受理人：受理税务机关（印章）：受理日期：</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年</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月</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日</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7" name="文本框 6"/>
          <p:cNvSpPr txBox="1"/>
          <p:nvPr/>
        </p:nvSpPr>
        <p:spPr>
          <a:xfrm>
            <a:off x="187960" y="4236403"/>
            <a:ext cx="5080000" cy="213995"/>
          </a:xfrm>
          <a:prstGeom prst="rect">
            <a:avLst/>
          </a:prstGeom>
          <a:noFill/>
          <a:ln w="9525">
            <a:noFill/>
          </a:ln>
        </p:spPr>
        <p:txBody>
          <a:bodyPr wrap="square">
            <a:spAutoFit/>
          </a:bodyPr>
          <a:p>
            <a:pPr indent="254000"/>
            <a:r>
              <a:rPr lang="zh-CN" sz="800" b="0">
                <a:latin typeface="Arial" panose="020B0604020202020204" pitchFamily="34" charset="0"/>
                <a:ea typeface="宋体" panose="02010600030101010101" pitchFamily="2" charset="-122"/>
              </a:rPr>
              <a:t>本表一式两份，一份用人单位留存，一份税务机关留存。</a:t>
            </a:r>
            <a:endParaRPr lang="zh-CN" altLang="en-US" sz="800"/>
          </a:p>
        </p:txBody>
      </p:sp>
      <p:sp>
        <p:nvSpPr>
          <p:cNvPr id="4" name="矩形 3"/>
          <p:cNvSpPr/>
          <p:nvPr/>
        </p:nvSpPr>
        <p:spPr>
          <a:xfrm>
            <a:off x="6424295" y="-16510"/>
            <a:ext cx="2703195" cy="5163820"/>
          </a:xfrm>
          <a:prstGeom prst="rect">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6663055" y="1506220"/>
            <a:ext cx="2229485" cy="1398905"/>
          </a:xfrm>
          <a:prstGeom prst="rect">
            <a:avLst/>
          </a:prstGeom>
          <a:noFill/>
        </p:spPr>
        <p:txBody>
          <a:bodyPr wrap="square" rtlCol="0">
            <a:spAutoFit/>
          </a:bodyPr>
          <a:p>
            <a:pPr algn="just" fontAlgn="auto">
              <a:spcBef>
                <a:spcPts val="600"/>
              </a:spcBef>
            </a:pPr>
            <a:r>
              <a:rPr lang="zh-CN" altLang="en-US" sz="2000" b="1">
                <a:latin typeface="方正小标宋简体" panose="03000509000000000000" charset="-122"/>
                <a:ea typeface="方正小标宋简体" panose="03000509000000000000" charset="-122"/>
              </a:rPr>
              <a:t>新旧表主要变化</a:t>
            </a:r>
            <a:endParaRPr lang="zh-CN" altLang="en-US" sz="2000" b="1">
              <a:latin typeface="方正小标宋简体" panose="03000509000000000000" charset="-122"/>
              <a:ea typeface="方正小标宋简体" panose="03000509000000000000" charset="-122"/>
            </a:endParaRPr>
          </a:p>
          <a:p>
            <a:pPr algn="just" fontAlgn="auto">
              <a:spcBef>
                <a:spcPts val="600"/>
              </a:spcBef>
            </a:pPr>
            <a:r>
              <a:rPr lang="zh-CN" altLang="en-US" sz="1500">
                <a:latin typeface="黑体" panose="02010609060101010101" charset="-122"/>
                <a:ea typeface="黑体" panose="02010609060101010101" charset="-122"/>
                <a:cs typeface="黑体" panose="02010609060101010101" charset="-122"/>
              </a:rPr>
              <a:t>落实有关社会平均工资口径政策。按照《通知》规定，在申报表第</a:t>
            </a:r>
            <a:r>
              <a:rPr lang="en-US" altLang="zh-CN" sz="1500">
                <a:latin typeface="黑体" panose="02010609060101010101" charset="-122"/>
                <a:ea typeface="黑体" panose="02010609060101010101" charset="-122"/>
                <a:cs typeface="黑体" panose="02010609060101010101" charset="-122"/>
              </a:rPr>
              <a:t>6</a:t>
            </a:r>
            <a:r>
              <a:rPr lang="zh-CN" altLang="en-US" sz="1500">
                <a:latin typeface="黑体" panose="02010609060101010101" charset="-122"/>
                <a:ea typeface="黑体" panose="02010609060101010101" charset="-122"/>
                <a:cs typeface="黑体" panose="02010609060101010101" charset="-122"/>
              </a:rPr>
              <a:t>列中调整了口径。</a:t>
            </a:r>
            <a:endParaRPr lang="zh-CN" altLang="en-US" sz="1500">
              <a:latin typeface="黑体" panose="02010609060101010101" charset="-122"/>
              <a:ea typeface="黑体" panose="02010609060101010101" charset="-122"/>
              <a:cs typeface="黑体" panose="02010609060101010101" charset="-122"/>
            </a:endParaRPr>
          </a:p>
        </p:txBody>
      </p:sp>
      <p:sp>
        <p:nvSpPr>
          <p:cNvPr id="3" name="矩形 2"/>
          <p:cNvSpPr/>
          <p:nvPr/>
        </p:nvSpPr>
        <p:spPr>
          <a:xfrm>
            <a:off x="0" y="0"/>
            <a:ext cx="6443980" cy="5164455"/>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424295" y="-16510"/>
            <a:ext cx="2703195" cy="5163820"/>
          </a:xfrm>
          <a:prstGeom prst="rect">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690245" y="466408"/>
            <a:ext cx="5080000" cy="1022350"/>
          </a:xfrm>
          <a:prstGeom prst="rect">
            <a:avLst/>
          </a:prstGeom>
          <a:noFill/>
          <a:ln w="9525">
            <a:noFill/>
          </a:ln>
        </p:spPr>
        <p:txBody>
          <a:bodyPr>
            <a:spAutoFit/>
          </a:bodyPr>
          <a:p>
            <a:pPr indent="0" algn="ctr"/>
            <a:r>
              <a:rPr lang="zh-CN" sz="1500" b="1">
                <a:latin typeface="Calibri" panose="020F0502020204030204" charset="0"/>
                <a:ea typeface="宋体" panose="02010600030101010101" pitchFamily="2" charset="-122"/>
              </a:rPr>
              <a:t>残疾人就业保障金缴费申报表</a:t>
            </a:r>
            <a:endParaRPr lang="zh-CN" sz="900" b="0">
              <a:solidFill>
                <a:srgbClr val="FF0000"/>
              </a:solidFill>
              <a:latin typeface="Calibri" panose="020F0502020204030204" charset="0"/>
              <a:ea typeface="宋体" panose="02010600030101010101" pitchFamily="2" charset="-122"/>
            </a:endParaRPr>
          </a:p>
          <a:p>
            <a:pPr indent="0" algn="ctr"/>
            <a:r>
              <a:rPr lang="zh-CN" sz="900" b="1">
                <a:solidFill>
                  <a:srgbClr val="FF0000"/>
                </a:solidFill>
                <a:latin typeface="Calibri" panose="020F0502020204030204" charset="0"/>
                <a:ea typeface="宋体" panose="02010600030101010101" pitchFamily="2" charset="-122"/>
              </a:rPr>
              <a:t>费款所属期：自</a:t>
            </a:r>
            <a:r>
              <a:rPr lang="en-US" sz="900" b="1">
                <a:solidFill>
                  <a:srgbClr val="FF0000"/>
                </a:solidFill>
                <a:latin typeface="Calibri" panose="020F0502020204030204" charset="0"/>
                <a:ea typeface="宋体" panose="02010600030101010101" pitchFamily="2" charset="-122"/>
                <a:cs typeface="Times New Roman" panose="02020603050405020304" charset="0"/>
              </a:rPr>
              <a:t>    </a:t>
            </a:r>
            <a:r>
              <a:rPr lang="zh-CN" sz="900" b="1">
                <a:solidFill>
                  <a:srgbClr val="FF0000"/>
                </a:solidFill>
                <a:latin typeface="Calibri" panose="020F0502020204030204" charset="0"/>
                <a:ea typeface="宋体" panose="02010600030101010101" pitchFamily="2" charset="-122"/>
              </a:rPr>
              <a:t>年</a:t>
            </a:r>
            <a:r>
              <a:rPr lang="en-US" sz="900" b="1">
                <a:solidFill>
                  <a:srgbClr val="FF0000"/>
                </a:solidFill>
                <a:latin typeface="Calibri" panose="020F0502020204030204" charset="0"/>
                <a:ea typeface="宋体" panose="02010600030101010101" pitchFamily="2" charset="-122"/>
                <a:cs typeface="Times New Roman" panose="02020603050405020304" charset="0"/>
              </a:rPr>
              <a:t>    </a:t>
            </a:r>
            <a:r>
              <a:rPr lang="zh-CN" sz="900" b="1">
                <a:solidFill>
                  <a:srgbClr val="FF0000"/>
                </a:solidFill>
                <a:latin typeface="Calibri" panose="020F0502020204030204" charset="0"/>
                <a:ea typeface="宋体" panose="02010600030101010101" pitchFamily="2" charset="-122"/>
              </a:rPr>
              <a:t>月</a:t>
            </a:r>
            <a:r>
              <a:rPr lang="en-US" sz="900" b="1">
                <a:solidFill>
                  <a:srgbClr val="FF0000"/>
                </a:solidFill>
                <a:latin typeface="Calibri" panose="020F0502020204030204" charset="0"/>
                <a:ea typeface="宋体" panose="02010600030101010101" pitchFamily="2" charset="-122"/>
                <a:cs typeface="Times New Roman" panose="02020603050405020304" charset="0"/>
              </a:rPr>
              <a:t>    </a:t>
            </a:r>
            <a:r>
              <a:rPr lang="zh-CN" sz="900" b="1">
                <a:solidFill>
                  <a:srgbClr val="FF0000"/>
                </a:solidFill>
                <a:latin typeface="Calibri" panose="020F0502020204030204" charset="0"/>
                <a:ea typeface="宋体" panose="02010600030101010101" pitchFamily="2" charset="-122"/>
              </a:rPr>
              <a:t>日至</a:t>
            </a:r>
            <a:r>
              <a:rPr lang="en-US" sz="900" b="1">
                <a:solidFill>
                  <a:srgbClr val="FF0000"/>
                </a:solidFill>
                <a:latin typeface="Calibri" panose="020F0502020204030204" charset="0"/>
                <a:ea typeface="宋体" panose="02010600030101010101" pitchFamily="2" charset="-122"/>
                <a:cs typeface="Times New Roman" panose="02020603050405020304" charset="0"/>
              </a:rPr>
              <a:t>    </a:t>
            </a:r>
            <a:r>
              <a:rPr lang="zh-CN" sz="900" b="1">
                <a:solidFill>
                  <a:srgbClr val="FF0000"/>
                </a:solidFill>
                <a:latin typeface="Calibri" panose="020F0502020204030204" charset="0"/>
                <a:ea typeface="宋体" panose="02010600030101010101" pitchFamily="2" charset="-122"/>
              </a:rPr>
              <a:t>年</a:t>
            </a:r>
            <a:r>
              <a:rPr lang="en-US" sz="900" b="1">
                <a:solidFill>
                  <a:srgbClr val="FF0000"/>
                </a:solidFill>
                <a:latin typeface="Calibri" panose="020F0502020204030204" charset="0"/>
                <a:ea typeface="宋体" panose="02010600030101010101" pitchFamily="2" charset="-122"/>
                <a:cs typeface="Times New Roman" panose="02020603050405020304" charset="0"/>
              </a:rPr>
              <a:t>   </a:t>
            </a:r>
            <a:r>
              <a:rPr lang="zh-CN" sz="900" b="1">
                <a:solidFill>
                  <a:srgbClr val="FF0000"/>
                </a:solidFill>
                <a:latin typeface="Calibri" panose="020F0502020204030204" charset="0"/>
                <a:ea typeface="宋体" panose="02010600030101010101" pitchFamily="2" charset="-122"/>
              </a:rPr>
              <a:t>月</a:t>
            </a:r>
            <a:r>
              <a:rPr lang="en-US" sz="900" b="1">
                <a:solidFill>
                  <a:srgbClr val="FF0000"/>
                </a:solidFill>
                <a:latin typeface="Calibri" panose="020F0502020204030204" charset="0"/>
                <a:ea typeface="宋体" panose="02010600030101010101" pitchFamily="2" charset="-122"/>
                <a:cs typeface="Times New Roman" panose="02020603050405020304" charset="0"/>
              </a:rPr>
              <a:t>   </a:t>
            </a:r>
            <a:r>
              <a:rPr lang="zh-CN" sz="900" b="1">
                <a:solidFill>
                  <a:srgbClr val="FF0000"/>
                </a:solidFill>
                <a:latin typeface="Calibri" panose="020F0502020204030204" charset="0"/>
                <a:ea typeface="宋体" panose="02010600030101010101" pitchFamily="2" charset="-122"/>
              </a:rPr>
              <a:t>日</a:t>
            </a:r>
            <a:endParaRPr lang="zh-CN" sz="1050" b="1">
              <a:solidFill>
                <a:srgbClr val="FF0000"/>
              </a:solidFill>
              <a:latin typeface="Calibri" panose="020F0502020204030204" charset="0"/>
              <a:ea typeface="宋体" panose="02010600030101010101" pitchFamily="2" charset="-122"/>
            </a:endParaRPr>
          </a:p>
          <a:p>
            <a:pPr indent="0" algn="ctr"/>
            <a:r>
              <a:rPr lang="zh-CN" sz="800" b="0">
                <a:latin typeface="Calibri" panose="020F0502020204030204" charset="0"/>
                <a:ea typeface="宋体" panose="02010600030101010101" pitchFamily="2" charset="-122"/>
              </a:rPr>
              <a:t>用人单位识别号（统一社会信用代码）：</a:t>
            </a:r>
            <a:r>
              <a:rPr lang="en-US" b="0">
                <a:latin typeface="Calibri" panose="020F0502020204030204" charset="0"/>
                <a:ea typeface="宋体" panose="02010600030101010101" pitchFamily="2" charset="-122"/>
                <a:cs typeface="Times New Roman" panose="02020603050405020304" charset="0"/>
              </a:rPr>
              <a:t>□□□□□□□□□□□□□□□□□□</a:t>
            </a:r>
            <a:endParaRPr lang="zh-CN" sz="1050" b="0">
              <a:latin typeface="Calibri" panose="020F0502020204030204" charset="0"/>
              <a:ea typeface="宋体" panose="02010600030101010101" pitchFamily="2" charset="-122"/>
            </a:endParaRPr>
          </a:p>
          <a:p>
            <a:pPr indent="0" algn="ctr"/>
            <a:r>
              <a:rPr lang="zh-CN" sz="800" b="0">
                <a:latin typeface="Calibri" panose="020F0502020204030204" charset="0"/>
                <a:ea typeface="宋体" panose="02010600030101010101" pitchFamily="2" charset="-122"/>
              </a:rPr>
              <a:t>用人单位名称：</a:t>
            </a:r>
            <a:r>
              <a:rPr lang="en-US" sz="800" b="0">
                <a:latin typeface="Calibri" panose="020F0502020204030204" charset="0"/>
                <a:ea typeface="宋体" panose="02010600030101010101" pitchFamily="2" charset="-122"/>
                <a:cs typeface="Times New Roman" panose="02020603050405020304" charset="0"/>
              </a:rPr>
              <a:t>                                                                                       </a:t>
            </a:r>
            <a:r>
              <a:rPr lang="zh-CN" sz="800" b="0">
                <a:ea typeface="宋体" panose="02010600030101010101" pitchFamily="2" charset="-122"/>
              </a:rPr>
              <a:t>金额单位：元至角分</a:t>
            </a:r>
            <a:r>
              <a:rPr lang="en-US" sz="800" b="0">
                <a:latin typeface="宋体" panose="02010600030101010101" pitchFamily="2" charset="-122"/>
                <a:ea typeface="宋体" panose="02010600030101010101" pitchFamily="2" charset="-122"/>
                <a:cs typeface="Tahoma" panose="020B0604030504040204" charset="0"/>
              </a:rPr>
              <a:t> </a:t>
            </a:r>
            <a:r>
              <a:rPr lang="en-US" sz="1050" b="0">
                <a:latin typeface="宋体" panose="02010600030101010101" pitchFamily="2" charset="-122"/>
                <a:ea typeface="宋体" panose="02010600030101010101" pitchFamily="2" charset="-122"/>
                <a:cs typeface="Tahoma" panose="020B0604030504040204" charset="0"/>
              </a:rPr>
              <a:t> </a:t>
            </a:r>
            <a:endParaRPr lang="zh-CN" altLang="en-US"/>
          </a:p>
        </p:txBody>
      </p:sp>
      <p:graphicFrame>
        <p:nvGraphicFramePr>
          <p:cNvPr id="6" name="表格 5"/>
          <p:cNvGraphicFramePr/>
          <p:nvPr>
            <p:custDataLst>
              <p:tags r:id="rId1"/>
            </p:custDataLst>
          </p:nvPr>
        </p:nvGraphicFramePr>
        <p:xfrm>
          <a:off x="426720" y="1519238"/>
          <a:ext cx="5490845" cy="2639060"/>
        </p:xfrm>
        <a:graphic>
          <a:graphicData uri="http://schemas.openxmlformats.org/drawingml/2006/table">
            <a:tbl>
              <a:tblPr firstRow="1" bandRow="1">
                <a:tableStyleId>{5940675A-B579-460E-94D1-54222C63F5DA}</a:tableStyleId>
              </a:tblPr>
              <a:tblGrid>
                <a:gridCol w="217805"/>
                <a:gridCol w="511810"/>
                <a:gridCol w="451485"/>
                <a:gridCol w="501015"/>
                <a:gridCol w="650875"/>
                <a:gridCol w="885190"/>
                <a:gridCol w="208280"/>
                <a:gridCol w="292100"/>
                <a:gridCol w="761365"/>
                <a:gridCol w="510540"/>
                <a:gridCol w="500380"/>
              </a:tblGrid>
              <a:tr h="718820">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序号</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*上年在职职工工资总额</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*上年在职职工人数</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*应安排残疾人就业比例</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*上年实际安排残疾人就业人数</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*上年在职职工年平均工资（或当地社会平均工资的2倍）</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本期应</a:t>
                      </a:r>
                      <a:endParaRPr lang="en-US" sz="800" b="0">
                        <a:latin typeface="宋体" panose="02010600030101010101" pitchFamily="2" charset="-122"/>
                        <a:ea typeface="宋体" panose="02010600030101010101" pitchFamily="2" charset="-122"/>
                        <a:cs typeface="宋体" panose="02010600030101010101" pitchFamily="2" charset="-122"/>
                      </a:endParaRPr>
                    </a:p>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纳费额</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just">
                        <a:buNone/>
                      </a:pPr>
                      <a:r>
                        <a:rPr lang="en-US" sz="800" b="0">
                          <a:solidFill>
                            <a:schemeClr val="tx1"/>
                          </a:solidFill>
                          <a:latin typeface="宋体" panose="02010600030101010101" pitchFamily="2" charset="-122"/>
                          <a:ea typeface="宋体" panose="02010600030101010101" pitchFamily="2" charset="-122"/>
                          <a:cs typeface="宋体" panose="02010600030101010101" pitchFamily="2" charset="-122"/>
                        </a:rPr>
                        <a:t>本期减免费额 </a:t>
                      </a:r>
                      <a:endParaRPr lang="en-US" altLang="en-US" sz="8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本期已缴费额</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本期应补（退）费额</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1</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2</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3</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4</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5</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6=2/3</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7=（3×4-5）×6</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0">
                          <a:solidFill>
                            <a:schemeClr val="tx1"/>
                          </a:solidFill>
                          <a:latin typeface="宋体" panose="02010600030101010101" pitchFamily="2" charset="-122"/>
                          <a:ea typeface="宋体" panose="02010600030101010101" pitchFamily="2" charset="-122"/>
                          <a:cs typeface="宋体" panose="02010600030101010101" pitchFamily="2" charset="-122"/>
                        </a:rPr>
                        <a:t>8=7*100%（或50%、10%）</a:t>
                      </a:r>
                      <a:endParaRPr lang="en-US" altLang="en-US" sz="8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9</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10=7-8-9</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0040">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1">
                          <a:solidFill>
                            <a:srgbClr val="FF0000"/>
                          </a:solidFill>
                          <a:latin typeface="Calibri" panose="020F0502020204030204" charset="0"/>
                          <a:cs typeface="Calibri" panose="020F0502020204030204" charset="0"/>
                        </a:rPr>
                        <a:t> </a:t>
                      </a:r>
                      <a:endParaRPr lang="en-US" altLang="en-US" sz="800" b="1">
                        <a:solidFill>
                          <a:srgbClr val="FF0000"/>
                        </a:solidFill>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0040">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1">
                          <a:solidFill>
                            <a:srgbClr val="FF0000"/>
                          </a:solidFill>
                          <a:latin typeface="Calibri" panose="020F0502020204030204" charset="0"/>
                          <a:cs typeface="Calibri" panose="020F0502020204030204" charset="0"/>
                        </a:rPr>
                        <a:t> </a:t>
                      </a:r>
                      <a:endParaRPr lang="en-US" altLang="en-US" sz="800" b="1">
                        <a:solidFill>
                          <a:srgbClr val="FF0000"/>
                        </a:solidFill>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gridSpan="11">
                  <a:txBody>
                    <a:bodyPr/>
                    <a:p>
                      <a:pPr indent="0">
                        <a:buNone/>
                      </a:pPr>
                      <a:r>
                        <a:rPr lang="en-US" sz="800" b="1">
                          <a:solidFill>
                            <a:srgbClr val="FF0000"/>
                          </a:solidFill>
                          <a:latin typeface="宋体" panose="02010600030101010101" pitchFamily="2" charset="-122"/>
                          <a:ea typeface="宋体" panose="02010600030101010101" pitchFamily="2" charset="-122"/>
                          <a:cs typeface="宋体" panose="02010600030101010101" pitchFamily="2" charset="-122"/>
                        </a:rPr>
                        <a:t>声明：此表是根据国家有关法律法规及相关规定填写的，本人（单位）对填报内容（及附带资料）的真实性、可靠性、完整性负责。</a:t>
                      </a:r>
                      <a:r>
                        <a:rPr lang="en-US" sz="800" b="1">
                          <a:solidFill>
                            <a:srgbClr val="FF0000"/>
                          </a:solidFill>
                          <a:latin typeface="Calibri" panose="020F0502020204030204" charset="0"/>
                          <a:cs typeface="Calibri" panose="020F0502020204030204" charset="0"/>
                        </a:rPr>
                        <a:t> </a:t>
                      </a:r>
                      <a:r>
                        <a:rPr lang="en-US" sz="800" b="1">
                          <a:solidFill>
                            <a:srgbClr val="FF0000"/>
                          </a:solidFill>
                          <a:latin typeface="宋体" panose="02010600030101010101" pitchFamily="2" charset="-122"/>
                          <a:ea typeface="宋体" panose="02010600030101010101" pitchFamily="2" charset="-122"/>
                          <a:cs typeface="宋体" panose="02010600030101010101" pitchFamily="2" charset="-122"/>
                        </a:rPr>
                        <a:t>用人单位（签字或者加盖印章）：</a:t>
                      </a:r>
                      <a:r>
                        <a:rPr lang="en-US" sz="800" b="1">
                          <a:solidFill>
                            <a:srgbClr val="FF0000"/>
                          </a:solidFill>
                          <a:latin typeface="Calibri" panose="020F0502020204030204" charset="0"/>
                          <a:cs typeface="Calibri" panose="020F0502020204030204" charset="0"/>
                        </a:rPr>
                        <a:t>        </a:t>
                      </a:r>
                      <a:r>
                        <a:rPr lang="en-US" sz="800" b="1">
                          <a:solidFill>
                            <a:srgbClr val="FF0000"/>
                          </a:solidFill>
                          <a:latin typeface="宋体" panose="02010600030101010101" pitchFamily="2" charset="-122"/>
                          <a:ea typeface="宋体" panose="02010600030101010101" pitchFamily="2" charset="-122"/>
                          <a:cs typeface="宋体" panose="02010600030101010101" pitchFamily="2" charset="-122"/>
                        </a:rPr>
                        <a:t>年</a:t>
                      </a:r>
                      <a:r>
                        <a:rPr lang="en-US" sz="800" b="1">
                          <a:solidFill>
                            <a:srgbClr val="FF0000"/>
                          </a:solidFill>
                          <a:latin typeface="Calibri" panose="020F0502020204030204" charset="0"/>
                          <a:cs typeface="Calibri" panose="020F0502020204030204" charset="0"/>
                        </a:rPr>
                        <a:t>  </a:t>
                      </a:r>
                      <a:r>
                        <a:rPr lang="en-US" sz="800" b="1">
                          <a:solidFill>
                            <a:srgbClr val="FF0000"/>
                          </a:solidFill>
                          <a:latin typeface="宋体" panose="02010600030101010101" pitchFamily="2" charset="-122"/>
                          <a:ea typeface="宋体" panose="02010600030101010101" pitchFamily="2" charset="-122"/>
                          <a:cs typeface="宋体" panose="02010600030101010101" pitchFamily="2" charset="-122"/>
                        </a:rPr>
                        <a:t>月</a:t>
                      </a:r>
                      <a:r>
                        <a:rPr lang="en-US" sz="800" b="1">
                          <a:solidFill>
                            <a:srgbClr val="FF0000"/>
                          </a:solidFill>
                          <a:latin typeface="Calibri" panose="020F0502020204030204" charset="0"/>
                          <a:cs typeface="Calibri" panose="020F0502020204030204" charset="0"/>
                        </a:rPr>
                        <a:t>  </a:t>
                      </a:r>
                      <a:r>
                        <a:rPr lang="en-US" sz="800" b="1">
                          <a:solidFill>
                            <a:srgbClr val="FF0000"/>
                          </a:solidFill>
                          <a:latin typeface="宋体" panose="02010600030101010101" pitchFamily="2" charset="-122"/>
                          <a:ea typeface="宋体" panose="02010600030101010101" pitchFamily="2" charset="-122"/>
                          <a:cs typeface="宋体" panose="02010600030101010101" pitchFamily="2" charset="-122"/>
                        </a:rPr>
                        <a:t>日</a:t>
                      </a:r>
                      <a:endParaRPr lang="en-US" altLang="en-US" sz="8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87680">
                <a:tc gridSpan="7">
                  <a:txBody>
                    <a:bodyPr/>
                    <a:p>
                      <a:pPr indent="0">
                        <a:buNone/>
                      </a:pPr>
                      <a:r>
                        <a:rPr lang="en-US" sz="800" b="1">
                          <a:solidFill>
                            <a:srgbClr val="FF0000"/>
                          </a:solidFill>
                          <a:latin typeface="宋体" panose="02010600030101010101" pitchFamily="2" charset="-122"/>
                          <a:ea typeface="宋体" panose="02010600030101010101" pitchFamily="2" charset="-122"/>
                          <a:cs typeface="宋体" panose="02010600030101010101" pitchFamily="2" charset="-122"/>
                        </a:rPr>
                        <a:t>经办人：经办人身份证号：代理机构（签字或者加盖印章）：代理机构统一社会信用代码：</a:t>
                      </a:r>
                      <a:endParaRPr lang="en-US" altLang="en-US" sz="8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4">
                  <a:txBody>
                    <a:bodyPr/>
                    <a:p>
                      <a:pPr indent="0">
                        <a:buNone/>
                      </a:pPr>
                      <a:r>
                        <a:rPr lang="en-US" sz="800" b="0">
                          <a:latin typeface="宋体" panose="02010600030101010101" pitchFamily="2" charset="-122"/>
                          <a:ea typeface="宋体" panose="02010600030101010101" pitchFamily="2" charset="-122"/>
                          <a:cs typeface="宋体" panose="02010600030101010101" pitchFamily="2" charset="-122"/>
                        </a:rPr>
                        <a:t>受理人：受理税务机关（印章）：受理日期：</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年</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月</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日</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7" name="文本框 6"/>
          <p:cNvSpPr txBox="1"/>
          <p:nvPr/>
        </p:nvSpPr>
        <p:spPr>
          <a:xfrm>
            <a:off x="187960" y="4236403"/>
            <a:ext cx="5080000" cy="213995"/>
          </a:xfrm>
          <a:prstGeom prst="rect">
            <a:avLst/>
          </a:prstGeom>
          <a:noFill/>
          <a:ln w="9525">
            <a:noFill/>
          </a:ln>
        </p:spPr>
        <p:txBody>
          <a:bodyPr wrap="square">
            <a:spAutoFit/>
          </a:bodyPr>
          <a:p>
            <a:pPr indent="254000"/>
            <a:r>
              <a:rPr lang="zh-CN" sz="800" b="0">
                <a:latin typeface="Arial" panose="020B0604020202020204" pitchFamily="34" charset="0"/>
                <a:ea typeface="宋体" panose="02010600030101010101" pitchFamily="2" charset="-122"/>
              </a:rPr>
              <a:t>本表一式两份，一份用人单位留存，一份税务机关留存。</a:t>
            </a:r>
            <a:endParaRPr lang="zh-CN" altLang="en-US" sz="800"/>
          </a:p>
        </p:txBody>
      </p:sp>
      <p:sp>
        <p:nvSpPr>
          <p:cNvPr id="8" name="文本框 7"/>
          <p:cNvSpPr txBox="1"/>
          <p:nvPr/>
        </p:nvSpPr>
        <p:spPr>
          <a:xfrm>
            <a:off x="6663055" y="1506220"/>
            <a:ext cx="2229485" cy="2553335"/>
          </a:xfrm>
          <a:prstGeom prst="rect">
            <a:avLst/>
          </a:prstGeom>
          <a:noFill/>
        </p:spPr>
        <p:txBody>
          <a:bodyPr wrap="square" rtlCol="0">
            <a:spAutoFit/>
          </a:bodyPr>
          <a:p>
            <a:pPr algn="just" fontAlgn="auto">
              <a:spcBef>
                <a:spcPts val="600"/>
              </a:spcBef>
            </a:pPr>
            <a:r>
              <a:rPr lang="zh-CN" altLang="en-US" sz="2000" b="1">
                <a:latin typeface="方正小标宋简体" panose="03000509000000000000" charset="-122"/>
                <a:ea typeface="方正小标宋简体" panose="03000509000000000000" charset="-122"/>
              </a:rPr>
              <a:t>新旧表主要变化</a:t>
            </a:r>
            <a:endParaRPr lang="zh-CN" altLang="en-US" sz="2000" b="1">
              <a:latin typeface="方正小标宋简体" panose="03000509000000000000" charset="-122"/>
              <a:ea typeface="方正小标宋简体" panose="03000509000000000000" charset="-122"/>
            </a:endParaRPr>
          </a:p>
          <a:p>
            <a:pPr algn="just" fontAlgn="auto">
              <a:spcBef>
                <a:spcPts val="600"/>
              </a:spcBef>
            </a:pPr>
            <a:r>
              <a:rPr lang="zh-CN" altLang="en-US" sz="1500">
                <a:latin typeface="黑体" panose="02010609060101010101" charset="-122"/>
                <a:ea typeface="黑体" panose="02010609060101010101" charset="-122"/>
                <a:cs typeface="黑体" panose="02010609060101010101" charset="-122"/>
              </a:rPr>
              <a:t>规范了申报表格式。按照规范报表的要求，将原申报表中第2列“费款所属期起”和第3列“费款所属期止”放在表头位置。同时，对申报表中“缴费人声明”“经办人”等事项进行统一规范。</a:t>
            </a:r>
            <a:endParaRPr lang="zh-CN" altLang="en-US" sz="1500">
              <a:latin typeface="黑体" panose="02010609060101010101" charset="-122"/>
              <a:ea typeface="黑体" panose="02010609060101010101" charset="-122"/>
              <a:cs typeface="黑体" panose="02010609060101010101" charset="-122"/>
            </a:endParaRPr>
          </a:p>
        </p:txBody>
      </p:sp>
      <p:sp>
        <p:nvSpPr>
          <p:cNvPr id="3" name="矩形 2"/>
          <p:cNvSpPr/>
          <p:nvPr/>
        </p:nvSpPr>
        <p:spPr>
          <a:xfrm>
            <a:off x="0" y="0"/>
            <a:ext cx="6443980" cy="5164455"/>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145" y="0"/>
            <a:ext cx="2703195" cy="5163820"/>
          </a:xfrm>
          <a:prstGeom prst="rect">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3488690" y="466408"/>
            <a:ext cx="5080000" cy="1022350"/>
          </a:xfrm>
          <a:prstGeom prst="rect">
            <a:avLst/>
          </a:prstGeom>
          <a:noFill/>
          <a:ln w="9525">
            <a:noFill/>
          </a:ln>
        </p:spPr>
        <p:txBody>
          <a:bodyPr>
            <a:spAutoFit/>
          </a:bodyPr>
          <a:p>
            <a:pPr indent="0" algn="ctr"/>
            <a:r>
              <a:rPr lang="zh-CN" sz="1500" b="1">
                <a:latin typeface="Calibri" panose="020F0502020204030204" charset="0"/>
                <a:ea typeface="宋体" panose="02010600030101010101" pitchFamily="2" charset="-122"/>
              </a:rPr>
              <a:t>残疾人就业保障金缴费申报表</a:t>
            </a:r>
            <a:endParaRPr lang="zh-CN" sz="900" b="0">
              <a:solidFill>
                <a:srgbClr val="FF0000"/>
              </a:solidFill>
              <a:latin typeface="Calibri" panose="020F0502020204030204" charset="0"/>
              <a:ea typeface="宋体" panose="02010600030101010101" pitchFamily="2" charset="-122"/>
            </a:endParaRPr>
          </a:p>
          <a:p>
            <a:pPr indent="0" algn="ctr"/>
            <a:r>
              <a:rPr lang="zh-CN" sz="900" b="1">
                <a:solidFill>
                  <a:schemeClr val="tx1"/>
                </a:solidFill>
                <a:latin typeface="Calibri" panose="020F0502020204030204" charset="0"/>
                <a:ea typeface="宋体" panose="02010600030101010101" pitchFamily="2" charset="-122"/>
              </a:rPr>
              <a:t>费款所属期：自</a:t>
            </a:r>
            <a:r>
              <a:rPr lang="en-US" sz="900" b="1">
                <a:solidFill>
                  <a:schemeClr val="tx1"/>
                </a:solidFill>
                <a:latin typeface="Calibri" panose="020F0502020204030204" charset="0"/>
                <a:ea typeface="宋体" panose="02010600030101010101" pitchFamily="2" charset="-122"/>
                <a:cs typeface="Times New Roman" panose="02020603050405020304" charset="0"/>
              </a:rPr>
              <a:t>    </a:t>
            </a:r>
            <a:r>
              <a:rPr lang="zh-CN" sz="900" b="1">
                <a:solidFill>
                  <a:schemeClr val="tx1"/>
                </a:solidFill>
                <a:latin typeface="Calibri" panose="020F0502020204030204" charset="0"/>
                <a:ea typeface="宋体" panose="02010600030101010101" pitchFamily="2" charset="-122"/>
              </a:rPr>
              <a:t>年</a:t>
            </a:r>
            <a:r>
              <a:rPr lang="en-US" sz="900" b="1">
                <a:solidFill>
                  <a:schemeClr val="tx1"/>
                </a:solidFill>
                <a:latin typeface="Calibri" panose="020F0502020204030204" charset="0"/>
                <a:ea typeface="宋体" panose="02010600030101010101" pitchFamily="2" charset="-122"/>
                <a:cs typeface="Times New Roman" panose="02020603050405020304" charset="0"/>
              </a:rPr>
              <a:t>    </a:t>
            </a:r>
            <a:r>
              <a:rPr lang="zh-CN" sz="900" b="1">
                <a:solidFill>
                  <a:schemeClr val="tx1"/>
                </a:solidFill>
                <a:latin typeface="Calibri" panose="020F0502020204030204" charset="0"/>
                <a:ea typeface="宋体" panose="02010600030101010101" pitchFamily="2" charset="-122"/>
              </a:rPr>
              <a:t>月</a:t>
            </a:r>
            <a:r>
              <a:rPr lang="en-US" sz="900" b="1">
                <a:solidFill>
                  <a:schemeClr val="tx1"/>
                </a:solidFill>
                <a:latin typeface="Calibri" panose="020F0502020204030204" charset="0"/>
                <a:ea typeface="宋体" panose="02010600030101010101" pitchFamily="2" charset="-122"/>
                <a:cs typeface="Times New Roman" panose="02020603050405020304" charset="0"/>
              </a:rPr>
              <a:t>    </a:t>
            </a:r>
            <a:r>
              <a:rPr lang="zh-CN" sz="900" b="1">
                <a:solidFill>
                  <a:schemeClr val="tx1"/>
                </a:solidFill>
                <a:latin typeface="Calibri" panose="020F0502020204030204" charset="0"/>
                <a:ea typeface="宋体" panose="02010600030101010101" pitchFamily="2" charset="-122"/>
              </a:rPr>
              <a:t>日至</a:t>
            </a:r>
            <a:r>
              <a:rPr lang="en-US" sz="900" b="1">
                <a:solidFill>
                  <a:schemeClr val="tx1"/>
                </a:solidFill>
                <a:latin typeface="Calibri" panose="020F0502020204030204" charset="0"/>
                <a:ea typeface="宋体" panose="02010600030101010101" pitchFamily="2" charset="-122"/>
                <a:cs typeface="Times New Roman" panose="02020603050405020304" charset="0"/>
              </a:rPr>
              <a:t>    </a:t>
            </a:r>
            <a:r>
              <a:rPr lang="zh-CN" sz="900" b="1">
                <a:solidFill>
                  <a:schemeClr val="tx1"/>
                </a:solidFill>
                <a:latin typeface="Calibri" panose="020F0502020204030204" charset="0"/>
                <a:ea typeface="宋体" panose="02010600030101010101" pitchFamily="2" charset="-122"/>
              </a:rPr>
              <a:t>年</a:t>
            </a:r>
            <a:r>
              <a:rPr lang="en-US" sz="900" b="1">
                <a:solidFill>
                  <a:schemeClr val="tx1"/>
                </a:solidFill>
                <a:latin typeface="Calibri" panose="020F0502020204030204" charset="0"/>
                <a:ea typeface="宋体" panose="02010600030101010101" pitchFamily="2" charset="-122"/>
                <a:cs typeface="Times New Roman" panose="02020603050405020304" charset="0"/>
              </a:rPr>
              <a:t>   </a:t>
            </a:r>
            <a:r>
              <a:rPr lang="zh-CN" sz="900" b="1">
                <a:solidFill>
                  <a:schemeClr val="tx1"/>
                </a:solidFill>
                <a:latin typeface="Calibri" panose="020F0502020204030204" charset="0"/>
                <a:ea typeface="宋体" panose="02010600030101010101" pitchFamily="2" charset="-122"/>
              </a:rPr>
              <a:t>月</a:t>
            </a:r>
            <a:r>
              <a:rPr lang="en-US" sz="900" b="1">
                <a:solidFill>
                  <a:schemeClr val="tx1"/>
                </a:solidFill>
                <a:latin typeface="Calibri" panose="020F0502020204030204" charset="0"/>
                <a:ea typeface="宋体" panose="02010600030101010101" pitchFamily="2" charset="-122"/>
                <a:cs typeface="Times New Roman" panose="02020603050405020304" charset="0"/>
              </a:rPr>
              <a:t>   </a:t>
            </a:r>
            <a:r>
              <a:rPr lang="zh-CN" sz="900" b="1">
                <a:solidFill>
                  <a:schemeClr val="tx1"/>
                </a:solidFill>
                <a:latin typeface="Calibri" panose="020F0502020204030204" charset="0"/>
                <a:ea typeface="宋体" panose="02010600030101010101" pitchFamily="2" charset="-122"/>
              </a:rPr>
              <a:t>日</a:t>
            </a:r>
            <a:endParaRPr lang="zh-CN" sz="1050" b="1">
              <a:solidFill>
                <a:schemeClr val="tx1"/>
              </a:solidFill>
              <a:latin typeface="Calibri" panose="020F0502020204030204" charset="0"/>
              <a:ea typeface="宋体" panose="02010600030101010101" pitchFamily="2" charset="-122"/>
            </a:endParaRPr>
          </a:p>
          <a:p>
            <a:pPr indent="0" algn="ctr"/>
            <a:r>
              <a:rPr lang="zh-CN" sz="800" b="0">
                <a:latin typeface="Calibri" panose="020F0502020204030204" charset="0"/>
                <a:ea typeface="宋体" panose="02010600030101010101" pitchFamily="2" charset="-122"/>
              </a:rPr>
              <a:t>用人单位识别号（统一社会信用代码）：</a:t>
            </a:r>
            <a:r>
              <a:rPr lang="en-US" b="0">
                <a:latin typeface="Calibri" panose="020F0502020204030204" charset="0"/>
                <a:ea typeface="宋体" panose="02010600030101010101" pitchFamily="2" charset="-122"/>
                <a:cs typeface="Times New Roman" panose="02020603050405020304" charset="0"/>
              </a:rPr>
              <a:t>□□□□□□□□□□□□□□□□□□</a:t>
            </a:r>
            <a:endParaRPr lang="zh-CN" sz="1050" b="0">
              <a:latin typeface="Calibri" panose="020F0502020204030204" charset="0"/>
              <a:ea typeface="宋体" panose="02010600030101010101" pitchFamily="2" charset="-122"/>
            </a:endParaRPr>
          </a:p>
          <a:p>
            <a:pPr indent="0" algn="ctr"/>
            <a:r>
              <a:rPr lang="zh-CN" sz="800" b="0">
                <a:latin typeface="Calibri" panose="020F0502020204030204" charset="0"/>
                <a:ea typeface="宋体" panose="02010600030101010101" pitchFamily="2" charset="-122"/>
              </a:rPr>
              <a:t>用人单位名称：</a:t>
            </a:r>
            <a:r>
              <a:rPr lang="en-US" sz="800" b="0">
                <a:latin typeface="Calibri" panose="020F0502020204030204" charset="0"/>
                <a:ea typeface="宋体" panose="02010600030101010101" pitchFamily="2" charset="-122"/>
                <a:cs typeface="Times New Roman" panose="02020603050405020304" charset="0"/>
              </a:rPr>
              <a:t>                                                                                       </a:t>
            </a:r>
            <a:r>
              <a:rPr lang="zh-CN" sz="800" b="0">
                <a:ea typeface="宋体" panose="02010600030101010101" pitchFamily="2" charset="-122"/>
              </a:rPr>
              <a:t>金额单位：元至角分</a:t>
            </a:r>
            <a:r>
              <a:rPr lang="en-US" sz="800" b="0">
                <a:latin typeface="宋体" panose="02010600030101010101" pitchFamily="2" charset="-122"/>
                <a:ea typeface="宋体" panose="02010600030101010101" pitchFamily="2" charset="-122"/>
                <a:cs typeface="Tahoma" panose="020B0604030504040204" charset="0"/>
              </a:rPr>
              <a:t> </a:t>
            </a:r>
            <a:r>
              <a:rPr lang="en-US" sz="1050" b="0">
                <a:latin typeface="宋体" panose="02010600030101010101" pitchFamily="2" charset="-122"/>
                <a:ea typeface="宋体" panose="02010600030101010101" pitchFamily="2" charset="-122"/>
                <a:cs typeface="Tahoma" panose="020B0604030504040204" charset="0"/>
              </a:rPr>
              <a:t> </a:t>
            </a:r>
            <a:endParaRPr lang="zh-CN" altLang="en-US"/>
          </a:p>
        </p:txBody>
      </p:sp>
      <p:graphicFrame>
        <p:nvGraphicFramePr>
          <p:cNvPr id="6" name="表格 5"/>
          <p:cNvGraphicFramePr/>
          <p:nvPr>
            <p:custDataLst>
              <p:tags r:id="rId1"/>
            </p:custDataLst>
          </p:nvPr>
        </p:nvGraphicFramePr>
        <p:xfrm>
          <a:off x="3225165" y="1519238"/>
          <a:ext cx="5490845" cy="2639060"/>
        </p:xfrm>
        <a:graphic>
          <a:graphicData uri="http://schemas.openxmlformats.org/drawingml/2006/table">
            <a:tbl>
              <a:tblPr firstRow="1" bandRow="1">
                <a:tableStyleId>{5940675A-B579-460E-94D1-54222C63F5DA}</a:tableStyleId>
              </a:tblPr>
              <a:tblGrid>
                <a:gridCol w="217805"/>
                <a:gridCol w="511810"/>
                <a:gridCol w="451485"/>
                <a:gridCol w="501015"/>
                <a:gridCol w="650875"/>
                <a:gridCol w="885190"/>
                <a:gridCol w="208280"/>
                <a:gridCol w="292100"/>
                <a:gridCol w="761365"/>
                <a:gridCol w="510540"/>
                <a:gridCol w="500380"/>
              </a:tblGrid>
              <a:tr h="718820">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序号</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*上年在职职工工资总额</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*上年在职职工人数</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*应安排残疾人就业比例</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*上年实际安排残疾人就业人数</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*上年在职职工年平均工资（或当地社会平均工资的2倍）</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本期应</a:t>
                      </a:r>
                      <a:endParaRPr lang="en-US" sz="800" b="0">
                        <a:latin typeface="宋体" panose="02010600030101010101" pitchFamily="2" charset="-122"/>
                        <a:ea typeface="宋体" panose="02010600030101010101" pitchFamily="2" charset="-122"/>
                        <a:cs typeface="宋体" panose="02010600030101010101" pitchFamily="2" charset="-122"/>
                      </a:endParaRPr>
                    </a:p>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纳费额</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just">
                        <a:buNone/>
                      </a:pPr>
                      <a:r>
                        <a:rPr lang="en-US" sz="800" b="0">
                          <a:solidFill>
                            <a:schemeClr val="tx1"/>
                          </a:solidFill>
                          <a:latin typeface="宋体" panose="02010600030101010101" pitchFamily="2" charset="-122"/>
                          <a:ea typeface="宋体" panose="02010600030101010101" pitchFamily="2" charset="-122"/>
                          <a:cs typeface="宋体" panose="02010600030101010101" pitchFamily="2" charset="-122"/>
                        </a:rPr>
                        <a:t>本期减免费额 </a:t>
                      </a:r>
                      <a:endParaRPr lang="en-US" altLang="en-US" sz="8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本期已缴费额</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本期应补（退）费额</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1</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2</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3</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4</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5</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6=2/3</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7=（3×4-5）×6</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0">
                          <a:solidFill>
                            <a:schemeClr val="tx1"/>
                          </a:solidFill>
                          <a:latin typeface="宋体" panose="02010600030101010101" pitchFamily="2" charset="-122"/>
                          <a:ea typeface="宋体" panose="02010600030101010101" pitchFamily="2" charset="-122"/>
                          <a:cs typeface="宋体" panose="02010600030101010101" pitchFamily="2" charset="-122"/>
                        </a:rPr>
                        <a:t>8=7*100%（或50%、10%）</a:t>
                      </a:r>
                      <a:endParaRPr lang="en-US" altLang="en-US" sz="8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9</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10=7-8-9</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0040">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1">
                          <a:solidFill>
                            <a:srgbClr val="FF0000"/>
                          </a:solidFill>
                          <a:latin typeface="Calibri" panose="020F0502020204030204" charset="0"/>
                          <a:cs typeface="Calibri" panose="020F0502020204030204" charset="0"/>
                        </a:rPr>
                        <a:t> </a:t>
                      </a:r>
                      <a:endParaRPr lang="en-US" altLang="en-US" sz="800" b="1">
                        <a:solidFill>
                          <a:srgbClr val="FF0000"/>
                        </a:solidFill>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0040">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1">
                          <a:solidFill>
                            <a:srgbClr val="FF0000"/>
                          </a:solidFill>
                          <a:latin typeface="Calibri" panose="020F0502020204030204" charset="0"/>
                          <a:cs typeface="Calibri" panose="020F0502020204030204" charset="0"/>
                        </a:rPr>
                        <a:t> </a:t>
                      </a:r>
                      <a:endParaRPr lang="en-US" altLang="en-US" sz="800" b="1">
                        <a:solidFill>
                          <a:srgbClr val="FF0000"/>
                        </a:solidFill>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gridSpan="11">
                  <a:txBody>
                    <a:bodyPr/>
                    <a:p>
                      <a:pPr indent="0">
                        <a:buNone/>
                      </a:pPr>
                      <a:r>
                        <a:rPr lang="en-US" sz="800" b="0">
                          <a:solidFill>
                            <a:schemeClr val="tx1"/>
                          </a:solidFill>
                          <a:latin typeface="宋体" panose="02010600030101010101" pitchFamily="2" charset="-122"/>
                          <a:ea typeface="宋体" panose="02010600030101010101" pitchFamily="2" charset="-122"/>
                          <a:cs typeface="宋体" panose="02010600030101010101" pitchFamily="2" charset="-122"/>
                        </a:rPr>
                        <a:t>声明：此表是根据国家有关法律法规及相关规定填写的，本人（单位）对填报内容（及附带资料）的真实性、可靠性、完整性负责。</a:t>
                      </a:r>
                      <a:r>
                        <a:rPr lang="en-US" sz="800" b="0">
                          <a:solidFill>
                            <a:schemeClr val="tx1"/>
                          </a:solidFill>
                          <a:latin typeface="Calibri" panose="020F0502020204030204" charset="0"/>
                          <a:cs typeface="Calibri" panose="020F0502020204030204" charset="0"/>
                        </a:rPr>
                        <a:t> </a:t>
                      </a:r>
                      <a:r>
                        <a:rPr lang="en-US" sz="800" b="0">
                          <a:solidFill>
                            <a:schemeClr val="tx1"/>
                          </a:solidFill>
                          <a:latin typeface="宋体" panose="02010600030101010101" pitchFamily="2" charset="-122"/>
                          <a:ea typeface="宋体" panose="02010600030101010101" pitchFamily="2" charset="-122"/>
                          <a:cs typeface="宋体" panose="02010600030101010101" pitchFamily="2" charset="-122"/>
                        </a:rPr>
                        <a:t>用人单位（签字或者加盖印章）：</a:t>
                      </a:r>
                      <a:r>
                        <a:rPr lang="en-US" sz="800" b="0">
                          <a:solidFill>
                            <a:schemeClr val="tx1"/>
                          </a:solidFill>
                          <a:latin typeface="Calibri" panose="020F0502020204030204" charset="0"/>
                          <a:cs typeface="Calibri" panose="020F0502020204030204" charset="0"/>
                        </a:rPr>
                        <a:t>        </a:t>
                      </a:r>
                      <a:r>
                        <a:rPr lang="en-US" sz="800" b="0">
                          <a:solidFill>
                            <a:schemeClr val="tx1"/>
                          </a:solidFill>
                          <a:latin typeface="宋体" panose="02010600030101010101" pitchFamily="2" charset="-122"/>
                          <a:ea typeface="宋体" panose="02010600030101010101" pitchFamily="2" charset="-122"/>
                          <a:cs typeface="宋体" panose="02010600030101010101" pitchFamily="2" charset="-122"/>
                        </a:rPr>
                        <a:t>年</a:t>
                      </a:r>
                      <a:r>
                        <a:rPr lang="en-US" sz="800" b="0">
                          <a:solidFill>
                            <a:schemeClr val="tx1"/>
                          </a:solidFill>
                          <a:latin typeface="Calibri" panose="020F0502020204030204" charset="0"/>
                          <a:cs typeface="Calibri" panose="020F0502020204030204" charset="0"/>
                        </a:rPr>
                        <a:t>  </a:t>
                      </a:r>
                      <a:r>
                        <a:rPr lang="en-US" sz="800" b="0">
                          <a:solidFill>
                            <a:schemeClr val="tx1"/>
                          </a:solidFill>
                          <a:latin typeface="宋体" panose="02010600030101010101" pitchFamily="2" charset="-122"/>
                          <a:ea typeface="宋体" panose="02010600030101010101" pitchFamily="2" charset="-122"/>
                          <a:cs typeface="宋体" panose="02010600030101010101" pitchFamily="2" charset="-122"/>
                        </a:rPr>
                        <a:t>月</a:t>
                      </a:r>
                      <a:r>
                        <a:rPr lang="en-US" sz="800" b="0">
                          <a:solidFill>
                            <a:schemeClr val="tx1"/>
                          </a:solidFill>
                          <a:latin typeface="Calibri" panose="020F0502020204030204" charset="0"/>
                          <a:cs typeface="Calibri" panose="020F0502020204030204" charset="0"/>
                        </a:rPr>
                        <a:t>  </a:t>
                      </a:r>
                      <a:r>
                        <a:rPr lang="en-US" sz="800" b="0">
                          <a:solidFill>
                            <a:schemeClr val="tx1"/>
                          </a:solidFill>
                          <a:latin typeface="宋体" panose="02010600030101010101" pitchFamily="2" charset="-122"/>
                          <a:ea typeface="宋体" panose="02010600030101010101" pitchFamily="2" charset="-122"/>
                          <a:cs typeface="宋体" panose="02010600030101010101" pitchFamily="2" charset="-122"/>
                        </a:rPr>
                        <a:t>日</a:t>
                      </a:r>
                      <a:endParaRPr lang="en-US" altLang="en-US" sz="8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87680">
                <a:tc gridSpan="7">
                  <a:txBody>
                    <a:bodyPr/>
                    <a:p>
                      <a:pPr indent="0">
                        <a:buNone/>
                      </a:pPr>
                      <a:r>
                        <a:rPr lang="en-US" sz="800" b="0">
                          <a:solidFill>
                            <a:schemeClr val="tx1"/>
                          </a:solidFill>
                          <a:latin typeface="宋体" panose="02010600030101010101" pitchFamily="2" charset="-122"/>
                          <a:ea typeface="宋体" panose="02010600030101010101" pitchFamily="2" charset="-122"/>
                          <a:cs typeface="宋体" panose="02010600030101010101" pitchFamily="2" charset="-122"/>
                        </a:rPr>
                        <a:t>经办人：经办人身份证号：代理机构（签字或者加盖印章）：代理机构统一社会信用代码：</a:t>
                      </a:r>
                      <a:endParaRPr lang="en-US" altLang="en-US" sz="8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4">
                  <a:txBody>
                    <a:bodyPr/>
                    <a:p>
                      <a:pPr indent="0">
                        <a:buNone/>
                      </a:pPr>
                      <a:r>
                        <a:rPr lang="en-US" sz="800" b="0">
                          <a:latin typeface="宋体" panose="02010600030101010101" pitchFamily="2" charset="-122"/>
                          <a:ea typeface="宋体" panose="02010600030101010101" pitchFamily="2" charset="-122"/>
                          <a:cs typeface="宋体" panose="02010600030101010101" pitchFamily="2" charset="-122"/>
                        </a:rPr>
                        <a:t>受理人：受理税务机关（印章）：受理日期：</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年</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月</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日</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7" name="文本框 6"/>
          <p:cNvSpPr txBox="1"/>
          <p:nvPr/>
        </p:nvSpPr>
        <p:spPr>
          <a:xfrm>
            <a:off x="2986405" y="4236403"/>
            <a:ext cx="5080000" cy="213995"/>
          </a:xfrm>
          <a:prstGeom prst="rect">
            <a:avLst/>
          </a:prstGeom>
          <a:noFill/>
          <a:ln w="9525">
            <a:noFill/>
          </a:ln>
        </p:spPr>
        <p:txBody>
          <a:bodyPr wrap="square">
            <a:spAutoFit/>
          </a:bodyPr>
          <a:p>
            <a:pPr indent="254000"/>
            <a:r>
              <a:rPr lang="zh-CN" sz="800" b="0">
                <a:latin typeface="Arial" panose="020B0604020202020204" pitchFamily="34" charset="0"/>
                <a:ea typeface="宋体" panose="02010600030101010101" pitchFamily="2" charset="-122"/>
              </a:rPr>
              <a:t>本表一式两份，一份用人单位留存，一份税务机关留存。</a:t>
            </a:r>
            <a:endParaRPr lang="zh-CN" altLang="en-US" sz="800"/>
          </a:p>
        </p:txBody>
      </p:sp>
      <p:sp>
        <p:nvSpPr>
          <p:cNvPr id="3" name="文本框 2"/>
          <p:cNvSpPr txBox="1"/>
          <p:nvPr/>
        </p:nvSpPr>
        <p:spPr>
          <a:xfrm>
            <a:off x="205105" y="1506220"/>
            <a:ext cx="2229485" cy="1168400"/>
          </a:xfrm>
          <a:prstGeom prst="rect">
            <a:avLst/>
          </a:prstGeom>
          <a:noFill/>
        </p:spPr>
        <p:txBody>
          <a:bodyPr wrap="square" rtlCol="0">
            <a:spAutoFit/>
          </a:bodyPr>
          <a:p>
            <a:pPr algn="just" fontAlgn="auto">
              <a:spcBef>
                <a:spcPts val="600"/>
              </a:spcBef>
            </a:pPr>
            <a:r>
              <a:rPr lang="zh-CN" altLang="en-US" sz="2000" b="1">
                <a:latin typeface="方正小标宋简体" panose="03000509000000000000" charset="-122"/>
                <a:ea typeface="方正小标宋简体" panose="03000509000000000000" charset="-122"/>
              </a:rPr>
              <a:t>温馨提醒</a:t>
            </a:r>
            <a:endParaRPr lang="zh-CN" altLang="en-US" sz="2000" b="1">
              <a:latin typeface="方正小标宋简体" panose="03000509000000000000" charset="-122"/>
              <a:ea typeface="方正小标宋简体" panose="03000509000000000000" charset="-122"/>
            </a:endParaRPr>
          </a:p>
          <a:p>
            <a:pPr algn="just" fontAlgn="auto">
              <a:spcBef>
                <a:spcPts val="600"/>
              </a:spcBef>
            </a:pPr>
            <a:r>
              <a:rPr lang="zh-CN" altLang="en-US" sz="1500">
                <a:latin typeface="黑体" panose="02010609060101010101" charset="-122"/>
                <a:ea typeface="黑体" panose="02010609060101010101" charset="-122"/>
                <a:cs typeface="黑体" panose="02010609060101010101" charset="-122"/>
              </a:rPr>
              <a:t>建议通过网络申报，在电子税务局填报申报表。</a:t>
            </a:r>
            <a:r>
              <a:rPr lang="zh-CN" sz="1500">
                <a:latin typeface="黑体" panose="02010609060101010101" charset="-122"/>
                <a:ea typeface="黑体" panose="02010609060101010101" charset="-122"/>
                <a:cs typeface="黑体" panose="02010609060101010101" charset="-122"/>
              </a:rPr>
              <a:t>系统会自动进行计算。</a:t>
            </a:r>
            <a:endParaRPr lang="zh-CN" sz="1500">
              <a:latin typeface="黑体" panose="02010609060101010101" charset="-122"/>
              <a:ea typeface="黑体" panose="02010609060101010101" charset="-122"/>
              <a:cs typeface="黑体" panose="02010609060101010101" charset="-122"/>
            </a:endParaRPr>
          </a:p>
        </p:txBody>
      </p:sp>
      <p:sp>
        <p:nvSpPr>
          <p:cNvPr id="4" name="流程图: 可选过程 3"/>
          <p:cNvSpPr/>
          <p:nvPr/>
        </p:nvSpPr>
        <p:spPr>
          <a:xfrm>
            <a:off x="4430395" y="1419860"/>
            <a:ext cx="4348480" cy="1151890"/>
          </a:xfrm>
          <a:prstGeom prst="flowChartAlternateProcess">
            <a:avLst/>
          </a:prstGeom>
          <a:noFill/>
          <a:ln w="28575" cmpd="dbl">
            <a:solidFill>
              <a:srgbClr val="FE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2686050" y="0"/>
            <a:ext cx="6529070" cy="5164455"/>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10795" y="-27305"/>
            <a:ext cx="9144000" cy="517080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0"/>
            <a:ext cx="9180830" cy="5163185"/>
          </a:xfrm>
          <a:prstGeom prst="rect">
            <a:avLst/>
          </a:prstGeom>
          <a:solidFill>
            <a:schemeClr val="tx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967105" y="1127760"/>
            <a:ext cx="6931025" cy="1322070"/>
          </a:xfrm>
          <a:prstGeom prst="rect">
            <a:avLst/>
          </a:prstGeom>
          <a:noFill/>
        </p:spPr>
        <p:txBody>
          <a:bodyPr wrap="square" rtlCol="0">
            <a:spAutoFit/>
          </a:bodyPr>
          <a:p>
            <a:pPr algn="just"/>
            <a:r>
              <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国家发展改革委、财政部、民政部、人力资源社会保障部、税务总局、中国残联联合印发《关于完善残疾人就业保障金制度 更好促进残疾人就业的总体方案》（发改价格规〔2019〕2015号）</a:t>
            </a:r>
            <a:endPar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p:txBody>
      </p:sp>
      <p:sp>
        <p:nvSpPr>
          <p:cNvPr id="4" name="文本框 3"/>
          <p:cNvSpPr txBox="1"/>
          <p:nvPr/>
        </p:nvSpPr>
        <p:spPr>
          <a:xfrm>
            <a:off x="967105" y="2782570"/>
            <a:ext cx="5818505" cy="1014730"/>
          </a:xfrm>
          <a:prstGeom prst="rect">
            <a:avLst/>
          </a:prstGeom>
          <a:noFill/>
        </p:spPr>
        <p:txBody>
          <a:bodyPr wrap="square" rtlCol="0">
            <a:spAutoFit/>
          </a:bodyPr>
          <a:p>
            <a:r>
              <a:rPr lang="zh-CN" altLang="en-US" sz="2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一是优化残保金征收，实行分档征收。</a:t>
            </a:r>
            <a:endParaRPr lang="zh-CN" altLang="en-US" sz="2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a:p>
            <a:r>
              <a:rPr lang="zh-CN" altLang="en-US" sz="2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二是规范残保金使用。</a:t>
            </a:r>
            <a:endParaRPr lang="zh-CN" altLang="en-US" sz="2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a:p>
            <a:r>
              <a:rPr lang="zh-CN" altLang="en-US" sz="2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三是强化残保金监督。</a:t>
            </a:r>
            <a:endParaRPr lang="zh-CN" altLang="en-US" sz="2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145" y="0"/>
            <a:ext cx="2703195" cy="5163820"/>
          </a:xfrm>
          <a:prstGeom prst="rect">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3488690" y="466408"/>
            <a:ext cx="5080000" cy="1022350"/>
          </a:xfrm>
          <a:prstGeom prst="rect">
            <a:avLst/>
          </a:prstGeom>
          <a:noFill/>
          <a:ln w="9525">
            <a:noFill/>
          </a:ln>
        </p:spPr>
        <p:txBody>
          <a:bodyPr>
            <a:spAutoFit/>
          </a:bodyPr>
          <a:p>
            <a:pPr indent="0" algn="ctr"/>
            <a:r>
              <a:rPr lang="zh-CN" sz="1500" b="1">
                <a:latin typeface="Calibri" panose="020F0502020204030204" charset="0"/>
                <a:ea typeface="宋体" panose="02010600030101010101" pitchFamily="2" charset="-122"/>
              </a:rPr>
              <a:t>残疾人就业保障金缴费申报表</a:t>
            </a:r>
            <a:endParaRPr lang="zh-CN" sz="900" b="0">
              <a:solidFill>
                <a:srgbClr val="FF0000"/>
              </a:solidFill>
              <a:latin typeface="Calibri" panose="020F0502020204030204" charset="0"/>
              <a:ea typeface="宋体" panose="02010600030101010101" pitchFamily="2" charset="-122"/>
            </a:endParaRPr>
          </a:p>
          <a:p>
            <a:pPr indent="0" algn="ctr"/>
            <a:r>
              <a:rPr lang="zh-CN" sz="900" b="1">
                <a:solidFill>
                  <a:schemeClr val="tx1"/>
                </a:solidFill>
                <a:latin typeface="Calibri" panose="020F0502020204030204" charset="0"/>
                <a:ea typeface="宋体" panose="02010600030101010101" pitchFamily="2" charset="-122"/>
              </a:rPr>
              <a:t>费款所属期：自</a:t>
            </a:r>
            <a:r>
              <a:rPr lang="en-US" sz="900" b="1">
                <a:solidFill>
                  <a:schemeClr val="tx1"/>
                </a:solidFill>
                <a:latin typeface="Calibri" panose="020F0502020204030204" charset="0"/>
                <a:ea typeface="宋体" panose="02010600030101010101" pitchFamily="2" charset="-122"/>
                <a:cs typeface="Times New Roman" panose="02020603050405020304" charset="0"/>
              </a:rPr>
              <a:t>    </a:t>
            </a:r>
            <a:r>
              <a:rPr lang="zh-CN" sz="900" b="1">
                <a:solidFill>
                  <a:schemeClr val="tx1"/>
                </a:solidFill>
                <a:latin typeface="Calibri" panose="020F0502020204030204" charset="0"/>
                <a:ea typeface="宋体" panose="02010600030101010101" pitchFamily="2" charset="-122"/>
              </a:rPr>
              <a:t>年</a:t>
            </a:r>
            <a:r>
              <a:rPr lang="en-US" sz="900" b="1">
                <a:solidFill>
                  <a:schemeClr val="tx1"/>
                </a:solidFill>
                <a:latin typeface="Calibri" panose="020F0502020204030204" charset="0"/>
                <a:ea typeface="宋体" panose="02010600030101010101" pitchFamily="2" charset="-122"/>
                <a:cs typeface="Times New Roman" panose="02020603050405020304" charset="0"/>
              </a:rPr>
              <a:t>    </a:t>
            </a:r>
            <a:r>
              <a:rPr lang="zh-CN" sz="900" b="1">
                <a:solidFill>
                  <a:schemeClr val="tx1"/>
                </a:solidFill>
                <a:latin typeface="Calibri" panose="020F0502020204030204" charset="0"/>
                <a:ea typeface="宋体" panose="02010600030101010101" pitchFamily="2" charset="-122"/>
              </a:rPr>
              <a:t>月</a:t>
            </a:r>
            <a:r>
              <a:rPr lang="en-US" sz="900" b="1">
                <a:solidFill>
                  <a:schemeClr val="tx1"/>
                </a:solidFill>
                <a:latin typeface="Calibri" panose="020F0502020204030204" charset="0"/>
                <a:ea typeface="宋体" panose="02010600030101010101" pitchFamily="2" charset="-122"/>
                <a:cs typeface="Times New Roman" panose="02020603050405020304" charset="0"/>
              </a:rPr>
              <a:t>    </a:t>
            </a:r>
            <a:r>
              <a:rPr lang="zh-CN" sz="900" b="1">
                <a:solidFill>
                  <a:schemeClr val="tx1"/>
                </a:solidFill>
                <a:latin typeface="Calibri" panose="020F0502020204030204" charset="0"/>
                <a:ea typeface="宋体" panose="02010600030101010101" pitchFamily="2" charset="-122"/>
              </a:rPr>
              <a:t>日至</a:t>
            </a:r>
            <a:r>
              <a:rPr lang="en-US" sz="900" b="1">
                <a:solidFill>
                  <a:schemeClr val="tx1"/>
                </a:solidFill>
                <a:latin typeface="Calibri" panose="020F0502020204030204" charset="0"/>
                <a:ea typeface="宋体" panose="02010600030101010101" pitchFamily="2" charset="-122"/>
                <a:cs typeface="Times New Roman" panose="02020603050405020304" charset="0"/>
              </a:rPr>
              <a:t>    </a:t>
            </a:r>
            <a:r>
              <a:rPr lang="zh-CN" sz="900" b="1">
                <a:solidFill>
                  <a:schemeClr val="tx1"/>
                </a:solidFill>
                <a:latin typeface="Calibri" panose="020F0502020204030204" charset="0"/>
                <a:ea typeface="宋体" panose="02010600030101010101" pitchFamily="2" charset="-122"/>
              </a:rPr>
              <a:t>年</a:t>
            </a:r>
            <a:r>
              <a:rPr lang="en-US" sz="900" b="1">
                <a:solidFill>
                  <a:schemeClr val="tx1"/>
                </a:solidFill>
                <a:latin typeface="Calibri" panose="020F0502020204030204" charset="0"/>
                <a:ea typeface="宋体" panose="02010600030101010101" pitchFamily="2" charset="-122"/>
                <a:cs typeface="Times New Roman" panose="02020603050405020304" charset="0"/>
              </a:rPr>
              <a:t>   </a:t>
            </a:r>
            <a:r>
              <a:rPr lang="zh-CN" sz="900" b="1">
                <a:solidFill>
                  <a:schemeClr val="tx1"/>
                </a:solidFill>
                <a:latin typeface="Calibri" panose="020F0502020204030204" charset="0"/>
                <a:ea typeface="宋体" panose="02010600030101010101" pitchFamily="2" charset="-122"/>
              </a:rPr>
              <a:t>月</a:t>
            </a:r>
            <a:r>
              <a:rPr lang="en-US" sz="900" b="1">
                <a:solidFill>
                  <a:schemeClr val="tx1"/>
                </a:solidFill>
                <a:latin typeface="Calibri" panose="020F0502020204030204" charset="0"/>
                <a:ea typeface="宋体" panose="02010600030101010101" pitchFamily="2" charset="-122"/>
                <a:cs typeface="Times New Roman" panose="02020603050405020304" charset="0"/>
              </a:rPr>
              <a:t>   </a:t>
            </a:r>
            <a:r>
              <a:rPr lang="zh-CN" sz="900" b="1">
                <a:solidFill>
                  <a:schemeClr val="tx1"/>
                </a:solidFill>
                <a:latin typeface="Calibri" panose="020F0502020204030204" charset="0"/>
                <a:ea typeface="宋体" panose="02010600030101010101" pitchFamily="2" charset="-122"/>
              </a:rPr>
              <a:t>日</a:t>
            </a:r>
            <a:endParaRPr lang="zh-CN" sz="1050" b="1">
              <a:solidFill>
                <a:schemeClr val="tx1"/>
              </a:solidFill>
              <a:latin typeface="Calibri" panose="020F0502020204030204" charset="0"/>
              <a:ea typeface="宋体" panose="02010600030101010101" pitchFamily="2" charset="-122"/>
            </a:endParaRPr>
          </a:p>
          <a:p>
            <a:pPr indent="0" algn="ctr"/>
            <a:r>
              <a:rPr lang="zh-CN" sz="800" b="0">
                <a:latin typeface="Calibri" panose="020F0502020204030204" charset="0"/>
                <a:ea typeface="宋体" panose="02010600030101010101" pitchFamily="2" charset="-122"/>
              </a:rPr>
              <a:t>用人单位识别号（统一社会信用代码）：</a:t>
            </a:r>
            <a:r>
              <a:rPr lang="en-US" b="0">
                <a:latin typeface="Calibri" panose="020F0502020204030204" charset="0"/>
                <a:ea typeface="宋体" panose="02010600030101010101" pitchFamily="2" charset="-122"/>
                <a:cs typeface="Times New Roman" panose="02020603050405020304" charset="0"/>
              </a:rPr>
              <a:t>□□□□□□□□□□□□□□□□□□</a:t>
            </a:r>
            <a:endParaRPr lang="zh-CN" sz="1050" b="0">
              <a:latin typeface="Calibri" panose="020F0502020204030204" charset="0"/>
              <a:ea typeface="宋体" panose="02010600030101010101" pitchFamily="2" charset="-122"/>
            </a:endParaRPr>
          </a:p>
          <a:p>
            <a:pPr indent="0" algn="ctr"/>
            <a:r>
              <a:rPr lang="zh-CN" sz="800" b="0">
                <a:latin typeface="Calibri" panose="020F0502020204030204" charset="0"/>
                <a:ea typeface="宋体" panose="02010600030101010101" pitchFamily="2" charset="-122"/>
              </a:rPr>
              <a:t>用人单位名称：</a:t>
            </a:r>
            <a:r>
              <a:rPr lang="en-US" sz="800" b="0">
                <a:latin typeface="Calibri" panose="020F0502020204030204" charset="0"/>
                <a:ea typeface="宋体" panose="02010600030101010101" pitchFamily="2" charset="-122"/>
                <a:cs typeface="Times New Roman" panose="02020603050405020304" charset="0"/>
              </a:rPr>
              <a:t>                                                                                       </a:t>
            </a:r>
            <a:r>
              <a:rPr lang="zh-CN" sz="800" b="0">
                <a:ea typeface="宋体" panose="02010600030101010101" pitchFamily="2" charset="-122"/>
              </a:rPr>
              <a:t>金额单位：元至角分</a:t>
            </a:r>
            <a:r>
              <a:rPr lang="en-US" sz="800" b="0">
                <a:latin typeface="宋体" panose="02010600030101010101" pitchFamily="2" charset="-122"/>
                <a:ea typeface="宋体" panose="02010600030101010101" pitchFamily="2" charset="-122"/>
                <a:cs typeface="Tahoma" panose="020B0604030504040204" charset="0"/>
              </a:rPr>
              <a:t> </a:t>
            </a:r>
            <a:r>
              <a:rPr lang="en-US" sz="1050" b="0">
                <a:latin typeface="宋体" panose="02010600030101010101" pitchFamily="2" charset="-122"/>
                <a:ea typeface="宋体" panose="02010600030101010101" pitchFamily="2" charset="-122"/>
                <a:cs typeface="Tahoma" panose="020B0604030504040204" charset="0"/>
              </a:rPr>
              <a:t> </a:t>
            </a:r>
            <a:endParaRPr lang="zh-CN" altLang="en-US"/>
          </a:p>
        </p:txBody>
      </p:sp>
      <p:graphicFrame>
        <p:nvGraphicFramePr>
          <p:cNvPr id="6" name="表格 5"/>
          <p:cNvGraphicFramePr/>
          <p:nvPr>
            <p:custDataLst>
              <p:tags r:id="rId1"/>
            </p:custDataLst>
          </p:nvPr>
        </p:nvGraphicFramePr>
        <p:xfrm>
          <a:off x="3225165" y="1519238"/>
          <a:ext cx="5490845" cy="2639060"/>
        </p:xfrm>
        <a:graphic>
          <a:graphicData uri="http://schemas.openxmlformats.org/drawingml/2006/table">
            <a:tbl>
              <a:tblPr firstRow="1" bandRow="1">
                <a:tableStyleId>{5940675A-B579-460E-94D1-54222C63F5DA}</a:tableStyleId>
              </a:tblPr>
              <a:tblGrid>
                <a:gridCol w="217805"/>
                <a:gridCol w="511810"/>
                <a:gridCol w="451485"/>
                <a:gridCol w="501015"/>
                <a:gridCol w="650875"/>
                <a:gridCol w="885190"/>
                <a:gridCol w="208280"/>
                <a:gridCol w="292100"/>
                <a:gridCol w="761365"/>
                <a:gridCol w="510540"/>
                <a:gridCol w="500380"/>
              </a:tblGrid>
              <a:tr h="718820">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序号</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*上年在职职工工资总额</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*上年在职职工人数</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*应安排残疾人就业比例</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*上年实际安排残疾人就业人数</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*上年在职职工年平均工资（或当地社会平均工资的2倍）</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本期应</a:t>
                      </a:r>
                      <a:endParaRPr lang="en-US" sz="800" b="0">
                        <a:latin typeface="宋体" panose="02010600030101010101" pitchFamily="2" charset="-122"/>
                        <a:ea typeface="宋体" panose="02010600030101010101" pitchFamily="2" charset="-122"/>
                        <a:cs typeface="宋体" panose="02010600030101010101" pitchFamily="2" charset="-122"/>
                      </a:endParaRPr>
                    </a:p>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纳费额</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just">
                        <a:buNone/>
                      </a:pPr>
                      <a:r>
                        <a:rPr lang="en-US" sz="800" b="0">
                          <a:solidFill>
                            <a:schemeClr val="tx1"/>
                          </a:solidFill>
                          <a:latin typeface="宋体" panose="02010600030101010101" pitchFamily="2" charset="-122"/>
                          <a:ea typeface="宋体" panose="02010600030101010101" pitchFamily="2" charset="-122"/>
                          <a:cs typeface="宋体" panose="02010600030101010101" pitchFamily="2" charset="-122"/>
                        </a:rPr>
                        <a:t>本期减免费额 </a:t>
                      </a:r>
                      <a:endParaRPr lang="en-US" altLang="en-US" sz="8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本期已缴费额</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800" b="0">
                          <a:latin typeface="宋体" panose="02010600030101010101" pitchFamily="2" charset="-122"/>
                          <a:ea typeface="宋体" panose="02010600030101010101" pitchFamily="2" charset="-122"/>
                          <a:cs typeface="宋体" panose="02010600030101010101" pitchFamily="2" charset="-122"/>
                        </a:rPr>
                        <a:t>本期应补（退）费额</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46990" marR="46990" marT="46990" marB="4699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1</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2</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3</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4</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5</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6=2/3</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7=（3×4-5）×6</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0">
                          <a:solidFill>
                            <a:schemeClr val="tx1"/>
                          </a:solidFill>
                          <a:latin typeface="宋体" panose="02010600030101010101" pitchFamily="2" charset="-122"/>
                          <a:ea typeface="宋体" panose="02010600030101010101" pitchFamily="2" charset="-122"/>
                          <a:cs typeface="宋体" panose="02010600030101010101" pitchFamily="2" charset="-122"/>
                        </a:rPr>
                        <a:t>8=7*100%（或50%、10%）</a:t>
                      </a:r>
                      <a:endParaRPr lang="en-US" altLang="en-US" sz="8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9</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宋体" panose="02010600030101010101" pitchFamily="2" charset="-122"/>
                          <a:ea typeface="宋体" panose="02010600030101010101" pitchFamily="2" charset="-122"/>
                          <a:cs typeface="宋体" panose="02010600030101010101" pitchFamily="2" charset="-122"/>
                        </a:rPr>
                        <a:t>10=7-8-9</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0040">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1">
                          <a:solidFill>
                            <a:srgbClr val="FF0000"/>
                          </a:solidFill>
                          <a:latin typeface="Calibri" panose="020F0502020204030204" charset="0"/>
                          <a:cs typeface="Calibri" panose="020F0502020204030204" charset="0"/>
                        </a:rPr>
                        <a:t> </a:t>
                      </a:r>
                      <a:endParaRPr lang="en-US" altLang="en-US" sz="800" b="1">
                        <a:solidFill>
                          <a:srgbClr val="FF0000"/>
                        </a:solidFill>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0040">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1">
                          <a:solidFill>
                            <a:srgbClr val="FF0000"/>
                          </a:solidFill>
                          <a:latin typeface="Calibri" panose="020F0502020204030204" charset="0"/>
                          <a:cs typeface="Calibri" panose="020F0502020204030204" charset="0"/>
                        </a:rPr>
                        <a:t> </a:t>
                      </a:r>
                      <a:endParaRPr lang="en-US" altLang="en-US" sz="800" b="1">
                        <a:solidFill>
                          <a:srgbClr val="FF0000"/>
                        </a:solidFill>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Calibri" panose="020F0502020204030204" charset="0"/>
                          <a:cs typeface="Calibri" panose="020F0502020204030204" charset="0"/>
                        </a:rPr>
                        <a:t> </a:t>
                      </a:r>
                      <a:endParaRPr lang="en-US" alt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gridSpan="11">
                  <a:txBody>
                    <a:bodyPr/>
                    <a:p>
                      <a:pPr indent="0">
                        <a:buNone/>
                      </a:pPr>
                      <a:r>
                        <a:rPr lang="en-US" sz="800" b="0">
                          <a:solidFill>
                            <a:schemeClr val="tx1"/>
                          </a:solidFill>
                          <a:latin typeface="宋体" panose="02010600030101010101" pitchFamily="2" charset="-122"/>
                          <a:ea typeface="宋体" panose="02010600030101010101" pitchFamily="2" charset="-122"/>
                          <a:cs typeface="宋体" panose="02010600030101010101" pitchFamily="2" charset="-122"/>
                        </a:rPr>
                        <a:t>声明：此表是根据国家有关法律法规及相关规定填写的，本人（单位）对填报内容（及附带资料）的真实性、可靠性、完整性负责。</a:t>
                      </a:r>
                      <a:r>
                        <a:rPr lang="en-US" sz="800" b="0">
                          <a:solidFill>
                            <a:schemeClr val="tx1"/>
                          </a:solidFill>
                          <a:latin typeface="Calibri" panose="020F0502020204030204" charset="0"/>
                          <a:cs typeface="Calibri" panose="020F0502020204030204" charset="0"/>
                        </a:rPr>
                        <a:t> </a:t>
                      </a:r>
                      <a:r>
                        <a:rPr lang="en-US" sz="800" b="0">
                          <a:solidFill>
                            <a:schemeClr val="tx1"/>
                          </a:solidFill>
                          <a:latin typeface="宋体" panose="02010600030101010101" pitchFamily="2" charset="-122"/>
                          <a:ea typeface="宋体" panose="02010600030101010101" pitchFamily="2" charset="-122"/>
                          <a:cs typeface="宋体" panose="02010600030101010101" pitchFamily="2" charset="-122"/>
                        </a:rPr>
                        <a:t>用人单位（签字或者加盖印章）：</a:t>
                      </a:r>
                      <a:r>
                        <a:rPr lang="en-US" sz="800" b="0">
                          <a:solidFill>
                            <a:schemeClr val="tx1"/>
                          </a:solidFill>
                          <a:latin typeface="Calibri" panose="020F0502020204030204" charset="0"/>
                          <a:cs typeface="Calibri" panose="020F0502020204030204" charset="0"/>
                        </a:rPr>
                        <a:t>        </a:t>
                      </a:r>
                      <a:r>
                        <a:rPr lang="en-US" sz="800" b="0">
                          <a:solidFill>
                            <a:schemeClr val="tx1"/>
                          </a:solidFill>
                          <a:latin typeface="宋体" panose="02010600030101010101" pitchFamily="2" charset="-122"/>
                          <a:ea typeface="宋体" panose="02010600030101010101" pitchFamily="2" charset="-122"/>
                          <a:cs typeface="宋体" panose="02010600030101010101" pitchFamily="2" charset="-122"/>
                        </a:rPr>
                        <a:t>年</a:t>
                      </a:r>
                      <a:r>
                        <a:rPr lang="en-US" sz="800" b="0">
                          <a:solidFill>
                            <a:schemeClr val="tx1"/>
                          </a:solidFill>
                          <a:latin typeface="Calibri" panose="020F0502020204030204" charset="0"/>
                          <a:cs typeface="Calibri" panose="020F0502020204030204" charset="0"/>
                        </a:rPr>
                        <a:t>  </a:t>
                      </a:r>
                      <a:r>
                        <a:rPr lang="en-US" sz="800" b="0">
                          <a:solidFill>
                            <a:schemeClr val="tx1"/>
                          </a:solidFill>
                          <a:latin typeface="宋体" panose="02010600030101010101" pitchFamily="2" charset="-122"/>
                          <a:ea typeface="宋体" panose="02010600030101010101" pitchFamily="2" charset="-122"/>
                          <a:cs typeface="宋体" panose="02010600030101010101" pitchFamily="2" charset="-122"/>
                        </a:rPr>
                        <a:t>月</a:t>
                      </a:r>
                      <a:r>
                        <a:rPr lang="en-US" sz="800" b="0">
                          <a:solidFill>
                            <a:schemeClr val="tx1"/>
                          </a:solidFill>
                          <a:latin typeface="Calibri" panose="020F0502020204030204" charset="0"/>
                          <a:cs typeface="Calibri" panose="020F0502020204030204" charset="0"/>
                        </a:rPr>
                        <a:t>  </a:t>
                      </a:r>
                      <a:r>
                        <a:rPr lang="en-US" sz="800" b="0">
                          <a:solidFill>
                            <a:schemeClr val="tx1"/>
                          </a:solidFill>
                          <a:latin typeface="宋体" panose="02010600030101010101" pitchFamily="2" charset="-122"/>
                          <a:ea typeface="宋体" panose="02010600030101010101" pitchFamily="2" charset="-122"/>
                          <a:cs typeface="宋体" panose="02010600030101010101" pitchFamily="2" charset="-122"/>
                        </a:rPr>
                        <a:t>日</a:t>
                      </a:r>
                      <a:endParaRPr lang="en-US" altLang="en-US" sz="8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87680">
                <a:tc gridSpan="7">
                  <a:txBody>
                    <a:bodyPr/>
                    <a:p>
                      <a:pPr indent="0">
                        <a:buNone/>
                      </a:pPr>
                      <a:r>
                        <a:rPr lang="en-US" sz="800" b="0">
                          <a:solidFill>
                            <a:schemeClr val="tx1"/>
                          </a:solidFill>
                          <a:latin typeface="宋体" panose="02010600030101010101" pitchFamily="2" charset="-122"/>
                          <a:ea typeface="宋体" panose="02010600030101010101" pitchFamily="2" charset="-122"/>
                          <a:cs typeface="宋体" panose="02010600030101010101" pitchFamily="2" charset="-122"/>
                        </a:rPr>
                        <a:t>经办人：经办人身份证号：代理机构（签字或者加盖印章）：代理机构统一社会信用代码：</a:t>
                      </a:r>
                      <a:endParaRPr lang="en-US" altLang="en-US" sz="8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4">
                  <a:txBody>
                    <a:bodyPr/>
                    <a:p>
                      <a:pPr indent="0">
                        <a:buNone/>
                      </a:pPr>
                      <a:r>
                        <a:rPr lang="en-US" sz="800" b="0">
                          <a:latin typeface="宋体" panose="02010600030101010101" pitchFamily="2" charset="-122"/>
                          <a:ea typeface="宋体" panose="02010600030101010101" pitchFamily="2" charset="-122"/>
                          <a:cs typeface="宋体" panose="02010600030101010101" pitchFamily="2" charset="-122"/>
                        </a:rPr>
                        <a:t>受理人：受理税务机关（印章）：受理日期：</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年</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月</a:t>
                      </a:r>
                      <a:r>
                        <a:rPr lang="en-US" sz="800" b="0">
                          <a:latin typeface="Calibri" panose="020F0502020204030204" charset="0"/>
                          <a:cs typeface="Calibri" panose="020F0502020204030204" charset="0"/>
                        </a:rPr>
                        <a:t>  </a:t>
                      </a:r>
                      <a:r>
                        <a:rPr lang="en-US" sz="800" b="0">
                          <a:latin typeface="宋体" panose="02010600030101010101" pitchFamily="2" charset="-122"/>
                          <a:ea typeface="宋体" panose="02010600030101010101" pitchFamily="2" charset="-122"/>
                          <a:cs typeface="宋体" panose="02010600030101010101" pitchFamily="2" charset="-122"/>
                        </a:rPr>
                        <a:t>日</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7" name="文本框 6"/>
          <p:cNvSpPr txBox="1"/>
          <p:nvPr/>
        </p:nvSpPr>
        <p:spPr>
          <a:xfrm>
            <a:off x="2986405" y="4236403"/>
            <a:ext cx="5080000" cy="213995"/>
          </a:xfrm>
          <a:prstGeom prst="rect">
            <a:avLst/>
          </a:prstGeom>
          <a:noFill/>
          <a:ln w="9525">
            <a:noFill/>
          </a:ln>
        </p:spPr>
        <p:txBody>
          <a:bodyPr wrap="square">
            <a:spAutoFit/>
          </a:bodyPr>
          <a:p>
            <a:pPr indent="254000"/>
            <a:r>
              <a:rPr lang="zh-CN" sz="800" b="0">
                <a:latin typeface="Arial" panose="020B0604020202020204" pitchFamily="34" charset="0"/>
                <a:ea typeface="宋体" panose="02010600030101010101" pitchFamily="2" charset="-122"/>
              </a:rPr>
              <a:t>本表一式两份，一份用人单位留存，一份税务机关留存。</a:t>
            </a:r>
            <a:endParaRPr lang="zh-CN" altLang="en-US" sz="800"/>
          </a:p>
        </p:txBody>
      </p:sp>
      <p:sp>
        <p:nvSpPr>
          <p:cNvPr id="3" name="文本框 2"/>
          <p:cNvSpPr txBox="1"/>
          <p:nvPr/>
        </p:nvSpPr>
        <p:spPr>
          <a:xfrm>
            <a:off x="205105" y="1506220"/>
            <a:ext cx="2229485" cy="1938020"/>
          </a:xfrm>
          <a:prstGeom prst="rect">
            <a:avLst/>
          </a:prstGeom>
          <a:noFill/>
        </p:spPr>
        <p:txBody>
          <a:bodyPr wrap="square" rtlCol="0">
            <a:spAutoFit/>
          </a:bodyPr>
          <a:p>
            <a:pPr algn="just" fontAlgn="auto">
              <a:spcBef>
                <a:spcPts val="600"/>
              </a:spcBef>
            </a:pPr>
            <a:r>
              <a:rPr lang="zh-CN" altLang="en-US" sz="2000" b="1">
                <a:latin typeface="方正小标宋简体" panose="03000509000000000000" charset="-122"/>
                <a:ea typeface="方正小标宋简体" panose="03000509000000000000" charset="-122"/>
              </a:rPr>
              <a:t>温馨提醒</a:t>
            </a:r>
            <a:endParaRPr lang="zh-CN" altLang="en-US" sz="2000" b="1">
              <a:latin typeface="方正小标宋简体" panose="03000509000000000000" charset="-122"/>
              <a:ea typeface="方正小标宋简体" panose="03000509000000000000" charset="-122"/>
            </a:endParaRPr>
          </a:p>
          <a:p>
            <a:pPr algn="just" fontAlgn="auto">
              <a:spcBef>
                <a:spcPts val="600"/>
              </a:spcBef>
            </a:pPr>
            <a:r>
              <a:rPr lang="zh-CN" altLang="en-US" sz="1500">
                <a:latin typeface="黑体" panose="02010609060101010101" charset="-122"/>
                <a:ea typeface="黑体" panose="02010609060101010101" charset="-122"/>
                <a:cs typeface="黑体" panose="02010609060101010101" charset="-122"/>
              </a:rPr>
              <a:t>网上申报时，缴费人只需填报第</a:t>
            </a:r>
            <a:r>
              <a:rPr lang="en-US" altLang="zh-CN" sz="1500">
                <a:latin typeface="黑体" panose="02010609060101010101" charset="-122"/>
                <a:ea typeface="黑体" panose="02010609060101010101" charset="-122"/>
                <a:cs typeface="黑体" panose="02010609060101010101" charset="-122"/>
              </a:rPr>
              <a:t>2</a:t>
            </a:r>
            <a:r>
              <a:rPr lang="zh-CN" altLang="en-US" sz="1500">
                <a:latin typeface="黑体" panose="02010609060101010101" charset="-122"/>
                <a:ea typeface="黑体" panose="02010609060101010101" charset="-122"/>
                <a:cs typeface="黑体" panose="02010609060101010101" charset="-122"/>
              </a:rPr>
              <a:t>、</a:t>
            </a:r>
            <a:r>
              <a:rPr lang="en-US" altLang="zh-CN" sz="1500">
                <a:latin typeface="黑体" panose="02010609060101010101" charset="-122"/>
                <a:ea typeface="黑体" panose="02010609060101010101" charset="-122"/>
                <a:cs typeface="黑体" panose="02010609060101010101" charset="-122"/>
              </a:rPr>
              <a:t>3</a:t>
            </a:r>
            <a:r>
              <a:rPr lang="zh-CN" altLang="en-US" sz="1500">
                <a:latin typeface="黑体" panose="02010609060101010101" charset="-122"/>
                <a:ea typeface="黑体" panose="02010609060101010101" charset="-122"/>
                <a:cs typeface="黑体" panose="02010609060101010101" charset="-122"/>
              </a:rPr>
              <a:t>栏次即可。</a:t>
            </a:r>
            <a:endParaRPr lang="zh-CN" altLang="en-US" sz="1500">
              <a:latin typeface="黑体" panose="02010609060101010101" charset="-122"/>
              <a:ea typeface="黑体" panose="02010609060101010101" charset="-122"/>
              <a:cs typeface="黑体" panose="02010609060101010101" charset="-122"/>
            </a:endParaRPr>
          </a:p>
          <a:p>
            <a:pPr algn="just" fontAlgn="auto">
              <a:spcBef>
                <a:spcPts val="600"/>
              </a:spcBef>
            </a:pPr>
            <a:r>
              <a:rPr lang="zh-CN" altLang="en-US" sz="1500">
                <a:latin typeface="黑体" panose="02010609060101010101" charset="-122"/>
                <a:ea typeface="黑体" panose="02010609060101010101" charset="-122"/>
                <a:cs typeface="黑体" panose="02010609060101010101" charset="-122"/>
              </a:rPr>
              <a:t>用人单位很容易将</a:t>
            </a:r>
            <a:r>
              <a:rPr lang="en-US" altLang="zh-CN" sz="1500">
                <a:latin typeface="黑体" panose="02010609060101010101" charset="-122"/>
                <a:ea typeface="黑体" panose="02010609060101010101" charset="-122"/>
                <a:cs typeface="黑体" panose="02010609060101010101" charset="-122"/>
                <a:sym typeface="+mn-ea"/>
              </a:rPr>
              <a:t>“</a:t>
            </a:r>
            <a:r>
              <a:rPr lang="zh-CN" altLang="en-US" sz="1500">
                <a:latin typeface="黑体" panose="02010609060101010101" charset="-122"/>
                <a:ea typeface="黑体" panose="02010609060101010101" charset="-122"/>
                <a:cs typeface="黑体" panose="02010609060101010101" charset="-122"/>
              </a:rPr>
              <a:t>在职职工人数</a:t>
            </a:r>
            <a:r>
              <a:rPr lang="en-US" altLang="zh-CN" sz="1500">
                <a:latin typeface="黑体" panose="02010609060101010101" charset="-122"/>
                <a:ea typeface="黑体" panose="02010609060101010101" charset="-122"/>
                <a:cs typeface="黑体" panose="02010609060101010101" charset="-122"/>
                <a:sym typeface="+mn-ea"/>
              </a:rPr>
              <a:t>”</a:t>
            </a:r>
            <a:r>
              <a:rPr lang="zh-CN" altLang="en-US" sz="1500">
                <a:latin typeface="黑体" panose="02010609060101010101" charset="-122"/>
                <a:ea typeface="黑体" panose="02010609060101010101" charset="-122"/>
                <a:cs typeface="黑体" panose="02010609060101010101" charset="-122"/>
              </a:rPr>
              <a:t>填到第二栏，将</a:t>
            </a:r>
            <a:r>
              <a:rPr lang="en-US" altLang="zh-CN" sz="1500">
                <a:latin typeface="黑体" panose="02010609060101010101" charset="-122"/>
                <a:ea typeface="黑体" panose="02010609060101010101" charset="-122"/>
                <a:cs typeface="黑体" panose="02010609060101010101" charset="-122"/>
                <a:sym typeface="+mn-ea"/>
              </a:rPr>
              <a:t>“</a:t>
            </a:r>
            <a:r>
              <a:rPr lang="zh-CN" altLang="en-US" sz="1500">
                <a:latin typeface="黑体" panose="02010609060101010101" charset="-122"/>
                <a:ea typeface="黑体" panose="02010609060101010101" charset="-122"/>
                <a:cs typeface="黑体" panose="02010609060101010101" charset="-122"/>
              </a:rPr>
              <a:t>上年在职职工工资总额</a:t>
            </a:r>
            <a:r>
              <a:rPr lang="en-US" altLang="zh-CN" sz="1500">
                <a:latin typeface="黑体" panose="02010609060101010101" charset="-122"/>
                <a:ea typeface="黑体" panose="02010609060101010101" charset="-122"/>
                <a:cs typeface="黑体" panose="02010609060101010101" charset="-122"/>
              </a:rPr>
              <a:t>”</a:t>
            </a:r>
            <a:r>
              <a:rPr lang="zh-CN" altLang="en-US" sz="1500">
                <a:latin typeface="黑体" panose="02010609060101010101" charset="-122"/>
                <a:ea typeface="黑体" panose="02010609060101010101" charset="-122"/>
                <a:cs typeface="黑体" panose="02010609060101010101" charset="-122"/>
              </a:rPr>
              <a:t>填到第三栏。</a:t>
            </a:r>
            <a:endParaRPr lang="zh-CN" altLang="en-US" sz="1500">
              <a:latin typeface="黑体" panose="02010609060101010101" charset="-122"/>
              <a:ea typeface="黑体" panose="02010609060101010101" charset="-122"/>
              <a:cs typeface="黑体" panose="02010609060101010101" charset="-122"/>
            </a:endParaRPr>
          </a:p>
        </p:txBody>
      </p:sp>
      <p:sp>
        <p:nvSpPr>
          <p:cNvPr id="10" name="流程图: 可选过程 9"/>
          <p:cNvSpPr/>
          <p:nvPr/>
        </p:nvSpPr>
        <p:spPr>
          <a:xfrm>
            <a:off x="3397885" y="1419860"/>
            <a:ext cx="1051560" cy="1151890"/>
          </a:xfrm>
          <a:prstGeom prst="flowChartAlternateProcess">
            <a:avLst/>
          </a:prstGeom>
          <a:noFill/>
          <a:ln w="28575" cmpd="dbl">
            <a:solidFill>
              <a:srgbClr val="FE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2686050" y="0"/>
            <a:ext cx="6529070" cy="5164455"/>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摄图网_501289809_wx"/>
          <p:cNvPicPr>
            <a:picLocks noChangeAspect="1"/>
          </p:cNvPicPr>
          <p:nvPr/>
        </p:nvPicPr>
        <p:blipFill>
          <a:blip r:embed="rId1"/>
          <a:srcRect l="5577" r="-22572"/>
          <a:stretch>
            <a:fillRect/>
          </a:stretch>
        </p:blipFill>
        <p:spPr>
          <a:xfrm>
            <a:off x="-59690" y="0"/>
            <a:ext cx="11536045" cy="5142865"/>
          </a:xfrm>
          <a:prstGeom prst="rect">
            <a:avLst/>
          </a:prstGeom>
          <a:solidFill>
            <a:schemeClr val="bg1">
              <a:lumMod val="95000"/>
            </a:schemeClr>
          </a:solidFill>
        </p:spPr>
      </p:pic>
      <p:sp>
        <p:nvSpPr>
          <p:cNvPr id="5" name="矩形 4"/>
          <p:cNvSpPr/>
          <p:nvPr/>
        </p:nvSpPr>
        <p:spPr>
          <a:xfrm>
            <a:off x="-107950" y="-20320"/>
            <a:ext cx="9360535" cy="5184140"/>
          </a:xfrm>
          <a:prstGeom prst="rect">
            <a:avLst/>
          </a:prstGeom>
          <a:solidFill>
            <a:schemeClr val="bg1">
              <a:lumMod val="8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 name="组合 5"/>
          <p:cNvGrpSpPr/>
          <p:nvPr/>
        </p:nvGrpSpPr>
        <p:grpSpPr>
          <a:xfrm>
            <a:off x="1431925" y="2033270"/>
            <a:ext cx="5962723" cy="457118"/>
            <a:chOff x="2064348" y="1626395"/>
            <a:chExt cx="8352928" cy="746491"/>
          </a:xfrm>
        </p:grpSpPr>
        <p:grpSp>
          <p:nvGrpSpPr>
            <p:cNvPr id="11" name="组合 10"/>
            <p:cNvGrpSpPr/>
            <p:nvPr/>
          </p:nvGrpSpPr>
          <p:grpSpPr>
            <a:xfrm>
              <a:off x="2957132" y="1626397"/>
              <a:ext cx="7460144" cy="746489"/>
              <a:chOff x="3203847" y="1257430"/>
              <a:chExt cx="4123616" cy="412624"/>
            </a:xfrm>
            <a:solidFill>
              <a:srgbClr val="FFC000"/>
            </a:solidFill>
          </p:grpSpPr>
          <p:sp>
            <p:nvSpPr>
              <p:cNvPr id="14" name="圆角矩形 2"/>
              <p:cNvSpPr/>
              <p:nvPr/>
            </p:nvSpPr>
            <p:spPr>
              <a:xfrm>
                <a:off x="3203847" y="1257430"/>
                <a:ext cx="4123616" cy="412624"/>
              </a:xfrm>
              <a:prstGeom prst="roundRect">
                <a:avLst/>
              </a:prstGeom>
              <a:solidFill>
                <a:srgbClr val="FFFFFF">
                  <a:lumMod val="65000"/>
                </a:srgbClr>
              </a:solidFill>
              <a:ln w="25400" cap="flat" cmpd="sng" algn="ctr">
                <a:noFill/>
                <a:prstDash val="solid"/>
              </a:ln>
              <a:effectLst/>
            </p:spPr>
            <p:txBody>
              <a:bodyPr rtlCol="0" anchor="ctr"/>
              <a:p>
                <a:pPr algn="ctr" defTabSz="1219200" fontAlgn="auto">
                  <a:spcBef>
                    <a:spcPct val="0"/>
                  </a:spcBef>
                  <a:spcAft>
                    <a:spcPct val="0"/>
                  </a:spcAft>
                  <a:defRPr/>
                </a:pPr>
                <a:endParaRPr lang="zh-CN" altLang="en-US" sz="2665" b="1" ker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3568687" y="1283797"/>
                <a:ext cx="3384360" cy="359965"/>
              </a:xfrm>
              <a:prstGeom prst="rect">
                <a:avLst/>
              </a:prstGeom>
              <a:noFill/>
              <a:ln>
                <a:noFill/>
              </a:ln>
            </p:spPr>
            <p:txBody>
              <a:bodyPr wrap="square">
                <a:spAutoFit/>
              </a:bodyPr>
              <a:p>
                <a:pPr algn="l" defTabSz="1219200" fontAlgn="auto">
                  <a:spcBef>
                    <a:spcPct val="0"/>
                  </a:spcBef>
                  <a:spcAft>
                    <a:spcPct val="0"/>
                  </a:spcAft>
                  <a:defRPr/>
                </a:pPr>
                <a:r>
                  <a:rPr lang="zh-CN" sz="2000" b="1" kern="0" dirty="0">
                    <a:solidFill>
                      <a:srgbClr val="FFFFFF"/>
                    </a:solidFill>
                    <a:latin typeface="微软雅黑" panose="020B0503020204020204" pitchFamily="34" charset="-122"/>
                    <a:ea typeface="微软雅黑" panose="020B0503020204020204" pitchFamily="34" charset="-122"/>
                  </a:rPr>
                  <a:t>重温有关残保金的申报缴纳的规定</a:t>
                </a:r>
                <a:endParaRPr lang="zh-CN" sz="2000" b="1" kern="0" dirty="0">
                  <a:solidFill>
                    <a:srgbClr val="FFFFFF"/>
                  </a:solidFill>
                  <a:latin typeface="微软雅黑" panose="020B0503020204020204" pitchFamily="34" charset="-122"/>
                  <a:ea typeface="微软雅黑" panose="020B0503020204020204" pitchFamily="34" charset="-122"/>
                </a:endParaRPr>
              </a:p>
            </p:txBody>
          </p:sp>
        </p:grpSp>
        <p:sp>
          <p:nvSpPr>
            <p:cNvPr id="19" name="圆角矩形 10"/>
            <p:cNvSpPr/>
            <p:nvPr/>
          </p:nvSpPr>
          <p:spPr>
            <a:xfrm>
              <a:off x="2064348" y="1626395"/>
              <a:ext cx="1375855" cy="746488"/>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8BCC"/>
            </a:solidFill>
            <a:ln w="25400" cap="flat" cmpd="sng" algn="ctr">
              <a:noFill/>
              <a:prstDash val="solid"/>
            </a:ln>
            <a:effectLst>
              <a:outerShdw blurRad="50800" dist="38100" algn="l" rotWithShape="0">
                <a:prstClr val="black">
                  <a:alpha val="40000"/>
                </a:prstClr>
              </a:outerShdw>
            </a:effectLst>
          </p:spPr>
          <p:txBody>
            <a:bodyPr rtlCol="0" anchor="ctr"/>
            <a:p>
              <a:pPr algn="ctr" defTabSz="1219200" fontAlgn="auto">
                <a:spcBef>
                  <a:spcPct val="0"/>
                </a:spcBef>
                <a:spcAft>
                  <a:spcPct val="0"/>
                </a:spcAft>
                <a:defRPr/>
              </a:pPr>
              <a:r>
                <a:rPr lang="en-US" altLang="zh-CN" sz="2665" b="1" kern="0">
                  <a:solidFill>
                    <a:srgbClr val="FFFFFF"/>
                  </a:solidFill>
                  <a:latin typeface="微软雅黑" panose="020B0503020204020204" pitchFamily="34" charset="-122"/>
                  <a:ea typeface="微软雅黑" panose="020B0503020204020204" pitchFamily="34" charset="-122"/>
                </a:rPr>
                <a:t>3.</a:t>
              </a:r>
              <a:endParaRPr lang="zh-CN" altLang="en-US" sz="2665" b="1" kern="0">
                <a:solidFill>
                  <a:srgbClr val="FFFFFF"/>
                </a:solidFill>
                <a:latin typeface="微软雅黑" panose="020B0503020204020204" pitchFamily="34" charset="-122"/>
                <a:ea typeface="微软雅黑" panose="020B0503020204020204" pitchFamily="34" charset="-122"/>
              </a:endParaRPr>
            </a:p>
          </p:txBody>
        </p:sp>
      </p:grpSp>
      <p:pic>
        <p:nvPicPr>
          <p:cNvPr id="2" name="图片 1" descr="1"/>
          <p:cNvPicPr>
            <a:picLocks noChangeAspect="1"/>
          </p:cNvPicPr>
          <p:nvPr/>
        </p:nvPicPr>
        <p:blipFill>
          <a:blip r:embed="rId2"/>
          <a:stretch>
            <a:fillRect/>
          </a:stretch>
        </p:blipFill>
        <p:spPr>
          <a:xfrm>
            <a:off x="7105650" y="4592320"/>
            <a:ext cx="1800000" cy="4342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摄图网_501289809_wx"/>
          <p:cNvPicPr>
            <a:picLocks noChangeAspect="1"/>
          </p:cNvPicPr>
          <p:nvPr/>
        </p:nvPicPr>
        <p:blipFill>
          <a:blip r:embed="rId1"/>
          <a:srcRect l="5577" r="-22572"/>
          <a:stretch>
            <a:fillRect/>
          </a:stretch>
        </p:blipFill>
        <p:spPr>
          <a:xfrm>
            <a:off x="-59690" y="0"/>
            <a:ext cx="11536045" cy="5142865"/>
          </a:xfrm>
          <a:prstGeom prst="rect">
            <a:avLst/>
          </a:prstGeom>
          <a:solidFill>
            <a:schemeClr val="bg1">
              <a:lumMod val="95000"/>
            </a:schemeClr>
          </a:solidFill>
        </p:spPr>
      </p:pic>
      <p:sp>
        <p:nvSpPr>
          <p:cNvPr id="5" name="矩形 4"/>
          <p:cNvSpPr/>
          <p:nvPr/>
        </p:nvSpPr>
        <p:spPr>
          <a:xfrm>
            <a:off x="-107950" y="0"/>
            <a:ext cx="9360535" cy="5184140"/>
          </a:xfrm>
          <a:prstGeom prst="rect">
            <a:avLst/>
          </a:prstGeom>
          <a:solidFill>
            <a:schemeClr val="tx1">
              <a:lumMod val="65000"/>
              <a:lumOff val="3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927735" y="1095375"/>
            <a:ext cx="6909435" cy="1291590"/>
          </a:xfrm>
          <a:prstGeom prst="rect">
            <a:avLst/>
          </a:prstGeom>
          <a:noFill/>
          <a:ln w="9525">
            <a:noFill/>
          </a:ln>
        </p:spPr>
        <p:txBody>
          <a:bodyPr wrap="square">
            <a:spAutoFit/>
          </a:bodyPr>
          <a:p>
            <a:pPr indent="0" fontAlgn="auto">
              <a:spcBef>
                <a:spcPts val="1200"/>
              </a:spcBef>
            </a:pPr>
            <a:r>
              <a:rPr lang="zh-CN" sz="2800" b="0">
                <a:solidFill>
                  <a:schemeClr val="bg1"/>
                </a:solidFill>
                <a:latin typeface="方正小标宋简体" panose="03000509000000000000" charset="-122"/>
                <a:ea typeface="方正小标宋简体" panose="03000509000000000000" charset="-122"/>
                <a:cs typeface="方正小标宋简体" panose="03000509000000000000" charset="-122"/>
              </a:rPr>
              <a:t>年审</a:t>
            </a:r>
            <a:endParaRPr lang="zh-CN" sz="2800" b="0">
              <a:solidFill>
                <a:schemeClr val="bg1"/>
              </a:solidFill>
              <a:latin typeface="方正小标宋简体" panose="03000509000000000000" charset="-122"/>
              <a:ea typeface="方正小标宋简体" panose="03000509000000000000" charset="-122"/>
              <a:cs typeface="方正小标宋简体" panose="03000509000000000000" charset="-122"/>
            </a:endParaRPr>
          </a:p>
          <a:p>
            <a:pPr indent="0" fontAlgn="auto">
              <a:spcBef>
                <a:spcPts val="1200"/>
              </a:spcBef>
            </a:pPr>
            <a:r>
              <a:rPr lang="zh-CN" sz="2000" b="0">
                <a:solidFill>
                  <a:schemeClr val="bg1"/>
                </a:solidFill>
                <a:latin typeface="方正小标宋简体" panose="03000509000000000000" charset="-122"/>
                <a:ea typeface="方正小标宋简体" panose="03000509000000000000" charset="-122"/>
                <a:cs typeface="方正小标宋简体" panose="03000509000000000000" charset="-122"/>
              </a:rPr>
              <a:t>用人单位每年应当根据本单位安排残疾人就业情况，在每年</a:t>
            </a:r>
            <a:r>
              <a:rPr lang="zh-CN" sz="2000" b="0">
                <a:solidFill>
                  <a:schemeClr val="accent6">
                    <a:lumMod val="60000"/>
                    <a:lumOff val="40000"/>
                  </a:schemeClr>
                </a:solidFill>
                <a:latin typeface="方正小标宋简体" panose="03000509000000000000" charset="-122"/>
                <a:ea typeface="方正小标宋简体" panose="03000509000000000000" charset="-122"/>
                <a:cs typeface="方正小标宋简体" panose="03000509000000000000" charset="-122"/>
              </a:rPr>
              <a:t>3月1日至6月30日内进行申报年审</a:t>
            </a:r>
            <a:r>
              <a:rPr lang="zh-CN" sz="2000" b="0">
                <a:solidFill>
                  <a:schemeClr val="bg1"/>
                </a:solidFill>
                <a:latin typeface="方正小标宋简体" panose="03000509000000000000" charset="-122"/>
                <a:ea typeface="方正小标宋简体" panose="03000509000000000000" charset="-122"/>
                <a:cs typeface="方正小标宋简体" panose="03000509000000000000" charset="-122"/>
              </a:rPr>
              <a:t>。</a:t>
            </a:r>
            <a:endParaRPr lang="zh-CN" altLang="en-US" sz="2000" b="0">
              <a:solidFill>
                <a:schemeClr val="bg1"/>
              </a:solidFill>
              <a:latin typeface="方正小标宋简体" panose="03000509000000000000" charset="-122"/>
              <a:ea typeface="方正小标宋简体" panose="03000509000000000000" charset="-122"/>
              <a:cs typeface="方正小标宋简体" panose="03000509000000000000" charset="-122"/>
            </a:endParaRPr>
          </a:p>
        </p:txBody>
      </p:sp>
      <p:sp>
        <p:nvSpPr>
          <p:cNvPr id="2" name="文本框 1"/>
          <p:cNvSpPr txBox="1"/>
          <p:nvPr/>
        </p:nvSpPr>
        <p:spPr>
          <a:xfrm>
            <a:off x="927735" y="2526665"/>
            <a:ext cx="7076440" cy="1052830"/>
          </a:xfrm>
          <a:prstGeom prst="rect">
            <a:avLst/>
          </a:prstGeom>
          <a:noFill/>
        </p:spPr>
        <p:txBody>
          <a:bodyPr wrap="square" rtlCol="0">
            <a:spAutoFit/>
          </a:bodyPr>
          <a:p>
            <a:pPr fontAlgn="auto">
              <a:spcBef>
                <a:spcPts val="300"/>
              </a:spcBef>
            </a:pPr>
            <a:r>
              <a:rPr lang="zh-CN" altLang="en-US" sz="2000">
                <a:solidFill>
                  <a:schemeClr val="bg1"/>
                </a:solidFill>
                <a:latin typeface="仿宋" panose="02010609060101010101" charset="-122"/>
                <a:ea typeface="仿宋" panose="02010609060101010101" charset="-122"/>
              </a:rPr>
              <a:t>△</a:t>
            </a:r>
            <a:r>
              <a:rPr lang="zh-CN" altLang="en-US" sz="2000">
                <a:solidFill>
                  <a:schemeClr val="bg1"/>
                </a:solidFill>
                <a:latin typeface="方正小标宋简体" panose="03000509000000000000" charset="-122"/>
                <a:ea typeface="方正小标宋简体" panose="03000509000000000000" charset="-122"/>
              </a:rPr>
              <a:t>用人单位未安排残疾人就业的，</a:t>
            </a:r>
            <a:r>
              <a:rPr lang="zh-CN" altLang="en-US" sz="2000" b="1">
                <a:solidFill>
                  <a:schemeClr val="accent6">
                    <a:lumMod val="60000"/>
                    <a:lumOff val="40000"/>
                  </a:schemeClr>
                </a:solidFill>
                <a:latin typeface="方正小标宋简体" panose="03000509000000000000" charset="-122"/>
                <a:ea typeface="方正小标宋简体" panose="03000509000000000000" charset="-122"/>
              </a:rPr>
              <a:t>无需</a:t>
            </a:r>
            <a:r>
              <a:rPr lang="zh-CN" altLang="en-US" sz="2000">
                <a:solidFill>
                  <a:schemeClr val="bg1"/>
                </a:solidFill>
                <a:latin typeface="方正小标宋简体" panose="03000509000000000000" charset="-122"/>
                <a:ea typeface="方正小标宋简体" panose="03000509000000000000" charset="-122"/>
              </a:rPr>
              <a:t>进行申报年审。</a:t>
            </a:r>
            <a:endParaRPr lang="zh-CN" altLang="en-US" sz="2000">
              <a:solidFill>
                <a:schemeClr val="bg1"/>
              </a:solidFill>
              <a:latin typeface="方正小标宋简体" panose="03000509000000000000" charset="-122"/>
              <a:ea typeface="方正小标宋简体" panose="03000509000000000000" charset="-122"/>
            </a:endParaRPr>
          </a:p>
          <a:p>
            <a:pPr fontAlgn="auto">
              <a:spcBef>
                <a:spcPts val="300"/>
              </a:spcBef>
            </a:pPr>
            <a:r>
              <a:rPr lang="zh-CN" altLang="en-US" sz="2000">
                <a:solidFill>
                  <a:schemeClr val="bg1"/>
                </a:solidFill>
                <a:latin typeface="仿宋" panose="02010609060101010101" charset="-122"/>
                <a:ea typeface="仿宋" panose="02010609060101010101" charset="-122"/>
                <a:sym typeface="+mn-ea"/>
              </a:rPr>
              <a:t>△</a:t>
            </a:r>
            <a:r>
              <a:rPr lang="zh-CN" altLang="en-US" sz="2000">
                <a:solidFill>
                  <a:schemeClr val="bg1"/>
                </a:solidFill>
                <a:latin typeface="方正小标宋简体" panose="03000509000000000000" charset="-122"/>
                <a:ea typeface="方正小标宋简体" panose="03000509000000000000" charset="-122"/>
                <a:sym typeface="+mn-ea"/>
              </a:rPr>
              <a:t>用人单位</a:t>
            </a:r>
            <a:r>
              <a:rPr lang="zh-CN" altLang="en-US" sz="2000">
                <a:solidFill>
                  <a:schemeClr val="bg1"/>
                </a:solidFill>
                <a:latin typeface="方正小标宋简体" panose="03000509000000000000" charset="-122"/>
                <a:ea typeface="方正小标宋简体" panose="03000509000000000000" charset="-122"/>
              </a:rPr>
              <a:t>有安排</a:t>
            </a:r>
            <a:r>
              <a:rPr lang="zh-CN" altLang="en-US" sz="2000">
                <a:solidFill>
                  <a:schemeClr val="bg1"/>
                </a:solidFill>
                <a:latin typeface="方正小标宋简体" panose="03000509000000000000" charset="-122"/>
                <a:ea typeface="方正小标宋简体" panose="03000509000000000000" charset="-122"/>
                <a:sym typeface="+mn-ea"/>
              </a:rPr>
              <a:t>残疾人就业的</a:t>
            </a:r>
            <a:r>
              <a:rPr lang="zh-CN" altLang="en-US" sz="2000">
                <a:solidFill>
                  <a:schemeClr val="bg1"/>
                </a:solidFill>
                <a:latin typeface="方正小标宋简体" panose="03000509000000000000" charset="-122"/>
                <a:ea typeface="方正小标宋简体" panose="03000509000000000000" charset="-122"/>
              </a:rPr>
              <a:t>，</a:t>
            </a:r>
            <a:r>
              <a:rPr lang="zh-CN" altLang="en-US" sz="2000" b="1">
                <a:solidFill>
                  <a:schemeClr val="accent6">
                    <a:lumMod val="60000"/>
                    <a:lumOff val="40000"/>
                  </a:schemeClr>
                </a:solidFill>
                <a:latin typeface="方正小标宋简体" panose="03000509000000000000" charset="-122"/>
                <a:ea typeface="方正小标宋简体" panose="03000509000000000000" charset="-122"/>
              </a:rPr>
              <a:t>需要</a:t>
            </a:r>
            <a:r>
              <a:rPr lang="zh-CN" altLang="en-US" sz="2000">
                <a:solidFill>
                  <a:schemeClr val="bg1"/>
                </a:solidFill>
                <a:latin typeface="方正小标宋简体" panose="03000509000000000000" charset="-122"/>
                <a:ea typeface="方正小标宋简体" panose="03000509000000000000" charset="-122"/>
              </a:rPr>
              <a:t>进行申报年审。若未在规定时限申报年审，均视为未安排残疾人就业。</a:t>
            </a:r>
            <a:endParaRPr lang="zh-CN" altLang="en-US" sz="2000">
              <a:solidFill>
                <a:schemeClr val="bg1"/>
              </a:solidFill>
              <a:latin typeface="方正小标宋简体" panose="03000509000000000000" charset="-122"/>
              <a:ea typeface="方正小标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摄图网_501289809_wx"/>
          <p:cNvPicPr>
            <a:picLocks noChangeAspect="1"/>
          </p:cNvPicPr>
          <p:nvPr/>
        </p:nvPicPr>
        <p:blipFill>
          <a:blip r:embed="rId1"/>
          <a:srcRect l="5577" r="-22572"/>
          <a:stretch>
            <a:fillRect/>
          </a:stretch>
        </p:blipFill>
        <p:spPr>
          <a:xfrm>
            <a:off x="-59690" y="0"/>
            <a:ext cx="11536045" cy="5142865"/>
          </a:xfrm>
          <a:prstGeom prst="rect">
            <a:avLst/>
          </a:prstGeom>
          <a:solidFill>
            <a:schemeClr val="bg1">
              <a:lumMod val="95000"/>
            </a:schemeClr>
          </a:solidFill>
        </p:spPr>
      </p:pic>
      <p:sp>
        <p:nvSpPr>
          <p:cNvPr id="5" name="矩形 4"/>
          <p:cNvSpPr/>
          <p:nvPr/>
        </p:nvSpPr>
        <p:spPr>
          <a:xfrm>
            <a:off x="-107950" y="0"/>
            <a:ext cx="9360535" cy="5184140"/>
          </a:xfrm>
          <a:prstGeom prst="rect">
            <a:avLst/>
          </a:prstGeom>
          <a:solidFill>
            <a:schemeClr val="tx1">
              <a:lumMod val="65000"/>
              <a:lumOff val="3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927735" y="1095375"/>
            <a:ext cx="6909435" cy="983615"/>
          </a:xfrm>
          <a:prstGeom prst="rect">
            <a:avLst/>
          </a:prstGeom>
          <a:noFill/>
          <a:ln w="9525">
            <a:noFill/>
          </a:ln>
        </p:spPr>
        <p:txBody>
          <a:bodyPr wrap="square">
            <a:spAutoFit/>
          </a:bodyPr>
          <a:p>
            <a:pPr indent="0" fontAlgn="auto">
              <a:spcBef>
                <a:spcPts val="1200"/>
              </a:spcBef>
            </a:pPr>
            <a:r>
              <a:rPr lang="zh-CN" sz="2800" b="0">
                <a:solidFill>
                  <a:schemeClr val="bg1"/>
                </a:solidFill>
                <a:latin typeface="方正小标宋简体" panose="03000509000000000000" charset="-122"/>
                <a:ea typeface="方正小标宋简体" panose="03000509000000000000" charset="-122"/>
                <a:cs typeface="方正小标宋简体" panose="03000509000000000000" charset="-122"/>
              </a:rPr>
              <a:t>申报</a:t>
            </a:r>
            <a:endParaRPr lang="zh-CN" sz="2800" b="0">
              <a:solidFill>
                <a:schemeClr val="bg1"/>
              </a:solidFill>
              <a:latin typeface="方正小标宋简体" panose="03000509000000000000" charset="-122"/>
              <a:ea typeface="方正小标宋简体" panose="03000509000000000000" charset="-122"/>
              <a:cs typeface="方正小标宋简体" panose="03000509000000000000" charset="-122"/>
            </a:endParaRPr>
          </a:p>
          <a:p>
            <a:pPr indent="0" fontAlgn="auto">
              <a:spcBef>
                <a:spcPts val="1200"/>
              </a:spcBef>
            </a:pPr>
            <a:r>
              <a:rPr lang="zh-CN" sz="2000" b="0">
                <a:solidFill>
                  <a:schemeClr val="bg1"/>
                </a:solidFill>
                <a:latin typeface="方正小标宋简体" panose="03000509000000000000" charset="-122"/>
                <a:ea typeface="方正小标宋简体" panose="03000509000000000000" charset="-122"/>
                <a:cs typeface="方正小标宋简体" panose="03000509000000000000" charset="-122"/>
              </a:rPr>
              <a:t>年审后，在每年</a:t>
            </a:r>
            <a:r>
              <a:rPr lang="zh-CN" sz="2000">
                <a:solidFill>
                  <a:schemeClr val="accent6">
                    <a:lumMod val="60000"/>
                    <a:lumOff val="40000"/>
                  </a:schemeClr>
                </a:solidFill>
                <a:latin typeface="方正小标宋简体" panose="03000509000000000000" charset="-122"/>
                <a:ea typeface="方正小标宋简体" panose="03000509000000000000" charset="-122"/>
                <a:cs typeface="方正小标宋简体" panose="03000509000000000000" charset="-122"/>
              </a:rPr>
              <a:t>8月1日至11月30日</a:t>
            </a:r>
            <a:r>
              <a:rPr lang="zh-CN" sz="2000" b="0">
                <a:solidFill>
                  <a:schemeClr val="bg1"/>
                </a:solidFill>
                <a:latin typeface="方正小标宋简体" panose="03000509000000000000" charset="-122"/>
                <a:ea typeface="方正小标宋简体" panose="03000509000000000000" charset="-122"/>
                <a:cs typeface="方正小标宋简体" panose="03000509000000000000" charset="-122"/>
              </a:rPr>
              <a:t>申报缴费。</a:t>
            </a:r>
            <a:endParaRPr lang="zh-CN" sz="2000" b="0">
              <a:solidFill>
                <a:schemeClr val="bg1"/>
              </a:solidFill>
              <a:latin typeface="方正小标宋简体" panose="03000509000000000000" charset="-122"/>
              <a:ea typeface="方正小标宋简体" panose="03000509000000000000" charset="-122"/>
              <a:cs typeface="方正小标宋简体" panose="03000509000000000000" charset="-122"/>
            </a:endParaRPr>
          </a:p>
        </p:txBody>
      </p:sp>
      <p:sp>
        <p:nvSpPr>
          <p:cNvPr id="2" name="文本框 1"/>
          <p:cNvSpPr txBox="1"/>
          <p:nvPr/>
        </p:nvSpPr>
        <p:spPr>
          <a:xfrm>
            <a:off x="927735" y="2526665"/>
            <a:ext cx="7965440" cy="1052830"/>
          </a:xfrm>
          <a:prstGeom prst="rect">
            <a:avLst/>
          </a:prstGeom>
          <a:noFill/>
        </p:spPr>
        <p:txBody>
          <a:bodyPr wrap="square" rtlCol="0">
            <a:spAutoFit/>
          </a:bodyPr>
          <a:p>
            <a:pPr fontAlgn="auto">
              <a:spcBef>
                <a:spcPts val="300"/>
              </a:spcBef>
            </a:pPr>
            <a:r>
              <a:rPr lang="zh-CN" altLang="en-US" sz="2000">
                <a:solidFill>
                  <a:schemeClr val="bg1"/>
                </a:solidFill>
                <a:latin typeface="方正小标宋简体" panose="03000509000000000000" charset="-122"/>
                <a:ea typeface="方正小标宋简体" panose="03000509000000000000" charset="-122"/>
                <a:cs typeface="方正小标宋简体" panose="03000509000000000000" charset="-122"/>
              </a:rPr>
              <a:t>△网上申报，用人单位登录“广东省电子税务局进行办理。网址是，</a:t>
            </a:r>
            <a:r>
              <a:rPr lang="zh-CN" altLang="en-US" sz="2000">
                <a:solidFill>
                  <a:schemeClr val="bg1"/>
                </a:solidFill>
                <a:latin typeface="方正小标宋简体" panose="03000509000000000000" charset="-122"/>
                <a:ea typeface="方正小标宋简体" panose="03000509000000000000" charset="-122"/>
                <a:cs typeface="方正小标宋简体" panose="03000509000000000000" charset="-122"/>
                <a:sym typeface="+mn-ea"/>
              </a:rPr>
              <a:t>http://www.etax-gd.gov.cn</a:t>
            </a:r>
            <a:endParaRPr lang="zh-CN" altLang="en-US" sz="2000">
              <a:solidFill>
                <a:schemeClr val="bg1"/>
              </a:solidFill>
              <a:latin typeface="方正小标宋简体" panose="03000509000000000000" charset="-122"/>
              <a:ea typeface="方正小标宋简体" panose="03000509000000000000" charset="-122"/>
              <a:cs typeface="方正小标宋简体" panose="03000509000000000000" charset="-122"/>
            </a:endParaRPr>
          </a:p>
          <a:p>
            <a:pPr fontAlgn="auto">
              <a:spcBef>
                <a:spcPts val="300"/>
              </a:spcBef>
            </a:pPr>
            <a:r>
              <a:rPr lang="zh-CN" altLang="en-US" sz="2000">
                <a:solidFill>
                  <a:schemeClr val="bg1"/>
                </a:solidFill>
                <a:latin typeface="方正小标宋简体" panose="03000509000000000000" charset="-122"/>
                <a:ea typeface="方正小标宋简体" panose="03000509000000000000" charset="-122"/>
                <a:cs typeface="方正小标宋简体" panose="03000509000000000000" charset="-122"/>
                <a:sym typeface="+mn-ea"/>
              </a:rPr>
              <a:t>△</a:t>
            </a:r>
            <a:r>
              <a:rPr lang="zh-CN" altLang="en-US" sz="2000">
                <a:solidFill>
                  <a:schemeClr val="bg1"/>
                </a:solidFill>
                <a:latin typeface="方正小标宋简体" panose="03000509000000000000" charset="-122"/>
                <a:ea typeface="方正小标宋简体" panose="03000509000000000000" charset="-122"/>
                <a:cs typeface="方正小标宋简体" panose="03000509000000000000" charset="-122"/>
              </a:rPr>
              <a:t>门前申报，用人单位到所在地税务机关递交申报表，缴纳残保金。</a:t>
            </a:r>
            <a:endParaRPr lang="zh-CN" altLang="en-US" sz="2000">
              <a:solidFill>
                <a:schemeClr val="bg1"/>
              </a:solidFill>
              <a:latin typeface="方正小标宋简体" panose="03000509000000000000" charset="-122"/>
              <a:ea typeface="方正小标宋简体" panose="03000509000000000000" charset="-122"/>
              <a:cs typeface="方正小标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flipH="1">
            <a:off x="-36830" y="-111760"/>
            <a:ext cx="9180830" cy="5255260"/>
          </a:xfrm>
          <a:prstGeom prst="rect">
            <a:avLst/>
          </a:prstGeom>
          <a:solidFill>
            <a:schemeClr val="tx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2220595" y="1543050"/>
            <a:ext cx="4398645" cy="132207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a:ln>
                  <a:noFill/>
                </a:ln>
                <a:solidFill>
                  <a:prstClr val="white"/>
                </a:solidFill>
                <a:effectLst/>
                <a:uLnTx/>
                <a:uFillTx/>
                <a:latin typeface="方正小标宋简体" panose="03000509000000000000" charset="-122"/>
                <a:ea typeface="方正小标宋简体" panose="03000509000000000000" charset="-122"/>
                <a:cs typeface="+mn-cs"/>
              </a:rPr>
              <a:t>课程结束</a:t>
            </a:r>
            <a:endParaRPr kumimoji="0" lang="zh-CN" altLang="en-US" sz="8000" b="0" i="0" u="none" strike="noStrike" kern="1200" cap="none" spc="0" normalizeH="0" baseline="0" noProof="0">
              <a:ln>
                <a:noFill/>
              </a:ln>
              <a:solidFill>
                <a:prstClr val="white"/>
              </a:solidFill>
              <a:effectLst/>
              <a:uLnTx/>
              <a:uFillTx/>
              <a:latin typeface="方正小标宋简体" panose="03000509000000000000" charset="-122"/>
              <a:ea typeface="方正小标宋简体" panose="03000509000000000000" charset="-122"/>
              <a:cs typeface="+mn-cs"/>
            </a:endParaRPr>
          </a:p>
        </p:txBody>
      </p:sp>
      <p:sp>
        <p:nvSpPr>
          <p:cNvPr id="5" name="文本框 4"/>
          <p:cNvSpPr txBox="1"/>
          <p:nvPr/>
        </p:nvSpPr>
        <p:spPr>
          <a:xfrm>
            <a:off x="3585210" y="2793365"/>
            <a:ext cx="1974215" cy="368300"/>
          </a:xfrm>
          <a:prstGeom prst="rect">
            <a:avLst/>
          </a:prstGeom>
          <a:noFill/>
        </p:spPr>
        <p:txBody>
          <a:bodyPr wrap="square" rtlCol="0">
            <a:spAutoFit/>
          </a:bodyPr>
          <a:p>
            <a:r>
              <a:rPr lang="zh-CN" altLang="en-US">
                <a:solidFill>
                  <a:schemeClr val="bg1"/>
                </a:solidFill>
                <a:latin typeface="黑体" panose="02010609060101010101" charset="-122"/>
                <a:ea typeface="黑体" panose="02010609060101010101" charset="-122"/>
              </a:rPr>
              <a:t>主讲人：李俊强</a:t>
            </a:r>
            <a:endParaRPr lang="zh-CN" altLang="en-US">
              <a:solidFill>
                <a:schemeClr val="bg1"/>
              </a:solidFill>
              <a:latin typeface="黑体" panose="02010609060101010101" charset="-122"/>
              <a:ea typeface="黑体" panose="02010609060101010101" charset="-122"/>
            </a:endParaRPr>
          </a:p>
        </p:txBody>
      </p:sp>
      <p:pic>
        <p:nvPicPr>
          <p:cNvPr id="3" name="图片 2" descr="1"/>
          <p:cNvPicPr>
            <a:picLocks noChangeAspect="1"/>
          </p:cNvPicPr>
          <p:nvPr/>
        </p:nvPicPr>
        <p:blipFill>
          <a:blip r:embed="rId1"/>
          <a:stretch>
            <a:fillRect/>
          </a:stretch>
        </p:blipFill>
        <p:spPr>
          <a:xfrm>
            <a:off x="2753360" y="3161665"/>
            <a:ext cx="3600000" cy="8685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10769" y="-27157"/>
            <a:ext cx="9600003" cy="5400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6830" y="-9525"/>
            <a:ext cx="9170035" cy="5163185"/>
          </a:xfrm>
          <a:prstGeom prst="rect">
            <a:avLst/>
          </a:prstGeom>
          <a:solidFill>
            <a:schemeClr val="tx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010920" y="1254760"/>
            <a:ext cx="6931025" cy="1506855"/>
          </a:xfrm>
          <a:prstGeom prst="rect">
            <a:avLst/>
          </a:prstGeom>
          <a:noFill/>
        </p:spPr>
        <p:txBody>
          <a:bodyPr wrap="square" rtlCol="0">
            <a:spAutoFit/>
          </a:bodyPr>
          <a:p>
            <a:pPr algn="just" fontAlgn="auto">
              <a:spcBef>
                <a:spcPts val="1200"/>
              </a:spcBef>
            </a:pPr>
            <a:r>
              <a:rPr lang="zh-CN" altLang="en-US" sz="28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实行分档征收</a:t>
            </a:r>
            <a:endParaRPr lang="zh-CN" altLang="en-US" sz="28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1200"/>
              </a:spcBef>
            </a:pPr>
            <a:r>
              <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将残保金由单一标准征收调整为分档征收，用人单位安排残疾人就业比例1%（含）以上但低于本省（区、市）规定比例的，三年内按应缴费额50%征收；1%以下的，三年内按应缴费额90%征收。</a:t>
            </a:r>
            <a:endPar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10795" y="-27305"/>
            <a:ext cx="9144000" cy="521843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6830" y="-20320"/>
            <a:ext cx="9170035" cy="5163185"/>
          </a:xfrm>
          <a:prstGeom prst="rect">
            <a:avLst/>
          </a:prstGeom>
          <a:solidFill>
            <a:schemeClr val="tx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010920" y="1254760"/>
            <a:ext cx="6931025" cy="953135"/>
          </a:xfrm>
          <a:prstGeom prst="rect">
            <a:avLst/>
          </a:prstGeom>
          <a:noFill/>
        </p:spPr>
        <p:txBody>
          <a:bodyPr wrap="square" rtlCol="0">
            <a:spAutoFit/>
          </a:bodyPr>
          <a:p>
            <a:pPr algn="just" fontAlgn="auto">
              <a:spcBef>
                <a:spcPts val="1200"/>
              </a:spcBef>
            </a:pPr>
            <a:r>
              <a:rPr lang="zh-CN" altLang="en-US" sz="28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暂免征收小微企业残保金</a:t>
            </a:r>
            <a:endParaRPr lang="zh-CN" altLang="en-US" sz="28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1200"/>
              </a:spcBef>
            </a:pPr>
            <a:r>
              <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对在职职工总数30人（含）以下的企业，暂免征收残保金。</a:t>
            </a:r>
            <a:endPar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10795" y="-27305"/>
            <a:ext cx="9144000" cy="521843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6830" y="-20320"/>
            <a:ext cx="9170035" cy="5163185"/>
          </a:xfrm>
          <a:prstGeom prst="rect">
            <a:avLst/>
          </a:prstGeom>
          <a:solidFill>
            <a:schemeClr val="tx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010920" y="1254760"/>
            <a:ext cx="6931025" cy="1229995"/>
          </a:xfrm>
          <a:prstGeom prst="rect">
            <a:avLst/>
          </a:prstGeom>
          <a:noFill/>
        </p:spPr>
        <p:txBody>
          <a:bodyPr wrap="square" rtlCol="0">
            <a:spAutoFit/>
          </a:bodyPr>
          <a:p>
            <a:pPr algn="just" fontAlgn="auto">
              <a:spcBef>
                <a:spcPts val="1200"/>
              </a:spcBef>
            </a:pPr>
            <a:r>
              <a:rPr lang="zh-CN" altLang="en-US" sz="28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明确社会平均工资口径</a:t>
            </a:r>
            <a:endParaRPr lang="zh-CN" altLang="en-US" sz="28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1200"/>
              </a:spcBef>
            </a:pPr>
            <a:r>
              <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残保金征收标准上限仍按当地社会平均工资的2倍执行，社会平均工资的口径为城镇私营单位和非私营单位就业人员加权平均工资。</a:t>
            </a:r>
            <a:endParaRPr lang="zh-CN" altLang="en-US"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摄图网_501289809_wx"/>
          <p:cNvPicPr>
            <a:picLocks noChangeAspect="1"/>
          </p:cNvPicPr>
          <p:nvPr/>
        </p:nvPicPr>
        <p:blipFill>
          <a:blip r:embed="rId1"/>
          <a:srcRect l="5577" r="-22572"/>
          <a:stretch>
            <a:fillRect/>
          </a:stretch>
        </p:blipFill>
        <p:spPr>
          <a:xfrm>
            <a:off x="-59690" y="0"/>
            <a:ext cx="11536045" cy="5142865"/>
          </a:xfrm>
          <a:prstGeom prst="rect">
            <a:avLst/>
          </a:prstGeom>
          <a:solidFill>
            <a:schemeClr val="bg1">
              <a:lumMod val="95000"/>
            </a:schemeClr>
          </a:solidFill>
        </p:spPr>
      </p:pic>
      <p:sp>
        <p:nvSpPr>
          <p:cNvPr id="5" name="矩形 4"/>
          <p:cNvSpPr/>
          <p:nvPr/>
        </p:nvSpPr>
        <p:spPr>
          <a:xfrm>
            <a:off x="-107950" y="-20320"/>
            <a:ext cx="9360535" cy="5184140"/>
          </a:xfrm>
          <a:prstGeom prst="rect">
            <a:avLst/>
          </a:prstGeom>
          <a:solidFill>
            <a:schemeClr val="bg1">
              <a:lumMod val="8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1438275" y="1547495"/>
            <a:ext cx="7473723" cy="1178157"/>
            <a:chOff x="2064348" y="1626395"/>
            <a:chExt cx="10469624" cy="1923973"/>
          </a:xfrm>
        </p:grpSpPr>
        <p:grpSp>
          <p:nvGrpSpPr>
            <p:cNvPr id="6" name="组合 5"/>
            <p:cNvGrpSpPr/>
            <p:nvPr/>
          </p:nvGrpSpPr>
          <p:grpSpPr>
            <a:xfrm>
              <a:off x="2957132" y="1626397"/>
              <a:ext cx="7460144" cy="746489"/>
              <a:chOff x="3203847" y="1257430"/>
              <a:chExt cx="4123616" cy="412624"/>
            </a:xfrm>
            <a:solidFill>
              <a:srgbClr val="FFC000"/>
            </a:solidFill>
          </p:grpSpPr>
          <p:sp>
            <p:nvSpPr>
              <p:cNvPr id="8" name="圆角矩形 2"/>
              <p:cNvSpPr/>
              <p:nvPr/>
            </p:nvSpPr>
            <p:spPr>
              <a:xfrm>
                <a:off x="3203847" y="1257430"/>
                <a:ext cx="4123616" cy="412624"/>
              </a:xfrm>
              <a:prstGeom prst="roundRect">
                <a:avLst/>
              </a:prstGeom>
              <a:solidFill>
                <a:srgbClr val="FFFFFF">
                  <a:lumMod val="65000"/>
                </a:srgbClr>
              </a:solidFill>
              <a:ln w="25400" cap="flat" cmpd="sng" algn="ctr">
                <a:noFill/>
                <a:prstDash val="solid"/>
              </a:ln>
              <a:effectLst/>
            </p:spPr>
            <p:txBody>
              <a:bodyPr rtlCol="0" anchor="ctr"/>
              <a:p>
                <a:pPr algn="ctr" defTabSz="1219200" fontAlgn="auto">
                  <a:spcBef>
                    <a:spcPct val="0"/>
                  </a:spcBef>
                  <a:spcAft>
                    <a:spcPct val="0"/>
                  </a:spcAft>
                  <a:defRPr/>
                </a:pPr>
                <a:endParaRPr lang="zh-CN" altLang="en-US" sz="2665" b="1" ker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3568687" y="1283797"/>
                <a:ext cx="3384360" cy="223579"/>
              </a:xfrm>
              <a:prstGeom prst="rect">
                <a:avLst/>
              </a:prstGeom>
              <a:noFill/>
              <a:ln>
                <a:noFill/>
              </a:ln>
            </p:spPr>
            <p:txBody>
              <a:bodyPr wrap="square">
                <a:spAutoFit/>
              </a:bodyPr>
              <a:p>
                <a:pPr algn="l" defTabSz="1219200" fontAlgn="auto">
                  <a:spcBef>
                    <a:spcPct val="0"/>
                  </a:spcBef>
                  <a:spcAft>
                    <a:spcPct val="0"/>
                  </a:spcAft>
                  <a:defRPr/>
                </a:pPr>
                <a:r>
                  <a:rPr lang="zh-CN" sz="2000" b="1" kern="0" dirty="0">
                    <a:solidFill>
                      <a:srgbClr val="FFFFFF"/>
                    </a:solidFill>
                    <a:latin typeface="微软雅黑" panose="020B0503020204020204" pitchFamily="34" charset="-122"/>
                    <a:ea typeface="微软雅黑" panose="020B0503020204020204" pitchFamily="34" charset="-122"/>
                  </a:rPr>
                  <a:t>解读残疾人就业保障金优惠新政策</a:t>
                </a:r>
                <a:endParaRPr lang="zh-CN" sz="2000" b="1" kern="0" dirty="0">
                  <a:solidFill>
                    <a:srgbClr val="FFFFFF"/>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957133" y="2803880"/>
              <a:ext cx="9576839" cy="746488"/>
              <a:chOff x="3203848" y="1942038"/>
              <a:chExt cx="5293626" cy="412624"/>
            </a:xfrm>
            <a:solidFill>
              <a:srgbClr val="FFC000"/>
            </a:solidFill>
          </p:grpSpPr>
          <p:sp>
            <p:nvSpPr>
              <p:cNvPr id="12" name="圆角矩形 5"/>
              <p:cNvSpPr/>
              <p:nvPr/>
            </p:nvSpPr>
            <p:spPr>
              <a:xfrm>
                <a:off x="3203848" y="1942038"/>
                <a:ext cx="4123615" cy="412624"/>
              </a:xfrm>
              <a:prstGeom prst="roundRect">
                <a:avLst/>
              </a:prstGeom>
              <a:solidFill>
                <a:srgbClr val="FFFFFF">
                  <a:lumMod val="65000"/>
                </a:srgbClr>
              </a:solidFill>
              <a:ln w="25400" cap="flat" cmpd="sng" algn="ctr">
                <a:noFill/>
                <a:prstDash val="solid"/>
              </a:ln>
              <a:effectLst/>
            </p:spPr>
            <p:txBody>
              <a:bodyPr rtlCol="0" anchor="ctr"/>
              <a:p>
                <a:pPr algn="ctr" defTabSz="1219200" fontAlgn="auto">
                  <a:spcBef>
                    <a:spcPct val="0"/>
                  </a:spcBef>
                  <a:spcAft>
                    <a:spcPct val="0"/>
                  </a:spcAft>
                  <a:defRPr/>
                </a:pPr>
                <a:endParaRPr lang="zh-CN" altLang="en-US" sz="2665" b="1" ker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3569180" y="1968405"/>
                <a:ext cx="4928294" cy="359965"/>
              </a:xfrm>
              <a:prstGeom prst="rect">
                <a:avLst/>
              </a:prstGeom>
              <a:noFill/>
            </p:spPr>
            <p:txBody>
              <a:bodyPr wrap="square">
                <a:spAutoFit/>
              </a:bodyPr>
              <a:p>
                <a:pPr algn="l" defTabSz="1219200" fontAlgn="auto">
                  <a:spcBef>
                    <a:spcPct val="0"/>
                  </a:spcBef>
                  <a:spcAft>
                    <a:spcPct val="0"/>
                  </a:spcAft>
                  <a:defRPr/>
                </a:pPr>
                <a:r>
                  <a:rPr lang="zh-CN" sz="2000" b="1" kern="0" dirty="0">
                    <a:solidFill>
                      <a:srgbClr val="FFFFFF"/>
                    </a:solidFill>
                    <a:latin typeface="微软雅黑" panose="020B0503020204020204" pitchFamily="34" charset="-122"/>
                    <a:ea typeface="微软雅黑" panose="020B0503020204020204" pitchFamily="34" charset="-122"/>
                  </a:rPr>
                  <a:t>介绍新申报表变化</a:t>
                </a:r>
                <a:endParaRPr lang="zh-CN" sz="2000" b="1" kern="0" dirty="0">
                  <a:solidFill>
                    <a:srgbClr val="FFFFFF"/>
                  </a:solidFill>
                  <a:latin typeface="微软雅黑" panose="020B0503020204020204" pitchFamily="34" charset="-122"/>
                  <a:ea typeface="微软雅黑" panose="020B0503020204020204" pitchFamily="34" charset="-122"/>
                </a:endParaRPr>
              </a:p>
            </p:txBody>
          </p:sp>
        </p:grpSp>
        <p:sp>
          <p:nvSpPr>
            <p:cNvPr id="20" name="圆角矩形 10"/>
            <p:cNvSpPr/>
            <p:nvPr/>
          </p:nvSpPr>
          <p:spPr>
            <a:xfrm>
              <a:off x="2064348" y="1626395"/>
              <a:ext cx="1375855" cy="746488"/>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8BCC"/>
            </a:solidFill>
            <a:ln w="25400" cap="flat" cmpd="sng" algn="ctr">
              <a:noFill/>
              <a:prstDash val="solid"/>
            </a:ln>
            <a:effectLst>
              <a:outerShdw blurRad="50800" dist="38100" algn="l" rotWithShape="0">
                <a:prstClr val="black">
                  <a:alpha val="40000"/>
                </a:prstClr>
              </a:outerShdw>
            </a:effectLst>
          </p:spPr>
          <p:txBody>
            <a:bodyPr rtlCol="0" anchor="ctr"/>
            <a:p>
              <a:pPr algn="ctr" defTabSz="1219200" fontAlgn="auto">
                <a:spcBef>
                  <a:spcPct val="0"/>
                </a:spcBef>
                <a:spcAft>
                  <a:spcPct val="0"/>
                </a:spcAft>
                <a:defRPr/>
              </a:pPr>
              <a:r>
                <a:rPr lang="en-US" altLang="zh-CN" sz="2665" b="1" kern="0">
                  <a:solidFill>
                    <a:srgbClr val="FFFFFF"/>
                  </a:solidFill>
                  <a:latin typeface="微软雅黑" panose="020B0503020204020204" pitchFamily="34" charset="-122"/>
                  <a:ea typeface="微软雅黑" panose="020B0503020204020204" pitchFamily="34" charset="-122"/>
                </a:rPr>
                <a:t>1.</a:t>
              </a:r>
              <a:endParaRPr lang="zh-CN" altLang="en-US" sz="2665" b="1" kern="0">
                <a:solidFill>
                  <a:srgbClr val="FFFFFF"/>
                </a:solidFill>
                <a:latin typeface="微软雅黑" panose="020B0503020204020204" pitchFamily="34" charset="-122"/>
                <a:ea typeface="微软雅黑" panose="020B0503020204020204" pitchFamily="34" charset="-122"/>
              </a:endParaRPr>
            </a:p>
          </p:txBody>
        </p:sp>
        <p:sp>
          <p:nvSpPr>
            <p:cNvPr id="21" name="圆角矩形 10"/>
            <p:cNvSpPr/>
            <p:nvPr/>
          </p:nvSpPr>
          <p:spPr>
            <a:xfrm>
              <a:off x="2064348" y="2803876"/>
              <a:ext cx="1375855" cy="746488"/>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8BCC"/>
            </a:solidFill>
            <a:ln w="25400" cap="flat" cmpd="sng" algn="ctr">
              <a:noFill/>
              <a:prstDash val="solid"/>
            </a:ln>
            <a:effectLst>
              <a:outerShdw blurRad="50800" dist="38100" algn="l" rotWithShape="0">
                <a:prstClr val="black">
                  <a:alpha val="40000"/>
                </a:prstClr>
              </a:outerShdw>
            </a:effectLst>
          </p:spPr>
          <p:txBody>
            <a:bodyPr rtlCol="0" anchor="ctr"/>
            <a:p>
              <a:pPr algn="ctr" defTabSz="1219200" fontAlgn="auto">
                <a:spcBef>
                  <a:spcPct val="0"/>
                </a:spcBef>
                <a:spcAft>
                  <a:spcPct val="0"/>
                </a:spcAft>
                <a:defRPr/>
              </a:pPr>
              <a:r>
                <a:rPr lang="en-US" altLang="zh-CN" sz="2665" b="1" kern="0">
                  <a:solidFill>
                    <a:srgbClr val="FFFFFF"/>
                  </a:solidFill>
                  <a:latin typeface="微软雅黑" panose="020B0503020204020204" pitchFamily="34" charset="-122"/>
                  <a:ea typeface="微软雅黑" panose="020B0503020204020204" pitchFamily="34" charset="-122"/>
                </a:rPr>
                <a:t>2.</a:t>
              </a:r>
              <a:endParaRPr lang="zh-CN" altLang="en-US" sz="2665" b="1" kern="0">
                <a:solidFill>
                  <a:srgbClr val="FFFFFF"/>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431925" y="2966085"/>
            <a:ext cx="5962723" cy="457118"/>
            <a:chOff x="2064348" y="1626395"/>
            <a:chExt cx="8352928" cy="746491"/>
          </a:xfrm>
        </p:grpSpPr>
        <p:grpSp>
          <p:nvGrpSpPr>
            <p:cNvPr id="11" name="组合 10"/>
            <p:cNvGrpSpPr/>
            <p:nvPr/>
          </p:nvGrpSpPr>
          <p:grpSpPr>
            <a:xfrm>
              <a:off x="2957132" y="1626397"/>
              <a:ext cx="7460144" cy="746489"/>
              <a:chOff x="3203847" y="1257430"/>
              <a:chExt cx="4123616" cy="412624"/>
            </a:xfrm>
            <a:solidFill>
              <a:srgbClr val="FFC000"/>
            </a:solidFill>
          </p:grpSpPr>
          <p:sp>
            <p:nvSpPr>
              <p:cNvPr id="14" name="圆角矩形 2"/>
              <p:cNvSpPr/>
              <p:nvPr/>
            </p:nvSpPr>
            <p:spPr>
              <a:xfrm>
                <a:off x="3203847" y="1257430"/>
                <a:ext cx="4123616" cy="412624"/>
              </a:xfrm>
              <a:prstGeom prst="roundRect">
                <a:avLst/>
              </a:prstGeom>
              <a:solidFill>
                <a:srgbClr val="FFFFFF">
                  <a:lumMod val="65000"/>
                </a:srgbClr>
              </a:solidFill>
              <a:ln w="25400" cap="flat" cmpd="sng" algn="ctr">
                <a:noFill/>
                <a:prstDash val="solid"/>
              </a:ln>
              <a:effectLst/>
            </p:spPr>
            <p:txBody>
              <a:bodyPr rtlCol="0" anchor="ctr"/>
              <a:p>
                <a:pPr algn="ctr" defTabSz="1219200" fontAlgn="auto">
                  <a:spcBef>
                    <a:spcPct val="0"/>
                  </a:spcBef>
                  <a:spcAft>
                    <a:spcPct val="0"/>
                  </a:spcAft>
                  <a:defRPr/>
                </a:pPr>
                <a:endParaRPr lang="zh-CN" altLang="en-US" sz="2665" b="1" ker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3568687" y="1283797"/>
                <a:ext cx="3384360" cy="359965"/>
              </a:xfrm>
              <a:prstGeom prst="rect">
                <a:avLst/>
              </a:prstGeom>
              <a:noFill/>
              <a:ln>
                <a:noFill/>
              </a:ln>
            </p:spPr>
            <p:txBody>
              <a:bodyPr wrap="square">
                <a:spAutoFit/>
              </a:bodyPr>
              <a:p>
                <a:pPr algn="l" defTabSz="1219200" fontAlgn="auto">
                  <a:spcBef>
                    <a:spcPct val="0"/>
                  </a:spcBef>
                  <a:spcAft>
                    <a:spcPct val="0"/>
                  </a:spcAft>
                  <a:defRPr/>
                </a:pPr>
                <a:r>
                  <a:rPr lang="zh-CN" sz="2000" b="1" kern="0" dirty="0">
                    <a:solidFill>
                      <a:srgbClr val="FFFFFF"/>
                    </a:solidFill>
                    <a:latin typeface="微软雅黑" panose="020B0503020204020204" pitchFamily="34" charset="-122"/>
                    <a:ea typeface="微软雅黑" panose="020B0503020204020204" pitchFamily="34" charset="-122"/>
                  </a:rPr>
                  <a:t>重温有关残保金的申报缴纳的规定</a:t>
                </a:r>
                <a:endParaRPr lang="zh-CN" sz="2000" b="1" kern="0" dirty="0">
                  <a:solidFill>
                    <a:srgbClr val="FFFFFF"/>
                  </a:solidFill>
                  <a:latin typeface="微软雅黑" panose="020B0503020204020204" pitchFamily="34" charset="-122"/>
                  <a:ea typeface="微软雅黑" panose="020B0503020204020204" pitchFamily="34" charset="-122"/>
                </a:endParaRPr>
              </a:p>
            </p:txBody>
          </p:sp>
        </p:grpSp>
        <p:sp>
          <p:nvSpPr>
            <p:cNvPr id="19" name="圆角矩形 10"/>
            <p:cNvSpPr/>
            <p:nvPr/>
          </p:nvSpPr>
          <p:spPr>
            <a:xfrm>
              <a:off x="2064348" y="1626395"/>
              <a:ext cx="1375855" cy="746488"/>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8BCC"/>
            </a:solidFill>
            <a:ln w="25400" cap="flat" cmpd="sng" algn="ctr">
              <a:noFill/>
              <a:prstDash val="solid"/>
            </a:ln>
            <a:effectLst>
              <a:outerShdw blurRad="50800" dist="38100" algn="l" rotWithShape="0">
                <a:prstClr val="black">
                  <a:alpha val="40000"/>
                </a:prstClr>
              </a:outerShdw>
            </a:effectLst>
          </p:spPr>
          <p:txBody>
            <a:bodyPr rtlCol="0" anchor="ctr"/>
            <a:p>
              <a:pPr algn="ctr" defTabSz="1219200" fontAlgn="auto">
                <a:spcBef>
                  <a:spcPct val="0"/>
                </a:spcBef>
                <a:spcAft>
                  <a:spcPct val="0"/>
                </a:spcAft>
                <a:defRPr/>
              </a:pPr>
              <a:r>
                <a:rPr lang="en-US" altLang="zh-CN" sz="2665" b="1" kern="0">
                  <a:solidFill>
                    <a:srgbClr val="FFFFFF"/>
                  </a:solidFill>
                  <a:latin typeface="微软雅黑" panose="020B0503020204020204" pitchFamily="34" charset="-122"/>
                  <a:ea typeface="微软雅黑" panose="020B0503020204020204" pitchFamily="34" charset="-122"/>
                </a:rPr>
                <a:t>3.</a:t>
              </a:r>
              <a:endParaRPr lang="zh-CN" altLang="en-US" sz="2665" b="1" kern="0">
                <a:solidFill>
                  <a:srgbClr val="FFFFFF"/>
                </a:solidFill>
                <a:latin typeface="微软雅黑" panose="020B0503020204020204" pitchFamily="34" charset="-122"/>
                <a:ea typeface="微软雅黑" panose="020B0503020204020204" pitchFamily="34" charset="-122"/>
              </a:endParaRPr>
            </a:p>
          </p:txBody>
        </p:sp>
      </p:grpSp>
      <p:pic>
        <p:nvPicPr>
          <p:cNvPr id="7" name="图片 6" descr="1"/>
          <p:cNvPicPr>
            <a:picLocks noChangeAspect="1"/>
          </p:cNvPicPr>
          <p:nvPr/>
        </p:nvPicPr>
        <p:blipFill>
          <a:blip r:embed="rId2"/>
          <a:stretch>
            <a:fillRect/>
          </a:stretch>
        </p:blipFill>
        <p:spPr>
          <a:xfrm>
            <a:off x="7105650" y="4592320"/>
            <a:ext cx="1800000" cy="4342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摄图网_501289809_wx"/>
          <p:cNvPicPr>
            <a:picLocks noChangeAspect="1"/>
          </p:cNvPicPr>
          <p:nvPr/>
        </p:nvPicPr>
        <p:blipFill>
          <a:blip r:embed="rId1"/>
          <a:srcRect l="5577" r="-22572"/>
          <a:stretch>
            <a:fillRect/>
          </a:stretch>
        </p:blipFill>
        <p:spPr>
          <a:xfrm>
            <a:off x="-59690" y="0"/>
            <a:ext cx="11536045" cy="5142865"/>
          </a:xfrm>
          <a:prstGeom prst="rect">
            <a:avLst/>
          </a:prstGeom>
          <a:solidFill>
            <a:schemeClr val="bg1">
              <a:lumMod val="95000"/>
            </a:schemeClr>
          </a:solidFill>
        </p:spPr>
      </p:pic>
      <p:sp>
        <p:nvSpPr>
          <p:cNvPr id="5" name="矩形 4"/>
          <p:cNvSpPr/>
          <p:nvPr/>
        </p:nvSpPr>
        <p:spPr>
          <a:xfrm>
            <a:off x="-107950" y="-20320"/>
            <a:ext cx="9360535" cy="5184140"/>
          </a:xfrm>
          <a:prstGeom prst="rect">
            <a:avLst/>
          </a:prstGeom>
          <a:solidFill>
            <a:schemeClr val="bg1">
              <a:lumMod val="8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 name="组合 6"/>
          <p:cNvGrpSpPr/>
          <p:nvPr/>
        </p:nvGrpSpPr>
        <p:grpSpPr>
          <a:xfrm>
            <a:off x="1370965" y="2168525"/>
            <a:ext cx="5962723" cy="457118"/>
            <a:chOff x="2064348" y="1626395"/>
            <a:chExt cx="8352928" cy="746491"/>
          </a:xfrm>
        </p:grpSpPr>
        <p:grpSp>
          <p:nvGrpSpPr>
            <p:cNvPr id="27" name="组合 26"/>
            <p:cNvGrpSpPr/>
            <p:nvPr/>
          </p:nvGrpSpPr>
          <p:grpSpPr>
            <a:xfrm>
              <a:off x="2957132" y="1626397"/>
              <a:ext cx="7460144" cy="746489"/>
              <a:chOff x="3203847" y="1257430"/>
              <a:chExt cx="4123616" cy="412624"/>
            </a:xfrm>
            <a:solidFill>
              <a:srgbClr val="FFC000"/>
            </a:solidFill>
          </p:grpSpPr>
          <p:sp>
            <p:nvSpPr>
              <p:cNvPr id="28" name="圆角矩形 2"/>
              <p:cNvSpPr/>
              <p:nvPr/>
            </p:nvSpPr>
            <p:spPr>
              <a:xfrm>
                <a:off x="3203847" y="1257430"/>
                <a:ext cx="4123616" cy="412624"/>
              </a:xfrm>
              <a:prstGeom prst="roundRect">
                <a:avLst/>
              </a:prstGeom>
              <a:solidFill>
                <a:srgbClr val="FFFFFF">
                  <a:lumMod val="65000"/>
                </a:srgbClr>
              </a:solidFill>
              <a:ln w="25400" cap="flat" cmpd="sng" algn="ctr">
                <a:noFill/>
                <a:prstDash val="solid"/>
              </a:ln>
              <a:effectLst/>
            </p:spPr>
            <p:txBody>
              <a:bodyPr rtlCol="0" anchor="ctr"/>
              <a:p>
                <a:pPr algn="ctr" defTabSz="1219200" fontAlgn="auto">
                  <a:spcBef>
                    <a:spcPct val="0"/>
                  </a:spcBef>
                  <a:spcAft>
                    <a:spcPct val="0"/>
                  </a:spcAft>
                  <a:defRPr/>
                </a:pPr>
                <a:endParaRPr lang="zh-CN" altLang="en-US" sz="2665" b="1" ker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9" name="矩形 28"/>
              <p:cNvSpPr/>
              <p:nvPr/>
            </p:nvSpPr>
            <p:spPr>
              <a:xfrm>
                <a:off x="3568687" y="1283797"/>
                <a:ext cx="3523511" cy="359965"/>
              </a:xfrm>
              <a:prstGeom prst="rect">
                <a:avLst/>
              </a:prstGeom>
              <a:noFill/>
              <a:ln>
                <a:noFill/>
              </a:ln>
            </p:spPr>
            <p:txBody>
              <a:bodyPr wrap="square">
                <a:spAutoFit/>
              </a:bodyPr>
              <a:p>
                <a:pPr algn="l" defTabSz="1219200" fontAlgn="auto">
                  <a:spcBef>
                    <a:spcPct val="0"/>
                  </a:spcBef>
                  <a:spcAft>
                    <a:spcPct val="0"/>
                  </a:spcAft>
                  <a:defRPr/>
                </a:pPr>
                <a:r>
                  <a:rPr lang="zh-CN" sz="2000" b="1" kern="0" dirty="0">
                    <a:solidFill>
                      <a:srgbClr val="FFFFFF"/>
                    </a:solidFill>
                    <a:latin typeface="微软雅黑" panose="020B0503020204020204" pitchFamily="34" charset="-122"/>
                    <a:ea typeface="微软雅黑" panose="020B0503020204020204" pitchFamily="34" charset="-122"/>
                    <a:sym typeface="+mn-ea"/>
                  </a:rPr>
                  <a:t>解读残疾人就业保障金优惠新政策</a:t>
                </a:r>
                <a:endParaRPr sz="2000" b="1" kern="0" dirty="0">
                  <a:solidFill>
                    <a:srgbClr val="FFFFFF"/>
                  </a:solidFill>
                  <a:latin typeface="微软雅黑" panose="020B0503020204020204" pitchFamily="34" charset="-122"/>
                  <a:ea typeface="微软雅黑" panose="020B0503020204020204" pitchFamily="34" charset="-122"/>
                </a:endParaRPr>
              </a:p>
            </p:txBody>
          </p:sp>
        </p:grpSp>
        <p:sp>
          <p:nvSpPr>
            <p:cNvPr id="52" name="圆角矩形 10"/>
            <p:cNvSpPr/>
            <p:nvPr/>
          </p:nvSpPr>
          <p:spPr>
            <a:xfrm>
              <a:off x="2064348" y="1626395"/>
              <a:ext cx="1375855" cy="746488"/>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8BCC"/>
            </a:solidFill>
            <a:ln w="25400" cap="flat" cmpd="sng" algn="ctr">
              <a:noFill/>
              <a:prstDash val="solid"/>
            </a:ln>
            <a:effectLst>
              <a:outerShdw blurRad="50800" dist="38100" algn="l" rotWithShape="0">
                <a:prstClr val="black">
                  <a:alpha val="40000"/>
                </a:prstClr>
              </a:outerShdw>
            </a:effectLst>
          </p:spPr>
          <p:txBody>
            <a:bodyPr rtlCol="0" anchor="ctr"/>
            <a:p>
              <a:pPr algn="ctr" defTabSz="1219200" fontAlgn="auto">
                <a:spcBef>
                  <a:spcPct val="0"/>
                </a:spcBef>
                <a:spcAft>
                  <a:spcPct val="0"/>
                </a:spcAft>
                <a:defRPr/>
              </a:pPr>
              <a:r>
                <a:rPr lang="en-US" altLang="zh-CN" sz="2665" b="1" kern="0">
                  <a:solidFill>
                    <a:srgbClr val="FFFFFF"/>
                  </a:solidFill>
                  <a:latin typeface="微软雅黑" panose="020B0503020204020204" pitchFamily="34" charset="-122"/>
                  <a:ea typeface="微软雅黑" panose="020B0503020204020204" pitchFamily="34" charset="-122"/>
                </a:rPr>
                <a:t>1.</a:t>
              </a:r>
              <a:endParaRPr lang="zh-CN" altLang="en-US" sz="2665" b="1" kern="0">
                <a:solidFill>
                  <a:srgbClr val="FFFFFF"/>
                </a:solidFill>
                <a:latin typeface="微软雅黑" panose="020B0503020204020204" pitchFamily="34" charset="-122"/>
                <a:ea typeface="微软雅黑" panose="020B0503020204020204" pitchFamily="34" charset="-122"/>
              </a:endParaRPr>
            </a:p>
          </p:txBody>
        </p:sp>
      </p:grpSp>
      <p:pic>
        <p:nvPicPr>
          <p:cNvPr id="2" name="图片 1" descr="1"/>
          <p:cNvPicPr>
            <a:picLocks noChangeAspect="1"/>
          </p:cNvPicPr>
          <p:nvPr/>
        </p:nvPicPr>
        <p:blipFill>
          <a:blip r:embed="rId2"/>
          <a:stretch>
            <a:fillRect/>
          </a:stretch>
        </p:blipFill>
        <p:spPr>
          <a:xfrm>
            <a:off x="7105650" y="4592320"/>
            <a:ext cx="1800000" cy="4342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tukuppt制作\PPT市场\水利\背景.jpg"/>
          <p:cNvPicPr>
            <a:picLocks noChangeAspect="1" noChangeArrowheads="1"/>
          </p:cNvPicPr>
          <p:nvPr/>
        </p:nvPicPr>
        <p:blipFill rotWithShape="1">
          <a:blip r:embed="rId1" cstate="screen"/>
          <a:srcRect/>
          <a:stretch>
            <a:fillRect/>
          </a:stretch>
        </p:blipFill>
        <p:spPr bwMode="auto">
          <a:xfrm>
            <a:off x="26" y="148"/>
            <a:ext cx="9144000"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0"/>
            <a:ext cx="9240520" cy="5163185"/>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997585" y="930910"/>
            <a:ext cx="6822440" cy="922020"/>
          </a:xfrm>
          <a:prstGeom prst="rect">
            <a:avLst/>
          </a:prstGeom>
          <a:noFill/>
          <a:ln>
            <a:noFill/>
          </a:ln>
        </p:spPr>
        <p:txBody>
          <a:bodyPr wrap="square" rtlCol="0" anchor="t">
            <a:spAutoFit/>
          </a:bodyPr>
          <a:p>
            <a:pPr algn="just" fontAlgn="auto">
              <a:spcBef>
                <a:spcPts val="1200"/>
              </a:spcBef>
            </a:pPr>
            <a:r>
              <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实行分档征收</a:t>
            </a:r>
            <a:endParaRPr lang="zh-CN" altLang="en-US" sz="20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just" fontAlgn="auto">
              <a:spcBef>
                <a:spcPts val="1200"/>
              </a:spcBef>
            </a:pPr>
            <a:r>
              <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将残保金由单一标准征收调整为分档征收，用人单位安排残疾人就业比例1%（含）以上但低于本省（区、市）规定比例的，三年内按应缴费额50%征收；1%以下的，</a:t>
            </a:r>
            <a:r>
              <a:rPr lang="zh-CN" altLang="en-US" sz="1200" b="1">
                <a:solidFill>
                  <a:schemeClr val="accent6">
                    <a:lumMod val="60000"/>
                    <a:lumOff val="40000"/>
                  </a:schemeClr>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三年内</a:t>
            </a:r>
            <a:r>
              <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按应缴费额90%征收。</a:t>
            </a:r>
            <a:endParaRPr lang="zh-CN" altLang="en-US" sz="1200" b="1">
              <a:solidFill>
                <a:schemeClr val="bg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endParaRPr>
          </a:p>
        </p:txBody>
      </p:sp>
      <p:sp>
        <p:nvSpPr>
          <p:cNvPr id="4" name="文本框 3"/>
          <p:cNvSpPr txBox="1"/>
          <p:nvPr/>
        </p:nvSpPr>
        <p:spPr>
          <a:xfrm>
            <a:off x="997585" y="2294255"/>
            <a:ext cx="7119620" cy="2122805"/>
          </a:xfrm>
          <a:prstGeom prst="rect">
            <a:avLst/>
          </a:prstGeom>
          <a:noFill/>
        </p:spPr>
        <p:txBody>
          <a:bodyPr wrap="square" rtlCol="0">
            <a:spAutoFit/>
          </a:bodyPr>
          <a:p>
            <a:pPr algn="just" fontAlgn="auto">
              <a:spcBef>
                <a:spcPts val="1200"/>
              </a:spcBef>
            </a:pPr>
            <a:r>
              <a:rPr lang="zh-CN" altLang="en-US" sz="2000">
                <a:solidFill>
                  <a:schemeClr val="bg1"/>
                </a:solidFill>
                <a:latin typeface="黑体" panose="02010609060101010101" charset="-122"/>
                <a:ea typeface="黑体" panose="02010609060101010101" charset="-122"/>
                <a:cs typeface="黑体" panose="02010609060101010101" charset="-122"/>
              </a:rPr>
              <a:t>解读要点</a:t>
            </a:r>
            <a:r>
              <a:rPr lang="en-US" altLang="zh-CN" sz="2000">
                <a:solidFill>
                  <a:schemeClr val="bg1"/>
                </a:solidFill>
                <a:latin typeface="黑体" panose="02010609060101010101" charset="-122"/>
                <a:ea typeface="黑体" panose="02010609060101010101" charset="-122"/>
                <a:cs typeface="黑体" panose="02010609060101010101" charset="-122"/>
              </a:rPr>
              <a:t>1</a:t>
            </a:r>
            <a:r>
              <a:rPr lang="zh-CN" altLang="en-US" sz="2000">
                <a:solidFill>
                  <a:schemeClr val="bg1"/>
                </a:solidFill>
                <a:latin typeface="黑体" panose="02010609060101010101" charset="-122"/>
                <a:ea typeface="黑体" panose="02010609060101010101" charset="-122"/>
                <a:cs typeface="黑体" panose="02010609060101010101" charset="-122"/>
              </a:rPr>
              <a:t>：</a:t>
            </a:r>
            <a:endParaRPr lang="zh-CN" altLang="en-US" sz="2000">
              <a:solidFill>
                <a:schemeClr val="bg1"/>
              </a:solidFill>
              <a:latin typeface="黑体" panose="02010609060101010101" charset="-122"/>
              <a:ea typeface="黑体" panose="02010609060101010101" charset="-122"/>
              <a:cs typeface="黑体" panose="02010609060101010101" charset="-122"/>
            </a:endParaRPr>
          </a:p>
          <a:p>
            <a:pPr algn="just" fontAlgn="auto">
              <a:spcBef>
                <a:spcPts val="1200"/>
              </a:spcBef>
            </a:pPr>
            <a:r>
              <a:rPr lang="zh-CN" altLang="en-US" sz="1600">
                <a:solidFill>
                  <a:schemeClr val="accent6">
                    <a:lumMod val="60000"/>
                    <a:lumOff val="40000"/>
                  </a:schemeClr>
                </a:solidFill>
                <a:latin typeface="黑体" panose="02010609060101010101" charset="-122"/>
                <a:ea typeface="黑体" panose="02010609060101010101" charset="-122"/>
                <a:cs typeface="黑体" panose="02010609060101010101" charset="-122"/>
              </a:rPr>
              <a:t>自2020年1月1日起至2022年12月31日，对残疾人就业保障金实行分档减缴政策。</a:t>
            </a:r>
            <a:r>
              <a:rPr lang="zh-CN" altLang="en-US" sz="1600">
                <a:solidFill>
                  <a:schemeClr val="bg1"/>
                </a:solidFill>
                <a:latin typeface="黑体" panose="02010609060101010101" charset="-122"/>
                <a:ea typeface="黑体" panose="02010609060101010101" charset="-122"/>
                <a:cs typeface="黑体" panose="02010609060101010101" charset="-122"/>
              </a:rPr>
              <a:t>其中：用人单位安排残疾人就业比例达到1%（含）以上，但未达到所在地省、自治区、直辖市人民政府规定比例的，按规定应缴费额的50%缴纳残疾人就业保障金；用人单位安排残疾人就业比例在1%以下的，按规定应缴费额的90%缴纳残疾人就业保障金。</a:t>
            </a:r>
            <a:endParaRPr lang="zh-CN" altLang="en-US" sz="1600">
              <a:solidFill>
                <a:schemeClr val="bg1"/>
              </a:solidFill>
              <a:latin typeface="黑体" panose="02010609060101010101" charset="-122"/>
              <a:ea typeface="黑体" panose="02010609060101010101" charset="-122"/>
              <a:cs typeface="黑体" panose="02010609060101010101" charset="-122"/>
            </a:endParaRPr>
          </a:p>
          <a:p>
            <a:pPr algn="just" fontAlgn="auto">
              <a:spcBef>
                <a:spcPts val="1200"/>
              </a:spcBef>
            </a:pPr>
            <a:r>
              <a:rPr lang="en-US" altLang="zh-CN" sz="1200">
                <a:solidFill>
                  <a:schemeClr val="bg1"/>
                </a:solidFill>
                <a:latin typeface="黑体" panose="02010609060101010101" charset="-122"/>
                <a:ea typeface="黑体" panose="02010609060101010101" charset="-122"/>
                <a:cs typeface="黑体" panose="02010609060101010101" charset="-122"/>
              </a:rPr>
              <a:t>——《财政部关于调整残疾人就业保障金征收政策的公告》（2019年第98号）</a:t>
            </a:r>
            <a:endParaRPr lang="en-US" altLang="zh-CN" sz="12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p="http://schemas.openxmlformats.org/presentationml/2006/main">
  <p:tag name="KSO_WM_UNIT_TABLE_BEAUTIFY" val="smartTable{a5d9c429-031c-451b-807a-b815c19d3bcc}"/>
</p:tagLst>
</file>

<file path=ppt/tags/tag10.xml><?xml version="1.0" encoding="utf-8"?>
<p:tagLst xmlns:p="http://schemas.openxmlformats.org/presentationml/2006/main">
  <p:tag name="KSO_WM_UNIT_TABLE_BEAUTIFY" val="smartTable{f4e62f52-1760-485b-8094-7279723d6f5b}"/>
</p:tagLst>
</file>

<file path=ppt/tags/tag11.xml><?xml version="1.0" encoding="utf-8"?>
<p:tagLst xmlns:p="http://schemas.openxmlformats.org/presentationml/2006/main">
  <p:tag name="KSO_WM_UNIT_TABLE_BEAUTIFY" val="smartTable{f4e62f52-1760-485b-8094-7279723d6f5b}"/>
</p:tagLst>
</file>

<file path=ppt/tags/tag12.xml><?xml version="1.0" encoding="utf-8"?>
<p:tagLst xmlns:p="http://schemas.openxmlformats.org/presentationml/2006/main">
  <p:tag name="ISPRING_PRESENTATION_TITLE" val="www.33ppt.com"/>
</p:tagLst>
</file>

<file path=ppt/tags/tag2.xml><?xml version="1.0" encoding="utf-8"?>
<p:tagLst xmlns:p="http://schemas.openxmlformats.org/presentationml/2006/main">
  <p:tag name="KSO_WM_UNIT_TABLE_BEAUTIFY" val="smartTable{a5d9c429-031c-451b-807a-b815c19d3bcc}"/>
</p:tagLst>
</file>

<file path=ppt/tags/tag3.xml><?xml version="1.0" encoding="utf-8"?>
<p:tagLst xmlns:p="http://schemas.openxmlformats.org/presentationml/2006/main">
  <p:tag name="KSO_WM_UNIT_TABLE_BEAUTIFY" val="smartTable{a5d9c429-031c-451b-807a-b815c19d3bcc}"/>
</p:tagLst>
</file>

<file path=ppt/tags/tag4.xml><?xml version="1.0" encoding="utf-8"?>
<p:tagLst xmlns:p="http://schemas.openxmlformats.org/presentationml/2006/main">
  <p:tag name="KSO_WM_UNIT_TABLE_BEAUTIFY" val="smartTable{a5d9c429-031c-451b-807a-b815c19d3bcc}"/>
</p:tagLst>
</file>

<file path=ppt/tags/tag5.xml><?xml version="1.0" encoding="utf-8"?>
<p:tagLst xmlns:p="http://schemas.openxmlformats.org/presentationml/2006/main">
  <p:tag name="KSO_WM_UNIT_TABLE_BEAUTIFY" val="smartTable{a5d9c429-031c-451b-807a-b815c19d3bcc}"/>
</p:tagLst>
</file>

<file path=ppt/tags/tag6.xml><?xml version="1.0" encoding="utf-8"?>
<p:tagLst xmlns:p="http://schemas.openxmlformats.org/presentationml/2006/main">
  <p:tag name="KSO_WM_UNIT_TABLE_BEAUTIFY" val="smartTable{8f59a01a-611f-40c8-8f83-63d7e3c0f4bd}"/>
</p:tagLst>
</file>

<file path=ppt/tags/tag7.xml><?xml version="1.0" encoding="utf-8"?>
<p:tagLst xmlns:p="http://schemas.openxmlformats.org/presentationml/2006/main">
  <p:tag name="KSO_WM_UNIT_TABLE_BEAUTIFY" val="smartTable{f4e62f52-1760-485b-8094-7279723d6f5b}"/>
</p:tagLst>
</file>

<file path=ppt/tags/tag8.xml><?xml version="1.0" encoding="utf-8"?>
<p:tagLst xmlns:p="http://schemas.openxmlformats.org/presentationml/2006/main">
  <p:tag name="KSO_WM_UNIT_TABLE_BEAUTIFY" val="smartTable{f4e62f52-1760-485b-8094-7279723d6f5b}"/>
</p:tagLst>
</file>

<file path=ppt/tags/tag9.xml><?xml version="1.0" encoding="utf-8"?>
<p:tagLst xmlns:p="http://schemas.openxmlformats.org/presentationml/2006/main">
  <p:tag name="KSO_WM_UNIT_TABLE_BEAUTIFY" val="smartTable{f4e62f52-1760-485b-8094-7279723d6f5b}"/>
</p:tagLst>
</file>

<file path=ppt/theme/theme1.xml><?xml version="1.0" encoding="utf-8"?>
<a:theme xmlns:a="http://schemas.openxmlformats.org/drawingml/2006/main" name="www.33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13507</Words>
  <Application>WPS 演示</Application>
  <PresentationFormat>全屏显示(16:9)</PresentationFormat>
  <Paragraphs>1369</Paragraphs>
  <Slides>34</Slides>
  <Notes>45</Notes>
  <HiddenSlides>0</HiddenSlides>
  <MMClips>2</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34</vt:i4>
      </vt:variant>
    </vt:vector>
  </HeadingPairs>
  <TitlesOfParts>
    <vt:vector size="47" baseType="lpstr">
      <vt:lpstr>Arial</vt:lpstr>
      <vt:lpstr>宋体</vt:lpstr>
      <vt:lpstr>Wingdings</vt:lpstr>
      <vt:lpstr>微软雅黑</vt:lpstr>
      <vt:lpstr>方正小标宋简体</vt:lpstr>
      <vt:lpstr>黑体</vt:lpstr>
      <vt:lpstr>Calibri</vt:lpstr>
      <vt:lpstr>Arial Unicode MS</vt:lpstr>
      <vt:lpstr>仿宋</vt:lpstr>
      <vt:lpstr>Times New Roman</vt:lpstr>
      <vt:lpstr>Tahoma</vt:lpstr>
      <vt:lpstr>Adobe 明體 Std L</vt:lpstr>
      <vt:lpstr>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creator>Allison</dc:creator>
  <cp:lastModifiedBy>我的邻居笑林子</cp:lastModifiedBy>
  <cp:revision>20</cp:revision>
  <dcterms:created xsi:type="dcterms:W3CDTF">2014-10-21T05:48:00Z</dcterms:created>
  <dcterms:modified xsi:type="dcterms:W3CDTF">2020-04-19T02:41:46Z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