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52" r:id="rId3"/>
    <p:sldId id="337" r:id="rId5"/>
    <p:sldId id="399" r:id="rId6"/>
    <p:sldId id="400" r:id="rId7"/>
    <p:sldId id="401" r:id="rId8"/>
    <p:sldId id="402" r:id="rId9"/>
    <p:sldId id="409" r:id="rId10"/>
    <p:sldId id="405" r:id="rId11"/>
    <p:sldId id="404" r:id="rId12"/>
    <p:sldId id="406" r:id="rId13"/>
    <p:sldId id="407" r:id="rId14"/>
    <p:sldId id="410" r:id="rId15"/>
    <p:sldId id="459" r:id="rId16"/>
    <p:sldId id="460" r:id="rId17"/>
    <p:sldId id="461" r:id="rId18"/>
    <p:sldId id="462" r:id="rId19"/>
    <p:sldId id="464" r:id="rId20"/>
    <p:sldId id="466" r:id="rId21"/>
    <p:sldId id="467" r:id="rId22"/>
    <p:sldId id="468" r:id="rId23"/>
    <p:sldId id="469" r:id="rId24"/>
    <p:sldId id="473" r:id="rId25"/>
    <p:sldId id="470" r:id="rId26"/>
    <p:sldId id="471" r:id="rId27"/>
    <p:sldId id="472" r:id="rId28"/>
    <p:sldId id="475" r:id="rId29"/>
    <p:sldId id="502" r:id="rId30"/>
    <p:sldId id="476" r:id="rId31"/>
    <p:sldId id="487" r:id="rId32"/>
    <p:sldId id="488" r:id="rId33"/>
    <p:sldId id="489" r:id="rId34"/>
    <p:sldId id="490" r:id="rId35"/>
    <p:sldId id="491" r:id="rId36"/>
    <p:sldId id="492" r:id="rId37"/>
    <p:sldId id="493" r:id="rId38"/>
    <p:sldId id="494" r:id="rId39"/>
    <p:sldId id="496" r:id="rId40"/>
    <p:sldId id="497" r:id="rId41"/>
    <p:sldId id="356" r:id="rId4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4C9AE4"/>
    <a:srgbClr val="529FE3"/>
    <a:srgbClr val="008DCB"/>
    <a:srgbClr val="FF9A00"/>
    <a:srgbClr val="21BAFF"/>
    <a:srgbClr val="0064AE"/>
    <a:srgbClr val="777777"/>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86" y="570"/>
      </p:cViewPr>
      <p:guideLst>
        <p:guide orient="horz" pos="1525"/>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EB118-935A-4D6A-BF3D-282C0E6CB0E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C8E17-6E6C-421A-9820-B576FE7D30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97A879-372E-4209-AB82-CAAC86ACB2E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97A879-372E-4209-AB82-CAAC86ACB2E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8" name="Picture 2" descr="E:\1PPT制作\PPT市场\水利\背景.jpg"/>
          <p:cNvPicPr>
            <a:picLocks noChangeAspect="1" noChangeArrowheads="1"/>
          </p:cNvPicPr>
          <p:nvPr userDrawn="1"/>
        </p:nvPicPr>
        <p:blipFill rotWithShape="1">
          <a:blip r:embed="rId2" cstate="screen"/>
          <a:srcRect/>
          <a:stretch>
            <a:fillRect/>
          </a:stretch>
        </p:blipFill>
        <p:spPr bwMode="auto">
          <a:xfrm>
            <a:off x="0" y="2"/>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3"/>
          <a:stretch>
            <a:fillRect/>
          </a:stretch>
        </p:blipFill>
        <p:spPr>
          <a:xfrm>
            <a:off x="-155293" y="1423483"/>
            <a:ext cx="9623838" cy="3911773"/>
          </a:xfrm>
          <a:prstGeom prst="rect">
            <a:avLst/>
          </a:prstGeom>
        </p:spPr>
      </p:pic>
      <p:sp>
        <p:nvSpPr>
          <p:cNvPr id="9" name="矩形 8"/>
          <p:cNvSpPr/>
          <p:nvPr userDrawn="1"/>
        </p:nvSpPr>
        <p:spPr>
          <a:xfrm>
            <a:off x="143508" y="234160"/>
            <a:ext cx="8856984" cy="46769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67AE78-4DCD-4CD7-80AF-EC041AE23061}" type="slidenum">
              <a:rPr lang="zh-CN" altLang="en-US" smtClean="0"/>
            </a:fld>
            <a:endParaRPr lang="zh-CN" altLang="en-US"/>
          </a:p>
        </p:txBody>
      </p:sp>
      <p:sp>
        <p:nvSpPr>
          <p:cNvPr id="2" name="标题 1"/>
          <p:cNvSpPr>
            <a:spLocks noGrp="1"/>
          </p:cNvSpPr>
          <p:nvPr>
            <p:ph type="title"/>
          </p:nvPr>
        </p:nvSpPr>
        <p:spPr>
          <a:xfrm>
            <a:off x="3140061" y="223742"/>
            <a:ext cx="3736195" cy="421556"/>
          </a:xfrm>
        </p:spPr>
        <p:txBody>
          <a:bodyPr>
            <a:noAutofit/>
          </a:bodyPr>
          <a:lstStyle>
            <a:lvl1pPr algn="l">
              <a:defRPr sz="2200" b="1">
                <a:solidFill>
                  <a:srgbClr val="008DCB"/>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图文框 5"/>
          <p:cNvSpPr/>
          <p:nvPr userDrawn="1"/>
        </p:nvSpPr>
        <p:spPr>
          <a:xfrm>
            <a:off x="323528" y="617042"/>
            <a:ext cx="8496944" cy="4047828"/>
          </a:xfrm>
          <a:prstGeom prst="frame">
            <a:avLst>
              <a:gd name="adj1" fmla="val 2116"/>
            </a:avLst>
          </a:prstGeom>
          <a:noFill/>
          <a:ln>
            <a:solidFill>
              <a:srgbClr val="52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 name="Picture 7"/>
          <p:cNvPicPr>
            <a:picLocks noChangeAspect="1" noChangeArrowheads="1"/>
          </p:cNvPicPr>
          <p:nvPr userDrawn="1"/>
        </p:nvPicPr>
        <p:blipFill>
          <a:blip r:embed="rId4"/>
          <a:srcRect/>
          <a:stretch>
            <a:fillRect/>
          </a:stretch>
        </p:blipFill>
        <p:spPr bwMode="auto">
          <a:xfrm>
            <a:off x="2195736" y="68835"/>
            <a:ext cx="826608" cy="63173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6849EC-D59D-4321-85E3-DED940673F6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67AE78-4DCD-4CD7-80AF-EC041AE230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E:\tukuppt制作\PPT市场\水利\背景.jpg"/>
          <p:cNvPicPr>
            <a:picLocks noChangeAspect="1" noChangeArrowheads="1"/>
          </p:cNvPicPr>
          <p:nvPr/>
        </p:nvPicPr>
        <p:blipFill rotWithShape="1">
          <a:blip r:embed="rId1" cstate="screen"/>
          <a:srcRect/>
          <a:stretch>
            <a:fillRect/>
          </a:stretch>
        </p:blipFill>
        <p:spPr bwMode="auto">
          <a:xfrm>
            <a:off x="-10795" y="-27305"/>
            <a:ext cx="9144000" cy="5170805"/>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550"/>
          <p:cNvGrpSpPr/>
          <p:nvPr/>
        </p:nvGrpSpPr>
        <p:grpSpPr bwMode="auto">
          <a:xfrm>
            <a:off x="7219755" y="960351"/>
            <a:ext cx="1440000" cy="1440000"/>
            <a:chOff x="295" y="3475"/>
            <a:chExt cx="1407" cy="1407"/>
          </a:xfrm>
        </p:grpSpPr>
        <p:sp>
          <p:nvSpPr>
            <p:cNvPr id="97"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prstClr val="black"/>
                </a:solidFill>
              </a:endParaRPr>
            </a:p>
          </p:txBody>
        </p:sp>
        <p:grpSp>
          <p:nvGrpSpPr>
            <p:cNvPr id="98" name="Group 552"/>
            <p:cNvGrpSpPr/>
            <p:nvPr/>
          </p:nvGrpSpPr>
          <p:grpSpPr bwMode="auto">
            <a:xfrm>
              <a:off x="473" y="3657"/>
              <a:ext cx="1057" cy="1055"/>
              <a:chOff x="-6057" y="-2209"/>
              <a:chExt cx="2219" cy="2219"/>
            </a:xfrm>
          </p:grpSpPr>
          <p:sp>
            <p:nvSpPr>
              <p:cNvPr id="99"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prstClr val="black"/>
                  </a:solidFill>
                </a:endParaRPr>
              </a:p>
            </p:txBody>
          </p:sp>
          <p:grpSp>
            <p:nvGrpSpPr>
              <p:cNvPr id="100" name="Group 554"/>
              <p:cNvGrpSpPr/>
              <p:nvPr/>
            </p:nvGrpSpPr>
            <p:grpSpPr bwMode="auto">
              <a:xfrm>
                <a:off x="-6057" y="-2209"/>
                <a:ext cx="2219" cy="2219"/>
                <a:chOff x="-4061" y="-880"/>
                <a:chExt cx="2219" cy="2219"/>
              </a:xfrm>
            </p:grpSpPr>
            <p:grpSp>
              <p:nvGrpSpPr>
                <p:cNvPr id="101" name="Group 555"/>
                <p:cNvGrpSpPr/>
                <p:nvPr/>
              </p:nvGrpSpPr>
              <p:grpSpPr bwMode="auto">
                <a:xfrm>
                  <a:off x="-4061" y="-880"/>
                  <a:ext cx="2219" cy="2219"/>
                  <a:chOff x="-3925" y="-789"/>
                  <a:chExt cx="2219" cy="2219"/>
                </a:xfrm>
              </p:grpSpPr>
              <p:grpSp>
                <p:nvGrpSpPr>
                  <p:cNvPr id="117" name="Group 556"/>
                  <p:cNvGrpSpPr>
                    <a:grpSpLocks noChangeAspect="1"/>
                  </p:cNvGrpSpPr>
                  <p:nvPr/>
                </p:nvGrpSpPr>
                <p:grpSpPr bwMode="auto">
                  <a:xfrm>
                    <a:off x="-3925" y="-788"/>
                    <a:ext cx="2219" cy="2202"/>
                    <a:chOff x="168" y="696"/>
                    <a:chExt cx="1429" cy="1429"/>
                  </a:xfrm>
                </p:grpSpPr>
                <p:grpSp>
                  <p:nvGrpSpPr>
                    <p:cNvPr id="125" name="Group 557"/>
                    <p:cNvGrpSpPr>
                      <a:grpSpLocks noChangeAspect="1"/>
                    </p:cNvGrpSpPr>
                    <p:nvPr/>
                  </p:nvGrpSpPr>
                  <p:grpSpPr bwMode="auto">
                    <a:xfrm>
                      <a:off x="854" y="696"/>
                      <a:ext cx="56" cy="1429"/>
                      <a:chOff x="845" y="696"/>
                      <a:chExt cx="56" cy="1429"/>
                    </a:xfrm>
                  </p:grpSpPr>
                  <p:sp>
                    <p:nvSpPr>
                      <p:cNvPr id="129"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30"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26" name="Group 560"/>
                    <p:cNvGrpSpPr>
                      <a:grpSpLocks noChangeAspect="1"/>
                    </p:cNvGrpSpPr>
                    <p:nvPr/>
                  </p:nvGrpSpPr>
                  <p:grpSpPr bwMode="auto">
                    <a:xfrm rot="5400000">
                      <a:off x="855" y="696"/>
                      <a:ext cx="56" cy="1429"/>
                      <a:chOff x="845" y="696"/>
                      <a:chExt cx="56" cy="1429"/>
                    </a:xfrm>
                  </p:grpSpPr>
                  <p:sp>
                    <p:nvSpPr>
                      <p:cNvPr id="127"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28"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nvGrpSpPr>
                  <p:cNvPr id="118" name="Group 563"/>
                  <p:cNvGrpSpPr>
                    <a:grpSpLocks noChangeAspect="1"/>
                  </p:cNvGrpSpPr>
                  <p:nvPr/>
                </p:nvGrpSpPr>
                <p:grpSpPr bwMode="auto">
                  <a:xfrm rot="2700000">
                    <a:off x="-3928" y="-780"/>
                    <a:ext cx="2219" cy="2202"/>
                    <a:chOff x="168" y="696"/>
                    <a:chExt cx="1429" cy="1429"/>
                  </a:xfrm>
                </p:grpSpPr>
                <p:grpSp>
                  <p:nvGrpSpPr>
                    <p:cNvPr id="119" name="Group 564"/>
                    <p:cNvGrpSpPr>
                      <a:grpSpLocks noChangeAspect="1"/>
                    </p:cNvGrpSpPr>
                    <p:nvPr/>
                  </p:nvGrpSpPr>
                  <p:grpSpPr bwMode="auto">
                    <a:xfrm>
                      <a:off x="854" y="696"/>
                      <a:ext cx="56" cy="1429"/>
                      <a:chOff x="845" y="696"/>
                      <a:chExt cx="56" cy="1429"/>
                    </a:xfrm>
                  </p:grpSpPr>
                  <p:sp>
                    <p:nvSpPr>
                      <p:cNvPr id="123"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24"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20" name="Group 567"/>
                    <p:cNvGrpSpPr>
                      <a:grpSpLocks noChangeAspect="1"/>
                    </p:cNvGrpSpPr>
                    <p:nvPr/>
                  </p:nvGrpSpPr>
                  <p:grpSpPr bwMode="auto">
                    <a:xfrm rot="5400000">
                      <a:off x="855" y="696"/>
                      <a:ext cx="56" cy="1429"/>
                      <a:chOff x="845" y="696"/>
                      <a:chExt cx="56" cy="1429"/>
                    </a:xfrm>
                  </p:grpSpPr>
                  <p:sp>
                    <p:nvSpPr>
                      <p:cNvPr id="121"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22"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grpSp>
              <p:nvGrpSpPr>
                <p:cNvPr id="102" name="Group 570"/>
                <p:cNvGrpSpPr/>
                <p:nvPr/>
              </p:nvGrpSpPr>
              <p:grpSpPr bwMode="auto">
                <a:xfrm rot="1320000">
                  <a:off x="-3746" y="-522"/>
                  <a:ext cx="1555" cy="1554"/>
                  <a:chOff x="-3925" y="-789"/>
                  <a:chExt cx="2219" cy="2219"/>
                </a:xfrm>
              </p:grpSpPr>
              <p:grpSp>
                <p:nvGrpSpPr>
                  <p:cNvPr id="103" name="Group 571"/>
                  <p:cNvGrpSpPr>
                    <a:grpSpLocks noChangeAspect="1"/>
                  </p:cNvGrpSpPr>
                  <p:nvPr/>
                </p:nvGrpSpPr>
                <p:grpSpPr bwMode="auto">
                  <a:xfrm>
                    <a:off x="-3925" y="-788"/>
                    <a:ext cx="2219" cy="2202"/>
                    <a:chOff x="168" y="696"/>
                    <a:chExt cx="1429" cy="1429"/>
                  </a:xfrm>
                </p:grpSpPr>
                <p:grpSp>
                  <p:nvGrpSpPr>
                    <p:cNvPr id="111" name="Group 572"/>
                    <p:cNvGrpSpPr>
                      <a:grpSpLocks noChangeAspect="1"/>
                    </p:cNvGrpSpPr>
                    <p:nvPr/>
                  </p:nvGrpSpPr>
                  <p:grpSpPr bwMode="auto">
                    <a:xfrm>
                      <a:off x="854" y="696"/>
                      <a:ext cx="56" cy="1429"/>
                      <a:chOff x="845" y="696"/>
                      <a:chExt cx="56" cy="1429"/>
                    </a:xfrm>
                  </p:grpSpPr>
                  <p:sp>
                    <p:nvSpPr>
                      <p:cNvPr id="115"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16"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12" name="Group 575"/>
                    <p:cNvGrpSpPr>
                      <a:grpSpLocks noChangeAspect="1"/>
                    </p:cNvGrpSpPr>
                    <p:nvPr/>
                  </p:nvGrpSpPr>
                  <p:grpSpPr bwMode="auto">
                    <a:xfrm rot="5400000">
                      <a:off x="855" y="696"/>
                      <a:ext cx="56" cy="1429"/>
                      <a:chOff x="845" y="696"/>
                      <a:chExt cx="56" cy="1429"/>
                    </a:xfrm>
                  </p:grpSpPr>
                  <p:sp>
                    <p:nvSpPr>
                      <p:cNvPr id="113"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14"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nvGrpSpPr>
                  <p:cNvPr id="104" name="Group 578"/>
                  <p:cNvGrpSpPr>
                    <a:grpSpLocks noChangeAspect="1"/>
                  </p:cNvGrpSpPr>
                  <p:nvPr/>
                </p:nvGrpSpPr>
                <p:grpSpPr bwMode="auto">
                  <a:xfrm rot="2700000">
                    <a:off x="-3928" y="-780"/>
                    <a:ext cx="2219" cy="2202"/>
                    <a:chOff x="168" y="696"/>
                    <a:chExt cx="1429" cy="1429"/>
                  </a:xfrm>
                </p:grpSpPr>
                <p:grpSp>
                  <p:nvGrpSpPr>
                    <p:cNvPr id="105" name="Group 579"/>
                    <p:cNvGrpSpPr>
                      <a:grpSpLocks noChangeAspect="1"/>
                    </p:cNvGrpSpPr>
                    <p:nvPr/>
                  </p:nvGrpSpPr>
                  <p:grpSpPr bwMode="auto">
                    <a:xfrm>
                      <a:off x="854" y="696"/>
                      <a:ext cx="56" cy="1429"/>
                      <a:chOff x="845" y="696"/>
                      <a:chExt cx="56" cy="1429"/>
                    </a:xfrm>
                  </p:grpSpPr>
                  <p:sp>
                    <p:nvSpPr>
                      <p:cNvPr id="109"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10"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06" name="Group 582"/>
                    <p:cNvGrpSpPr>
                      <a:grpSpLocks noChangeAspect="1"/>
                    </p:cNvGrpSpPr>
                    <p:nvPr/>
                  </p:nvGrpSpPr>
                  <p:grpSpPr bwMode="auto">
                    <a:xfrm rot="5400000">
                      <a:off x="855" y="696"/>
                      <a:ext cx="56" cy="1429"/>
                      <a:chOff x="845" y="696"/>
                      <a:chExt cx="56" cy="1429"/>
                    </a:xfrm>
                  </p:grpSpPr>
                  <p:sp>
                    <p:nvSpPr>
                      <p:cNvPr id="107"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08"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grpSp>
        </p:grpSp>
      </p:grpSp>
      <p:sp>
        <p:nvSpPr>
          <p:cNvPr id="48" name="矩形 47"/>
          <p:cNvSpPr/>
          <p:nvPr/>
        </p:nvSpPr>
        <p:spPr>
          <a:xfrm flipH="1">
            <a:off x="-37465" y="1647190"/>
            <a:ext cx="9171305" cy="1616710"/>
          </a:xfrm>
          <a:prstGeom prst="rect">
            <a:avLst/>
          </a:prstGeom>
          <a:gradFill>
            <a:gsLst>
              <a:gs pos="0">
                <a:schemeClr val="bg1">
                  <a:alpha val="77000"/>
                </a:schemeClr>
              </a:gs>
              <a:gs pos="100000">
                <a:schemeClr val="bg1">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632863" y="1859366"/>
            <a:ext cx="7330440" cy="706755"/>
          </a:xfrm>
          <a:prstGeom prst="rect">
            <a:avLst/>
          </a:prstGeom>
          <a:noFill/>
        </p:spPr>
        <p:txBody>
          <a:bodyPr wrap="none" rtlCol="0">
            <a:spAutoFit/>
          </a:bodyPr>
          <a:lstStyle/>
          <a:p>
            <a:r>
              <a:rPr lang="zh-CN" sz="4000" b="1" dirty="0">
                <a:solidFill>
                  <a:srgbClr val="000000"/>
                </a:solidFill>
                <a:latin typeface="方正小标宋简体" panose="02010601030101010101" charset="-122"/>
                <a:ea typeface="方正小标宋简体" panose="02010601030101010101" charset="-122"/>
              </a:rPr>
              <a:t>社会保险费阶段性优惠政策解读</a:t>
            </a:r>
            <a:endParaRPr lang="zh-CN" sz="4000" b="1" dirty="0">
              <a:solidFill>
                <a:srgbClr val="000000"/>
              </a:solidFill>
              <a:latin typeface="方正小标宋简体" panose="02010601030101010101" charset="-122"/>
              <a:ea typeface="方正小标宋简体" panose="02010601030101010101" charset="-122"/>
            </a:endParaRPr>
          </a:p>
        </p:txBody>
      </p:sp>
      <p:sp>
        <p:nvSpPr>
          <p:cNvPr id="95" name="TextBox 94"/>
          <p:cNvSpPr txBox="1"/>
          <p:nvPr/>
        </p:nvSpPr>
        <p:spPr>
          <a:xfrm>
            <a:off x="3718470" y="2742847"/>
            <a:ext cx="1706880" cy="306705"/>
          </a:xfrm>
          <a:prstGeom prst="rect">
            <a:avLst/>
          </a:prstGeom>
          <a:noFill/>
        </p:spPr>
        <p:txBody>
          <a:bodyPr wrap="none" rtlCol="0">
            <a:spAutoFit/>
          </a:bodyPr>
          <a:lstStyle/>
          <a:p>
            <a:pPr algn="ctr"/>
            <a:r>
              <a:rPr lang="en-US" altLang="zh-CN" sz="1400" b="1" dirty="0">
                <a:solidFill>
                  <a:srgbClr val="000000"/>
                </a:solidFill>
                <a:latin typeface="方正小标宋简体" panose="02010601030101010101" charset="-122"/>
                <a:ea typeface="方正小标宋简体" panose="02010601030101010101" charset="-122"/>
                <a:cs typeface="方正小标宋简体" panose="02010601030101010101" charset="-122"/>
              </a:rPr>
              <a:t>—</a:t>
            </a:r>
            <a:r>
              <a:rPr lang="zh-CN" sz="1400" b="1" dirty="0">
                <a:solidFill>
                  <a:srgbClr val="000000"/>
                </a:solidFill>
                <a:latin typeface="方正小标宋简体" panose="02010601030101010101" charset="-122"/>
                <a:ea typeface="方正小标宋简体" panose="02010601030101010101" charset="-122"/>
                <a:cs typeface="方正小标宋简体" panose="02010601030101010101" charset="-122"/>
              </a:rPr>
              <a:t>主讲人 李俊强</a:t>
            </a:r>
            <a:r>
              <a:rPr lang="en-US" altLang="zh-CN" sz="1400" b="1" dirty="0">
                <a:solidFill>
                  <a:srgbClr val="000000"/>
                </a:solidFill>
                <a:latin typeface="方正小标宋简体" panose="02010601030101010101" charset="-122"/>
                <a:ea typeface="方正小标宋简体" panose="02010601030101010101" charset="-122"/>
                <a:cs typeface="方正小标宋简体" panose="02010601030101010101" charset="-122"/>
              </a:rPr>
              <a:t> —</a:t>
            </a:r>
            <a:endParaRPr lang="zh-CN" altLang="en-US" sz="1400" b="1" dirty="0">
              <a:solidFill>
                <a:srgbClr val="000000"/>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4" name="图片 3"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195" y="-19685"/>
            <a:ext cx="9180195"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160780" y="1286510"/>
            <a:ext cx="6822440" cy="1014730"/>
          </a:xfrm>
          <a:prstGeom prst="rect">
            <a:avLst/>
          </a:prstGeom>
          <a:noFill/>
          <a:ln>
            <a:noFill/>
          </a:ln>
        </p:spPr>
        <p:txBody>
          <a:bodyPr wrap="square" rtlCol="0" anchor="t">
            <a:spAutoFit/>
          </a:bodyPr>
          <a:p>
            <a:pPr algn="just"/>
            <a:r>
              <a:rPr lang="en-US" altLang="zh-CN"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        </a:t>
            </a:r>
            <a:r>
              <a:rPr lang="zh-CN" altLang="en-US" sz="20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受疫情影响不能按时缴纳社会保险费</a:t>
            </a:r>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的企业，允许延期至疫情解除后三个月内补办补缴；补办补缴社会保险费免收滞纳金。</a:t>
            </a:r>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4" name="文本框 3"/>
          <p:cNvSpPr txBox="1"/>
          <p:nvPr>
            <p:custDataLst>
              <p:tags r:id="rId2"/>
            </p:custDataLst>
          </p:nvPr>
        </p:nvSpPr>
        <p:spPr>
          <a:xfrm>
            <a:off x="1416685" y="2723515"/>
            <a:ext cx="6310630" cy="1198880"/>
          </a:xfrm>
          <a:prstGeom prst="rect">
            <a:avLst/>
          </a:prstGeom>
          <a:noFill/>
        </p:spPr>
        <p:txBody>
          <a:bodyPr wrap="square" rtlCol="0">
            <a:spAutoFit/>
          </a:bodyPr>
          <a:p>
            <a:pPr algn="just"/>
            <a:r>
              <a:rPr lang="en-US" altLang="zh-CN"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        </a:t>
            </a:r>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解读</a:t>
            </a:r>
            <a:r>
              <a:rPr lang="en-US" altLang="zh-CN"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2</a:t>
            </a:r>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a:t>
            </a:r>
            <a:endPar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endParaRPr>
          </a:p>
          <a:p>
            <a:pPr algn="just"/>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        缴费人在疫情期间的社会保险费可以享受延期缴纳政策，即从1月起至疫情解除当月的社会保险费可以延期至疫情解除后的三个月内缴费。</a:t>
            </a:r>
            <a:endPar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195" y="-19685"/>
            <a:ext cx="9180195"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160780" y="1286510"/>
            <a:ext cx="6640195" cy="1014730"/>
          </a:xfrm>
          <a:prstGeom prst="rect">
            <a:avLst/>
          </a:prstGeom>
          <a:noFill/>
          <a:ln>
            <a:noFill/>
          </a:ln>
        </p:spPr>
        <p:txBody>
          <a:bodyPr wrap="square" rtlCol="0" anchor="t">
            <a:spAutoFit/>
          </a:bodyPr>
          <a:p>
            <a:pPr algn="just"/>
            <a:r>
              <a:rPr lang="en-US" altLang="zh-CN"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        </a:t>
            </a:r>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受疫情影响不能按时缴纳社会保险费的企业，允许延期至疫情解除后三个月内补办补缴；补办补缴社会保险费</a:t>
            </a:r>
            <a:r>
              <a:rPr lang="zh-CN" altLang="en-US" sz="20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免收滞纳金</a:t>
            </a:r>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a:t>
            </a:r>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4" name="文本框 3"/>
          <p:cNvSpPr txBox="1"/>
          <p:nvPr>
            <p:custDataLst>
              <p:tags r:id="rId2"/>
            </p:custDataLst>
          </p:nvPr>
        </p:nvSpPr>
        <p:spPr>
          <a:xfrm>
            <a:off x="1416685" y="2723515"/>
            <a:ext cx="6310630" cy="922020"/>
          </a:xfrm>
          <a:prstGeom prst="rect">
            <a:avLst/>
          </a:prstGeom>
          <a:noFill/>
        </p:spPr>
        <p:txBody>
          <a:bodyPr wrap="square" rtlCol="0">
            <a:spAutoFit/>
          </a:bodyPr>
          <a:p>
            <a:pPr algn="just"/>
            <a:r>
              <a:rPr lang="en-US" altLang="zh-CN"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        </a:t>
            </a:r>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解读</a:t>
            </a:r>
            <a:r>
              <a:rPr lang="en-US" altLang="zh-CN"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3</a:t>
            </a:r>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a:t>
            </a:r>
            <a:endPar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endParaRPr>
          </a:p>
          <a:p>
            <a:pPr algn="just"/>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        税务部门通过调整限缴期实现社保费延期缴纳不加收滞纳金，缴费人无需申请，即可以享受延期缴纳政策。</a:t>
            </a:r>
            <a:endPar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370965" y="2168525"/>
            <a:ext cx="5962723" cy="457118"/>
            <a:chOff x="2064348" y="1626395"/>
            <a:chExt cx="8352928" cy="746491"/>
          </a:xfrm>
        </p:grpSpPr>
        <p:grpSp>
          <p:nvGrpSpPr>
            <p:cNvPr id="27" name="组合 26"/>
            <p:cNvGrpSpPr/>
            <p:nvPr/>
          </p:nvGrpSpPr>
          <p:grpSpPr>
            <a:xfrm>
              <a:off x="2957132" y="1626397"/>
              <a:ext cx="7460144" cy="746489"/>
              <a:chOff x="3203847" y="1257430"/>
              <a:chExt cx="4123616" cy="412624"/>
            </a:xfrm>
            <a:solidFill>
              <a:srgbClr val="FFC000"/>
            </a:solidFill>
          </p:grpSpPr>
          <p:sp>
            <p:nvSpPr>
              <p:cNvPr id="2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68788" y="1284012"/>
                <a:ext cx="2391185" cy="359965"/>
              </a:xfrm>
              <a:prstGeom prst="rect">
                <a:avLst/>
              </a:prstGeom>
              <a:noFill/>
              <a:ln>
                <a:noFill/>
              </a:ln>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sym typeface="+mn-ea"/>
                  </a:rPr>
                  <a:t>社保费政策基本概念</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52"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2.</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4" name="图片 3"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tukuppt制作\PPT市场\水利\背景.jpg"/>
          <p:cNvPicPr>
            <a:picLocks noChangeAspect="1" noChangeArrowheads="1"/>
          </p:cNvPicPr>
          <p:nvPr/>
        </p:nvPicPr>
        <p:blipFill rotWithShape="1">
          <a:blip r:embed="rId1" cstate="screen"/>
          <a:srcRect/>
          <a:stretch>
            <a:fillRect/>
          </a:stretch>
        </p:blipFill>
        <p:spPr bwMode="auto">
          <a:xfrm>
            <a:off x="0" y="2"/>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2"/>
          <a:stretch>
            <a:fillRect/>
          </a:stretch>
        </p:blipFill>
        <p:spPr>
          <a:xfrm>
            <a:off x="-155293" y="1423483"/>
            <a:ext cx="9623838" cy="3911773"/>
          </a:xfrm>
          <a:prstGeom prst="rect">
            <a:avLst/>
          </a:prstGeom>
        </p:spPr>
      </p:pic>
      <p:sp>
        <p:nvSpPr>
          <p:cNvPr id="2" name="矩形 1"/>
          <p:cNvSpPr/>
          <p:nvPr/>
        </p:nvSpPr>
        <p:spPr>
          <a:xfrm>
            <a:off x="0" y="0"/>
            <a:ext cx="9180830" cy="5257800"/>
          </a:xfrm>
          <a:prstGeom prst="rect">
            <a:avLst/>
          </a:prstGeom>
          <a:solidFill>
            <a:schemeClr val="bg1">
              <a:lumMod val="8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TextBox 13"/>
          <p:cNvSpPr txBox="1"/>
          <p:nvPr/>
        </p:nvSpPr>
        <p:spPr>
          <a:xfrm>
            <a:off x="1118173" y="877759"/>
            <a:ext cx="676275" cy="1168400"/>
          </a:xfrm>
          <a:prstGeom prst="rect">
            <a:avLst/>
          </a:prstGeom>
          <a:noFill/>
        </p:spPr>
        <p:txBody>
          <a:bodyPr wrap="none" rtlCol="0">
            <a:spAutoFit/>
          </a:bodyPr>
          <a:lstStyle/>
          <a:p>
            <a:r>
              <a:rPr lang="en-US" altLang="zh-CN" sz="7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rPr>
              <a:t>1</a:t>
            </a:r>
            <a:endParaRPr lang="en-US" altLang="zh-CN" sz="7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endParaRPr>
          </a:p>
        </p:txBody>
      </p:sp>
      <p:sp>
        <p:nvSpPr>
          <p:cNvPr id="15" name="TextBox 14"/>
          <p:cNvSpPr txBox="1"/>
          <p:nvPr/>
        </p:nvSpPr>
        <p:spPr>
          <a:xfrm>
            <a:off x="1882775" y="1069975"/>
            <a:ext cx="2880995" cy="783590"/>
          </a:xfrm>
          <a:prstGeom prst="rect">
            <a:avLst/>
          </a:prstGeom>
          <a:noFill/>
        </p:spPr>
        <p:txBody>
          <a:bodyPr wrap="square" rtlCol="0">
            <a:spAutoFit/>
            <a:scene3d>
              <a:camera prst="orthographicFront"/>
              <a:lightRig rig="threePt" dir="t"/>
            </a:scene3d>
          </a:bodyPr>
          <a:lstStyle/>
          <a:p>
            <a:pPr algn="l"/>
            <a:r>
              <a:rPr lang="zh-CN" altLang="en-US" sz="45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职工五险</a:t>
            </a:r>
            <a:endParaRPr lang="zh-CN" altLang="en-US" sz="45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p:txBody>
      </p:sp>
      <p:sp>
        <p:nvSpPr>
          <p:cNvPr id="18" name="TextBox 17"/>
          <p:cNvSpPr txBox="1"/>
          <p:nvPr/>
        </p:nvSpPr>
        <p:spPr>
          <a:xfrm>
            <a:off x="1118235" y="2045970"/>
            <a:ext cx="6903720" cy="2335530"/>
          </a:xfrm>
          <a:prstGeom prst="rect">
            <a:avLst/>
          </a:prstGeom>
          <a:noFill/>
        </p:spPr>
        <p:txBody>
          <a:bodyPr wrap="square" rtlCol="0">
            <a:spAutoFit/>
          </a:bodyPr>
          <a:lstStyle/>
          <a:p>
            <a:pPr fontAlgn="auto">
              <a:lnSpc>
                <a:spcPts val="3500"/>
              </a:lnSpc>
            </a:pP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1</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）职工基本养老保险</a:t>
            </a:r>
            <a:endPar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fontAlgn="auto">
              <a:lnSpc>
                <a:spcPts val="3500"/>
              </a:lnSpc>
            </a:pP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2</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职工基本医疗保险</a:t>
            </a:r>
            <a:endPar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fontAlgn="auto">
              <a:lnSpc>
                <a:spcPts val="3500"/>
              </a:lnSpc>
            </a:pP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3</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）工伤保险</a:t>
            </a:r>
            <a:endPar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fontAlgn="auto">
              <a:lnSpc>
                <a:spcPts val="3500"/>
              </a:lnSpc>
            </a:pP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4</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）失业保险</a:t>
            </a:r>
            <a:endPar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fontAlgn="auto">
              <a:lnSpc>
                <a:spcPts val="3500"/>
              </a:lnSpc>
            </a:pP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5</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）生育保险</a:t>
            </a:r>
            <a:endPar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tukuppt制作\PPT市场\水利\背景.jpg"/>
          <p:cNvPicPr>
            <a:picLocks noChangeAspect="1" noChangeArrowheads="1"/>
          </p:cNvPicPr>
          <p:nvPr/>
        </p:nvPicPr>
        <p:blipFill rotWithShape="1">
          <a:blip r:embed="rId1" cstate="screen"/>
          <a:srcRect/>
          <a:stretch>
            <a:fillRect/>
          </a:stretch>
        </p:blipFill>
        <p:spPr bwMode="auto">
          <a:xfrm>
            <a:off x="0" y="2"/>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2"/>
          <a:stretch>
            <a:fillRect/>
          </a:stretch>
        </p:blipFill>
        <p:spPr>
          <a:xfrm>
            <a:off x="-155293" y="1423483"/>
            <a:ext cx="9623838" cy="3911773"/>
          </a:xfrm>
          <a:prstGeom prst="rect">
            <a:avLst/>
          </a:prstGeom>
        </p:spPr>
      </p:pic>
      <p:sp>
        <p:nvSpPr>
          <p:cNvPr id="2" name="矩形 1"/>
          <p:cNvSpPr/>
          <p:nvPr/>
        </p:nvSpPr>
        <p:spPr>
          <a:xfrm>
            <a:off x="0" y="0"/>
            <a:ext cx="9180830" cy="5257800"/>
          </a:xfrm>
          <a:prstGeom prst="rect">
            <a:avLst/>
          </a:prstGeom>
          <a:solidFill>
            <a:schemeClr val="bg1">
              <a:lumMod val="8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TextBox 13"/>
          <p:cNvSpPr txBox="1"/>
          <p:nvPr/>
        </p:nvSpPr>
        <p:spPr>
          <a:xfrm>
            <a:off x="1118173" y="877759"/>
            <a:ext cx="676275" cy="1168400"/>
          </a:xfrm>
          <a:prstGeom prst="rect">
            <a:avLst/>
          </a:prstGeom>
          <a:noFill/>
        </p:spPr>
        <p:txBody>
          <a:bodyPr wrap="none" rtlCol="0">
            <a:spAutoFit/>
          </a:bodyPr>
          <a:lstStyle/>
          <a:p>
            <a:r>
              <a:rPr lang="en-US" altLang="zh-CN" sz="7000" dirty="0">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rPr>
              <a:t>2</a:t>
            </a:r>
            <a:endParaRPr lang="en-US" altLang="zh-CN" sz="7000" dirty="0">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endParaRPr>
          </a:p>
        </p:txBody>
      </p:sp>
      <p:sp>
        <p:nvSpPr>
          <p:cNvPr id="15" name="TextBox 14"/>
          <p:cNvSpPr txBox="1"/>
          <p:nvPr/>
        </p:nvSpPr>
        <p:spPr>
          <a:xfrm>
            <a:off x="1882775" y="1069975"/>
            <a:ext cx="7298055" cy="629920"/>
          </a:xfrm>
          <a:prstGeom prst="rect">
            <a:avLst/>
          </a:prstGeom>
          <a:noFill/>
        </p:spPr>
        <p:txBody>
          <a:bodyPr wrap="square" rtlCol="0">
            <a:spAutoFit/>
            <a:scene3d>
              <a:camera prst="orthographicFront"/>
              <a:lightRig rig="threePt" dir="t"/>
            </a:scene3d>
          </a:bodyPr>
          <a:lstStyle/>
          <a:p>
            <a:r>
              <a:rPr lang="zh-CN" altLang="en-US" sz="3500" dirty="0">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单位缴费部分和个人缴费部分</a:t>
            </a:r>
            <a:endParaRPr lang="zh-CN" altLang="en-US" sz="3500" dirty="0">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p:txBody>
      </p:sp>
      <p:graphicFrame>
        <p:nvGraphicFramePr>
          <p:cNvPr id="5" name="表格 4"/>
          <p:cNvGraphicFramePr/>
          <p:nvPr>
            <p:custDataLst>
              <p:tags r:id="rId3"/>
            </p:custDataLst>
          </p:nvPr>
        </p:nvGraphicFramePr>
        <p:xfrm>
          <a:off x="1372235" y="2141220"/>
          <a:ext cx="6400165" cy="2286000"/>
        </p:xfrm>
        <a:graphic>
          <a:graphicData uri="http://schemas.openxmlformats.org/drawingml/2006/table">
            <a:tbl>
              <a:tblPr firstRow="1" bandRow="1">
                <a:tableStyleId>{5C22544A-7EE6-4342-B048-85BDC9FD1C3A}</a:tableStyleId>
              </a:tblPr>
              <a:tblGrid>
                <a:gridCol w="2132965"/>
                <a:gridCol w="2132965"/>
                <a:gridCol w="2132965"/>
              </a:tblGrid>
              <a:tr h="381000">
                <a:tc>
                  <a:txBody>
                    <a:bodyPr/>
                    <a:p>
                      <a:pPr>
                        <a:buNone/>
                      </a:pPr>
                      <a:endParaRPr lang="zh-CN" altLang="en-US">
                        <a:latin typeface="黑体" panose="02010600030101010101" charset="-122"/>
                        <a:ea typeface="黑体" panose="02010600030101010101" charset="-122"/>
                      </a:endParaRPr>
                    </a:p>
                  </a:txBody>
                  <a:tcPr>
                    <a:solidFill>
                      <a:schemeClr val="bg1">
                        <a:lumMod val="85000"/>
                        <a:alpha val="65000"/>
                      </a:schemeClr>
                    </a:solidFill>
                  </a:tcPr>
                </a:tc>
                <a:tc>
                  <a:txBody>
                    <a:bodyPr/>
                    <a:p>
                      <a:pPr algn="ctr">
                        <a:buNone/>
                      </a:pPr>
                      <a:r>
                        <a:rPr lang="zh-CN" altLang="en-US">
                          <a:solidFill>
                            <a:schemeClr val="tx1">
                              <a:lumMod val="85000"/>
                              <a:lumOff val="15000"/>
                            </a:schemeClr>
                          </a:solidFill>
                          <a:latin typeface="黑体" panose="02010600030101010101" charset="-122"/>
                          <a:ea typeface="黑体" panose="02010600030101010101" charset="-122"/>
                        </a:rPr>
                        <a:t>单位缴费部分</a:t>
                      </a:r>
                      <a:endParaRPr lang="zh-CN" altLang="en-US">
                        <a:solidFill>
                          <a:schemeClr val="tx1">
                            <a:lumMod val="85000"/>
                            <a:lumOff val="15000"/>
                          </a:schemeClr>
                        </a:solidFill>
                        <a:latin typeface="黑体" panose="02010600030101010101" charset="-122"/>
                        <a:ea typeface="黑体" panose="02010600030101010101" charset="-122"/>
                      </a:endParaRPr>
                    </a:p>
                  </a:txBody>
                  <a:tcPr>
                    <a:solidFill>
                      <a:schemeClr val="bg1">
                        <a:lumMod val="85000"/>
                        <a:alpha val="65000"/>
                      </a:schemeClr>
                    </a:solidFill>
                  </a:tcPr>
                </a:tc>
                <a:tc>
                  <a:txBody>
                    <a:bodyPr/>
                    <a:p>
                      <a:pPr algn="ctr">
                        <a:buNone/>
                      </a:pPr>
                      <a:r>
                        <a:rPr lang="zh-CN" altLang="en-US">
                          <a:solidFill>
                            <a:schemeClr val="tx1">
                              <a:lumMod val="85000"/>
                              <a:lumOff val="15000"/>
                            </a:schemeClr>
                          </a:solidFill>
                          <a:latin typeface="黑体" panose="02010600030101010101" charset="-122"/>
                          <a:ea typeface="黑体" panose="02010600030101010101" charset="-122"/>
                        </a:rPr>
                        <a:t>个人缴费部分</a:t>
                      </a:r>
                      <a:endParaRPr lang="zh-CN" altLang="en-US">
                        <a:solidFill>
                          <a:schemeClr val="tx1">
                            <a:lumMod val="85000"/>
                            <a:lumOff val="15000"/>
                          </a:schemeClr>
                        </a:solidFill>
                        <a:latin typeface="黑体" panose="02010600030101010101" charset="-122"/>
                        <a:ea typeface="黑体" panose="02010600030101010101" charset="-122"/>
                      </a:endParaRPr>
                    </a:p>
                  </a:txBody>
                  <a:tcPr>
                    <a:solidFill>
                      <a:schemeClr val="bg1">
                        <a:lumMod val="85000"/>
                        <a:alpha val="65000"/>
                      </a:schemeClr>
                    </a:solidFill>
                  </a:tcPr>
                </a:tc>
              </a:tr>
              <a:tr h="381000">
                <a:tc>
                  <a:txBody>
                    <a:bodyPr/>
                    <a:p>
                      <a:pPr algn="ctr">
                        <a:buNone/>
                      </a:pPr>
                      <a:r>
                        <a:rPr lang="zh-CN" altLang="en-US">
                          <a:latin typeface="黑体" panose="02010600030101010101" charset="-122"/>
                          <a:ea typeface="黑体" panose="02010600030101010101" charset="-122"/>
                        </a:rPr>
                        <a:t>基本养老保险</a:t>
                      </a:r>
                      <a:endParaRPr lang="zh-CN" altLang="en-US">
                        <a:latin typeface="黑体" panose="02010600030101010101" charset="-122"/>
                        <a:ea typeface="黑体" panose="02010600030101010101" charset="-122"/>
                      </a:endParaRPr>
                    </a:p>
                  </a:txBody>
                  <a:tcPr>
                    <a:solidFill>
                      <a:schemeClr val="accent1">
                        <a:tint val="40000"/>
                        <a:alpha val="65000"/>
                      </a:schemeClr>
                    </a:solidFill>
                  </a:tcPr>
                </a:tc>
                <a:tc>
                  <a:txBody>
                    <a:bodyPr/>
                    <a:p>
                      <a:pPr algn="ctr">
                        <a:buNone/>
                      </a:pPr>
                      <a:r>
                        <a:rPr lang="en-US" altLang="zh-CN">
                          <a:solidFill>
                            <a:srgbClr val="FF0000"/>
                          </a:solidFill>
                          <a:latin typeface="黑体" panose="02010600030101010101" charset="-122"/>
                          <a:ea typeface="黑体" panose="02010600030101010101" charset="-122"/>
                        </a:rPr>
                        <a:t>a</a:t>
                      </a:r>
                      <a:endParaRPr lang="en-US" altLang="zh-CN">
                        <a:solidFill>
                          <a:srgbClr val="FF0000"/>
                        </a:solidFill>
                        <a:latin typeface="黑体" panose="02010600030101010101" charset="-122"/>
                        <a:ea typeface="黑体" panose="02010600030101010101" charset="-122"/>
                      </a:endParaRPr>
                    </a:p>
                  </a:txBody>
                  <a:tcPr>
                    <a:solidFill>
                      <a:schemeClr val="accent1">
                        <a:tint val="40000"/>
                        <a:alpha val="65000"/>
                      </a:schemeClr>
                    </a:solidFill>
                  </a:tcPr>
                </a:tc>
                <a:tc>
                  <a:txBody>
                    <a:bodyPr/>
                    <a:p>
                      <a:pPr algn="ctr">
                        <a:buNone/>
                      </a:pPr>
                      <a:r>
                        <a:rPr lang="en-US" altLang="zh-CN">
                          <a:latin typeface="黑体" panose="02010600030101010101" charset="-122"/>
                          <a:ea typeface="黑体" panose="02010600030101010101" charset="-122"/>
                        </a:rPr>
                        <a:t>f</a:t>
                      </a:r>
                      <a:endParaRPr lang="en-US" altLang="zh-CN">
                        <a:latin typeface="黑体" panose="02010600030101010101" charset="-122"/>
                        <a:ea typeface="黑体" panose="02010600030101010101" charset="-122"/>
                      </a:endParaRPr>
                    </a:p>
                  </a:txBody>
                  <a:tcPr>
                    <a:solidFill>
                      <a:schemeClr val="accent1">
                        <a:tint val="40000"/>
                        <a:alpha val="65000"/>
                      </a:schemeClr>
                    </a:solidFill>
                  </a:tcPr>
                </a:tc>
              </a:tr>
              <a:tr h="381000">
                <a:tc>
                  <a:txBody>
                    <a:bodyPr/>
                    <a:p>
                      <a:pPr algn="ctr">
                        <a:buNone/>
                      </a:pPr>
                      <a:r>
                        <a:rPr lang="zh-CN" altLang="en-US" sz="1800">
                          <a:latin typeface="黑体" panose="02010600030101010101" charset="-122"/>
                          <a:ea typeface="黑体" panose="02010600030101010101" charset="-122"/>
                          <a:sym typeface="+mn-ea"/>
                        </a:rPr>
                        <a:t>基本医疗保险</a:t>
                      </a:r>
                      <a:endParaRPr lang="zh-CN" altLang="en-US" sz="1800">
                        <a:latin typeface="黑体" panose="02010600030101010101" charset="-122"/>
                        <a:ea typeface="黑体" panose="02010600030101010101" charset="-122"/>
                        <a:sym typeface="+mn-ea"/>
                      </a:endParaRPr>
                    </a:p>
                  </a:txBody>
                  <a:tcPr>
                    <a:solidFill>
                      <a:schemeClr val="accent1">
                        <a:tint val="20000"/>
                        <a:alpha val="65000"/>
                      </a:schemeClr>
                    </a:solidFill>
                  </a:tcPr>
                </a:tc>
                <a:tc>
                  <a:txBody>
                    <a:bodyPr/>
                    <a:p>
                      <a:pPr algn="ctr">
                        <a:buNone/>
                      </a:pPr>
                      <a:r>
                        <a:rPr lang="en-US" altLang="zh-CN">
                          <a:solidFill>
                            <a:srgbClr val="FF0000"/>
                          </a:solidFill>
                          <a:latin typeface="黑体" panose="02010600030101010101" charset="-122"/>
                          <a:ea typeface="黑体" panose="02010600030101010101" charset="-122"/>
                        </a:rPr>
                        <a:t>b</a:t>
                      </a:r>
                      <a:endParaRPr lang="en-US" altLang="zh-CN">
                        <a:solidFill>
                          <a:srgbClr val="FF0000"/>
                        </a:solidFill>
                        <a:latin typeface="黑体" panose="02010600030101010101" charset="-122"/>
                        <a:ea typeface="黑体" panose="02010600030101010101" charset="-122"/>
                      </a:endParaRPr>
                    </a:p>
                  </a:txBody>
                  <a:tcPr>
                    <a:solidFill>
                      <a:schemeClr val="accent1">
                        <a:tint val="20000"/>
                        <a:alpha val="65000"/>
                      </a:schemeClr>
                    </a:solidFill>
                  </a:tcPr>
                </a:tc>
                <a:tc>
                  <a:txBody>
                    <a:bodyPr/>
                    <a:p>
                      <a:pPr algn="ctr">
                        <a:buNone/>
                      </a:pPr>
                      <a:r>
                        <a:rPr lang="en-US" altLang="zh-CN">
                          <a:latin typeface="黑体" panose="02010600030101010101" charset="-122"/>
                          <a:ea typeface="黑体" panose="02010600030101010101" charset="-122"/>
                        </a:rPr>
                        <a:t>g</a:t>
                      </a:r>
                      <a:endParaRPr lang="en-US" altLang="zh-CN">
                        <a:latin typeface="黑体" panose="02010600030101010101" charset="-122"/>
                        <a:ea typeface="黑体" panose="02010600030101010101" charset="-122"/>
                      </a:endParaRPr>
                    </a:p>
                  </a:txBody>
                  <a:tcPr>
                    <a:solidFill>
                      <a:schemeClr val="accent1">
                        <a:tint val="20000"/>
                        <a:alpha val="65000"/>
                      </a:schemeClr>
                    </a:solidFill>
                  </a:tcPr>
                </a:tc>
              </a:tr>
              <a:tr h="381000">
                <a:tc>
                  <a:txBody>
                    <a:bodyPr/>
                    <a:p>
                      <a:pPr algn="ctr">
                        <a:buNone/>
                      </a:pPr>
                      <a:r>
                        <a:rPr lang="zh-CN" altLang="en-US">
                          <a:latin typeface="黑体" panose="02010600030101010101" charset="-122"/>
                          <a:ea typeface="黑体" panose="02010600030101010101" charset="-122"/>
                        </a:rPr>
                        <a:t>失业保险</a:t>
                      </a:r>
                      <a:endParaRPr lang="zh-CN" altLang="en-US">
                        <a:latin typeface="黑体" panose="02010600030101010101" charset="-122"/>
                        <a:ea typeface="黑体" panose="02010600030101010101" charset="-122"/>
                      </a:endParaRPr>
                    </a:p>
                  </a:txBody>
                  <a:tcPr>
                    <a:solidFill>
                      <a:schemeClr val="accent1">
                        <a:tint val="40000"/>
                        <a:alpha val="65000"/>
                      </a:schemeClr>
                    </a:solidFill>
                  </a:tcPr>
                </a:tc>
                <a:tc>
                  <a:txBody>
                    <a:bodyPr/>
                    <a:p>
                      <a:pPr algn="ctr">
                        <a:buNone/>
                      </a:pPr>
                      <a:r>
                        <a:rPr lang="en-US" altLang="zh-CN">
                          <a:solidFill>
                            <a:srgbClr val="FF0000"/>
                          </a:solidFill>
                          <a:latin typeface="黑体" panose="02010600030101010101" charset="-122"/>
                          <a:ea typeface="黑体" panose="02010600030101010101" charset="-122"/>
                        </a:rPr>
                        <a:t>c</a:t>
                      </a:r>
                      <a:endParaRPr lang="en-US" altLang="zh-CN">
                        <a:solidFill>
                          <a:srgbClr val="FF0000"/>
                        </a:solidFill>
                        <a:latin typeface="黑体" panose="02010600030101010101" charset="-122"/>
                        <a:ea typeface="黑体" panose="02010600030101010101" charset="-122"/>
                      </a:endParaRPr>
                    </a:p>
                  </a:txBody>
                  <a:tcPr>
                    <a:solidFill>
                      <a:schemeClr val="accent1">
                        <a:tint val="40000"/>
                        <a:alpha val="65000"/>
                      </a:schemeClr>
                    </a:solidFill>
                  </a:tcPr>
                </a:tc>
                <a:tc>
                  <a:txBody>
                    <a:bodyPr/>
                    <a:p>
                      <a:pPr algn="ctr">
                        <a:buNone/>
                      </a:pPr>
                      <a:r>
                        <a:rPr lang="en-US" altLang="zh-CN">
                          <a:latin typeface="黑体" panose="02010600030101010101" charset="-122"/>
                          <a:ea typeface="黑体" panose="02010600030101010101" charset="-122"/>
                        </a:rPr>
                        <a:t>h</a:t>
                      </a:r>
                      <a:endParaRPr lang="en-US" altLang="zh-CN">
                        <a:latin typeface="黑体" panose="02010600030101010101" charset="-122"/>
                        <a:ea typeface="黑体" panose="02010600030101010101" charset="-122"/>
                      </a:endParaRPr>
                    </a:p>
                  </a:txBody>
                  <a:tcPr>
                    <a:solidFill>
                      <a:schemeClr val="accent1">
                        <a:tint val="40000"/>
                        <a:alpha val="65000"/>
                      </a:schemeClr>
                    </a:solidFill>
                  </a:tcPr>
                </a:tc>
              </a:tr>
              <a:tr h="381000">
                <a:tc>
                  <a:txBody>
                    <a:bodyPr/>
                    <a:p>
                      <a:pPr algn="ctr">
                        <a:buNone/>
                      </a:pPr>
                      <a:r>
                        <a:rPr lang="zh-CN" altLang="en-US">
                          <a:latin typeface="黑体" panose="02010600030101010101" charset="-122"/>
                          <a:ea typeface="黑体" panose="02010600030101010101" charset="-122"/>
                        </a:rPr>
                        <a:t>工伤保险</a:t>
                      </a:r>
                      <a:endParaRPr lang="zh-CN" altLang="en-US">
                        <a:latin typeface="黑体" panose="02010600030101010101" charset="-122"/>
                        <a:ea typeface="黑体" panose="02010600030101010101" charset="-122"/>
                      </a:endParaRPr>
                    </a:p>
                  </a:txBody>
                  <a:tcPr>
                    <a:solidFill>
                      <a:schemeClr val="accent1">
                        <a:tint val="20000"/>
                        <a:alpha val="65000"/>
                      </a:schemeClr>
                    </a:solidFill>
                  </a:tcPr>
                </a:tc>
                <a:tc>
                  <a:txBody>
                    <a:bodyPr/>
                    <a:p>
                      <a:pPr algn="ctr">
                        <a:buNone/>
                      </a:pPr>
                      <a:r>
                        <a:rPr lang="en-US" altLang="zh-CN">
                          <a:solidFill>
                            <a:srgbClr val="FF0000"/>
                          </a:solidFill>
                          <a:latin typeface="黑体" panose="02010600030101010101" charset="-122"/>
                          <a:ea typeface="黑体" panose="02010600030101010101" charset="-122"/>
                        </a:rPr>
                        <a:t>d</a:t>
                      </a:r>
                      <a:endParaRPr lang="en-US" altLang="zh-CN">
                        <a:solidFill>
                          <a:srgbClr val="FF0000"/>
                        </a:solidFill>
                        <a:latin typeface="黑体" panose="02010600030101010101" charset="-122"/>
                        <a:ea typeface="黑体" panose="02010600030101010101" charset="-122"/>
                      </a:endParaRPr>
                    </a:p>
                  </a:txBody>
                  <a:tcPr>
                    <a:solidFill>
                      <a:schemeClr val="accent1">
                        <a:tint val="20000"/>
                        <a:alpha val="65000"/>
                      </a:schemeClr>
                    </a:solidFill>
                  </a:tcPr>
                </a:tc>
                <a:tc>
                  <a:txBody>
                    <a:bodyPr/>
                    <a:p>
                      <a:pPr algn="ctr">
                        <a:buNone/>
                      </a:pPr>
                      <a:r>
                        <a:rPr lang="en-US" altLang="zh-CN">
                          <a:latin typeface="黑体" panose="02010600030101010101" charset="-122"/>
                          <a:ea typeface="黑体" panose="02010600030101010101" charset="-122"/>
                        </a:rPr>
                        <a:t>-</a:t>
                      </a:r>
                      <a:endParaRPr lang="en-US" altLang="zh-CN">
                        <a:latin typeface="黑体" panose="02010600030101010101" charset="-122"/>
                        <a:ea typeface="黑体" panose="02010600030101010101" charset="-122"/>
                      </a:endParaRPr>
                    </a:p>
                  </a:txBody>
                  <a:tcPr>
                    <a:solidFill>
                      <a:schemeClr val="accent1">
                        <a:tint val="20000"/>
                        <a:alpha val="65000"/>
                      </a:schemeClr>
                    </a:solidFill>
                  </a:tcPr>
                </a:tc>
              </a:tr>
              <a:tr h="381000">
                <a:tc>
                  <a:txBody>
                    <a:bodyPr/>
                    <a:p>
                      <a:pPr algn="ctr">
                        <a:buNone/>
                      </a:pPr>
                      <a:r>
                        <a:rPr lang="zh-CN" altLang="en-US">
                          <a:latin typeface="黑体" panose="02010600030101010101" charset="-122"/>
                          <a:ea typeface="黑体" panose="02010600030101010101" charset="-122"/>
                        </a:rPr>
                        <a:t>生育保险</a:t>
                      </a:r>
                      <a:endParaRPr lang="zh-CN" altLang="en-US">
                        <a:latin typeface="黑体" panose="02010600030101010101" charset="-122"/>
                        <a:ea typeface="黑体" panose="02010600030101010101" charset="-122"/>
                      </a:endParaRPr>
                    </a:p>
                  </a:txBody>
                  <a:tcPr>
                    <a:solidFill>
                      <a:schemeClr val="accent1">
                        <a:tint val="40000"/>
                        <a:alpha val="65000"/>
                      </a:schemeClr>
                    </a:solidFill>
                  </a:tcPr>
                </a:tc>
                <a:tc>
                  <a:txBody>
                    <a:bodyPr/>
                    <a:p>
                      <a:pPr algn="ctr">
                        <a:buNone/>
                      </a:pPr>
                      <a:r>
                        <a:rPr lang="en-US" altLang="zh-CN">
                          <a:latin typeface="黑体" panose="02010600030101010101" charset="-122"/>
                          <a:ea typeface="黑体" panose="02010600030101010101" charset="-122"/>
                        </a:rPr>
                        <a:t>e</a:t>
                      </a:r>
                      <a:endParaRPr lang="en-US" altLang="zh-CN">
                        <a:latin typeface="黑体" panose="02010600030101010101" charset="-122"/>
                        <a:ea typeface="黑体" panose="02010600030101010101" charset="-122"/>
                      </a:endParaRPr>
                    </a:p>
                  </a:txBody>
                  <a:tcPr>
                    <a:solidFill>
                      <a:schemeClr val="accent1">
                        <a:tint val="40000"/>
                        <a:alpha val="65000"/>
                      </a:schemeClr>
                    </a:solidFill>
                  </a:tcPr>
                </a:tc>
                <a:tc>
                  <a:txBody>
                    <a:bodyPr/>
                    <a:p>
                      <a:pPr algn="ctr">
                        <a:buNone/>
                      </a:pPr>
                      <a:r>
                        <a:rPr lang="en-US" altLang="zh-CN">
                          <a:latin typeface="黑体" panose="02010600030101010101" charset="-122"/>
                          <a:ea typeface="黑体" panose="02010600030101010101" charset="-122"/>
                        </a:rPr>
                        <a:t>-</a:t>
                      </a:r>
                      <a:endParaRPr lang="en-US" altLang="zh-CN">
                        <a:latin typeface="黑体" panose="02010600030101010101" charset="-122"/>
                        <a:ea typeface="黑体" panose="02010600030101010101" charset="-122"/>
                      </a:endParaRPr>
                    </a:p>
                  </a:txBody>
                  <a:tcPr>
                    <a:solidFill>
                      <a:schemeClr val="accent1">
                        <a:tint val="40000"/>
                        <a:alpha val="65000"/>
                      </a:schemeClr>
                    </a:solidFill>
                  </a:tcPr>
                </a:tc>
              </a:tr>
            </a:tbl>
          </a:graphicData>
        </a:graphic>
      </p:graphicFrame>
      <p:sp>
        <p:nvSpPr>
          <p:cNvPr id="6" name="文本框 5"/>
          <p:cNvSpPr txBox="1"/>
          <p:nvPr/>
        </p:nvSpPr>
        <p:spPr>
          <a:xfrm>
            <a:off x="1372235" y="4534535"/>
            <a:ext cx="6458585" cy="275590"/>
          </a:xfrm>
          <a:prstGeom prst="rect">
            <a:avLst/>
          </a:prstGeom>
          <a:noFill/>
        </p:spPr>
        <p:txBody>
          <a:bodyPr wrap="none" rtlCol="0">
            <a:spAutoFit/>
          </a:bodyPr>
          <a:p>
            <a:pPr algn="l"/>
            <a:r>
              <a:rPr lang="zh-CN" altLang="en-US" sz="1200" b="1">
                <a:latin typeface="黑体" panose="02010600030101010101" charset="-122"/>
                <a:ea typeface="黑体" panose="02010600030101010101" charset="-122"/>
                <a:cs typeface="黑体" panose="02010600030101010101" charset="-122"/>
              </a:rPr>
              <a:t>注：</a:t>
            </a:r>
            <a:r>
              <a:rPr sz="1200" b="1">
                <a:latin typeface="黑体" panose="02010600030101010101" charset="-122"/>
                <a:ea typeface="黑体" panose="02010600030101010101" charset="-122"/>
                <a:cs typeface="黑体" panose="02010600030101010101" charset="-122"/>
              </a:rPr>
              <a:t>本次优惠政策仅涉及到其中四个险种的单位缴费部分，具体就是上表中</a:t>
            </a:r>
            <a:r>
              <a:rPr sz="1200" b="1">
                <a:solidFill>
                  <a:srgbClr val="FF0000"/>
                </a:solidFill>
                <a:latin typeface="黑体" panose="02010600030101010101" charset="-122"/>
                <a:ea typeface="黑体" panose="02010600030101010101" charset="-122"/>
                <a:cs typeface="黑体" panose="02010600030101010101" charset="-122"/>
              </a:rPr>
              <a:t>a、</a:t>
            </a:r>
            <a:r>
              <a:rPr lang="en-US" sz="1200" b="1">
                <a:solidFill>
                  <a:srgbClr val="FF0000"/>
                </a:solidFill>
                <a:latin typeface="黑体" panose="02010600030101010101" charset="-122"/>
                <a:ea typeface="黑体" panose="02010600030101010101" charset="-122"/>
                <a:cs typeface="黑体" panose="02010600030101010101" charset="-122"/>
              </a:rPr>
              <a:t>b</a:t>
            </a:r>
            <a:r>
              <a:rPr sz="1200" b="1">
                <a:solidFill>
                  <a:srgbClr val="FF0000"/>
                </a:solidFill>
                <a:latin typeface="黑体" panose="02010600030101010101" charset="-122"/>
                <a:ea typeface="黑体" panose="02010600030101010101" charset="-122"/>
                <a:cs typeface="黑体" panose="02010600030101010101" charset="-122"/>
              </a:rPr>
              <a:t>、</a:t>
            </a:r>
            <a:r>
              <a:rPr lang="en-US" sz="1200" b="1">
                <a:solidFill>
                  <a:srgbClr val="FF0000"/>
                </a:solidFill>
                <a:latin typeface="黑体" panose="02010600030101010101" charset="-122"/>
                <a:ea typeface="黑体" panose="02010600030101010101" charset="-122"/>
                <a:cs typeface="黑体" panose="02010600030101010101" charset="-122"/>
              </a:rPr>
              <a:t>c</a:t>
            </a:r>
            <a:r>
              <a:rPr sz="1200" b="1">
                <a:solidFill>
                  <a:srgbClr val="FF0000"/>
                </a:solidFill>
                <a:latin typeface="黑体" panose="02010600030101010101" charset="-122"/>
                <a:ea typeface="黑体" panose="02010600030101010101" charset="-122"/>
                <a:cs typeface="黑体" panose="02010600030101010101" charset="-122"/>
              </a:rPr>
              <a:t>、</a:t>
            </a:r>
            <a:r>
              <a:rPr lang="en-US" sz="1200" b="1">
                <a:solidFill>
                  <a:srgbClr val="FF0000"/>
                </a:solidFill>
                <a:latin typeface="黑体" panose="02010600030101010101" charset="-122"/>
                <a:ea typeface="黑体" panose="02010600030101010101" charset="-122"/>
                <a:cs typeface="黑体" panose="02010600030101010101" charset="-122"/>
              </a:rPr>
              <a:t>d</a:t>
            </a:r>
            <a:r>
              <a:rPr lang="zh-CN" altLang="en-US" sz="1200" b="1">
                <a:latin typeface="黑体" panose="02010600030101010101" charset="-122"/>
                <a:ea typeface="黑体" panose="02010600030101010101" charset="-122"/>
                <a:cs typeface="黑体" panose="02010600030101010101" charset="-122"/>
              </a:rPr>
              <a:t>部分。</a:t>
            </a:r>
            <a:endParaRPr lang="zh-CN" altLang="en-US" sz="1200" b="1">
              <a:latin typeface="黑体" panose="02010600030101010101" charset="-122"/>
              <a:ea typeface="黑体" panose="02010600030101010101" charset="-122"/>
              <a:cs typeface="黑体" panose="02010600030101010101" charset="-122"/>
            </a:endParaRPr>
          </a:p>
        </p:txBody>
      </p:sp>
      <p:sp>
        <p:nvSpPr>
          <p:cNvPr id="7" name="椭圆 6"/>
          <p:cNvSpPr/>
          <p:nvPr/>
        </p:nvSpPr>
        <p:spPr>
          <a:xfrm>
            <a:off x="4140200" y="2499995"/>
            <a:ext cx="864235" cy="1583690"/>
          </a:xfrm>
          <a:prstGeom prst="ellipse">
            <a:avLst/>
          </a:prstGeom>
          <a:noFill/>
          <a:ln w="41275">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tukuppt制作\PPT市场\水利\背景.jpg"/>
          <p:cNvPicPr>
            <a:picLocks noChangeAspect="1" noChangeArrowheads="1"/>
          </p:cNvPicPr>
          <p:nvPr/>
        </p:nvPicPr>
        <p:blipFill rotWithShape="1">
          <a:blip r:embed="rId1" cstate="screen"/>
          <a:srcRect/>
          <a:stretch>
            <a:fillRect/>
          </a:stretch>
        </p:blipFill>
        <p:spPr bwMode="auto">
          <a:xfrm>
            <a:off x="0" y="2"/>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2"/>
          <a:stretch>
            <a:fillRect/>
          </a:stretch>
        </p:blipFill>
        <p:spPr>
          <a:xfrm>
            <a:off x="-155293" y="1423483"/>
            <a:ext cx="9623838" cy="3911773"/>
          </a:xfrm>
          <a:prstGeom prst="rect">
            <a:avLst/>
          </a:prstGeom>
        </p:spPr>
      </p:pic>
      <p:sp>
        <p:nvSpPr>
          <p:cNvPr id="2" name="矩形 1"/>
          <p:cNvSpPr/>
          <p:nvPr/>
        </p:nvSpPr>
        <p:spPr>
          <a:xfrm>
            <a:off x="0" y="-66040"/>
            <a:ext cx="9180830" cy="5257800"/>
          </a:xfrm>
          <a:prstGeom prst="rect">
            <a:avLst/>
          </a:prstGeom>
          <a:solidFill>
            <a:schemeClr val="bg1">
              <a:lumMod val="8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TextBox 13"/>
          <p:cNvSpPr txBox="1"/>
          <p:nvPr/>
        </p:nvSpPr>
        <p:spPr>
          <a:xfrm>
            <a:off x="1118173" y="877759"/>
            <a:ext cx="676275" cy="1168400"/>
          </a:xfrm>
          <a:prstGeom prst="rect">
            <a:avLst/>
          </a:prstGeom>
          <a:noFill/>
        </p:spPr>
        <p:txBody>
          <a:bodyPr wrap="none" rtlCol="0">
            <a:spAutoFit/>
          </a:bodyPr>
          <a:lstStyle/>
          <a:p>
            <a:r>
              <a:rPr lang="en-US" altLang="zh-CN" sz="7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rPr>
              <a:t>3</a:t>
            </a:r>
            <a:endParaRPr lang="en-US" altLang="zh-CN" sz="7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endParaRPr>
          </a:p>
        </p:txBody>
      </p:sp>
      <p:sp>
        <p:nvSpPr>
          <p:cNvPr id="15" name="TextBox 14"/>
          <p:cNvSpPr txBox="1"/>
          <p:nvPr/>
        </p:nvSpPr>
        <p:spPr>
          <a:xfrm>
            <a:off x="1882775" y="1031240"/>
            <a:ext cx="6976745" cy="875665"/>
          </a:xfrm>
          <a:prstGeom prst="rect">
            <a:avLst/>
          </a:prstGeom>
          <a:noFill/>
        </p:spPr>
        <p:txBody>
          <a:bodyPr wrap="square" rtlCol="0">
            <a:spAutoFit/>
            <a:scene3d>
              <a:camera prst="orthographicFront"/>
              <a:lightRig rig="threePt" dir="t"/>
            </a:scene3d>
          </a:bodyPr>
          <a:lstStyle/>
          <a:p>
            <a:pPr algn="l"/>
            <a:r>
              <a:rPr lang="zh-CN" altLang="en-US" sz="25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以个人身份参保的个体工商户△</a:t>
            </a:r>
            <a:endParaRPr lang="zh-CN" altLang="en-US" sz="25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a:p>
            <a:pPr algn="l"/>
            <a:r>
              <a:rPr lang="zh-CN" altLang="en-US" sz="25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以单位形式参保的个体工商户</a:t>
            </a:r>
            <a:r>
              <a:rPr lang="zh-CN" altLang="en-US" sz="2600" dirty="0">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a:t>
            </a:r>
            <a:endParaRPr lang="zh-CN" altLang="en-US" sz="26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p:txBody>
      </p:sp>
      <p:sp>
        <p:nvSpPr>
          <p:cNvPr id="18" name="TextBox 17"/>
          <p:cNvSpPr txBox="1"/>
          <p:nvPr/>
        </p:nvSpPr>
        <p:spPr>
          <a:xfrm>
            <a:off x="1118235" y="2176145"/>
            <a:ext cx="6903720" cy="539750"/>
          </a:xfrm>
          <a:prstGeom prst="rect">
            <a:avLst/>
          </a:prstGeom>
          <a:noFill/>
        </p:spPr>
        <p:txBody>
          <a:bodyPr wrap="square" rtlCol="0">
            <a:spAutoFit/>
          </a:bodyPr>
          <a:lstStyle/>
          <a:p>
            <a:pPr fontAlgn="auto">
              <a:lnSpc>
                <a:spcPts val="3500"/>
              </a:lnSpc>
            </a:pPr>
            <a:r>
              <a:rPr lang="zh-CN" altLang="en-US" sz="2500"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a:t>
            </a:r>
            <a:r>
              <a:rPr 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指：</a:t>
            </a:r>
            <a:r>
              <a:rPr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仅有个体工商户负责人参保</a:t>
            </a:r>
            <a:r>
              <a:rPr 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a:t>
            </a:r>
            <a:endParaRPr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
        <p:nvSpPr>
          <p:cNvPr id="3" name="TextBox 17"/>
          <p:cNvSpPr txBox="1"/>
          <p:nvPr/>
        </p:nvSpPr>
        <p:spPr>
          <a:xfrm>
            <a:off x="1118235" y="3325495"/>
            <a:ext cx="5408930" cy="988695"/>
          </a:xfrm>
          <a:prstGeom prst="rect">
            <a:avLst/>
          </a:prstGeom>
          <a:noFill/>
        </p:spPr>
        <p:txBody>
          <a:bodyPr wrap="square" rtlCol="0">
            <a:spAutoFit/>
          </a:bodyPr>
          <a:p>
            <a:pPr fontAlgn="auto">
              <a:lnSpc>
                <a:spcPts val="3500"/>
              </a:lnSpc>
            </a:pPr>
            <a:r>
              <a:rPr lang="zh-CN" altLang="en-US" sz="2500"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a:t>
            </a:r>
            <a:r>
              <a:rPr 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指：</a:t>
            </a:r>
            <a:r>
              <a:rPr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除了个体工商户负责人以外，还有其他雇工参保。</a:t>
            </a:r>
            <a:endParaRPr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pic>
        <p:nvPicPr>
          <p:cNvPr id="5" name="图片 4" descr="iconfinder_24-Spreading_5929130"/>
          <p:cNvPicPr>
            <a:picLocks noChangeAspect="1"/>
          </p:cNvPicPr>
          <p:nvPr/>
        </p:nvPicPr>
        <p:blipFill>
          <a:blip r:embed="rId3"/>
          <a:stretch>
            <a:fillRect/>
          </a:stretch>
        </p:blipFill>
        <p:spPr>
          <a:xfrm>
            <a:off x="6753225" y="3469005"/>
            <a:ext cx="701675" cy="701675"/>
          </a:xfrm>
          <a:prstGeom prst="rect">
            <a:avLst/>
          </a:prstGeom>
        </p:spPr>
      </p:pic>
      <p:pic>
        <p:nvPicPr>
          <p:cNvPr id="6" name="图片 5" descr="iconfinder_24-Spreading_5929130"/>
          <p:cNvPicPr>
            <a:picLocks noChangeAspect="1"/>
          </p:cNvPicPr>
          <p:nvPr/>
        </p:nvPicPr>
        <p:blipFill>
          <a:blip r:embed="rId3"/>
          <a:srcRect l="39005" t="15294" r="39207"/>
          <a:stretch>
            <a:fillRect/>
          </a:stretch>
        </p:blipFill>
        <p:spPr>
          <a:xfrm>
            <a:off x="6753225" y="2045970"/>
            <a:ext cx="289560" cy="1125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tukuppt制作\PPT市场\水利\背景.jpg"/>
          <p:cNvPicPr>
            <a:picLocks noChangeAspect="1" noChangeArrowheads="1"/>
          </p:cNvPicPr>
          <p:nvPr/>
        </p:nvPicPr>
        <p:blipFill rotWithShape="1">
          <a:blip r:embed="rId1" cstate="screen"/>
          <a:srcRect/>
          <a:stretch>
            <a:fillRect/>
          </a:stretch>
        </p:blipFill>
        <p:spPr bwMode="auto">
          <a:xfrm>
            <a:off x="0" y="2"/>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2"/>
          <a:stretch>
            <a:fillRect/>
          </a:stretch>
        </p:blipFill>
        <p:spPr>
          <a:xfrm>
            <a:off x="-155293" y="1423483"/>
            <a:ext cx="9623838" cy="3911773"/>
          </a:xfrm>
          <a:prstGeom prst="rect">
            <a:avLst/>
          </a:prstGeom>
        </p:spPr>
      </p:pic>
      <p:sp>
        <p:nvSpPr>
          <p:cNvPr id="2" name="矩形 1"/>
          <p:cNvSpPr/>
          <p:nvPr/>
        </p:nvSpPr>
        <p:spPr>
          <a:xfrm>
            <a:off x="0" y="0"/>
            <a:ext cx="9180830" cy="5257800"/>
          </a:xfrm>
          <a:prstGeom prst="rect">
            <a:avLst/>
          </a:prstGeom>
          <a:solidFill>
            <a:schemeClr val="bg1">
              <a:lumMod val="8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TextBox 13"/>
          <p:cNvSpPr txBox="1"/>
          <p:nvPr/>
        </p:nvSpPr>
        <p:spPr>
          <a:xfrm>
            <a:off x="1118173" y="877759"/>
            <a:ext cx="676275" cy="1168400"/>
          </a:xfrm>
          <a:prstGeom prst="rect">
            <a:avLst/>
          </a:prstGeom>
          <a:noFill/>
        </p:spPr>
        <p:txBody>
          <a:bodyPr wrap="none" rtlCol="0">
            <a:spAutoFit/>
          </a:bodyPr>
          <a:lstStyle/>
          <a:p>
            <a:r>
              <a:rPr lang="en-US" altLang="zh-CN" sz="7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rPr>
              <a:t>4</a:t>
            </a:r>
            <a:endParaRPr lang="en-US" altLang="zh-CN" sz="7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endParaRPr>
          </a:p>
        </p:txBody>
      </p:sp>
      <p:sp>
        <p:nvSpPr>
          <p:cNvPr id="15" name="TextBox 14"/>
          <p:cNvSpPr txBox="1"/>
          <p:nvPr/>
        </p:nvSpPr>
        <p:spPr>
          <a:xfrm>
            <a:off x="1882775" y="1069975"/>
            <a:ext cx="6452870" cy="706755"/>
          </a:xfrm>
          <a:prstGeom prst="rect">
            <a:avLst/>
          </a:prstGeom>
          <a:noFill/>
        </p:spPr>
        <p:txBody>
          <a:bodyPr wrap="square" rtlCol="0">
            <a:spAutoFit/>
            <a:scene3d>
              <a:camera prst="orthographicFront"/>
              <a:lightRig rig="threePt" dir="t"/>
            </a:scene3d>
          </a:bodyPr>
          <a:lstStyle/>
          <a:p>
            <a:pPr algn="l"/>
            <a:r>
              <a:rPr lang="zh-CN" altLang="en-US" sz="4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阶段性减免社保费的所属期</a:t>
            </a:r>
            <a:endParaRPr lang="zh-CN" altLang="en-US" sz="4000" dirty="0">
              <a:solidFill>
                <a:schemeClr val="tx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p:txBody>
      </p:sp>
      <p:sp>
        <p:nvSpPr>
          <p:cNvPr id="18" name="TextBox 17"/>
          <p:cNvSpPr txBox="1"/>
          <p:nvPr/>
        </p:nvSpPr>
        <p:spPr>
          <a:xfrm>
            <a:off x="1299210" y="2398395"/>
            <a:ext cx="6903720" cy="1437640"/>
          </a:xfrm>
          <a:prstGeom prst="rect">
            <a:avLst/>
          </a:prstGeom>
          <a:noFill/>
        </p:spPr>
        <p:txBody>
          <a:bodyPr wrap="square" rtlCol="0">
            <a:spAutoFit/>
          </a:bodyPr>
          <a:lstStyle/>
          <a:p>
            <a:pPr fontAlgn="auto">
              <a:lnSpc>
                <a:spcPts val="3500"/>
              </a:lnSpc>
            </a:pPr>
            <a:r>
              <a:rPr 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所属期：</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2020</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年</a:t>
            </a:r>
            <a:endParaRPr 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fontAlgn="auto">
              <a:lnSpc>
                <a:spcPts val="3500"/>
              </a:lnSpc>
            </a:pPr>
            <a:r>
              <a:rPr lang="en-US" altLang="zh-CN" sz="2500" b="1" dirty="0">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方正小标宋简体" panose="02010601030101010101" charset="-122"/>
              </a:rPr>
              <a:t>★</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2</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月  </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3</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月  </a:t>
            </a:r>
            <a:r>
              <a:rPr lang="en-US" altLang="zh-CN"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4</a:t>
            </a:r>
            <a:r>
              <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月</a:t>
            </a:r>
            <a:endPar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fontAlgn="auto">
              <a:lnSpc>
                <a:spcPts val="3500"/>
              </a:lnSpc>
            </a:pPr>
            <a:r>
              <a:rPr lang="en-US" altLang="zh-CN" sz="2500" b="1" dirty="0">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方正小标宋简体" panose="02010601030101010101" charset="-122"/>
                <a:sym typeface="+mn-ea"/>
              </a:rPr>
              <a:t>★</a:t>
            </a:r>
            <a:r>
              <a:rPr lang="en-US" altLang="zh-CN"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2</a:t>
            </a:r>
            <a:r>
              <a:rPr lang="zh-CN" altLang="en-US"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月  </a:t>
            </a:r>
            <a:r>
              <a:rPr lang="en-US" altLang="zh-CN"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3</a:t>
            </a:r>
            <a:r>
              <a:rPr lang="zh-CN" altLang="en-US"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月  </a:t>
            </a:r>
            <a:r>
              <a:rPr lang="en-US" altLang="zh-CN"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4</a:t>
            </a:r>
            <a:r>
              <a:rPr lang="zh-CN" altLang="en-US"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月  </a:t>
            </a:r>
            <a:r>
              <a:rPr lang="en-US" altLang="zh-CN"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5</a:t>
            </a:r>
            <a:r>
              <a:rPr lang="zh-CN" altLang="en-US"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月  </a:t>
            </a:r>
            <a:r>
              <a:rPr lang="en-US" altLang="zh-CN"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6</a:t>
            </a:r>
            <a:r>
              <a:rPr lang="zh-CN" altLang="en-US" sz="2500" b="1" dirty="0">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sym typeface="+mn-ea"/>
              </a:rPr>
              <a:t>月</a:t>
            </a:r>
            <a:endParaRPr lang="zh-CN" altLang="en-US" sz="2500" b="1" dirty="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74930" y="0"/>
            <a:ext cx="921893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370965" y="2168525"/>
            <a:ext cx="5962723" cy="457118"/>
            <a:chOff x="2064348" y="1626395"/>
            <a:chExt cx="8352928" cy="746491"/>
          </a:xfrm>
        </p:grpSpPr>
        <p:grpSp>
          <p:nvGrpSpPr>
            <p:cNvPr id="27" name="组合 26"/>
            <p:cNvGrpSpPr/>
            <p:nvPr/>
          </p:nvGrpSpPr>
          <p:grpSpPr>
            <a:xfrm>
              <a:off x="2957132" y="1626397"/>
              <a:ext cx="7460144" cy="746489"/>
              <a:chOff x="3203847" y="1257430"/>
              <a:chExt cx="4123616" cy="412624"/>
            </a:xfrm>
            <a:solidFill>
              <a:srgbClr val="FFC000"/>
            </a:solidFill>
          </p:grpSpPr>
          <p:sp>
            <p:nvSpPr>
              <p:cNvPr id="2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68687" y="1283797"/>
                <a:ext cx="3313064" cy="359965"/>
              </a:xfrm>
              <a:prstGeom prst="rect">
                <a:avLst/>
              </a:prstGeom>
              <a:noFill/>
              <a:ln>
                <a:noFill/>
              </a:ln>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sym typeface="+mn-ea"/>
                  </a:rPr>
                  <a:t>各险种阶段性减免社保费政策</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52"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3.</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4" name="图片 3"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Group 3"/>
          <p:cNvGrpSpPr/>
          <p:nvPr/>
        </p:nvGrpSpPr>
        <p:grpSpPr bwMode="auto">
          <a:xfrm>
            <a:off x="539552" y="1121536"/>
            <a:ext cx="4379219" cy="2891359"/>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0070C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30"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31"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32"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33" name="KSO_GN4"/>
          <p:cNvSpPr>
            <a:spLocks noChangeArrowheads="1"/>
          </p:cNvSpPr>
          <p:nvPr/>
        </p:nvSpPr>
        <p:spPr bwMode="auto">
          <a:xfrm>
            <a:off x="651412" y="1238191"/>
            <a:ext cx="1664817" cy="1665299"/>
          </a:xfrm>
          <a:prstGeom prst="ellipse">
            <a:avLst/>
          </a:prstGeom>
          <a:solidFill>
            <a:srgbClr val="0070C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5400" dirty="0">
                <a:solidFill>
                  <a:schemeClr val="bg1"/>
                </a:solidFill>
                <a:latin typeface="方正粗黑宋简体" panose="02000000000000000000" charset="-122"/>
                <a:ea typeface="方正粗黑宋简体" panose="02000000000000000000" charset="-122"/>
              </a:rPr>
              <a:t>03</a:t>
            </a:r>
            <a:endParaRPr lang="en-US" altLang="zh-CN" sz="5400" dirty="0">
              <a:solidFill>
                <a:schemeClr val="bg1"/>
              </a:solidFill>
              <a:latin typeface="方正粗黑宋简体" panose="02000000000000000000" charset="-122"/>
              <a:ea typeface="方正粗黑宋简体" panose="02000000000000000000" charset="-122"/>
            </a:endParaRPr>
          </a:p>
        </p:txBody>
      </p:sp>
      <p:sp>
        <p:nvSpPr>
          <p:cNvPr id="5" name="KSO_GN3"/>
          <p:cNvSpPr>
            <a:spLocks noChangeArrowheads="1"/>
          </p:cNvSpPr>
          <p:nvPr/>
        </p:nvSpPr>
        <p:spPr bwMode="auto">
          <a:xfrm>
            <a:off x="2166994" y="2487509"/>
            <a:ext cx="1178105" cy="1178446"/>
          </a:xfrm>
          <a:prstGeom prst="ellipse">
            <a:avLst/>
          </a:prstGeom>
          <a:solidFill>
            <a:srgbClr val="0070C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4000" dirty="0">
                <a:solidFill>
                  <a:schemeClr val="bg1"/>
                </a:solidFill>
                <a:latin typeface="方正粗黑宋简体" panose="02000000000000000000" charset="-122"/>
                <a:ea typeface="方正粗黑宋简体" panose="02000000000000000000" charset="-122"/>
              </a:rPr>
              <a:t>02</a:t>
            </a:r>
            <a:endParaRPr lang="en-US" altLang="zh-CN" sz="4000" dirty="0">
              <a:solidFill>
                <a:schemeClr val="bg1"/>
              </a:solidFill>
              <a:latin typeface="方正粗黑宋简体" panose="02000000000000000000" charset="-122"/>
              <a:ea typeface="方正粗黑宋简体" panose="02000000000000000000" charset="-122"/>
            </a:endParaRPr>
          </a:p>
        </p:txBody>
      </p:sp>
      <p:sp>
        <p:nvSpPr>
          <p:cNvPr id="6" name="KSO_GN2"/>
          <p:cNvSpPr>
            <a:spLocks noChangeArrowheads="1"/>
          </p:cNvSpPr>
          <p:nvPr/>
        </p:nvSpPr>
        <p:spPr bwMode="auto">
          <a:xfrm rot="10800000" flipV="1">
            <a:off x="3389129" y="3138630"/>
            <a:ext cx="840144" cy="840387"/>
          </a:xfrm>
          <a:prstGeom prst="ellipse">
            <a:avLst/>
          </a:prstGeom>
          <a:solidFill>
            <a:srgbClr val="0070C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700">
                <a:solidFill>
                  <a:schemeClr val="bg1"/>
                </a:solidFill>
                <a:latin typeface="方正粗黑宋简体" panose="02000000000000000000" charset="-122"/>
                <a:ea typeface="方正粗黑宋简体" panose="02000000000000000000" charset="-122"/>
              </a:rPr>
              <a:t>01</a:t>
            </a:r>
            <a:endParaRPr lang="en-US" altLang="zh-CN" sz="2700">
              <a:solidFill>
                <a:schemeClr val="bg1"/>
              </a:solidFill>
              <a:latin typeface="方正粗黑宋简体" panose="02000000000000000000" charset="-122"/>
              <a:ea typeface="方正粗黑宋简体" panose="02000000000000000000" charset="-122"/>
            </a:endParaRPr>
          </a:p>
        </p:txBody>
      </p:sp>
      <p:sp>
        <p:nvSpPr>
          <p:cNvPr id="8" name="矩形 7"/>
          <p:cNvSpPr/>
          <p:nvPr/>
        </p:nvSpPr>
        <p:spPr>
          <a:xfrm>
            <a:off x="4217670" y="3036570"/>
            <a:ext cx="1554480" cy="506730"/>
          </a:xfrm>
          <a:prstGeom prst="rect">
            <a:avLst/>
          </a:prstGeom>
          <a:noFill/>
          <a:ln>
            <a:noFill/>
          </a:ln>
        </p:spPr>
        <p:txBody>
          <a:bodyPr wrap="none" rtlCol="0" anchor="t">
            <a:spAutoFit/>
          </a:bodyPr>
          <a:p>
            <a:pPr algn="ctr"/>
            <a:r>
              <a:rPr lang="zh-CN" altLang="en-US" sz="2700">
                <a:solidFill>
                  <a:schemeClr val="bg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rPr>
              <a:t>生育保险</a:t>
            </a:r>
            <a:endParaRPr lang="zh-CN" altLang="en-US" sz="2700">
              <a:solidFill>
                <a:schemeClr val="bg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endParaRPr>
          </a:p>
        </p:txBody>
      </p:sp>
      <p:sp>
        <p:nvSpPr>
          <p:cNvPr id="9" name="矩形 8"/>
          <p:cNvSpPr/>
          <p:nvPr/>
        </p:nvSpPr>
        <p:spPr>
          <a:xfrm>
            <a:off x="3388995" y="2255520"/>
            <a:ext cx="2468880" cy="553085"/>
          </a:xfrm>
          <a:prstGeom prst="rect">
            <a:avLst/>
          </a:prstGeom>
          <a:noFill/>
          <a:ln>
            <a:noFill/>
          </a:ln>
        </p:spPr>
        <p:txBody>
          <a:bodyPr wrap="none" rtlCol="0" anchor="t">
            <a:spAutoFit/>
          </a:bodyPr>
          <a:p>
            <a:pPr algn="ctr"/>
            <a:r>
              <a:rPr lang="zh-CN" altLang="en-US" sz="3000">
                <a:solidFill>
                  <a:schemeClr val="bg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rPr>
              <a:t>基本医疗保险</a:t>
            </a:r>
            <a:endParaRPr lang="zh-CN" altLang="en-US" sz="3000">
              <a:solidFill>
                <a:schemeClr val="bg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endParaRPr>
          </a:p>
        </p:txBody>
      </p:sp>
      <p:sp>
        <p:nvSpPr>
          <p:cNvPr id="10" name="矩形 9"/>
          <p:cNvSpPr/>
          <p:nvPr/>
        </p:nvSpPr>
        <p:spPr>
          <a:xfrm>
            <a:off x="2270125" y="1444625"/>
            <a:ext cx="8792210" cy="629920"/>
          </a:xfrm>
          <a:prstGeom prst="rect">
            <a:avLst/>
          </a:prstGeom>
          <a:noFill/>
          <a:ln>
            <a:noFill/>
          </a:ln>
        </p:spPr>
        <p:txBody>
          <a:bodyPr wrap="square" rtlCol="0" anchor="t">
            <a:spAutoFit/>
          </a:bodyPr>
          <a:p>
            <a:pPr algn="l"/>
            <a:r>
              <a:rPr lang="zh-CN" altLang="en-US" sz="3500">
                <a:solidFill>
                  <a:schemeClr val="bg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rPr>
              <a:t>基本养老保险 工伤保险 失业保险</a:t>
            </a:r>
            <a:endParaRPr lang="zh-CN" altLang="en-US" sz="3500">
              <a:solidFill>
                <a:schemeClr val="bg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72235" y="2553653"/>
            <a:ext cx="5080000" cy="583565"/>
          </a:xfrm>
          <a:prstGeom prst="rect">
            <a:avLst/>
          </a:prstGeom>
          <a:noFill/>
          <a:ln w="9525">
            <a:noFill/>
          </a:ln>
        </p:spPr>
        <p:txBody>
          <a:bodyPr>
            <a:spAutoFit/>
          </a:bodyPr>
          <a:p>
            <a:pPr indent="0"/>
            <a:r>
              <a:rPr lang="zh-CN" sz="3200">
                <a:solidFill>
                  <a:schemeClr val="bg1"/>
                </a:solidFill>
                <a:latin typeface="方正粗黑宋简体" panose="02000000000000000000" charset="-122"/>
                <a:ea typeface="方正粗黑宋简体" panose="02000000000000000000" charset="-122"/>
              </a:rPr>
              <a:t>没有任何减免政策。</a:t>
            </a:r>
            <a:endParaRPr lang="zh-CN" altLang="en-US" sz="3200">
              <a:solidFill>
                <a:schemeClr val="bg1"/>
              </a:solidFill>
              <a:latin typeface="方正粗黑宋简体" panose="02000000000000000000" charset="-122"/>
              <a:ea typeface="方正粗黑宋简体" panose="02000000000000000000" charset="-122"/>
            </a:endParaRPr>
          </a:p>
        </p:txBody>
      </p:sp>
      <p:sp>
        <p:nvSpPr>
          <p:cNvPr id="14" name="TextBox 13"/>
          <p:cNvSpPr txBox="1"/>
          <p:nvPr/>
        </p:nvSpPr>
        <p:spPr>
          <a:xfrm>
            <a:off x="1372173" y="1284159"/>
            <a:ext cx="676275" cy="1168400"/>
          </a:xfrm>
          <a:prstGeom prst="rect">
            <a:avLst/>
          </a:prstGeom>
          <a:noFill/>
        </p:spPr>
        <p:txBody>
          <a:bodyPr wrap="none" rtlCol="0">
            <a:spAutoFit/>
          </a:bodyPr>
          <a:p>
            <a:r>
              <a:rPr lang="en-US" altLang="zh-CN" sz="7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rPr>
              <a:t>1</a:t>
            </a:r>
            <a:endParaRPr lang="en-US" altLang="zh-CN" sz="7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endParaRPr>
          </a:p>
        </p:txBody>
      </p:sp>
      <p:sp>
        <p:nvSpPr>
          <p:cNvPr id="15" name="TextBox 14"/>
          <p:cNvSpPr txBox="1"/>
          <p:nvPr/>
        </p:nvSpPr>
        <p:spPr>
          <a:xfrm>
            <a:off x="2136775" y="1476375"/>
            <a:ext cx="2880995" cy="783590"/>
          </a:xfrm>
          <a:prstGeom prst="rect">
            <a:avLst/>
          </a:prstGeom>
          <a:noFill/>
        </p:spPr>
        <p:txBody>
          <a:bodyPr wrap="square" rtlCol="0">
            <a:spAutoFit/>
            <a:scene3d>
              <a:camera prst="orthographicFront"/>
              <a:lightRig rig="threePt" dir="t"/>
            </a:scene3d>
          </a:bodyPr>
          <a:p>
            <a:pPr algn="l"/>
            <a:r>
              <a:rPr lang="zh-CN" altLang="en-US" sz="45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生育保险</a:t>
            </a:r>
            <a:endParaRPr lang="zh-CN" altLang="en-US" sz="45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圆角 44"/>
          <p:cNvSpPr/>
          <p:nvPr/>
        </p:nvSpPr>
        <p:spPr bwMode="auto">
          <a:xfrm>
            <a:off x="1032814" y="1432022"/>
            <a:ext cx="7056784" cy="2783220"/>
          </a:xfrm>
          <a:prstGeom prst="roundRect">
            <a:avLst>
              <a:gd name="adj" fmla="val 37993"/>
            </a:avLst>
          </a:prstGeom>
          <a:solidFill>
            <a:srgbClr val="FFFFFF">
              <a:alpha val="54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latin typeface="Arial" panose="020B0604020202020204" pitchFamily="34" charset="0"/>
            </a:endParaRPr>
          </a:p>
        </p:txBody>
      </p:sp>
      <p:sp>
        <p:nvSpPr>
          <p:cNvPr id="46" name="TextBox 45"/>
          <p:cNvSpPr txBox="1"/>
          <p:nvPr/>
        </p:nvSpPr>
        <p:spPr>
          <a:xfrm>
            <a:off x="1254744" y="1851670"/>
            <a:ext cx="6644138" cy="1753235"/>
          </a:xfrm>
          <a:prstGeom prst="rect">
            <a:avLst/>
          </a:prstGeom>
          <a:noFill/>
        </p:spPr>
        <p:txBody>
          <a:bodyPr wrap="square" rtlCol="0">
            <a:spAutoFit/>
          </a:bodyPr>
          <a:lstStyle/>
          <a:p>
            <a:pPr lvl="0" algn="just" fontAlgn="base">
              <a:lnSpc>
                <a:spcPct val="150000"/>
              </a:lnSpc>
              <a:spcBef>
                <a:spcPct val="0"/>
              </a:spcBef>
              <a:spcAft>
                <a:spcPct val="0"/>
              </a:spcAft>
            </a:pPr>
            <a:r>
              <a:rPr lang="en-US" dirty="0">
                <a:solidFill>
                  <a:srgbClr val="000000">
                    <a:lumMod val="95000"/>
                    <a:lumOff val="5000"/>
                  </a:srgbClr>
                </a:solidFill>
                <a:latin typeface="微软雅黑" panose="020B0503020204020204" pitchFamily="34" charset="-122"/>
                <a:ea typeface="微软雅黑" panose="020B0503020204020204" pitchFamily="34" charset="-122"/>
              </a:rPr>
              <a:t>       </a:t>
            </a:r>
            <a:r>
              <a:rPr b="1" dirty="0">
                <a:solidFill>
                  <a:srgbClr val="000000">
                    <a:lumMod val="95000"/>
                    <a:lumOff val="5000"/>
                  </a:srgbClr>
                </a:solidFill>
                <a:latin typeface="华文中宋" panose="02010600040101010101" charset="-122"/>
                <a:ea typeface="华文中宋" panose="02010600040101010101" charset="-122"/>
              </a:rPr>
              <a:t>为贯彻落实习近平总书记关于新型冠状病毒引起的肺炎疫情防控工作的重要指示精神，纾解企业困难，推动企业有序复工复产，支持稳定和扩大就业，各级政府和部门相继出台了阶段性减免社会保险费政策。</a:t>
            </a:r>
            <a:endParaRPr b="1" dirty="0">
              <a:solidFill>
                <a:srgbClr val="000000">
                  <a:lumMod val="95000"/>
                  <a:lumOff val="5000"/>
                </a:srgbClr>
              </a:solidFill>
              <a:latin typeface="华文中宋" panose="02010600040101010101" charset="-122"/>
              <a:ea typeface="华文中宋" panose="02010600040101010101" charset="-122"/>
            </a:endParaRPr>
          </a:p>
        </p:txBody>
      </p:sp>
      <p:sp>
        <p:nvSpPr>
          <p:cNvPr id="48" name="TextBox 47"/>
          <p:cNvSpPr txBox="1"/>
          <p:nvPr/>
        </p:nvSpPr>
        <p:spPr bwMode="auto">
          <a:xfrm>
            <a:off x="1827836" y="1027338"/>
            <a:ext cx="1438214" cy="707886"/>
          </a:xfrm>
          <a:prstGeom prst="rect">
            <a:avLst/>
          </a:prstGeom>
          <a:noFill/>
        </p:spPr>
        <p:txBody>
          <a:bodyPr wrap="none">
            <a:spAutoFit/>
          </a:bodyPr>
          <a:lstStyle/>
          <a:p>
            <a:pPr algn="ctr" fontAlgn="auto">
              <a:spcBef>
                <a:spcPts val="0"/>
              </a:spcBef>
              <a:spcAft>
                <a:spcPts val="0"/>
              </a:spcAft>
              <a:defRPr/>
            </a:pPr>
            <a:r>
              <a:rPr lang="zh-CN" altLang="en-US" sz="4000" b="1" kern="0" spc="-150" dirty="0">
                <a:ln w="1905">
                  <a:noFill/>
                </a:ln>
                <a:latin typeface="微软雅黑" panose="020B0503020204020204" pitchFamily="34" charset="-122"/>
                <a:ea typeface="微软雅黑" panose="020B0503020204020204" pitchFamily="34" charset="-122"/>
              </a:rPr>
              <a:t>前  言</a:t>
            </a:r>
            <a:endParaRPr lang="zh-CN" altLang="en-US" sz="4000" b="1" kern="0" spc="-150" dirty="0">
              <a:ln w="1905">
                <a:noFill/>
              </a:ln>
              <a:latin typeface="微软雅黑" panose="020B0503020204020204" pitchFamily="34" charset="-122"/>
              <a:ea typeface="微软雅黑" panose="020B0503020204020204" pitchFamily="34" charset="-122"/>
            </a:endParaRPr>
          </a:p>
        </p:txBody>
      </p:sp>
      <p:pic>
        <p:nvPicPr>
          <p:cNvPr id="2" name="图片 1"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72235" y="2553970"/>
            <a:ext cx="7149465" cy="1014730"/>
          </a:xfrm>
          <a:prstGeom prst="rect">
            <a:avLst/>
          </a:prstGeom>
          <a:noFill/>
          <a:ln w="9525">
            <a:noFill/>
          </a:ln>
        </p:spPr>
        <p:txBody>
          <a:bodyPr wrap="square">
            <a:spAutoFit/>
          </a:bodyPr>
          <a:p>
            <a:pPr indent="0"/>
            <a:r>
              <a:rPr lang="zh-CN" sz="2500">
                <a:solidFill>
                  <a:schemeClr val="bg1"/>
                </a:solidFill>
                <a:latin typeface="Calibri" panose="020F0502020204030204" charset="0"/>
                <a:ea typeface="方正粗黑宋简体" panose="02000000000000000000" charset="-122"/>
              </a:rPr>
              <a:t>①</a:t>
            </a:r>
            <a:r>
              <a:rPr lang="zh-CN" sz="3000">
                <a:solidFill>
                  <a:schemeClr val="bg1"/>
                </a:solidFill>
                <a:latin typeface="方正粗黑宋简体" panose="02000000000000000000" charset="-122"/>
                <a:ea typeface="方正粗黑宋简体" panose="02000000000000000000" charset="-122"/>
              </a:rPr>
              <a:t>减半征收医疗保险的单位缴费部分；</a:t>
            </a:r>
            <a:endParaRPr lang="zh-CN" sz="3000">
              <a:solidFill>
                <a:schemeClr val="bg1"/>
              </a:solidFill>
              <a:latin typeface="方正粗黑宋简体" panose="02000000000000000000" charset="-122"/>
              <a:ea typeface="方正粗黑宋简体" panose="02000000000000000000" charset="-122"/>
            </a:endParaRPr>
          </a:p>
          <a:p>
            <a:pPr indent="0"/>
            <a:r>
              <a:rPr lang="zh-CN" sz="2500">
                <a:solidFill>
                  <a:schemeClr val="bg1"/>
                </a:solidFill>
                <a:latin typeface="Calibri" panose="020F0502020204030204" charset="0"/>
                <a:ea typeface="方正粗黑宋简体" panose="02000000000000000000" charset="-122"/>
              </a:rPr>
              <a:t>②</a:t>
            </a:r>
            <a:r>
              <a:rPr lang="zh-CN" sz="3000">
                <a:solidFill>
                  <a:schemeClr val="bg1"/>
                </a:solidFill>
                <a:latin typeface="方正粗黑宋简体" panose="02000000000000000000" charset="-122"/>
                <a:ea typeface="方正粗黑宋简体" panose="02000000000000000000" charset="-122"/>
              </a:rPr>
              <a:t>优惠所属期，2020年2-6月。</a:t>
            </a:r>
            <a:endParaRPr lang="zh-CN" sz="3000">
              <a:solidFill>
                <a:schemeClr val="bg1"/>
              </a:solidFill>
              <a:latin typeface="方正粗黑宋简体" panose="02000000000000000000" charset="-122"/>
              <a:ea typeface="方正粗黑宋简体" panose="02000000000000000000" charset="-122"/>
            </a:endParaRPr>
          </a:p>
        </p:txBody>
      </p:sp>
      <p:sp>
        <p:nvSpPr>
          <p:cNvPr id="14" name="TextBox 13"/>
          <p:cNvSpPr txBox="1"/>
          <p:nvPr/>
        </p:nvSpPr>
        <p:spPr>
          <a:xfrm>
            <a:off x="1372173" y="1284159"/>
            <a:ext cx="676275" cy="1168400"/>
          </a:xfrm>
          <a:prstGeom prst="rect">
            <a:avLst/>
          </a:prstGeom>
          <a:noFill/>
        </p:spPr>
        <p:txBody>
          <a:bodyPr wrap="none" rtlCol="0">
            <a:spAutoFit/>
          </a:bodyPr>
          <a:p>
            <a:r>
              <a:rPr lang="en-US" altLang="zh-CN" sz="7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rPr>
              <a:t>2</a:t>
            </a:r>
            <a:endParaRPr lang="en-US" altLang="zh-CN" sz="7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endParaRPr>
          </a:p>
        </p:txBody>
      </p:sp>
      <p:sp>
        <p:nvSpPr>
          <p:cNvPr id="15" name="TextBox 14"/>
          <p:cNvSpPr txBox="1"/>
          <p:nvPr/>
        </p:nvSpPr>
        <p:spPr>
          <a:xfrm>
            <a:off x="2136775" y="1476375"/>
            <a:ext cx="4595495" cy="783590"/>
          </a:xfrm>
          <a:prstGeom prst="rect">
            <a:avLst/>
          </a:prstGeom>
          <a:noFill/>
        </p:spPr>
        <p:txBody>
          <a:bodyPr wrap="square" rtlCol="0">
            <a:spAutoFit/>
            <a:scene3d>
              <a:camera prst="orthographicFront"/>
              <a:lightRig rig="threePt" dir="t"/>
            </a:scene3d>
          </a:bodyPr>
          <a:p>
            <a:pPr algn="l"/>
            <a:r>
              <a:rPr lang="zh-CN" altLang="en-US" sz="45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基本医疗保险</a:t>
            </a:r>
            <a:endParaRPr lang="zh-CN" altLang="en-US" sz="45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72235" y="2553970"/>
            <a:ext cx="7149465" cy="1014730"/>
          </a:xfrm>
          <a:prstGeom prst="rect">
            <a:avLst/>
          </a:prstGeom>
          <a:noFill/>
          <a:ln w="9525">
            <a:noFill/>
          </a:ln>
        </p:spPr>
        <p:txBody>
          <a:bodyPr wrap="square">
            <a:spAutoFit/>
          </a:bodyPr>
          <a:p>
            <a:pPr indent="0"/>
            <a:r>
              <a:rPr lang="zh-CN" sz="3000">
                <a:solidFill>
                  <a:schemeClr val="bg1"/>
                </a:solidFill>
                <a:latin typeface="方正粗黑宋简体" panose="02000000000000000000" charset="-122"/>
                <a:ea typeface="方正粗黑宋简体" panose="02000000000000000000" charset="-122"/>
              </a:rPr>
              <a:t>分不同类型的缴费人享受不同的减免幅度和减免时段。</a:t>
            </a:r>
            <a:endParaRPr lang="zh-CN" sz="3000">
              <a:solidFill>
                <a:schemeClr val="bg1"/>
              </a:solidFill>
              <a:latin typeface="方正粗黑宋简体" panose="02000000000000000000" charset="-122"/>
              <a:ea typeface="方正粗黑宋简体" panose="02000000000000000000" charset="-122"/>
            </a:endParaRPr>
          </a:p>
        </p:txBody>
      </p:sp>
      <p:sp>
        <p:nvSpPr>
          <p:cNvPr id="14" name="TextBox 13"/>
          <p:cNvSpPr txBox="1"/>
          <p:nvPr/>
        </p:nvSpPr>
        <p:spPr>
          <a:xfrm>
            <a:off x="1372173" y="1284159"/>
            <a:ext cx="676275" cy="1168400"/>
          </a:xfrm>
          <a:prstGeom prst="rect">
            <a:avLst/>
          </a:prstGeom>
          <a:noFill/>
        </p:spPr>
        <p:txBody>
          <a:bodyPr wrap="none" rtlCol="0">
            <a:spAutoFit/>
          </a:bodyPr>
          <a:p>
            <a:r>
              <a:rPr lang="en-US" altLang="zh-CN" sz="7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rPr>
              <a:t>3</a:t>
            </a:r>
            <a:endParaRPr lang="en-US" altLang="zh-CN" sz="7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cs typeface="Arial" panose="020B0604020202020204" pitchFamily="34" charset="0"/>
            </a:endParaRPr>
          </a:p>
        </p:txBody>
      </p:sp>
      <p:sp>
        <p:nvSpPr>
          <p:cNvPr id="15" name="TextBox 14"/>
          <p:cNvSpPr txBox="1"/>
          <p:nvPr/>
        </p:nvSpPr>
        <p:spPr>
          <a:xfrm>
            <a:off x="2061845" y="1591310"/>
            <a:ext cx="8430260" cy="553085"/>
          </a:xfrm>
          <a:prstGeom prst="rect">
            <a:avLst/>
          </a:prstGeom>
          <a:noFill/>
        </p:spPr>
        <p:txBody>
          <a:bodyPr wrap="square" rtlCol="0">
            <a:spAutoFit/>
            <a:scene3d>
              <a:camera prst="orthographicFront"/>
              <a:lightRig rig="threePt" dir="t"/>
            </a:scene3d>
          </a:bodyPr>
          <a:p>
            <a:r>
              <a:rPr lang="zh-CN" altLang="en-US" sz="3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rPr>
              <a:t>基本养老保险、工伤保险和失业保险</a:t>
            </a:r>
            <a:endParaRPr lang="zh-CN" altLang="en-US" sz="3000" dirty="0">
              <a:solidFill>
                <a:schemeClr val="bg1"/>
              </a:solidFill>
              <a:effectLst>
                <a:outerShdw blurRad="38100" dist="19050" dir="2700000" algn="tl" rotWithShape="0">
                  <a:schemeClr val="dk1">
                    <a:alpha val="40000"/>
                  </a:schemeClr>
                </a:outerShdw>
              </a:effectLst>
              <a:latin typeface="方正大黑简体" panose="02010601030101010101" charset="-122"/>
              <a:ea typeface="方正大黑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588135" y="815975"/>
            <a:ext cx="6477000" cy="368300"/>
          </a:xfrm>
          <a:prstGeom prst="rect">
            <a:avLst/>
          </a:prstGeom>
          <a:noFill/>
          <a:ln w="9525">
            <a:noFill/>
          </a:ln>
        </p:spPr>
        <p:txBody>
          <a:bodyPr wrap="square">
            <a:spAutoFit/>
          </a:bodyPr>
          <a:p>
            <a:pPr indent="609600"/>
            <a:r>
              <a:rPr lang="zh-CN" b="0">
                <a:solidFill>
                  <a:schemeClr val="bg1"/>
                </a:solidFill>
                <a:latin typeface="方正粗黑宋简体" panose="02000000000000000000" charset="-122"/>
                <a:ea typeface="方正粗黑宋简体" panose="02000000000000000000" charset="-122"/>
              </a:rPr>
              <a:t>佛山各类型单位享受的阶段性减免社保费政策</a:t>
            </a:r>
            <a:endParaRPr lang="zh-CN" altLang="en-US" b="0">
              <a:solidFill>
                <a:schemeClr val="bg1"/>
              </a:solidFill>
              <a:latin typeface="方正粗黑宋简体" panose="02000000000000000000" charset="-122"/>
              <a:ea typeface="方正粗黑宋简体" panose="02000000000000000000" charset="-122"/>
            </a:endParaRPr>
          </a:p>
        </p:txBody>
      </p:sp>
      <p:graphicFrame>
        <p:nvGraphicFramePr>
          <p:cNvPr id="4" name="表格 3"/>
          <p:cNvGraphicFramePr/>
          <p:nvPr>
            <p:custDataLst>
              <p:tags r:id="rId2"/>
            </p:custDataLst>
          </p:nvPr>
        </p:nvGraphicFramePr>
        <p:xfrm>
          <a:off x="799465" y="1398270"/>
          <a:ext cx="7545070" cy="3037840"/>
        </p:xfrm>
        <a:graphic>
          <a:graphicData uri="http://schemas.openxmlformats.org/drawingml/2006/table">
            <a:tbl>
              <a:tblPr firstRow="1" bandRow="1">
                <a:tableStyleId>{5940675A-B579-460E-94D1-54222C63F5DA}</a:tableStyleId>
              </a:tblPr>
              <a:tblGrid>
                <a:gridCol w="3002280"/>
                <a:gridCol w="953135"/>
                <a:gridCol w="803275"/>
                <a:gridCol w="842010"/>
                <a:gridCol w="1113155"/>
                <a:gridCol w="831215"/>
              </a:tblGrid>
              <a:tr h="387350">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适用对象</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各险种阶段性减免政策</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441960">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基本养</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老保险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失业保险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工伤</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职工基本医疗保险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生育保险</a:t>
                      </a:r>
                      <a:endParaRPr lang="en-US" sz="1300" b="1" spc="120">
                        <a:solidFill>
                          <a:srgbClr val="FF0000"/>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70866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①机关事业单位；</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②灵活就业人员；</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③以个人身份参保的个体工商户。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不减免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5727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①大型企业；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②民办非企业单位、社会团体等各类社会组织。</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（2020年2-4月）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hMerge="1">
                  <a:tcPr>
                    <a:lnT w="9525">
                      <a:solidFill>
                        <a:srgbClr val="646464"/>
                      </a:solidFill>
                      <a:prstDash val="sysDash"/>
                    </a:lnT>
                    <a:lnB w="9525">
                      <a:solidFill>
                        <a:srgbClr val="646464"/>
                      </a:solidFill>
                      <a:prstDash val="sysDash"/>
                    </a:lnB>
                  </a:tcPr>
                </a:tc>
                <a:tc hMerge="1">
                  <a:tcPr>
                    <a:lnR w="9525">
                      <a:solidFill>
                        <a:srgbClr val="646464"/>
                      </a:solidFill>
                      <a:prstDash val="sysDash"/>
                    </a:lnR>
                    <a:lnT w="9525">
                      <a:solidFill>
                        <a:srgbClr val="646464"/>
                      </a:solidFill>
                      <a:prstDash val="sysDash"/>
                    </a:lnT>
                    <a:lnB w="9525">
                      <a:solidFill>
                        <a:srgbClr val="646464"/>
                      </a:solidFill>
                      <a:prstDash val="sysDash"/>
                    </a:lnB>
                  </a:tcPr>
                </a:tc>
                <a:tc rowSpan="2">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减半征收单位缴费部分（2020年2-6月）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rowSpan="2">
                  <a:txBody>
                    <a:bodyPr/>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不</a:t>
                      </a:r>
                      <a:endParaRPr lang="en-US" sz="1300" b="1" spc="120">
                        <a:solidFill>
                          <a:srgbClr val="FF0000"/>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减</a:t>
                      </a:r>
                      <a:endParaRPr lang="en-US" sz="1300" b="1" spc="120">
                        <a:solidFill>
                          <a:srgbClr val="FF0000"/>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免</a:t>
                      </a:r>
                      <a:endParaRPr lang="en-US" sz="1300" b="1" spc="120">
                        <a:solidFill>
                          <a:srgbClr val="FF0000"/>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5219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①中小微企业；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②以单位形式参保的个体工商户。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免征单位缴费部分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hMerge="1">
                  <a:tcPr>
                    <a:lnT w="9525">
                      <a:solidFill>
                        <a:srgbClr val="646464"/>
                      </a:solidFill>
                      <a:prstDash val="sysDash"/>
                    </a:lnT>
                    <a:lnB w="28575">
                      <a:solidFill>
                        <a:srgbClr val="646464"/>
                      </a:solidFill>
                      <a:prstDash val="solid"/>
                    </a:lnB>
                  </a:tcPr>
                </a:tc>
                <a:tc hMerge="1">
                  <a:tcPr>
                    <a:lnR w="9525">
                      <a:solidFill>
                        <a:srgbClr val="646464"/>
                      </a:solidFill>
                      <a:prstDash val="sysDash"/>
                    </a:lnR>
                    <a:lnT w="9525">
                      <a:solidFill>
                        <a:srgbClr val="646464"/>
                      </a:solidFill>
                      <a:prstDash val="sysDash"/>
                    </a:lnT>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588135" y="815975"/>
            <a:ext cx="6477000" cy="368300"/>
          </a:xfrm>
          <a:prstGeom prst="rect">
            <a:avLst/>
          </a:prstGeom>
          <a:noFill/>
          <a:ln w="9525">
            <a:noFill/>
          </a:ln>
        </p:spPr>
        <p:txBody>
          <a:bodyPr wrap="square">
            <a:spAutoFit/>
          </a:bodyPr>
          <a:p>
            <a:pPr indent="609600"/>
            <a:r>
              <a:rPr lang="zh-CN" b="0">
                <a:solidFill>
                  <a:schemeClr val="bg1"/>
                </a:solidFill>
                <a:latin typeface="方正粗黑宋简体" panose="02000000000000000000" charset="-122"/>
                <a:ea typeface="方正粗黑宋简体" panose="02000000000000000000" charset="-122"/>
              </a:rPr>
              <a:t>佛山各类型单位享受的阶段性减免社保费政策</a:t>
            </a:r>
            <a:endParaRPr lang="zh-CN" altLang="en-US" b="0">
              <a:solidFill>
                <a:schemeClr val="bg1"/>
              </a:solidFill>
              <a:latin typeface="方正粗黑宋简体" panose="02000000000000000000" charset="-122"/>
              <a:ea typeface="方正粗黑宋简体" panose="02000000000000000000" charset="-122"/>
            </a:endParaRPr>
          </a:p>
        </p:txBody>
      </p:sp>
      <p:graphicFrame>
        <p:nvGraphicFramePr>
          <p:cNvPr id="4" name="表格 3"/>
          <p:cNvGraphicFramePr/>
          <p:nvPr>
            <p:custDataLst>
              <p:tags r:id="rId2"/>
            </p:custDataLst>
          </p:nvPr>
        </p:nvGraphicFramePr>
        <p:xfrm>
          <a:off x="799465" y="1398270"/>
          <a:ext cx="7545070" cy="3037840"/>
        </p:xfrm>
        <a:graphic>
          <a:graphicData uri="http://schemas.openxmlformats.org/drawingml/2006/table">
            <a:tbl>
              <a:tblPr firstRow="1" bandRow="1">
                <a:tableStyleId>{5940675A-B579-460E-94D1-54222C63F5DA}</a:tableStyleId>
              </a:tblPr>
              <a:tblGrid>
                <a:gridCol w="3002280"/>
                <a:gridCol w="953135"/>
                <a:gridCol w="803275"/>
                <a:gridCol w="842010"/>
                <a:gridCol w="1113155"/>
                <a:gridCol w="831215"/>
              </a:tblGrid>
              <a:tr h="387350">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适用对象</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各险种阶段性减免政策</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441960">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基本养</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老保险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失业保险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工伤</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职工基本医疗保险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生育保险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708660">
                <a:tc>
                  <a:txBody>
                    <a:bodyPr/>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①机关事业单位；</a:t>
                      </a:r>
                      <a:endParaRPr lang="en-US" sz="1300" b="1" spc="120">
                        <a:solidFill>
                          <a:srgbClr val="FF0000"/>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②灵活就业人员；</a:t>
                      </a:r>
                      <a:endParaRPr lang="en-US" sz="1300" b="1" spc="120">
                        <a:solidFill>
                          <a:srgbClr val="FF0000"/>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③以个人身份参保的个体工商户。</a:t>
                      </a:r>
                      <a:endParaRPr lang="en-US" sz="1300" b="1" spc="120">
                        <a:solidFill>
                          <a:srgbClr val="FF0000"/>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不减免</a:t>
                      </a:r>
                      <a:endParaRPr lang="en-US" sz="1300" b="1" spc="120">
                        <a:solidFill>
                          <a:srgbClr val="FF0000"/>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5727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①大型企业；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②民办非企业单位、社会团体等各类社会组织。</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（2020年2-4月）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hMerge="1">
                  <a:tcPr>
                    <a:lnT w="9525">
                      <a:solidFill>
                        <a:srgbClr val="646464"/>
                      </a:solidFill>
                      <a:prstDash val="sysDash"/>
                    </a:lnT>
                    <a:lnB w="9525">
                      <a:solidFill>
                        <a:srgbClr val="646464"/>
                      </a:solidFill>
                      <a:prstDash val="sysDash"/>
                    </a:lnB>
                  </a:tcPr>
                </a:tc>
                <a:tc hMerge="1">
                  <a:tcPr>
                    <a:lnR w="9525">
                      <a:solidFill>
                        <a:srgbClr val="646464"/>
                      </a:solidFill>
                      <a:prstDash val="sysDash"/>
                    </a:lnR>
                    <a:lnT w="9525">
                      <a:solidFill>
                        <a:srgbClr val="646464"/>
                      </a:solidFill>
                      <a:prstDash val="sysDash"/>
                    </a:lnT>
                    <a:lnB w="9525">
                      <a:solidFill>
                        <a:srgbClr val="646464"/>
                      </a:solidFill>
                      <a:prstDash val="sysDash"/>
                    </a:lnB>
                  </a:tcPr>
                </a:tc>
                <a:tc rowSpan="2">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减半征收单位缴费部分（2020年2-6月）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减</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5219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①中小微企业；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②以单位形式参保的个体工商户。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免征单位缴费部分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hMerge="1">
                  <a:tcPr>
                    <a:lnT w="9525">
                      <a:solidFill>
                        <a:srgbClr val="646464"/>
                      </a:solidFill>
                      <a:prstDash val="sysDash"/>
                    </a:lnT>
                    <a:lnB w="28575">
                      <a:solidFill>
                        <a:srgbClr val="646464"/>
                      </a:solidFill>
                      <a:prstDash val="solid"/>
                    </a:lnB>
                  </a:tcPr>
                </a:tc>
                <a:tc hMerge="1">
                  <a:tcPr>
                    <a:lnR w="9525">
                      <a:solidFill>
                        <a:srgbClr val="646464"/>
                      </a:solidFill>
                      <a:prstDash val="sysDash"/>
                    </a:lnR>
                    <a:lnT w="9525">
                      <a:solidFill>
                        <a:srgbClr val="646464"/>
                      </a:solidFill>
                      <a:prstDash val="sysDash"/>
                    </a:lnT>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81660" y="947420"/>
            <a:ext cx="7736840" cy="3553460"/>
          </a:xfrm>
          <a:prstGeom prst="rect">
            <a:avLst/>
          </a:prstGeom>
          <a:noFill/>
        </p:spPr>
        <p:txBody>
          <a:bodyPr wrap="square" rtlCol="0">
            <a:spAutoFit/>
          </a:bodyPr>
          <a:p>
            <a:pPr algn="just" fontAlgn="auto">
              <a:lnSpc>
                <a:spcPts val="3000"/>
              </a:lnSpc>
            </a:pPr>
            <a:r>
              <a:rPr lang="zh-CN" altLang="en-US" sz="4000">
                <a:solidFill>
                  <a:schemeClr val="bg1"/>
                </a:solidFill>
                <a:latin typeface="方正粗黑宋简体" panose="02000000000000000000" charset="-122"/>
                <a:ea typeface="方正粗黑宋简体" panose="02000000000000000000" charset="-122"/>
              </a:rPr>
              <a:t>温馨提醒</a:t>
            </a:r>
            <a:endParaRPr lang="zh-CN" altLang="en-US" sz="4000">
              <a:solidFill>
                <a:schemeClr val="bg1"/>
              </a:solidFill>
              <a:latin typeface="方正粗黑宋简体" panose="02000000000000000000" charset="-122"/>
              <a:ea typeface="方正粗黑宋简体" panose="02000000000000000000" charset="-122"/>
            </a:endParaRPr>
          </a:p>
          <a:p>
            <a:pPr algn="just" fontAlgn="auto">
              <a:lnSpc>
                <a:spcPts val="3000"/>
              </a:lnSpc>
            </a:pPr>
            <a:r>
              <a:rPr lang="zh-CN" altLang="en-US" sz="2400">
                <a:solidFill>
                  <a:schemeClr val="bg1"/>
                </a:solidFill>
                <a:latin typeface="黑体" panose="02010600030101010101" charset="-122"/>
                <a:ea typeface="黑体" panose="02010600030101010101" charset="-122"/>
                <a:sym typeface="+mn-ea"/>
              </a:rPr>
              <a:t>上述三类群体</a:t>
            </a:r>
            <a:r>
              <a:rPr lang="zh-CN" altLang="en-US" sz="2400">
                <a:solidFill>
                  <a:schemeClr val="bg1"/>
                </a:solidFill>
                <a:latin typeface="黑体" panose="02010600030101010101" charset="-122"/>
                <a:ea typeface="黑体" panose="02010600030101010101" charset="-122"/>
              </a:rPr>
              <a:t>延期缴纳疫情期间的社保费不加收滞纳金。</a:t>
            </a:r>
            <a:endParaRPr lang="zh-CN" altLang="en-US" sz="2400">
              <a:solidFill>
                <a:schemeClr val="bg1"/>
              </a:solidFill>
              <a:latin typeface="黑体" panose="02010600030101010101" charset="-122"/>
              <a:ea typeface="黑体" panose="02010600030101010101" charset="-122"/>
            </a:endParaRPr>
          </a:p>
          <a:p>
            <a:pPr algn="just" fontAlgn="auto">
              <a:lnSpc>
                <a:spcPts val="3000"/>
              </a:lnSpc>
            </a:pPr>
            <a:endParaRPr lang="zh-CN" altLang="en-US" sz="2400">
              <a:solidFill>
                <a:schemeClr val="bg1"/>
              </a:solidFill>
              <a:latin typeface="方正粗黑宋简体" panose="02000000000000000000" charset="-122"/>
              <a:ea typeface="方正粗黑宋简体" panose="02000000000000000000" charset="-122"/>
            </a:endParaRPr>
          </a:p>
          <a:p>
            <a:pPr algn="just" fontAlgn="auto">
              <a:lnSpc>
                <a:spcPts val="3000"/>
              </a:lnSpc>
            </a:pPr>
            <a:r>
              <a:rPr lang="zh-CN" altLang="en-US" sz="4000">
                <a:solidFill>
                  <a:schemeClr val="bg1"/>
                </a:solidFill>
                <a:latin typeface="方正粗黑宋简体" panose="02000000000000000000" charset="-122"/>
                <a:ea typeface="方正粗黑宋简体" panose="02000000000000000000" charset="-122"/>
              </a:rPr>
              <a:t>但是</a:t>
            </a:r>
            <a:endParaRPr lang="zh-CN" altLang="en-US" sz="4000">
              <a:solidFill>
                <a:schemeClr val="bg1"/>
              </a:solidFill>
              <a:latin typeface="方正粗黑宋简体" panose="02000000000000000000" charset="-122"/>
              <a:ea typeface="方正粗黑宋简体" panose="02000000000000000000" charset="-122"/>
            </a:endParaRPr>
          </a:p>
          <a:p>
            <a:pPr algn="just" fontAlgn="auto">
              <a:lnSpc>
                <a:spcPts val="3000"/>
              </a:lnSpc>
            </a:pPr>
            <a:r>
              <a:rPr lang="zh-CN" altLang="en-US" sz="2400">
                <a:solidFill>
                  <a:schemeClr val="bg1"/>
                </a:solidFill>
                <a:latin typeface="黑体" panose="02010600030101010101" charset="-122"/>
                <a:ea typeface="黑体" panose="02010600030101010101" charset="-122"/>
              </a:rPr>
              <a:t>如果这三类群体没有按时缴纳社保费，会影响医疗保险和生育保险待遇。</a:t>
            </a:r>
            <a:endParaRPr lang="zh-CN" altLang="en-US" sz="2400">
              <a:solidFill>
                <a:schemeClr val="bg1"/>
              </a:solidFill>
              <a:latin typeface="黑体" panose="02010600030101010101" charset="-122"/>
              <a:ea typeface="黑体" panose="02010600030101010101" charset="-122"/>
            </a:endParaRPr>
          </a:p>
          <a:p>
            <a:pPr algn="just" fontAlgn="auto">
              <a:lnSpc>
                <a:spcPts val="3000"/>
              </a:lnSpc>
            </a:pPr>
            <a:endParaRPr lang="zh-CN" altLang="en-US" sz="2400">
              <a:solidFill>
                <a:schemeClr val="bg1"/>
              </a:solidFill>
              <a:latin typeface="黑体" panose="02010600030101010101" charset="-122"/>
              <a:ea typeface="黑体" panose="02010600030101010101" charset="-122"/>
            </a:endParaRPr>
          </a:p>
          <a:p>
            <a:pPr algn="just" fontAlgn="auto">
              <a:lnSpc>
                <a:spcPts val="3000"/>
              </a:lnSpc>
            </a:pPr>
            <a:r>
              <a:rPr lang="zh-CN" altLang="en-US" sz="4000">
                <a:solidFill>
                  <a:schemeClr val="bg1"/>
                </a:solidFill>
                <a:latin typeface="方正粗黑宋简体" panose="02000000000000000000" charset="-122"/>
                <a:ea typeface="方正粗黑宋简体" panose="02000000000000000000" charset="-122"/>
              </a:rPr>
              <a:t>建议</a:t>
            </a:r>
            <a:endParaRPr lang="zh-CN" altLang="en-US" sz="4000">
              <a:solidFill>
                <a:schemeClr val="bg1"/>
              </a:solidFill>
              <a:latin typeface="方正粗黑宋简体" panose="02000000000000000000" charset="-122"/>
              <a:ea typeface="方正粗黑宋简体" panose="02000000000000000000" charset="-122"/>
            </a:endParaRPr>
          </a:p>
          <a:p>
            <a:pPr algn="just" fontAlgn="auto">
              <a:lnSpc>
                <a:spcPts val="3000"/>
              </a:lnSpc>
            </a:pPr>
            <a:r>
              <a:rPr lang="zh-CN" altLang="en-US" sz="2400">
                <a:solidFill>
                  <a:schemeClr val="bg1"/>
                </a:solidFill>
                <a:latin typeface="黑体" panose="02010600030101010101" charset="-122"/>
                <a:ea typeface="黑体" panose="02010600030101010101" charset="-122"/>
              </a:rPr>
              <a:t>按时足额缴纳社保费。</a:t>
            </a:r>
            <a:endParaRPr lang="zh-CN" altLang="en-US" sz="2400">
              <a:solidFill>
                <a:schemeClr val="bg1"/>
              </a:solidFill>
              <a:latin typeface="黑体" panose="02010600030101010101" charset="-122"/>
              <a:ea typeface="黑体"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588135" y="815975"/>
            <a:ext cx="6477000" cy="368300"/>
          </a:xfrm>
          <a:prstGeom prst="rect">
            <a:avLst/>
          </a:prstGeom>
          <a:noFill/>
          <a:ln w="9525">
            <a:noFill/>
          </a:ln>
        </p:spPr>
        <p:txBody>
          <a:bodyPr wrap="square">
            <a:spAutoFit/>
          </a:bodyPr>
          <a:p>
            <a:pPr indent="609600"/>
            <a:r>
              <a:rPr lang="zh-CN" b="0">
                <a:solidFill>
                  <a:schemeClr val="bg1"/>
                </a:solidFill>
                <a:latin typeface="方正粗黑宋简体" panose="02000000000000000000" charset="-122"/>
                <a:ea typeface="方正粗黑宋简体" panose="02000000000000000000" charset="-122"/>
              </a:rPr>
              <a:t>佛山各类型单位享受的阶段性减免社保费政策</a:t>
            </a:r>
            <a:endParaRPr lang="zh-CN" altLang="en-US" b="0">
              <a:solidFill>
                <a:schemeClr val="bg1"/>
              </a:solidFill>
              <a:latin typeface="方正粗黑宋简体" panose="02000000000000000000" charset="-122"/>
              <a:ea typeface="方正粗黑宋简体" panose="02000000000000000000" charset="-122"/>
            </a:endParaRPr>
          </a:p>
        </p:txBody>
      </p:sp>
      <p:graphicFrame>
        <p:nvGraphicFramePr>
          <p:cNvPr id="4" name="表格 3"/>
          <p:cNvGraphicFramePr/>
          <p:nvPr>
            <p:custDataLst>
              <p:tags r:id="rId2"/>
            </p:custDataLst>
          </p:nvPr>
        </p:nvGraphicFramePr>
        <p:xfrm>
          <a:off x="799465" y="1398270"/>
          <a:ext cx="7545070" cy="3037840"/>
        </p:xfrm>
        <a:graphic>
          <a:graphicData uri="http://schemas.openxmlformats.org/drawingml/2006/table">
            <a:tbl>
              <a:tblPr firstRow="1" bandRow="1">
                <a:tableStyleId>{5940675A-B579-460E-94D1-54222C63F5DA}</a:tableStyleId>
              </a:tblPr>
              <a:tblGrid>
                <a:gridCol w="3002280"/>
                <a:gridCol w="953135"/>
                <a:gridCol w="803275"/>
                <a:gridCol w="842010"/>
                <a:gridCol w="1113155"/>
                <a:gridCol w="831215"/>
              </a:tblGrid>
              <a:tr h="387350">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适用对象</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各险种阶段性减免政策</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441960">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基本养</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老保险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失业保险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工伤</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职工基本医疗保险</a:t>
                      </a:r>
                      <a:endParaRPr lang="en-US" sz="1300" b="1" spc="120">
                        <a:solidFill>
                          <a:srgbClr val="FF0000"/>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生育保险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70866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①机关事业单位；</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②灵活就业人员；</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③以个人身份参保的个体工商户。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不减免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5727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①大型企业；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②民办非企业单位、社会团体等各类社会组织。</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（2020年2-4月）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hMerge="1">
                  <a:tcPr>
                    <a:lnT w="9525">
                      <a:solidFill>
                        <a:srgbClr val="646464"/>
                      </a:solidFill>
                      <a:prstDash val="sysDash"/>
                    </a:lnT>
                    <a:lnB w="9525">
                      <a:solidFill>
                        <a:srgbClr val="646464"/>
                      </a:solidFill>
                      <a:prstDash val="sysDash"/>
                    </a:lnB>
                  </a:tcPr>
                </a:tc>
                <a:tc hMerge="1">
                  <a:tcPr>
                    <a:lnR w="9525">
                      <a:solidFill>
                        <a:srgbClr val="646464"/>
                      </a:solidFill>
                      <a:prstDash val="sysDash"/>
                    </a:lnR>
                    <a:lnT w="9525">
                      <a:solidFill>
                        <a:srgbClr val="646464"/>
                      </a:solidFill>
                      <a:prstDash val="sysDash"/>
                    </a:lnT>
                    <a:lnB w="9525">
                      <a:solidFill>
                        <a:srgbClr val="646464"/>
                      </a:solidFill>
                      <a:prstDash val="sysDash"/>
                    </a:lnB>
                  </a:tcPr>
                </a:tc>
                <a:tc rowSpan="2">
                  <a:txBody>
                    <a:bodyPr/>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cs typeface="黑体" panose="02010600030101010101" charset="-122"/>
                        </a:rPr>
                        <a:t>减半征收单位缴费部分（2020年2-6月）</a:t>
                      </a:r>
                      <a:endParaRPr lang="en-US" sz="1300" b="1" spc="120">
                        <a:solidFill>
                          <a:srgbClr val="FF0000"/>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减</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5219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①中小微企业；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②以单位形式参保的个体工商户。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免征单位缴费部分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hMerge="1">
                  <a:tcPr>
                    <a:lnT w="9525">
                      <a:solidFill>
                        <a:srgbClr val="646464"/>
                      </a:solidFill>
                      <a:prstDash val="sysDash"/>
                    </a:lnT>
                    <a:lnB w="28575">
                      <a:solidFill>
                        <a:srgbClr val="646464"/>
                      </a:solidFill>
                      <a:prstDash val="solid"/>
                    </a:lnB>
                  </a:tcPr>
                </a:tc>
                <a:tc hMerge="1">
                  <a:tcPr>
                    <a:lnR w="9525">
                      <a:solidFill>
                        <a:srgbClr val="646464"/>
                      </a:solidFill>
                      <a:prstDash val="sysDash"/>
                    </a:lnR>
                    <a:lnT w="9525">
                      <a:solidFill>
                        <a:srgbClr val="646464"/>
                      </a:solidFill>
                      <a:prstDash val="sysDash"/>
                    </a:lnT>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588135" y="815975"/>
            <a:ext cx="6477000" cy="368300"/>
          </a:xfrm>
          <a:prstGeom prst="rect">
            <a:avLst/>
          </a:prstGeom>
          <a:noFill/>
          <a:ln w="9525">
            <a:noFill/>
          </a:ln>
        </p:spPr>
        <p:txBody>
          <a:bodyPr wrap="square">
            <a:spAutoFit/>
          </a:bodyPr>
          <a:p>
            <a:pPr indent="609600"/>
            <a:r>
              <a:rPr lang="zh-CN" b="0">
                <a:solidFill>
                  <a:schemeClr val="bg1"/>
                </a:solidFill>
                <a:latin typeface="方正粗黑宋简体" panose="02000000000000000000" charset="-122"/>
                <a:ea typeface="方正粗黑宋简体" panose="02000000000000000000" charset="-122"/>
              </a:rPr>
              <a:t>佛山各类型单位享受的阶段性减免社保费政策</a:t>
            </a:r>
            <a:endParaRPr lang="zh-CN" altLang="en-US" b="0">
              <a:solidFill>
                <a:schemeClr val="bg1"/>
              </a:solidFill>
              <a:latin typeface="方正粗黑宋简体" panose="02000000000000000000" charset="-122"/>
              <a:ea typeface="方正粗黑宋简体" panose="02000000000000000000" charset="-122"/>
            </a:endParaRPr>
          </a:p>
        </p:txBody>
      </p:sp>
      <p:graphicFrame>
        <p:nvGraphicFramePr>
          <p:cNvPr id="4" name="表格 3"/>
          <p:cNvGraphicFramePr/>
          <p:nvPr>
            <p:custDataLst>
              <p:tags r:id="rId2"/>
            </p:custDataLst>
          </p:nvPr>
        </p:nvGraphicFramePr>
        <p:xfrm>
          <a:off x="799465" y="1398270"/>
          <a:ext cx="7545070" cy="3037840"/>
        </p:xfrm>
        <a:graphic>
          <a:graphicData uri="http://schemas.openxmlformats.org/drawingml/2006/table">
            <a:tbl>
              <a:tblPr firstRow="1" bandRow="1">
                <a:tableStyleId>{5940675A-B579-460E-94D1-54222C63F5DA}</a:tableStyleId>
              </a:tblPr>
              <a:tblGrid>
                <a:gridCol w="3002280"/>
                <a:gridCol w="953135"/>
                <a:gridCol w="803275"/>
                <a:gridCol w="842010"/>
                <a:gridCol w="1113155"/>
                <a:gridCol w="831215"/>
              </a:tblGrid>
              <a:tr h="387350">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适用对象</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各险种阶段性减免政策</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441960">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基本养</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老保险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失业保险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工伤</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职工基本医疗保险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生育保险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70866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①机关事业单位；</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②灵活就业人员；</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③以个人身份参保的个体工商户。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不减免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572770">
                <a:tc>
                  <a:txBody>
                    <a:bodyPr/>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①大型企业；</a:t>
                      </a:r>
                      <a:endParaRPr lang="en-US" sz="1300" b="1" spc="120">
                        <a:solidFill>
                          <a:srgbClr val="FF0000"/>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②民办非企业单位、社会团体等各类社会组织。</a:t>
                      </a:r>
                      <a:endParaRPr lang="en-US" sz="1300" b="1" spc="120">
                        <a:solidFill>
                          <a:srgbClr val="FF0000"/>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cs typeface="黑体" panose="02010600030101010101" charset="-122"/>
                        </a:rPr>
                        <a:t>减半征收</a:t>
                      </a:r>
                      <a:endParaRPr lang="en-US" sz="1300" b="1" spc="120">
                        <a:solidFill>
                          <a:srgbClr val="FF0000"/>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cs typeface="黑体" panose="02010600030101010101" charset="-122"/>
                        </a:rPr>
                        <a:t>单位缴费部分</a:t>
                      </a:r>
                      <a:endParaRPr lang="en-US" sz="1300" b="1" spc="120">
                        <a:solidFill>
                          <a:srgbClr val="FF0000"/>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cs typeface="黑体" panose="02010600030101010101" charset="-122"/>
                        </a:rPr>
                        <a:t>（2020年2-4月）</a:t>
                      </a:r>
                      <a:endParaRPr lang="en-US" sz="1300" b="1" spc="120">
                        <a:solidFill>
                          <a:srgbClr val="FF0000"/>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hMerge="1">
                  <a:tcPr>
                    <a:lnT w="9525">
                      <a:solidFill>
                        <a:srgbClr val="646464"/>
                      </a:solidFill>
                      <a:prstDash val="sysDash"/>
                    </a:lnT>
                    <a:lnB w="9525">
                      <a:solidFill>
                        <a:srgbClr val="646464"/>
                      </a:solidFill>
                      <a:prstDash val="sysDash"/>
                    </a:lnB>
                  </a:tcPr>
                </a:tc>
                <a:tc hMerge="1">
                  <a:tcPr>
                    <a:lnR w="9525">
                      <a:solidFill>
                        <a:srgbClr val="646464"/>
                      </a:solidFill>
                      <a:prstDash val="sysDash"/>
                    </a:lnR>
                    <a:lnT w="9525">
                      <a:solidFill>
                        <a:srgbClr val="646464"/>
                      </a:solidFill>
                      <a:prstDash val="sysDash"/>
                    </a:lnT>
                    <a:lnB w="9525">
                      <a:solidFill>
                        <a:srgbClr val="646464"/>
                      </a:solidFill>
                      <a:prstDash val="sysDash"/>
                    </a:lnB>
                  </a:tcPr>
                </a:tc>
                <a:tc rowSpan="2">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减半征收单位缴费部分（2020年2-6月）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减</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5219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①中小微企业；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②以单位形式参保的个体工商户。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免征单位缴费部分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hMerge="1">
                  <a:tcPr>
                    <a:lnT w="9525">
                      <a:solidFill>
                        <a:srgbClr val="646464"/>
                      </a:solidFill>
                      <a:prstDash val="sysDash"/>
                    </a:lnT>
                    <a:lnB w="28575">
                      <a:solidFill>
                        <a:srgbClr val="646464"/>
                      </a:solidFill>
                      <a:prstDash val="solid"/>
                    </a:lnB>
                  </a:tcPr>
                </a:tc>
                <a:tc hMerge="1">
                  <a:tcPr>
                    <a:lnR w="9525">
                      <a:solidFill>
                        <a:srgbClr val="646464"/>
                      </a:solidFill>
                      <a:prstDash val="sysDash"/>
                    </a:lnR>
                    <a:lnT w="9525">
                      <a:solidFill>
                        <a:srgbClr val="646464"/>
                      </a:solidFill>
                      <a:prstDash val="sysDash"/>
                    </a:lnT>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588135" y="815975"/>
            <a:ext cx="6477000" cy="368300"/>
          </a:xfrm>
          <a:prstGeom prst="rect">
            <a:avLst/>
          </a:prstGeom>
          <a:noFill/>
          <a:ln w="9525">
            <a:noFill/>
          </a:ln>
        </p:spPr>
        <p:txBody>
          <a:bodyPr wrap="square">
            <a:spAutoFit/>
          </a:bodyPr>
          <a:p>
            <a:pPr indent="609600"/>
            <a:r>
              <a:rPr lang="zh-CN" b="0">
                <a:solidFill>
                  <a:schemeClr val="bg1"/>
                </a:solidFill>
                <a:latin typeface="方正粗黑宋简体" panose="02000000000000000000" charset="-122"/>
                <a:ea typeface="方正粗黑宋简体" panose="02000000000000000000" charset="-122"/>
              </a:rPr>
              <a:t>佛山各类型单位享受的阶段性减免社保费政策</a:t>
            </a:r>
            <a:endParaRPr lang="zh-CN" altLang="en-US" b="0">
              <a:solidFill>
                <a:schemeClr val="bg1"/>
              </a:solidFill>
              <a:latin typeface="方正粗黑宋简体" panose="02000000000000000000" charset="-122"/>
              <a:ea typeface="方正粗黑宋简体" panose="02000000000000000000" charset="-122"/>
            </a:endParaRPr>
          </a:p>
        </p:txBody>
      </p:sp>
      <p:graphicFrame>
        <p:nvGraphicFramePr>
          <p:cNvPr id="4" name="表格 3"/>
          <p:cNvGraphicFramePr/>
          <p:nvPr>
            <p:custDataLst>
              <p:tags r:id="rId2"/>
            </p:custDataLst>
          </p:nvPr>
        </p:nvGraphicFramePr>
        <p:xfrm>
          <a:off x="799465" y="1398270"/>
          <a:ext cx="7545070" cy="3037840"/>
        </p:xfrm>
        <a:graphic>
          <a:graphicData uri="http://schemas.openxmlformats.org/drawingml/2006/table">
            <a:tbl>
              <a:tblPr firstRow="1" bandRow="1">
                <a:tableStyleId>{5940675A-B579-460E-94D1-54222C63F5DA}</a:tableStyleId>
              </a:tblPr>
              <a:tblGrid>
                <a:gridCol w="3002280"/>
                <a:gridCol w="953135"/>
                <a:gridCol w="803275"/>
                <a:gridCol w="842010"/>
                <a:gridCol w="1113155"/>
                <a:gridCol w="831215"/>
              </a:tblGrid>
              <a:tr h="387350">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适用对象</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各险种阶段性减免政策</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441960">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基本养</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老保险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失业保险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工伤</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职工基本医疗保险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生育保险</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70866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①机关事业单位；</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②灵活就业人员；</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③以个人身份参保的个体工商户。</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gridSpan="5">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不减免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alpha val="0"/>
                      </a:srgbClr>
                    </a:solidFill>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T w="28575">
                      <a:solidFill>
                        <a:srgbClr val="646464"/>
                      </a:solidFill>
                      <a:prstDash val="solid"/>
                    </a:lnT>
                    <a:lnB w="9525">
                      <a:solidFill>
                        <a:srgbClr val="646464"/>
                      </a:solidFill>
                      <a:prstDash val="sysDash"/>
                    </a:lnB>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572770">
                <a:tc>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①大型企业；</a:t>
                      </a:r>
                      <a:endParaRPr lang="en-US" sz="1300" b="1" spc="120">
                        <a:solidFill>
                          <a:schemeClr val="bg1"/>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②民办非企业单位、社会团体等各类社会组织。</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单位缴费部分</a:t>
                      </a:r>
                      <a:endParaRPr lang="en-US" sz="1300" b="1" spc="120">
                        <a:solidFill>
                          <a:schemeClr val="bg1"/>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（2020年2-4月）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alpha val="0"/>
                      </a:srgbClr>
                    </a:solidFill>
                  </a:tcPr>
                </a:tc>
                <a:tc hMerge="1">
                  <a:tcPr>
                    <a:lnT w="9525">
                      <a:solidFill>
                        <a:srgbClr val="646464"/>
                      </a:solidFill>
                      <a:prstDash val="sysDash"/>
                    </a:lnT>
                    <a:lnB w="9525">
                      <a:solidFill>
                        <a:srgbClr val="646464"/>
                      </a:solidFill>
                      <a:prstDash val="sysDash"/>
                    </a:lnB>
                  </a:tcPr>
                </a:tc>
                <a:tc hMerge="1">
                  <a:tcPr>
                    <a:lnR w="9525">
                      <a:solidFill>
                        <a:srgbClr val="646464"/>
                      </a:solidFill>
                      <a:prstDash val="sysDash"/>
                    </a:lnR>
                    <a:lnT w="9525">
                      <a:solidFill>
                        <a:srgbClr val="646464"/>
                      </a:solidFill>
                      <a:prstDash val="sysDash"/>
                    </a:lnT>
                    <a:lnB w="9525">
                      <a:solidFill>
                        <a:srgbClr val="646464"/>
                      </a:solidFill>
                      <a:prstDash val="sysDash"/>
                    </a:lnB>
                  </a:tcPr>
                </a:tc>
                <a:tc rowSpan="2">
                  <a:txBody>
                    <a:bodyPr/>
                    <a:p>
                      <a:pPr indent="0" algn="l">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cs typeface="黑体" panose="02010600030101010101" charset="-122"/>
                        </a:rPr>
                        <a:t>减半征收单位缴费部分（2020年2-6月）</a:t>
                      </a:r>
                      <a:endParaRPr lang="en-US" sz="1300" b="1" spc="120">
                        <a:solidFill>
                          <a:schemeClr val="bg1"/>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rowSpan="2">
                  <a:txBody>
                    <a:bodyPr/>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不</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减</a:t>
                      </a:r>
                      <a:endParaRPr lang="en-US" sz="1300" b="1" spc="120">
                        <a:solidFill>
                          <a:schemeClr val="bg1"/>
                        </a:solidFill>
                        <a:latin typeface="黑体" panose="02010600030101010101" charset="-122"/>
                        <a:ea typeface="黑体" panose="02010600030101010101" charset="-122"/>
                      </a:endParaRPr>
                    </a:p>
                    <a:p>
                      <a:pPr indent="0" algn="ctr">
                        <a:lnSpc>
                          <a:spcPct val="120000"/>
                        </a:lnSpc>
                        <a:spcBef>
                          <a:spcPts val="0"/>
                        </a:spcBef>
                        <a:spcAft>
                          <a:spcPts val="0"/>
                        </a:spcAft>
                        <a:buNone/>
                      </a:pPr>
                      <a:r>
                        <a:rPr lang="en-US" sz="1300" b="1" spc="120">
                          <a:solidFill>
                            <a:schemeClr val="bg1"/>
                          </a:solidFill>
                          <a:latin typeface="黑体" panose="02010600030101010101" charset="-122"/>
                          <a:ea typeface="黑体" panose="02010600030101010101" charset="-122"/>
                        </a:rPr>
                        <a:t>免</a:t>
                      </a:r>
                      <a:endParaRPr lang="en-US" sz="1300" b="1" spc="120">
                        <a:solidFill>
                          <a:schemeClr val="bg1"/>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r>
              <a:tr h="521970">
                <a:tc>
                  <a:txBody>
                    <a:bodyPr/>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①中小微企业；</a:t>
                      </a:r>
                      <a:endParaRPr lang="en-US" sz="1300" b="1" spc="120">
                        <a:solidFill>
                          <a:srgbClr val="FF0000"/>
                        </a:solidFill>
                        <a:latin typeface="黑体" panose="02010600030101010101" charset="-122"/>
                        <a:ea typeface="黑体" panose="02010600030101010101" charset="-122"/>
                      </a:endParaRPr>
                    </a:p>
                    <a:p>
                      <a:pPr indent="0" algn="l">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rPr>
                        <a:t>②以单位形式参保的个体工商户。</a:t>
                      </a:r>
                      <a:endParaRPr lang="en-US" sz="1300" b="1" spc="120">
                        <a:solidFill>
                          <a:srgbClr val="FF0000"/>
                        </a:solidFill>
                        <a:latin typeface="黑体" panose="02010600030101010101" charset="-122"/>
                        <a:ea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gridSpan="3">
                  <a:txBody>
                    <a:bodyPr/>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cs typeface="黑体" panose="02010600030101010101" charset="-122"/>
                        </a:rPr>
                        <a:t>免征单位缴费部分</a:t>
                      </a:r>
                      <a:endParaRPr lang="en-US" sz="1300" b="1" spc="120">
                        <a:solidFill>
                          <a:srgbClr val="FF0000"/>
                        </a:solidFill>
                        <a:latin typeface="黑体" panose="02010600030101010101" charset="-122"/>
                        <a:ea typeface="黑体" panose="02010600030101010101" charset="-122"/>
                        <a:cs typeface="黑体" panose="02010600030101010101" charset="-122"/>
                      </a:endParaRPr>
                    </a:p>
                    <a:p>
                      <a:pPr indent="0" algn="ctr">
                        <a:lnSpc>
                          <a:spcPct val="120000"/>
                        </a:lnSpc>
                        <a:spcBef>
                          <a:spcPts val="0"/>
                        </a:spcBef>
                        <a:spcAft>
                          <a:spcPts val="0"/>
                        </a:spcAft>
                        <a:buNone/>
                      </a:pPr>
                      <a:r>
                        <a:rPr lang="en-US" sz="1300" b="1" spc="120">
                          <a:solidFill>
                            <a:srgbClr val="FF0000"/>
                          </a:solidFill>
                          <a:latin typeface="黑体" panose="02010600030101010101" charset="-122"/>
                          <a:ea typeface="黑体" panose="02010600030101010101" charset="-122"/>
                          <a:cs typeface="黑体" panose="02010600030101010101" charset="-122"/>
                        </a:rPr>
                        <a:t>（2020年2-6月）</a:t>
                      </a:r>
                      <a:endParaRPr lang="en-US" sz="1300" b="1" spc="120">
                        <a:solidFill>
                          <a:srgbClr val="FF0000"/>
                        </a:solidFill>
                        <a:latin typeface="黑体" panose="02010600030101010101" charset="-122"/>
                        <a:ea typeface="黑体" panose="02010600030101010101" charset="-122"/>
                        <a:cs typeface="黑体" panose="02010600030101010101" charset="-122"/>
                      </a:endParaRPr>
                    </a:p>
                  </a:txBody>
                  <a:tcPr marL="177800" marR="177800" marT="6350" marB="63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alpha val="0"/>
                      </a:srgbClr>
                    </a:solidFill>
                  </a:tcPr>
                </a:tc>
                <a:tc hMerge="1">
                  <a:tcPr>
                    <a:lnT w="9525">
                      <a:solidFill>
                        <a:srgbClr val="646464"/>
                      </a:solidFill>
                      <a:prstDash val="sysDash"/>
                    </a:lnT>
                    <a:lnB w="28575">
                      <a:solidFill>
                        <a:srgbClr val="646464"/>
                      </a:solidFill>
                      <a:prstDash val="solid"/>
                    </a:lnB>
                  </a:tcPr>
                </a:tc>
                <a:tc hMerge="1">
                  <a:tcPr>
                    <a:lnR w="9525">
                      <a:solidFill>
                        <a:srgbClr val="646464"/>
                      </a:solidFill>
                      <a:prstDash val="sysDash"/>
                    </a:lnR>
                    <a:lnT w="9525">
                      <a:solidFill>
                        <a:srgbClr val="646464"/>
                      </a:solidFill>
                      <a:prstDash val="sysDash"/>
                    </a:lnT>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c vMerge="1">
                  <a:tcPr>
                    <a:lnL w="9525">
                      <a:solidFill>
                        <a:srgbClr val="646464"/>
                      </a:solidFill>
                      <a:prstDash val="sysDash"/>
                    </a:lnL>
                    <a:lnR w="9525">
                      <a:solidFill>
                        <a:srgbClr val="646464"/>
                      </a:solidFill>
                      <a:prstDash val="sysDash"/>
                    </a:lnR>
                    <a:lnB w="28575">
                      <a:solidFill>
                        <a:srgbClr val="646464"/>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44000" cy="51435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703580" y="1113790"/>
            <a:ext cx="7736840" cy="2784475"/>
          </a:xfrm>
          <a:prstGeom prst="rect">
            <a:avLst/>
          </a:prstGeom>
          <a:noFill/>
        </p:spPr>
        <p:txBody>
          <a:bodyPr wrap="square" rtlCol="0">
            <a:spAutoFit/>
          </a:bodyPr>
          <a:p>
            <a:pPr algn="just" fontAlgn="auto">
              <a:lnSpc>
                <a:spcPts val="3000"/>
              </a:lnSpc>
            </a:pPr>
            <a:r>
              <a:rPr lang="zh-CN" altLang="en-US" sz="4000">
                <a:solidFill>
                  <a:schemeClr val="bg1"/>
                </a:solidFill>
                <a:latin typeface="方正粗黑宋简体" panose="02000000000000000000" charset="-122"/>
                <a:ea typeface="方正粗黑宋简体" panose="02000000000000000000" charset="-122"/>
              </a:rPr>
              <a:t>温馨提醒</a:t>
            </a:r>
            <a:endParaRPr lang="zh-CN" altLang="en-US" sz="4000">
              <a:solidFill>
                <a:schemeClr val="bg1"/>
              </a:solidFill>
              <a:latin typeface="方正粗黑宋简体" panose="02000000000000000000" charset="-122"/>
              <a:ea typeface="方正粗黑宋简体" panose="02000000000000000000" charset="-122"/>
            </a:endParaRPr>
          </a:p>
          <a:p>
            <a:pPr algn="just" fontAlgn="auto">
              <a:lnSpc>
                <a:spcPts val="3000"/>
              </a:lnSpc>
            </a:pPr>
            <a:r>
              <a:rPr lang="zh-CN" altLang="en-US" sz="2400">
                <a:solidFill>
                  <a:schemeClr val="bg1"/>
                </a:solidFill>
                <a:latin typeface="黑体" panose="02010600030101010101" charset="-122"/>
                <a:ea typeface="黑体" panose="02010600030101010101" charset="-122"/>
              </a:rPr>
              <a:t>减免的社会保险费仅仅是减免单位缴费部分，个人缴费部分不享受减免。</a:t>
            </a:r>
            <a:endParaRPr lang="zh-CN" altLang="en-US" sz="2400">
              <a:solidFill>
                <a:schemeClr val="bg1"/>
              </a:solidFill>
              <a:latin typeface="黑体" panose="02010600030101010101" charset="-122"/>
              <a:ea typeface="黑体" panose="02010600030101010101" charset="-122"/>
            </a:endParaRPr>
          </a:p>
          <a:p>
            <a:pPr algn="just" fontAlgn="auto">
              <a:lnSpc>
                <a:spcPts val="3000"/>
              </a:lnSpc>
            </a:pPr>
            <a:endParaRPr lang="zh-CN" altLang="en-US" sz="2400">
              <a:solidFill>
                <a:schemeClr val="bg1"/>
              </a:solidFill>
              <a:latin typeface="黑体" panose="02010600030101010101" charset="-122"/>
              <a:ea typeface="黑体" panose="02010600030101010101" charset="-122"/>
            </a:endParaRPr>
          </a:p>
          <a:p>
            <a:pPr algn="just" fontAlgn="auto">
              <a:lnSpc>
                <a:spcPts val="3000"/>
              </a:lnSpc>
            </a:pPr>
            <a:endParaRPr lang="zh-CN" altLang="en-US" sz="2400">
              <a:solidFill>
                <a:schemeClr val="bg1"/>
              </a:solidFill>
              <a:latin typeface="方正粗黑宋简体" panose="02000000000000000000" charset="-122"/>
              <a:ea typeface="方正粗黑宋简体" panose="02000000000000000000" charset="-122"/>
            </a:endParaRPr>
          </a:p>
          <a:p>
            <a:pPr algn="just" fontAlgn="auto">
              <a:lnSpc>
                <a:spcPts val="3000"/>
              </a:lnSpc>
            </a:pPr>
            <a:r>
              <a:rPr lang="zh-CN" altLang="en-US" sz="4000">
                <a:solidFill>
                  <a:schemeClr val="bg1"/>
                </a:solidFill>
                <a:latin typeface="方正粗黑宋简体" panose="02000000000000000000" charset="-122"/>
                <a:ea typeface="方正粗黑宋简体" panose="02000000000000000000" charset="-122"/>
              </a:rPr>
              <a:t>但是</a:t>
            </a:r>
            <a:endParaRPr lang="zh-CN" altLang="en-US" sz="4000">
              <a:solidFill>
                <a:schemeClr val="bg1"/>
              </a:solidFill>
              <a:latin typeface="方正粗黑宋简体" panose="02000000000000000000" charset="-122"/>
              <a:ea typeface="方正粗黑宋简体" panose="02000000000000000000" charset="-122"/>
            </a:endParaRPr>
          </a:p>
          <a:p>
            <a:pPr algn="just" fontAlgn="auto">
              <a:lnSpc>
                <a:spcPts val="3000"/>
              </a:lnSpc>
            </a:pPr>
            <a:r>
              <a:rPr lang="zh-CN" altLang="en-US" sz="2400">
                <a:solidFill>
                  <a:schemeClr val="bg1"/>
                </a:solidFill>
                <a:latin typeface="黑体" panose="02010600030101010101" charset="-122"/>
                <a:ea typeface="黑体" panose="02010600030101010101" charset="-122"/>
              </a:rPr>
              <a:t>个人缴费部分可以和单位缴费部分一起延缴。</a:t>
            </a:r>
            <a:endParaRPr lang="zh-CN" altLang="en-US" sz="2400">
              <a:solidFill>
                <a:schemeClr val="bg1"/>
              </a:solidFill>
              <a:latin typeface="黑体" panose="02010600030101010101" charset="-122"/>
              <a:ea typeface="黑体"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74930" y="0"/>
            <a:ext cx="921893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370965" y="2168525"/>
            <a:ext cx="5962723" cy="457118"/>
            <a:chOff x="2064348" y="1626395"/>
            <a:chExt cx="8352928" cy="746491"/>
          </a:xfrm>
        </p:grpSpPr>
        <p:grpSp>
          <p:nvGrpSpPr>
            <p:cNvPr id="27" name="组合 26"/>
            <p:cNvGrpSpPr/>
            <p:nvPr/>
          </p:nvGrpSpPr>
          <p:grpSpPr>
            <a:xfrm>
              <a:off x="2957132" y="1626397"/>
              <a:ext cx="7460144" cy="746489"/>
              <a:chOff x="3203847" y="1257430"/>
              <a:chExt cx="4123616" cy="412624"/>
            </a:xfrm>
            <a:solidFill>
              <a:srgbClr val="FFC000"/>
            </a:solidFill>
          </p:grpSpPr>
          <p:sp>
            <p:nvSpPr>
              <p:cNvPr id="2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68687" y="1283797"/>
                <a:ext cx="3313064" cy="359965"/>
              </a:xfrm>
              <a:prstGeom prst="rect">
                <a:avLst/>
              </a:prstGeom>
              <a:noFill/>
              <a:ln>
                <a:noFill/>
              </a:ln>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sym typeface="+mn-ea"/>
                  </a:rPr>
                  <a:t>企业类型查询、调整和退费</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52"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4.</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4" name="图片 3"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80830"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66470" y="1268095"/>
            <a:ext cx="6931025" cy="2553335"/>
          </a:xfrm>
          <a:prstGeom prst="rect">
            <a:avLst/>
          </a:prstGeom>
          <a:noFill/>
        </p:spPr>
        <p:txBody>
          <a:bodyPr wrap="square" rtlCol="0">
            <a:spAutoFit/>
          </a:bodyPr>
          <a:p>
            <a:pPr algn="just"/>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《人力资源社会保障部 财政部 税务总局关于阶段性减免企业社会保险费的通知》（人社部发〔2020〕11号）</a:t>
            </a:r>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《国家医保局 财政部 税务总局关于阶段性减征职工基本医疗保险费的指导意见》（医保发〔2020〕6号）</a:t>
            </a:r>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《国家税务总局关于贯彻落实阶段性减免企业社会保险费政策的通知》（税总函〔2020〕33号）</a:t>
            </a:r>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2045" y="0"/>
            <a:ext cx="424878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386070" y="1192530"/>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企业类型查询</a:t>
            </a:r>
            <a:endParaRPr lang="zh-CN" altLang="en-US"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5386070" y="1734820"/>
            <a:ext cx="3193415" cy="1052830"/>
          </a:xfrm>
          <a:prstGeom prst="rect">
            <a:avLst/>
          </a:prstGeom>
          <a:noFill/>
        </p:spPr>
        <p:txBody>
          <a:bodyPr wrap="square" rtlCol="0">
            <a:spAutoFit/>
          </a:bodyPr>
          <a:p>
            <a:pPr algn="l" fontAlgn="auto">
              <a:lnSpc>
                <a:spcPts val="2500"/>
              </a:lnSpc>
            </a:pPr>
            <a:r>
              <a:rPr lang="zh-CN" altLang="en-US" b="1">
                <a:latin typeface="+mj-ea"/>
                <a:ea typeface="+mj-ea"/>
              </a:rPr>
              <a:t>缴费人可以在广东省电子税务局社会保险管理模块输入单位社保号查询。</a:t>
            </a:r>
            <a:endParaRPr lang="zh-CN" altLang="en-US" b="1">
              <a:latin typeface="+mj-ea"/>
              <a:ea typeface="+mj-ea"/>
            </a:endParaRPr>
          </a:p>
        </p:txBody>
      </p:sp>
      <p:pic>
        <p:nvPicPr>
          <p:cNvPr id="4" name="图片 3" descr="无标题"/>
          <p:cNvPicPr>
            <a:picLocks noChangeAspect="1"/>
          </p:cNvPicPr>
          <p:nvPr/>
        </p:nvPicPr>
        <p:blipFill>
          <a:blip r:embed="rId1"/>
          <a:srcRect r="1468" b="4276"/>
          <a:stretch>
            <a:fillRect/>
          </a:stretch>
        </p:blipFill>
        <p:spPr>
          <a:xfrm>
            <a:off x="71755" y="717550"/>
            <a:ext cx="4860290" cy="3582035"/>
          </a:xfrm>
          <a:prstGeom prst="rect">
            <a:avLst/>
          </a:prstGeom>
        </p:spPr>
      </p:pic>
      <p:sp>
        <p:nvSpPr>
          <p:cNvPr id="6" name="圆角矩形 5"/>
          <p:cNvSpPr/>
          <p:nvPr/>
        </p:nvSpPr>
        <p:spPr>
          <a:xfrm>
            <a:off x="2124075" y="3291840"/>
            <a:ext cx="2807970" cy="720090"/>
          </a:xfrm>
          <a:prstGeom prst="roundRect">
            <a:avLst/>
          </a:prstGeom>
          <a:noFill/>
          <a:ln>
            <a:solidFill>
              <a:srgbClr val="FE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24878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06730" y="1192530"/>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企业类型查询</a:t>
            </a:r>
            <a:endParaRPr lang="zh-CN" altLang="en-US"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506730" y="1734820"/>
            <a:ext cx="3364230" cy="2335530"/>
          </a:xfrm>
          <a:prstGeom prst="rect">
            <a:avLst/>
          </a:prstGeom>
          <a:noFill/>
        </p:spPr>
        <p:txBody>
          <a:bodyPr wrap="square" rtlCol="0">
            <a:spAutoFit/>
          </a:bodyPr>
          <a:p>
            <a:pPr algn="just" fontAlgn="auto">
              <a:lnSpc>
                <a:spcPts val="2500"/>
              </a:lnSpc>
            </a:pPr>
            <a:r>
              <a:rPr lang="zh-CN" altLang="en-US" b="1">
                <a:latin typeface="+mj-ea"/>
                <a:ea typeface="+mj-ea"/>
                <a:cs typeface="+mj-ea"/>
              </a:rPr>
              <a:t>第一种提示（适用于大型企业、民办非企业和各类社会团体）您单位所属期为2020年2-4月享受阶段性减半征收养老、失业和工伤单位缴费；所属期为2020年2-6月享受阶段性减半征收基本医疗保险单位缴费。</a:t>
            </a:r>
            <a:endParaRPr lang="zh-CN" altLang="en-US" b="1">
              <a:latin typeface="+mj-ea"/>
              <a:ea typeface="+mj-ea"/>
              <a:cs typeface="+mj-ea"/>
            </a:endParaRPr>
          </a:p>
        </p:txBody>
      </p:sp>
      <p:pic>
        <p:nvPicPr>
          <p:cNvPr id="4" name="图片 3" descr="无标题"/>
          <p:cNvPicPr>
            <a:picLocks noChangeAspect="1"/>
          </p:cNvPicPr>
          <p:nvPr/>
        </p:nvPicPr>
        <p:blipFill>
          <a:blip r:embed="rId1"/>
          <a:srcRect r="1468" b="4276"/>
          <a:stretch>
            <a:fillRect/>
          </a:stretch>
        </p:blipFill>
        <p:spPr>
          <a:xfrm>
            <a:off x="4248785" y="895350"/>
            <a:ext cx="4860290" cy="3582035"/>
          </a:xfrm>
          <a:prstGeom prst="rect">
            <a:avLst/>
          </a:prstGeom>
        </p:spPr>
      </p:pic>
      <p:sp>
        <p:nvSpPr>
          <p:cNvPr id="5" name="椭圆 4"/>
          <p:cNvSpPr/>
          <p:nvPr/>
        </p:nvSpPr>
        <p:spPr>
          <a:xfrm>
            <a:off x="6228715" y="3220085"/>
            <a:ext cx="2915920" cy="1440180"/>
          </a:xfrm>
          <a:prstGeom prst="ellipse">
            <a:avLst/>
          </a:prstGeom>
          <a:noFill/>
          <a:ln>
            <a:solidFill>
              <a:srgbClr val="FE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24878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06730" y="1192530"/>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企业类型查询</a:t>
            </a:r>
            <a:endParaRPr lang="zh-CN" altLang="en-US"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506730" y="1734820"/>
            <a:ext cx="3364230" cy="1373505"/>
          </a:xfrm>
          <a:prstGeom prst="rect">
            <a:avLst/>
          </a:prstGeom>
          <a:noFill/>
        </p:spPr>
        <p:txBody>
          <a:bodyPr wrap="square" rtlCol="0">
            <a:spAutoFit/>
          </a:bodyPr>
          <a:p>
            <a:pPr algn="just" fontAlgn="auto">
              <a:lnSpc>
                <a:spcPts val="2500"/>
              </a:lnSpc>
            </a:pPr>
            <a:r>
              <a:rPr lang="zh-CN" altLang="en-US" b="1">
                <a:latin typeface="+mj-ea"/>
                <a:ea typeface="+mj-ea"/>
                <a:cs typeface="+mj-ea"/>
              </a:rPr>
              <a:t>第二种提示（适用于机关事业单位、以个人身份参保的个体工商户和灵活就业一人员）</a:t>
            </a:r>
            <a:endParaRPr lang="zh-CN" altLang="en-US" b="1">
              <a:latin typeface="+mj-ea"/>
              <a:ea typeface="+mj-ea"/>
              <a:cs typeface="+mj-ea"/>
            </a:endParaRPr>
          </a:p>
          <a:p>
            <a:pPr algn="just" fontAlgn="auto">
              <a:lnSpc>
                <a:spcPts val="2500"/>
              </a:lnSpc>
            </a:pPr>
            <a:r>
              <a:rPr lang="zh-CN" altLang="en-US" b="1">
                <a:latin typeface="+mj-ea"/>
                <a:ea typeface="+mj-ea"/>
                <a:cs typeface="+mj-ea"/>
              </a:rPr>
              <a:t>您单位不享受阶段性减免政策。</a:t>
            </a:r>
            <a:endParaRPr lang="zh-CN" altLang="en-US" b="1">
              <a:latin typeface="+mj-ea"/>
              <a:ea typeface="+mj-ea"/>
              <a:cs typeface="+mj-ea"/>
            </a:endParaRPr>
          </a:p>
        </p:txBody>
      </p:sp>
      <p:pic>
        <p:nvPicPr>
          <p:cNvPr id="4" name="图片 3" descr="无标题"/>
          <p:cNvPicPr>
            <a:picLocks noChangeAspect="1"/>
          </p:cNvPicPr>
          <p:nvPr/>
        </p:nvPicPr>
        <p:blipFill>
          <a:blip r:embed="rId1"/>
          <a:srcRect r="1468" b="4276"/>
          <a:stretch>
            <a:fillRect/>
          </a:stretch>
        </p:blipFill>
        <p:spPr>
          <a:xfrm>
            <a:off x="4248785" y="895350"/>
            <a:ext cx="4860290" cy="3582035"/>
          </a:xfrm>
          <a:prstGeom prst="rect">
            <a:avLst/>
          </a:prstGeom>
        </p:spPr>
      </p:pic>
      <p:sp>
        <p:nvSpPr>
          <p:cNvPr id="5" name="椭圆 4"/>
          <p:cNvSpPr/>
          <p:nvPr/>
        </p:nvSpPr>
        <p:spPr>
          <a:xfrm>
            <a:off x="6228715" y="3220085"/>
            <a:ext cx="2915920" cy="1440180"/>
          </a:xfrm>
          <a:prstGeom prst="ellipse">
            <a:avLst/>
          </a:prstGeom>
          <a:noFill/>
          <a:ln>
            <a:solidFill>
              <a:srgbClr val="FE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24878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06730" y="1192530"/>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企业类型查询</a:t>
            </a:r>
            <a:endParaRPr lang="zh-CN" altLang="en-US"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506730" y="1734820"/>
            <a:ext cx="3364230" cy="2656205"/>
          </a:xfrm>
          <a:prstGeom prst="rect">
            <a:avLst/>
          </a:prstGeom>
          <a:noFill/>
        </p:spPr>
        <p:txBody>
          <a:bodyPr wrap="square" rtlCol="0">
            <a:spAutoFit/>
          </a:bodyPr>
          <a:p>
            <a:pPr algn="just" fontAlgn="auto">
              <a:lnSpc>
                <a:spcPts val="2500"/>
              </a:lnSpc>
            </a:pPr>
            <a:r>
              <a:rPr lang="zh-CN" altLang="en-US" b="1">
                <a:latin typeface="+mj-ea"/>
                <a:ea typeface="+mj-ea"/>
                <a:cs typeface="+mj-ea"/>
              </a:rPr>
              <a:t>第三种提示（适用于中小微企业和以单位形式参保的个体工商户）</a:t>
            </a:r>
            <a:endParaRPr lang="zh-CN" altLang="en-US" b="1">
              <a:latin typeface="+mj-ea"/>
              <a:ea typeface="+mj-ea"/>
              <a:cs typeface="+mj-ea"/>
            </a:endParaRPr>
          </a:p>
          <a:p>
            <a:pPr algn="just" fontAlgn="auto">
              <a:lnSpc>
                <a:spcPts val="2500"/>
              </a:lnSpc>
            </a:pPr>
            <a:r>
              <a:rPr lang="zh-CN" altLang="en-US" b="1">
                <a:latin typeface="+mj-ea"/>
                <a:ea typeface="+mj-ea"/>
                <a:cs typeface="+mj-ea"/>
              </a:rPr>
              <a:t>您单位所属期为2020年2-6月享受阶段性全免养老、失业和工伤单位缴费；所属期为2020年2-6月享受阶段性减半征收基本医疗保险单位缴费。</a:t>
            </a:r>
            <a:endParaRPr lang="zh-CN" altLang="en-US" b="1">
              <a:latin typeface="+mj-ea"/>
              <a:ea typeface="+mj-ea"/>
              <a:cs typeface="+mj-ea"/>
            </a:endParaRPr>
          </a:p>
        </p:txBody>
      </p:sp>
      <p:pic>
        <p:nvPicPr>
          <p:cNvPr id="4" name="图片 3" descr="无标题"/>
          <p:cNvPicPr>
            <a:picLocks noChangeAspect="1"/>
          </p:cNvPicPr>
          <p:nvPr/>
        </p:nvPicPr>
        <p:blipFill>
          <a:blip r:embed="rId1"/>
          <a:srcRect r="1468" b="4276"/>
          <a:stretch>
            <a:fillRect/>
          </a:stretch>
        </p:blipFill>
        <p:spPr>
          <a:xfrm>
            <a:off x="4248785" y="895350"/>
            <a:ext cx="4860290" cy="3582035"/>
          </a:xfrm>
          <a:prstGeom prst="rect">
            <a:avLst/>
          </a:prstGeom>
        </p:spPr>
      </p:pic>
      <p:sp>
        <p:nvSpPr>
          <p:cNvPr id="5" name="椭圆 4"/>
          <p:cNvSpPr/>
          <p:nvPr/>
        </p:nvSpPr>
        <p:spPr>
          <a:xfrm>
            <a:off x="6228715" y="3220085"/>
            <a:ext cx="2915920" cy="1440180"/>
          </a:xfrm>
          <a:prstGeom prst="ellipse">
            <a:avLst/>
          </a:prstGeom>
          <a:noFill/>
          <a:ln>
            <a:solidFill>
              <a:srgbClr val="FE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24878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06730" y="1192530"/>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企业类型查询</a:t>
            </a:r>
            <a:endParaRPr lang="zh-CN" altLang="en-US"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506730" y="1734820"/>
            <a:ext cx="3364230" cy="1373505"/>
          </a:xfrm>
          <a:prstGeom prst="rect">
            <a:avLst/>
          </a:prstGeom>
          <a:noFill/>
        </p:spPr>
        <p:txBody>
          <a:bodyPr wrap="square" rtlCol="0">
            <a:spAutoFit/>
          </a:bodyPr>
          <a:p>
            <a:pPr algn="just" fontAlgn="auto">
              <a:lnSpc>
                <a:spcPts val="2500"/>
              </a:lnSpc>
            </a:pPr>
            <a:r>
              <a:rPr lang="zh-CN" altLang="en-US" b="1">
                <a:latin typeface="+mj-ea"/>
                <a:ea typeface="+mj-ea"/>
                <a:cs typeface="+mj-ea"/>
              </a:rPr>
              <a:t>第四种提示（适用于新办理缴费登记的用人单位）</a:t>
            </a:r>
            <a:endParaRPr lang="zh-CN" altLang="en-US" b="1">
              <a:latin typeface="+mj-ea"/>
              <a:ea typeface="+mj-ea"/>
              <a:cs typeface="+mj-ea"/>
            </a:endParaRPr>
          </a:p>
          <a:p>
            <a:pPr algn="just" fontAlgn="auto">
              <a:lnSpc>
                <a:spcPts val="2500"/>
              </a:lnSpc>
            </a:pPr>
            <a:r>
              <a:rPr lang="zh-CN" altLang="en-US" b="1">
                <a:latin typeface="+mj-ea"/>
                <a:ea typeface="+mj-ea"/>
                <a:cs typeface="+mj-ea"/>
              </a:rPr>
              <a:t>您单位享受阶段性减免政策结果确认中。</a:t>
            </a:r>
            <a:endParaRPr lang="zh-CN" altLang="en-US" b="1">
              <a:latin typeface="+mj-ea"/>
              <a:ea typeface="+mj-ea"/>
              <a:cs typeface="+mj-ea"/>
            </a:endParaRPr>
          </a:p>
        </p:txBody>
      </p:sp>
      <p:pic>
        <p:nvPicPr>
          <p:cNvPr id="4" name="图片 3" descr="无标题"/>
          <p:cNvPicPr>
            <a:picLocks noChangeAspect="1"/>
          </p:cNvPicPr>
          <p:nvPr/>
        </p:nvPicPr>
        <p:blipFill>
          <a:blip r:embed="rId1"/>
          <a:srcRect r="1468" b="4276"/>
          <a:stretch>
            <a:fillRect/>
          </a:stretch>
        </p:blipFill>
        <p:spPr>
          <a:xfrm>
            <a:off x="4248785" y="895350"/>
            <a:ext cx="4860290" cy="3582035"/>
          </a:xfrm>
          <a:prstGeom prst="rect">
            <a:avLst/>
          </a:prstGeom>
        </p:spPr>
      </p:pic>
      <p:sp>
        <p:nvSpPr>
          <p:cNvPr id="5" name="椭圆 4"/>
          <p:cNvSpPr/>
          <p:nvPr/>
        </p:nvSpPr>
        <p:spPr>
          <a:xfrm>
            <a:off x="6228715" y="3220085"/>
            <a:ext cx="2915920" cy="1440180"/>
          </a:xfrm>
          <a:prstGeom prst="ellipse">
            <a:avLst/>
          </a:prstGeom>
          <a:noFill/>
          <a:ln>
            <a:solidFill>
              <a:srgbClr val="FE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0"/>
            <a:ext cx="9143365" cy="514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06730" y="1192530"/>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企业类型查询</a:t>
            </a:r>
            <a:endParaRPr lang="zh-CN" altLang="en-US"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506730" y="1734820"/>
            <a:ext cx="3364230" cy="1373505"/>
          </a:xfrm>
          <a:prstGeom prst="rect">
            <a:avLst/>
          </a:prstGeom>
          <a:noFill/>
        </p:spPr>
        <p:txBody>
          <a:bodyPr wrap="square" rtlCol="0">
            <a:spAutoFit/>
          </a:bodyPr>
          <a:p>
            <a:pPr algn="just" fontAlgn="auto">
              <a:lnSpc>
                <a:spcPts val="2500"/>
              </a:lnSpc>
            </a:pPr>
            <a:r>
              <a:rPr lang="zh-CN" altLang="en-US" b="1">
                <a:latin typeface="+mj-ea"/>
                <a:ea typeface="+mj-ea"/>
                <a:cs typeface="+mj-ea"/>
              </a:rPr>
              <a:t>第四种提示（适用于新办理缴费登记的用人单位）</a:t>
            </a:r>
            <a:endParaRPr lang="zh-CN" altLang="en-US" b="1">
              <a:latin typeface="+mj-ea"/>
              <a:ea typeface="+mj-ea"/>
              <a:cs typeface="+mj-ea"/>
            </a:endParaRPr>
          </a:p>
          <a:p>
            <a:pPr algn="just" fontAlgn="auto">
              <a:lnSpc>
                <a:spcPts val="2500"/>
              </a:lnSpc>
            </a:pPr>
            <a:r>
              <a:rPr lang="zh-CN" altLang="en-US" b="1">
                <a:latin typeface="+mj-ea"/>
                <a:ea typeface="+mj-ea"/>
                <a:cs typeface="+mj-ea"/>
              </a:rPr>
              <a:t>您单位享受阶段性减免政策结果确认中。</a:t>
            </a:r>
            <a:endParaRPr lang="zh-CN" altLang="en-US" b="1">
              <a:latin typeface="+mj-ea"/>
              <a:ea typeface="+mj-ea"/>
              <a:cs typeface="+mj-ea"/>
            </a:endParaRPr>
          </a:p>
        </p:txBody>
      </p:sp>
      <p:sp>
        <p:nvSpPr>
          <p:cNvPr id="4" name="文本框 3"/>
          <p:cNvSpPr txBox="1"/>
          <p:nvPr/>
        </p:nvSpPr>
        <p:spPr>
          <a:xfrm>
            <a:off x="4471670" y="1856740"/>
            <a:ext cx="4060825" cy="1476375"/>
          </a:xfrm>
          <a:prstGeom prst="rect">
            <a:avLst/>
          </a:prstGeom>
          <a:noFill/>
        </p:spPr>
        <p:txBody>
          <a:bodyPr wrap="square" rtlCol="0">
            <a:spAutoFit/>
          </a:bodyPr>
          <a:p>
            <a:pPr algn="just" fontAlgn="auto">
              <a:spcBef>
                <a:spcPts val="1200"/>
              </a:spcBef>
            </a:pPr>
            <a:r>
              <a:rPr lang="zh-CN" altLang="en-US" sz="1600" b="1"/>
              <a:t>待主管税务机关</a:t>
            </a:r>
            <a:r>
              <a:rPr lang="zh-CN" altLang="en-US" sz="1600" b="1">
                <a:solidFill>
                  <a:srgbClr val="FF0000"/>
                </a:solidFill>
              </a:rPr>
              <a:t>确认划型结果后</a:t>
            </a:r>
            <a:r>
              <a:rPr lang="zh-CN" altLang="en-US" sz="1600" b="1"/>
              <a:t>，提示就会变为上述3种类型的其中之一种。</a:t>
            </a:r>
            <a:endParaRPr lang="zh-CN" altLang="en-US" sz="1600" b="1"/>
          </a:p>
          <a:p>
            <a:pPr algn="just" fontAlgn="auto">
              <a:spcBef>
                <a:spcPts val="1200"/>
              </a:spcBef>
            </a:pPr>
            <a:r>
              <a:rPr lang="zh-CN" altLang="en-US" sz="1600" b="1"/>
              <a:t>在未有确认减免政策类型之前，该类用人单位</a:t>
            </a:r>
            <a:r>
              <a:rPr lang="zh-CN" altLang="en-US" sz="1600" b="1">
                <a:solidFill>
                  <a:srgbClr val="FF0000"/>
                </a:solidFill>
              </a:rPr>
              <a:t>先不进行申报缴费</a:t>
            </a:r>
            <a:r>
              <a:rPr lang="zh-CN" altLang="en-US" sz="1600" b="1"/>
              <a:t>，但是应该</a:t>
            </a:r>
            <a:r>
              <a:rPr lang="zh-CN" altLang="en-US" sz="1600" b="1">
                <a:solidFill>
                  <a:srgbClr val="FF0000"/>
                </a:solidFill>
              </a:rPr>
              <a:t>按实际情况按时进行增员和减员处理</a:t>
            </a:r>
            <a:r>
              <a:rPr lang="zh-CN" altLang="en-US" sz="1600" b="1"/>
              <a:t>。</a:t>
            </a:r>
            <a:endParaRPr lang="zh-CN" altLang="en-US" sz="1600" b="1"/>
          </a:p>
        </p:txBody>
      </p:sp>
      <p:sp>
        <p:nvSpPr>
          <p:cNvPr id="5" name="文本框 4"/>
          <p:cNvSpPr txBox="1"/>
          <p:nvPr/>
        </p:nvSpPr>
        <p:spPr>
          <a:xfrm>
            <a:off x="4471670" y="1381125"/>
            <a:ext cx="2556510" cy="475615"/>
          </a:xfrm>
          <a:prstGeom prst="rect">
            <a:avLst/>
          </a:prstGeom>
          <a:noFill/>
          <a:ln w="9525">
            <a:noFill/>
          </a:ln>
        </p:spPr>
        <p:txBody>
          <a:bodyPr wrap="square">
            <a:spAutoFit/>
          </a:bodyPr>
          <a:p>
            <a:pPr indent="0"/>
            <a:r>
              <a:rPr lang="zh-CN" altLang="en-US" sz="2500" b="0">
                <a:solidFill>
                  <a:srgbClr val="FF0000"/>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注意：</a:t>
            </a:r>
            <a:endParaRPr lang="zh-CN" altLang="en-US" sz="2500" b="0">
              <a:solidFill>
                <a:srgbClr val="FF0000"/>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0"/>
            <a:ext cx="9143365" cy="514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505460" y="2162175"/>
            <a:ext cx="8132445" cy="1553210"/>
          </a:xfrm>
          <a:prstGeom prst="rect">
            <a:avLst/>
          </a:prstGeom>
          <a:noFill/>
        </p:spPr>
        <p:txBody>
          <a:bodyPr wrap="square" rtlCol="0">
            <a:spAutoFit/>
          </a:bodyPr>
          <a:p>
            <a:pPr algn="just" fontAlgn="auto">
              <a:spcBef>
                <a:spcPts val="0"/>
              </a:spcBef>
            </a:pPr>
            <a:r>
              <a:rPr lang="zh-CN" altLang="en-US" sz="2000" b="1">
                <a:solidFill>
                  <a:schemeClr val="tx1"/>
                </a:solidFill>
                <a:effectLst>
                  <a:outerShdw blurRad="38100" dist="19050" dir="2700000" algn="tl" rotWithShape="0">
                    <a:schemeClr val="dk1">
                      <a:alpha val="40000"/>
                    </a:schemeClr>
                  </a:outerShdw>
                </a:effectLst>
                <a:latin typeface="黑体" panose="02010600030101010101" charset="-122"/>
                <a:ea typeface="黑体" panose="02010600030101010101" charset="-122"/>
                <a:cs typeface="黑体" panose="02010600030101010101" charset="-122"/>
              </a:rPr>
              <a:t>《关于印发中小企业划型标准规定的通知》</a:t>
            </a:r>
            <a:endParaRPr lang="zh-CN" altLang="en-US" sz="2000" b="1">
              <a:solidFill>
                <a:schemeClr val="tx1"/>
              </a:solidFill>
              <a:effectLst>
                <a:outerShdw blurRad="38100" dist="19050" dir="2700000" algn="tl" rotWithShape="0">
                  <a:schemeClr val="dk1">
                    <a:alpha val="40000"/>
                  </a:schemeClr>
                </a:outerShdw>
              </a:effectLst>
              <a:latin typeface="黑体" panose="02010600030101010101" charset="-122"/>
              <a:ea typeface="黑体" panose="02010600030101010101" charset="-122"/>
              <a:cs typeface="黑体" panose="02010600030101010101" charset="-122"/>
            </a:endParaRPr>
          </a:p>
          <a:p>
            <a:pPr algn="just" fontAlgn="auto">
              <a:spcBef>
                <a:spcPts val="0"/>
              </a:spcBef>
            </a:pPr>
            <a:r>
              <a:rPr lang="zh-CN" altLang="en-US" sz="2000" b="1">
                <a:solidFill>
                  <a:schemeClr val="tx1"/>
                </a:solidFill>
                <a:effectLst>
                  <a:outerShdw blurRad="38100" dist="19050" dir="2700000" algn="tl" rotWithShape="0">
                    <a:schemeClr val="dk1">
                      <a:alpha val="40000"/>
                    </a:schemeClr>
                  </a:outerShdw>
                </a:effectLst>
                <a:latin typeface="黑体" panose="02010600030101010101" charset="-122"/>
                <a:ea typeface="黑体" panose="02010600030101010101" charset="-122"/>
                <a:cs typeface="黑体" panose="02010600030101010101" charset="-122"/>
              </a:rPr>
              <a:t>（工信部联企业〔2011〕300号）</a:t>
            </a:r>
            <a:endParaRPr lang="zh-CN" altLang="en-US" sz="2000" b="1">
              <a:solidFill>
                <a:schemeClr val="tx1"/>
              </a:solidFill>
              <a:effectLst>
                <a:outerShdw blurRad="38100" dist="19050" dir="2700000" algn="tl" rotWithShape="0">
                  <a:schemeClr val="dk1">
                    <a:alpha val="40000"/>
                  </a:schemeClr>
                </a:outerShdw>
              </a:effectLst>
              <a:latin typeface="黑体" panose="02010600030101010101" charset="-122"/>
              <a:ea typeface="黑体" panose="02010600030101010101" charset="-122"/>
              <a:cs typeface="黑体" panose="02010600030101010101" charset="-122"/>
            </a:endParaRPr>
          </a:p>
          <a:p>
            <a:pPr algn="just" fontAlgn="auto">
              <a:spcBef>
                <a:spcPts val="1800"/>
              </a:spcBef>
            </a:pPr>
            <a:r>
              <a:rPr lang="zh-CN" altLang="en-US" sz="2000" b="1">
                <a:solidFill>
                  <a:schemeClr val="tx1"/>
                </a:solidFill>
                <a:effectLst>
                  <a:outerShdw blurRad="38100" dist="19050" dir="2700000" algn="tl" rotWithShape="0">
                    <a:schemeClr val="dk1">
                      <a:alpha val="40000"/>
                    </a:schemeClr>
                  </a:outerShdw>
                </a:effectLst>
                <a:latin typeface="黑体" panose="02010600030101010101" charset="-122"/>
                <a:ea typeface="黑体" panose="02010600030101010101" charset="-122"/>
                <a:cs typeface="黑体" panose="02010600030101010101" charset="-122"/>
              </a:rPr>
              <a:t>《国家统计局关于印发统计上大中小微企业划分办法（2017）的通知》（国统字〔2017〕213号）确定的名单进行划分。</a:t>
            </a:r>
            <a:endParaRPr lang="zh-CN" altLang="en-US" sz="2000" b="1">
              <a:solidFill>
                <a:schemeClr val="tx1"/>
              </a:solidFill>
              <a:effectLst>
                <a:outerShdw blurRad="38100" dist="19050" dir="2700000" algn="tl" rotWithShape="0">
                  <a:schemeClr val="dk1">
                    <a:alpha val="40000"/>
                  </a:schemeClr>
                </a:outerShdw>
              </a:effectLst>
              <a:latin typeface="黑体" panose="02010600030101010101" charset="-122"/>
              <a:ea typeface="黑体" panose="02010600030101010101" charset="-122"/>
              <a:cs typeface="黑体" panose="02010600030101010101" charset="-122"/>
            </a:endParaRPr>
          </a:p>
        </p:txBody>
      </p:sp>
      <p:sp>
        <p:nvSpPr>
          <p:cNvPr id="8" name="文本框 7"/>
          <p:cNvSpPr txBox="1"/>
          <p:nvPr/>
        </p:nvSpPr>
        <p:spPr>
          <a:xfrm>
            <a:off x="604520" y="1374775"/>
            <a:ext cx="8132445" cy="553085"/>
          </a:xfrm>
          <a:prstGeom prst="rect">
            <a:avLst/>
          </a:prstGeom>
          <a:noFill/>
        </p:spPr>
        <p:txBody>
          <a:bodyPr wrap="square" rtlCol="0">
            <a:spAutoFit/>
          </a:bodyPr>
          <a:p>
            <a:pPr algn="just" fontAlgn="auto">
              <a:spcBef>
                <a:spcPts val="1800"/>
              </a:spcBef>
            </a:pPr>
            <a:r>
              <a:rPr lang="zh-CN" altLang="en-US" sz="3000">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小标宋简体" panose="02010601030101010101" charset="-122"/>
              </a:rPr>
              <a:t>企业划型依据</a:t>
            </a:r>
            <a:endParaRPr lang="zh-CN" altLang="en-US" sz="3000">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2045" y="0"/>
            <a:ext cx="424878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386070" y="1192530"/>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企业类型调整</a:t>
            </a:r>
            <a:endPar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5386070" y="1734820"/>
            <a:ext cx="3193415" cy="1373505"/>
          </a:xfrm>
          <a:prstGeom prst="rect">
            <a:avLst/>
          </a:prstGeom>
          <a:noFill/>
        </p:spPr>
        <p:txBody>
          <a:bodyPr wrap="square" rtlCol="0">
            <a:spAutoFit/>
          </a:bodyPr>
          <a:p>
            <a:pPr algn="l" fontAlgn="auto">
              <a:lnSpc>
                <a:spcPts val="2500"/>
              </a:lnSpc>
            </a:pPr>
            <a:r>
              <a:rPr lang="zh-CN" altLang="en-US" b="1">
                <a:latin typeface="+mj-ea"/>
                <a:ea typeface="+mj-ea"/>
              </a:rPr>
              <a:t>对本单位划型有异议的，可以在限期内向主管税务机关提交《变更企业划型结果申请表》申请。</a:t>
            </a:r>
            <a:endParaRPr lang="zh-CN" altLang="en-US" b="1">
              <a:latin typeface="+mj-ea"/>
              <a:ea typeface="+mj-ea"/>
            </a:endParaRPr>
          </a:p>
        </p:txBody>
      </p:sp>
      <p:pic>
        <p:nvPicPr>
          <p:cNvPr id="4" name="图片 2"/>
          <p:cNvPicPr>
            <a:picLocks noChangeAspect="1"/>
          </p:cNvPicPr>
          <p:nvPr/>
        </p:nvPicPr>
        <p:blipFill>
          <a:blip r:embed="rId1"/>
          <a:srcRect l="45262" t="74561" r="46901" b="13716"/>
          <a:stretch>
            <a:fillRect/>
          </a:stretch>
        </p:blipFill>
        <p:spPr>
          <a:xfrm>
            <a:off x="622300" y="1021080"/>
            <a:ext cx="3326130" cy="2800350"/>
          </a:xfrm>
          <a:prstGeom prst="rect">
            <a:avLst/>
          </a:prstGeom>
          <a:noFill/>
          <a:ln>
            <a:noFill/>
          </a:ln>
        </p:spPr>
      </p:pic>
      <p:sp>
        <p:nvSpPr>
          <p:cNvPr id="5" name="文本框 4"/>
          <p:cNvSpPr txBox="1"/>
          <p:nvPr/>
        </p:nvSpPr>
        <p:spPr>
          <a:xfrm>
            <a:off x="1792605" y="3943985"/>
            <a:ext cx="1269365" cy="275590"/>
          </a:xfrm>
          <a:prstGeom prst="rect">
            <a:avLst/>
          </a:prstGeom>
          <a:noFill/>
        </p:spPr>
        <p:txBody>
          <a:bodyPr wrap="square" rtlCol="0">
            <a:spAutoFit/>
          </a:bodyPr>
          <a:p>
            <a:r>
              <a:rPr lang="zh-CN" altLang="en-US" sz="1200" b="1"/>
              <a:t>扫描获取申请表。</a:t>
            </a:r>
            <a:endParaRPr lang="zh-CN" altLang="en-US" sz="1200" b="1"/>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0"/>
            <a:ext cx="918019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052195" y="1259205"/>
            <a:ext cx="2556510" cy="475615"/>
          </a:xfrm>
          <a:prstGeom prst="rect">
            <a:avLst/>
          </a:prstGeom>
          <a:noFill/>
          <a:ln w="9525">
            <a:noFill/>
          </a:ln>
        </p:spPr>
        <p:txBody>
          <a:bodyPr wrap="square">
            <a:spAutoFit/>
          </a:bodyPr>
          <a:p>
            <a:pPr indent="0"/>
            <a:r>
              <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退费问题</a:t>
            </a:r>
            <a:endParaRPr lang="zh-CN" sz="2500" b="0">
              <a:solidFill>
                <a:schemeClr val="tx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3" name="文本框 2"/>
          <p:cNvSpPr txBox="1"/>
          <p:nvPr/>
        </p:nvSpPr>
        <p:spPr>
          <a:xfrm>
            <a:off x="1052195" y="1877695"/>
            <a:ext cx="6307455" cy="1052830"/>
          </a:xfrm>
          <a:prstGeom prst="rect">
            <a:avLst/>
          </a:prstGeom>
          <a:noFill/>
        </p:spPr>
        <p:txBody>
          <a:bodyPr wrap="square" rtlCol="0">
            <a:spAutoFit/>
          </a:bodyPr>
          <a:p>
            <a:pPr algn="just" fontAlgn="auto">
              <a:lnSpc>
                <a:spcPts val="2500"/>
              </a:lnSpc>
            </a:pPr>
            <a:r>
              <a:rPr lang="zh-CN" altLang="en-US" b="1">
                <a:latin typeface="+mj-ea"/>
                <a:ea typeface="+mj-ea"/>
              </a:rPr>
              <a:t>税务机关会协同社保部门，对征收系统完成调整前已经缴纳了2020年2月、3月社保费，未自动享受减免自动的缴费人进行退费处理，缴费人无需办理任何手续。</a:t>
            </a:r>
            <a:endParaRPr lang="zh-CN" altLang="en-US" b="1">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36830" y="-111760"/>
            <a:ext cx="9180830" cy="5255260"/>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220595" y="1543050"/>
            <a:ext cx="4398645" cy="13220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a:ln>
                  <a:noFill/>
                </a:ln>
                <a:solidFill>
                  <a:prstClr val="white"/>
                </a:solidFill>
                <a:effectLst/>
                <a:uLnTx/>
                <a:uFillTx/>
                <a:latin typeface="方正小标宋简体" panose="02010601030101010101" charset="-122"/>
                <a:ea typeface="方正小标宋简体" panose="02010601030101010101" charset="-122"/>
                <a:cs typeface="+mn-cs"/>
              </a:rPr>
              <a:t>结束</a:t>
            </a:r>
            <a:endParaRPr kumimoji="0" lang="zh-CN" altLang="en-US" sz="8000" b="0" i="0" u="none" strike="noStrike" kern="1200" cap="none" spc="0" normalizeH="0" baseline="0" noProof="0">
              <a:ln>
                <a:noFill/>
              </a:ln>
              <a:solidFill>
                <a:prstClr val="white"/>
              </a:solidFill>
              <a:effectLst/>
              <a:uLnTx/>
              <a:uFillTx/>
              <a:latin typeface="方正小标宋简体" panose="02010601030101010101" charset="-122"/>
              <a:ea typeface="方正小标宋简体" panose="02010601030101010101" charset="-122"/>
              <a:cs typeface="+mn-cs"/>
            </a:endParaRPr>
          </a:p>
        </p:txBody>
      </p:sp>
      <p:sp>
        <p:nvSpPr>
          <p:cNvPr id="5" name="文本框 4"/>
          <p:cNvSpPr txBox="1"/>
          <p:nvPr/>
        </p:nvSpPr>
        <p:spPr>
          <a:xfrm>
            <a:off x="3585210" y="2793365"/>
            <a:ext cx="1974215" cy="368300"/>
          </a:xfrm>
          <a:prstGeom prst="rect">
            <a:avLst/>
          </a:prstGeom>
          <a:noFill/>
        </p:spPr>
        <p:txBody>
          <a:bodyPr wrap="square" rtlCol="0">
            <a:spAutoFit/>
          </a:bodyPr>
          <a:p>
            <a:r>
              <a:rPr lang="zh-CN" altLang="en-US">
                <a:solidFill>
                  <a:schemeClr val="bg1"/>
                </a:solidFill>
                <a:latin typeface="黑体" panose="02010600030101010101" charset="-122"/>
                <a:ea typeface="黑体" panose="02010600030101010101" charset="-122"/>
              </a:rPr>
              <a:t>主讲人：李俊强</a:t>
            </a:r>
            <a:endParaRPr lang="zh-CN" altLang="en-US">
              <a:solidFill>
                <a:schemeClr val="bg1"/>
              </a:solidFill>
              <a:latin typeface="黑体" panose="02010600030101010101" charset="-122"/>
              <a:ea typeface="黑体" panose="02010600030101010101" charset="-122"/>
            </a:endParaRPr>
          </a:p>
        </p:txBody>
      </p:sp>
      <p:pic>
        <p:nvPicPr>
          <p:cNvPr id="3" name="图片 2" descr="1"/>
          <p:cNvPicPr>
            <a:picLocks noChangeAspect="1"/>
          </p:cNvPicPr>
          <p:nvPr/>
        </p:nvPicPr>
        <p:blipFill>
          <a:blip r:embed="rId1"/>
          <a:stretch>
            <a:fillRect/>
          </a:stretch>
        </p:blipFill>
        <p:spPr>
          <a:xfrm>
            <a:off x="2753995" y="3423285"/>
            <a:ext cx="3600000" cy="8685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587375"/>
            <a:ext cx="6931025" cy="3969385"/>
          </a:xfrm>
          <a:prstGeom prst="rect">
            <a:avLst/>
          </a:prstGeom>
          <a:noFill/>
        </p:spPr>
        <p:txBody>
          <a:bodyPr wrap="square" rtlCol="0">
            <a:spAutoFit/>
          </a:bodyPr>
          <a:p>
            <a:pPr algn="just"/>
            <a:r>
              <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《广东省人民政府关于印发广东省进一步稳定和促进就业若干政策措施的通知》（粤府〔2020〕12号）</a:t>
            </a:r>
            <a:endPar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endPar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r>
              <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《广东省人力资源和社会保障厅、广东省医疗保障局、广东省财政厅、 国家税务总局广东省税务局关于阶段性减免企业社会保险费的实施意见》（粤人社发〔2020〕58号）</a:t>
            </a:r>
            <a:endPar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endPar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r>
              <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《广东省医疗保障局 国家税务总局广东省税务局关于进一步明确阶段性减征职工基本医疗保险费有关意见的通知》（粤医保函〔2020〕62号） </a:t>
            </a:r>
            <a:endPar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endPar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a:p>
            <a:pPr algn="just"/>
            <a:r>
              <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《国家税务总局广东省税务局 广东省人力资源和社会保障厅广东省医疗保障局关于落实阶段性减免企业社会保险费政策有关申报征收退费事项的通告》（2020年第8号）</a:t>
            </a:r>
            <a:endParaRPr lang="zh-CN" altLang="en-US"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44245" y="1883410"/>
            <a:ext cx="6931025" cy="1322070"/>
          </a:xfrm>
          <a:prstGeom prst="rect">
            <a:avLst/>
          </a:prstGeom>
          <a:noFill/>
        </p:spPr>
        <p:txBody>
          <a:bodyPr wrap="square" rtlCol="0">
            <a:spAutoFit/>
          </a:bodyPr>
          <a:p>
            <a:pPr algn="just"/>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rPr>
              <a:t>《佛山市医疗保障局 国家税务总局佛山市税务局转发广东省医疗保障局 国家税务总局广东省税务局关于进一步明确阶段性减征职工基本医疗保险费有关意见的通知》（佛医保函〔2020〕29号）</a:t>
            </a:r>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475740" y="1181100"/>
            <a:ext cx="5962723" cy="1868143"/>
            <a:chOff x="2064348" y="1626395"/>
            <a:chExt cx="8352928" cy="3050745"/>
          </a:xfrm>
        </p:grpSpPr>
        <p:grpSp>
          <p:nvGrpSpPr>
            <p:cNvPr id="27" name="组合 26"/>
            <p:cNvGrpSpPr/>
            <p:nvPr/>
          </p:nvGrpSpPr>
          <p:grpSpPr>
            <a:xfrm>
              <a:off x="2957132" y="1626397"/>
              <a:ext cx="7460144" cy="746489"/>
              <a:chOff x="3203847" y="1257430"/>
              <a:chExt cx="4123616" cy="412624"/>
            </a:xfrm>
            <a:solidFill>
              <a:srgbClr val="FFC000"/>
            </a:solidFill>
          </p:grpSpPr>
          <p:sp>
            <p:nvSpPr>
              <p:cNvPr id="2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68788" y="1284012"/>
                <a:ext cx="2391185" cy="359965"/>
              </a:xfrm>
              <a:prstGeom prst="rect">
                <a:avLst/>
              </a:prstGeom>
              <a:noFill/>
              <a:ln>
                <a:noFill/>
              </a:ln>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rPr>
                  <a:t>社会保险费延期缴纳政策</a:t>
                </a:r>
                <a:endParaRPr sz="2000" b="1" kern="0"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957133" y="2803880"/>
              <a:ext cx="7460141" cy="746488"/>
              <a:chOff x="3203848" y="1942038"/>
              <a:chExt cx="4123615" cy="412624"/>
            </a:xfrm>
            <a:solidFill>
              <a:srgbClr val="FFC000"/>
            </a:solidFill>
          </p:grpSpPr>
          <p:sp>
            <p:nvSpPr>
              <p:cNvPr id="31" name="圆角矩形 5"/>
              <p:cNvSpPr/>
              <p:nvPr/>
            </p:nvSpPr>
            <p:spPr>
              <a:xfrm>
                <a:off x="3203848" y="1942038"/>
                <a:ext cx="4123615"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3568978" y="1968301"/>
                <a:ext cx="1983134" cy="359965"/>
              </a:xfrm>
              <a:prstGeom prst="rect">
                <a:avLst/>
              </a:prstGeom>
              <a:noFill/>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rPr>
                  <a:t>社保费政策基本概念</a:t>
                </a:r>
                <a:endParaRPr sz="2000" b="1" kern="0" dirty="0">
                  <a:solidFill>
                    <a:srgbClr val="FFFFFF"/>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2957133" y="3930652"/>
              <a:ext cx="7460141" cy="746488"/>
              <a:chOff x="3203848" y="2626646"/>
              <a:chExt cx="4123615" cy="412624"/>
            </a:xfrm>
            <a:solidFill>
              <a:srgbClr val="FFC000"/>
            </a:solidFill>
          </p:grpSpPr>
          <p:sp>
            <p:nvSpPr>
              <p:cNvPr id="49" name="圆角矩形 11"/>
              <p:cNvSpPr/>
              <p:nvPr/>
            </p:nvSpPr>
            <p:spPr>
              <a:xfrm>
                <a:off x="3203848" y="2626646"/>
                <a:ext cx="4123615"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1" name="矩形 50"/>
              <p:cNvSpPr/>
              <p:nvPr/>
            </p:nvSpPr>
            <p:spPr>
              <a:xfrm>
                <a:off x="3568923" y="2653111"/>
                <a:ext cx="2799238" cy="359966"/>
              </a:xfrm>
              <a:prstGeom prst="rect">
                <a:avLst/>
              </a:prstGeom>
              <a:noFill/>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rPr>
                  <a:t>各险种阶段性减免社保费政策</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52"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1.</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53" name="圆角矩形 10"/>
            <p:cNvSpPr/>
            <p:nvPr/>
          </p:nvSpPr>
          <p:spPr>
            <a:xfrm>
              <a:off x="2064348" y="2803876"/>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2.</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55" name="圆角矩形 10"/>
            <p:cNvSpPr/>
            <p:nvPr/>
          </p:nvSpPr>
          <p:spPr>
            <a:xfrm>
              <a:off x="2064348" y="3930651"/>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3.</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475740" y="3290570"/>
            <a:ext cx="5962723" cy="457118"/>
            <a:chOff x="2064348" y="1626395"/>
            <a:chExt cx="8352928" cy="746491"/>
          </a:xfrm>
        </p:grpSpPr>
        <p:grpSp>
          <p:nvGrpSpPr>
            <p:cNvPr id="6" name="组合 5"/>
            <p:cNvGrpSpPr/>
            <p:nvPr/>
          </p:nvGrpSpPr>
          <p:grpSpPr>
            <a:xfrm>
              <a:off x="2957132" y="1626397"/>
              <a:ext cx="7460144" cy="746489"/>
              <a:chOff x="3203847" y="1257430"/>
              <a:chExt cx="4123616" cy="412624"/>
            </a:xfrm>
            <a:solidFill>
              <a:srgbClr val="FFC000"/>
            </a:solidFill>
          </p:grpSpPr>
          <p:sp>
            <p:nvSpPr>
              <p:cNvPr id="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3568687" y="1283797"/>
                <a:ext cx="2925114" cy="223507"/>
              </a:xfrm>
              <a:prstGeom prst="rect">
                <a:avLst/>
              </a:prstGeom>
              <a:noFill/>
              <a:ln>
                <a:noFill/>
              </a:ln>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rPr>
                  <a:t>企业类型查询、调整和退费</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20"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4.</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4" name="图片 3"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370965" y="2168525"/>
            <a:ext cx="5962723" cy="457118"/>
            <a:chOff x="2064348" y="1626395"/>
            <a:chExt cx="8352928" cy="746491"/>
          </a:xfrm>
        </p:grpSpPr>
        <p:grpSp>
          <p:nvGrpSpPr>
            <p:cNvPr id="27" name="组合 26"/>
            <p:cNvGrpSpPr/>
            <p:nvPr/>
          </p:nvGrpSpPr>
          <p:grpSpPr>
            <a:xfrm>
              <a:off x="2957132" y="1626397"/>
              <a:ext cx="7460144" cy="746489"/>
              <a:chOff x="3203847" y="1257430"/>
              <a:chExt cx="4123616" cy="412624"/>
            </a:xfrm>
            <a:solidFill>
              <a:srgbClr val="FFC000"/>
            </a:solidFill>
          </p:grpSpPr>
          <p:sp>
            <p:nvSpPr>
              <p:cNvPr id="2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68788" y="1284012"/>
                <a:ext cx="2391185" cy="359965"/>
              </a:xfrm>
              <a:prstGeom prst="rect">
                <a:avLst/>
              </a:prstGeom>
              <a:noFill/>
              <a:ln>
                <a:noFill/>
              </a:ln>
            </p:spPr>
            <p:txBody>
              <a:bodyPr wrap="square">
                <a:spAutoFit/>
              </a:bodyPr>
              <a:p>
                <a:pPr algn="l" defTabSz="1219200" fontAlgn="auto">
                  <a:spcBef>
                    <a:spcPct val="0"/>
                  </a:spcBef>
                  <a:spcAft>
                    <a:spcPct val="0"/>
                  </a:spcAft>
                  <a:defRPr/>
                </a:pPr>
                <a:r>
                  <a:rPr sz="2000" b="1" kern="0" dirty="0">
                    <a:solidFill>
                      <a:srgbClr val="FFFFFF"/>
                    </a:solidFill>
                    <a:latin typeface="微软雅黑" panose="020B0503020204020204" pitchFamily="34" charset="-122"/>
                    <a:ea typeface="微软雅黑" panose="020B0503020204020204" pitchFamily="34" charset="-122"/>
                  </a:rPr>
                  <a:t>社会保险费延期缴纳政策</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52"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1.</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4" name="图片 3"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195" y="-19685"/>
            <a:ext cx="9180195"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160780" y="1286510"/>
            <a:ext cx="6822440" cy="1198880"/>
          </a:xfrm>
          <a:prstGeom prst="rect">
            <a:avLst/>
          </a:prstGeom>
          <a:noFill/>
          <a:ln>
            <a:noFill/>
          </a:ln>
        </p:spPr>
        <p:txBody>
          <a:bodyPr wrap="square" rtlCol="0" anchor="t">
            <a:spAutoFit/>
          </a:bodyPr>
          <a:p>
            <a:pPr algn="just"/>
            <a:r>
              <a:rPr lang="en-US" altLang="zh-CN" sz="24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        </a:t>
            </a:r>
            <a:r>
              <a:rPr lang="zh-CN" altLang="en-US" sz="24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受疫情影响不能按时缴纳社会保险费的企业，允许延期至疫情解除后三个月内补办补缴；补办补缴社会保险费免收滞纳金。</a:t>
            </a:r>
            <a:endParaRPr lang="zh-CN" altLang="en-US" sz="24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195" y="-19685"/>
            <a:ext cx="9180195"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160780" y="1286510"/>
            <a:ext cx="6822440" cy="1014730"/>
          </a:xfrm>
          <a:prstGeom prst="rect">
            <a:avLst/>
          </a:prstGeom>
          <a:noFill/>
          <a:ln>
            <a:noFill/>
          </a:ln>
        </p:spPr>
        <p:txBody>
          <a:bodyPr wrap="square" rtlCol="0" anchor="t">
            <a:spAutoFit/>
          </a:bodyPr>
          <a:p>
            <a:pPr algn="just"/>
            <a:r>
              <a:rPr lang="en-US" altLang="zh-CN"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        </a:t>
            </a:r>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受疫情影响不能按时缴纳社会保险费的企业，允许延期至疫情解除后</a:t>
            </a:r>
            <a:r>
              <a:rPr lang="zh-CN" altLang="en-US" sz="20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三个月</a:t>
            </a:r>
            <a:r>
              <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rPr>
              <a:t>内补办补缴；补办补缴社会保险费免收滞纳金。</a:t>
            </a:r>
            <a:endParaRPr lang="zh-CN" altLang="en-US" sz="2000" b="1">
              <a:solidFill>
                <a:schemeClr val="bg1"/>
              </a:solidFill>
              <a:effectLst>
                <a:outerShdw blurRad="38100" dist="19050" dir="2700000" algn="tl" rotWithShape="0">
                  <a:schemeClr val="dk1">
                    <a:alpha val="40000"/>
                  </a:schemeClr>
                </a:outerShdw>
              </a:effectLst>
              <a:latin typeface="方正小标宋简体" panose="02010601030101010101" charset="-122"/>
              <a:ea typeface="方正小标宋简体" panose="02010601030101010101" charset="-122"/>
            </a:endParaRPr>
          </a:p>
        </p:txBody>
      </p:sp>
      <p:sp>
        <p:nvSpPr>
          <p:cNvPr id="4" name="文本框 3"/>
          <p:cNvSpPr txBox="1"/>
          <p:nvPr>
            <p:custDataLst>
              <p:tags r:id="rId2"/>
            </p:custDataLst>
          </p:nvPr>
        </p:nvSpPr>
        <p:spPr>
          <a:xfrm>
            <a:off x="1416685" y="2723515"/>
            <a:ext cx="6310630" cy="1198880"/>
          </a:xfrm>
          <a:prstGeom prst="rect">
            <a:avLst/>
          </a:prstGeom>
          <a:noFill/>
        </p:spPr>
        <p:txBody>
          <a:bodyPr wrap="square" rtlCol="0">
            <a:spAutoFit/>
          </a:bodyPr>
          <a:p>
            <a:pPr algn="just"/>
            <a:r>
              <a:rPr lang="en-US" altLang="zh-CN"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        </a:t>
            </a:r>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解读</a:t>
            </a:r>
            <a:r>
              <a:rPr lang="en-US" altLang="zh-CN"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1</a:t>
            </a:r>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a:t>
            </a:r>
            <a:endPar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endParaRPr>
          </a:p>
          <a:p>
            <a:pPr algn="just"/>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        疫情解除后三个月内，指疫情解除的下月起算三个月内。</a:t>
            </a:r>
            <a:endPar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endParaRPr>
          </a:p>
          <a:p>
            <a:pPr algn="just"/>
            <a:r>
              <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rPr>
              <a:t>        假设5月解除疫情，则缴费人可在8月份底前补办补缴未缴纳的所有险种的社会保险费。</a:t>
            </a:r>
            <a:endParaRPr lang="zh-CN" altLang="en-US" b="1">
              <a:solidFill>
                <a:schemeClr val="bg1"/>
              </a:solidFill>
              <a:latin typeface="华文细黑" panose="02010600040101010101" pitchFamily="2" charset="-122"/>
              <a:ea typeface="华文细黑" panose="02010600040101010101" pitchFamily="2" charset="-122"/>
              <a:cs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5664099794_1_1"/>
</p:tagLst>
</file>

<file path=ppt/tags/tag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5664099794_1_1"/>
</p:tagLst>
</file>

<file path=ppt/tags/tag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5664099794_1_1"/>
</p:tagLst>
</file>

<file path=ppt/tags/tag4.xml><?xml version="1.0" encoding="utf-8"?>
<p:tagLst xmlns:p="http://schemas.openxmlformats.org/presentationml/2006/main">
  <p:tag name="KSO_WM_UNIT_TABLE_BEAUTIFY" val="smartTable{191600ce-5a3c-48d0-a3af-672be4f8562b}"/>
</p:tagLst>
</file>

<file path=ppt/tags/tag5.xml><?xml version="1.0" encoding="utf-8"?>
<p:tagLst xmlns:p="http://schemas.openxmlformats.org/presentationml/2006/main">
  <p:tag name="KSO_WM_UNIT_TABLE_BEAUTIFY" val="smartTable{8e38c047-b000-4d56-8d98-9e09b8eded01}"/>
  <p:tag name="TABLE_RECT" val="17*92.3134*686*295.65"/>
  <p:tag name="TABLE_EMPHASIZE_COLOR" val="6579300"/>
  <p:tag name="TABLE_ONEKEY_SKIN_IDX" val="0"/>
  <p:tag name="TABLE_SKINIDX" val="-1"/>
  <p:tag name="TABLE_COLORIDX" val="l"/>
</p:tagLst>
</file>

<file path=ppt/tags/tag6.xml><?xml version="1.0" encoding="utf-8"?>
<p:tagLst xmlns:p="http://schemas.openxmlformats.org/presentationml/2006/main">
  <p:tag name="KSO_WM_UNIT_TABLE_BEAUTIFY" val="smartTable{8e38c047-b000-4d56-8d98-9e09b8eded01}"/>
  <p:tag name="TABLE_RECT" val="17*92.3134*686*295.65"/>
  <p:tag name="TABLE_EMPHASIZE_COLOR" val="6579300"/>
  <p:tag name="TABLE_ONEKEY_SKIN_IDX" val="0"/>
  <p:tag name="TABLE_SKINIDX" val="-1"/>
  <p:tag name="TABLE_COLORIDX" val="l"/>
</p:tagLst>
</file>

<file path=ppt/tags/tag7.xml><?xml version="1.0" encoding="utf-8"?>
<p:tagLst xmlns:p="http://schemas.openxmlformats.org/presentationml/2006/main">
  <p:tag name="KSO_WM_UNIT_TABLE_BEAUTIFY" val="smartTable{8e38c047-b000-4d56-8d98-9e09b8eded01}"/>
  <p:tag name="TABLE_RECT" val="17*92.3134*686*295.65"/>
  <p:tag name="TABLE_EMPHASIZE_COLOR" val="6579300"/>
  <p:tag name="TABLE_ONEKEY_SKIN_IDX" val="0"/>
  <p:tag name="TABLE_SKINIDX" val="-1"/>
  <p:tag name="TABLE_COLORIDX" val="l"/>
</p:tagLst>
</file>

<file path=ppt/tags/tag8.xml><?xml version="1.0" encoding="utf-8"?>
<p:tagLst xmlns:p="http://schemas.openxmlformats.org/presentationml/2006/main">
  <p:tag name="KSO_WM_UNIT_TABLE_BEAUTIFY" val="smartTable{8e38c047-b000-4d56-8d98-9e09b8eded01}"/>
  <p:tag name="TABLE_RECT" val="17*92.3134*686*295.65"/>
  <p:tag name="TABLE_EMPHASIZE_COLOR" val="6579300"/>
  <p:tag name="TABLE_ONEKEY_SKIN_IDX" val="0"/>
  <p:tag name="TABLE_SKINIDX" val="-1"/>
  <p:tag name="TABLE_COLORIDX" val="l"/>
</p:tagLst>
</file>

<file path=ppt/tags/tag9.xml><?xml version="1.0" encoding="utf-8"?>
<p:tagLst xmlns:p="http://schemas.openxmlformats.org/presentationml/2006/main">
  <p:tag name="KSO_WM_UNIT_TABLE_BEAUTIFY" val="smartTable{8e38c047-b000-4d56-8d98-9e09b8eded01}"/>
  <p:tag name="TABLE_RECT" val="17*92.3134*686*295.65"/>
  <p:tag name="TABLE_EMPHASIZE_COLOR" val="6579300"/>
  <p:tag name="TABLE_ONEKEY_SKIN_IDX" val="0"/>
  <p:tag name="TABLE_SKINIDX" val="-1"/>
  <p:tag name="TABLE_COLORIDX" val="l"/>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4322</Words>
  <Application>WPS 演示</Application>
  <PresentationFormat>全屏显示(16:9)</PresentationFormat>
  <Paragraphs>646</Paragraphs>
  <Slides>39</Slides>
  <Notes>45</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39</vt:i4>
      </vt:variant>
    </vt:vector>
  </HeadingPairs>
  <TitlesOfParts>
    <vt:vector size="53" baseType="lpstr">
      <vt:lpstr>Arial</vt:lpstr>
      <vt:lpstr>宋体</vt:lpstr>
      <vt:lpstr>Wingdings</vt:lpstr>
      <vt:lpstr>微软雅黑</vt:lpstr>
      <vt:lpstr>方正小标宋简体</vt:lpstr>
      <vt:lpstr>华文中宋</vt:lpstr>
      <vt:lpstr>华文细黑</vt:lpstr>
      <vt:lpstr>Calibri</vt:lpstr>
      <vt:lpstr>Arial Unicode MS</vt:lpstr>
      <vt:lpstr>方正大黑简体</vt:lpstr>
      <vt:lpstr>黑体</vt:lpstr>
      <vt:lpstr>仿宋</vt:lpstr>
      <vt:lpstr>方正粗黑宋简体</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Allison</dc:creator>
  <cp:lastModifiedBy>李俊强</cp:lastModifiedBy>
  <cp:revision>17</cp:revision>
  <dcterms:created xsi:type="dcterms:W3CDTF">2014-10-21T05:48:00Z</dcterms:created>
  <dcterms:modified xsi:type="dcterms:W3CDTF">2020-04-21T09:39:35Z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2052-10.8.0.6157</vt:lpwstr>
  </property>
</Properties>
</file>