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0"/>
  </p:notesMasterIdLst>
  <p:sldIdLst>
    <p:sldId id="298" r:id="rId4"/>
    <p:sldId id="260" r:id="rId5"/>
    <p:sldId id="261" r:id="rId6"/>
    <p:sldId id="337" r:id="rId7"/>
    <p:sldId id="275" r:id="rId8"/>
    <p:sldId id="325" r:id="rId9"/>
    <p:sldId id="338" r:id="rId10"/>
    <p:sldId id="339" r:id="rId11"/>
    <p:sldId id="345" r:id="rId12"/>
    <p:sldId id="327" r:id="rId13"/>
    <p:sldId id="340" r:id="rId14"/>
    <p:sldId id="341" r:id="rId15"/>
    <p:sldId id="342" r:id="rId16"/>
    <p:sldId id="343" r:id="rId17"/>
    <p:sldId id="344" r:id="rId18"/>
    <p:sldId id="297" r:id="rId19"/>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FC4"/>
    <a:srgbClr val="0070C0"/>
    <a:srgbClr val="2295E2"/>
    <a:srgbClr val="E60012"/>
    <a:srgbClr val="333F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4" d="100"/>
          <a:sy n="104" d="100"/>
        </p:scale>
        <p:origin x="834" y="114"/>
      </p:cViewPr>
      <p:guideLst>
        <p:guide orient="horz" pos="2160"/>
        <p:guide pos="3884"/>
        <p:guide pos="40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gs" Target="tags/tag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
        <p:nvSpPr>
          <p:cNvPr id="7" name="文本框 6"/>
          <p:cNvSpPr txBox="1"/>
          <p:nvPr userDrawn="1"/>
        </p:nvSpPr>
        <p:spPr>
          <a:xfrm>
            <a:off x="9615110" y="6356448"/>
            <a:ext cx="2016185" cy="306705"/>
          </a:xfrm>
          <a:prstGeom prst="rect">
            <a:avLst/>
          </a:prstGeom>
          <a:noFill/>
        </p:spPr>
        <p:txBody>
          <a:bodyPr wrap="square" rtlCol="0">
            <a:spAutoFit/>
          </a:bodyPr>
          <a:lstStyle/>
          <a:p>
            <a:r>
              <a:rPr lang="en-US" altLang="zh-CN" sz="1400" dirty="0">
                <a:solidFill>
                  <a:srgbClr val="0070C0"/>
                </a:solidFill>
                <a:latin typeface="微软雅黑" panose="020B0503020204020204" pitchFamily="34" charset="-122"/>
                <a:ea typeface="微软雅黑" panose="020B0503020204020204" pitchFamily="34" charset="-122"/>
              </a:rPr>
              <a:t>                     </a:t>
            </a:r>
            <a:r>
              <a:rPr lang="zh-CN" altLang="en-US" sz="1400" dirty="0">
                <a:solidFill>
                  <a:srgbClr val="0070C0"/>
                </a:solidFill>
                <a:latin typeface="微软雅黑" panose="020B0503020204020204" pitchFamily="34" charset="-122"/>
                <a:ea typeface="微软雅黑" panose="020B0503020204020204" pitchFamily="34" charset="-122"/>
              </a:rPr>
              <a:t>茂名税务</a:t>
            </a:r>
            <a:endParaRPr lang="zh-CN" altLang="en-US" sz="1400" dirty="0">
              <a:solidFill>
                <a:srgbClr val="0070C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
        <p:nvSpPr>
          <p:cNvPr id="7" name="文本框 6"/>
          <p:cNvSpPr txBox="1"/>
          <p:nvPr userDrawn="1"/>
        </p:nvSpPr>
        <p:spPr>
          <a:xfrm>
            <a:off x="9615110" y="6356448"/>
            <a:ext cx="2016185" cy="306705"/>
          </a:xfrm>
          <a:prstGeom prst="rect">
            <a:avLst/>
          </a:prstGeom>
          <a:noFill/>
        </p:spPr>
        <p:txBody>
          <a:bodyPr wrap="square" rtlCol="0">
            <a:spAutoFit/>
          </a:bodyPr>
          <a:lstStyle/>
          <a:p>
            <a:r>
              <a:rPr lang="en-US" altLang="zh-CN" sz="1400" dirty="0">
                <a:solidFill>
                  <a:srgbClr val="0070C0"/>
                </a:solidFill>
                <a:latin typeface="微软雅黑" panose="020B0503020204020204" pitchFamily="34" charset="-122"/>
                <a:ea typeface="微软雅黑" panose="020B0503020204020204" pitchFamily="34" charset="-122"/>
              </a:rPr>
              <a:t>                     </a:t>
            </a:r>
            <a:r>
              <a:rPr lang="zh-CN" altLang="en-US" sz="1400" dirty="0">
                <a:solidFill>
                  <a:srgbClr val="0070C0"/>
                </a:solidFill>
                <a:latin typeface="微软雅黑" panose="020B0503020204020204" pitchFamily="34" charset="-122"/>
                <a:ea typeface="微软雅黑" panose="020B0503020204020204" pitchFamily="34" charset="-122"/>
              </a:rPr>
              <a:t>茂名税务</a:t>
            </a:r>
            <a:endParaRPr lang="zh-CN" altLang="en-US" sz="1400" dirty="0">
              <a:solidFill>
                <a:srgbClr val="0070C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A92DC22-2DD7-4C20-B28C-12C891D89A3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C31E5A-6B2C-4DFE-ADA8-73BF32407BD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2DC22-2DD7-4C20-B28C-12C891D89A3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31E5A-6B2C-4DFE-ADA8-73BF32407BD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2DC22-2DD7-4C20-B28C-12C891D89A3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31E5A-6B2C-4DFE-ADA8-73BF32407BD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25"/>
          <p:cNvSpPr txBox="1"/>
          <p:nvPr/>
        </p:nvSpPr>
        <p:spPr>
          <a:xfrm>
            <a:off x="4505960" y="2287270"/>
            <a:ext cx="6708775" cy="1198880"/>
          </a:xfrm>
          <a:prstGeom prst="rect">
            <a:avLst/>
          </a:prstGeom>
          <a:noFill/>
        </p:spPr>
        <p:txBody>
          <a:bodyPr wrap="square" rtlCol="0">
            <a:spAutoFit/>
          </a:bodyPr>
          <a:lstStyle/>
          <a:p>
            <a:pPr algn="ctr">
              <a:spcAft>
                <a:spcPts val="0"/>
              </a:spcAft>
            </a:pPr>
            <a:r>
              <a:rPr lang="zh-CN" altLang="en-US" sz="3600" b="1" kern="100" dirty="0">
                <a:solidFill>
                  <a:schemeClr val="tx1">
                    <a:lumMod val="95000"/>
                    <a:lumOff val="5000"/>
                  </a:schemeClr>
                </a:solidFill>
                <a:latin typeface="微软雅黑" panose="020B0503020204020204" pitchFamily="34" charset="-122"/>
                <a:ea typeface="微软雅黑" panose="020B0503020204020204" pitchFamily="34" charset="-122"/>
                <a:cs typeface="Times New Roman" panose="02020603050405020304" pitchFamily="18" charset="0"/>
              </a:rPr>
              <a:t>制造业中小微企业继续延缓缴纳部分税费政策介绍</a:t>
            </a:r>
            <a:endParaRPr lang="zh-CN" altLang="en-US" sz="3600" b="1" kern="100" dirty="0">
              <a:solidFill>
                <a:schemeClr val="tx1">
                  <a:lumMod val="95000"/>
                  <a:lumOff val="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4" name="TextBox 26"/>
          <p:cNvSpPr txBox="1"/>
          <p:nvPr/>
        </p:nvSpPr>
        <p:spPr>
          <a:xfrm>
            <a:off x="4848225" y="4123690"/>
            <a:ext cx="5975350" cy="307340"/>
          </a:xfrm>
          <a:prstGeom prst="rect">
            <a:avLst/>
          </a:prstGeom>
          <a:noFill/>
        </p:spPr>
        <p:txBody>
          <a:bodyPr wrap="square" lIns="0" tIns="0" rIns="0" bIns="0" rtlCol="0">
            <a:spAutoFit/>
          </a:bodyPr>
          <a:lstStyle>
            <a:defPPr>
              <a:defRPr lang="zh-CN"/>
            </a:defPPr>
            <a:lvl1pPr algn="just">
              <a:lnSpc>
                <a:spcPct val="1500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lnSpc>
                <a:spcPct val="100000"/>
              </a:lnSpc>
            </a:pPr>
            <a:r>
              <a:rPr lang="zh-CN" altLang="en-US" sz="2000" dirty="0">
                <a:solidFill>
                  <a:schemeClr val="tx1">
                    <a:lumMod val="95000"/>
                    <a:lumOff val="5000"/>
                  </a:schemeClr>
                </a:solidFill>
                <a:latin typeface="Arial" panose="020B0604020202020204" pitchFamily="34" charset="0"/>
                <a:sym typeface="Arial" panose="020B0604020202020204" pitchFamily="34" charset="0"/>
              </a:rPr>
              <a:t>            </a:t>
            </a:r>
            <a:endParaRPr lang="zh-CN" altLang="en-US" sz="2000" dirty="0">
              <a:solidFill>
                <a:schemeClr val="tx1">
                  <a:lumMod val="95000"/>
                  <a:lumOff val="5000"/>
                </a:schemeClr>
              </a:solidFill>
              <a:latin typeface="Arial" panose="020B0604020202020204" pitchFamily="34" charset="0"/>
              <a:sym typeface="Arial" panose="020B0604020202020204" pitchFamily="34" charset="0"/>
            </a:endParaRPr>
          </a:p>
        </p:txBody>
      </p:sp>
      <p:pic>
        <p:nvPicPr>
          <p:cNvPr id="10" name="图片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412752" y="2517660"/>
            <a:ext cx="2727322" cy="1967170"/>
          </a:xfrm>
          <a:prstGeom prst="rect">
            <a:avLst/>
          </a:prstGeom>
        </p:spPr>
      </p:pic>
      <p:cxnSp>
        <p:nvCxnSpPr>
          <p:cNvPr id="11" name="直接连接符 10"/>
          <p:cNvCxnSpPr/>
          <p:nvPr/>
        </p:nvCxnSpPr>
        <p:spPr>
          <a:xfrm>
            <a:off x="4746566" y="3866337"/>
            <a:ext cx="6263826"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353" y="5435973"/>
            <a:ext cx="12191647" cy="1422027"/>
            <a:chOff x="353" y="5732895"/>
            <a:chExt cx="12858044" cy="1499755"/>
          </a:xfrm>
        </p:grpSpPr>
        <p:sp>
          <p:nvSpPr>
            <p:cNvPr id="8" name="Freeform 6"/>
            <p:cNvSpPr/>
            <p:nvPr/>
          </p:nvSpPr>
          <p:spPr bwMode="auto">
            <a:xfrm>
              <a:off x="353" y="5732895"/>
              <a:ext cx="12858044" cy="1310312"/>
            </a:xfrm>
            <a:custGeom>
              <a:avLst/>
              <a:gdLst>
                <a:gd name="T0" fmla="*/ 5699 w 5699"/>
                <a:gd name="T1" fmla="*/ 0 h 581"/>
                <a:gd name="T2" fmla="*/ 5699 w 5699"/>
                <a:gd name="T3" fmla="*/ 141 h 581"/>
                <a:gd name="T4" fmla="*/ 5473 w 5699"/>
                <a:gd name="T5" fmla="*/ 202 h 581"/>
                <a:gd name="T6" fmla="*/ 5238 w 5699"/>
                <a:gd name="T7" fmla="*/ 258 h 581"/>
                <a:gd name="T8" fmla="*/ 4996 w 5699"/>
                <a:gd name="T9" fmla="*/ 310 h 581"/>
                <a:gd name="T10" fmla="*/ 4745 w 5699"/>
                <a:gd name="T11" fmla="*/ 357 h 581"/>
                <a:gd name="T12" fmla="*/ 4485 w 5699"/>
                <a:gd name="T13" fmla="*/ 399 h 581"/>
                <a:gd name="T14" fmla="*/ 4217 w 5699"/>
                <a:gd name="T15" fmla="*/ 437 h 581"/>
                <a:gd name="T16" fmla="*/ 3942 w 5699"/>
                <a:gd name="T17" fmla="*/ 470 h 581"/>
                <a:gd name="T18" fmla="*/ 3658 w 5699"/>
                <a:gd name="T19" fmla="*/ 500 h 581"/>
                <a:gd name="T20" fmla="*/ 3368 w 5699"/>
                <a:gd name="T21" fmla="*/ 524 h 581"/>
                <a:gd name="T22" fmla="*/ 3068 w 5699"/>
                <a:gd name="T23" fmla="*/ 545 h 581"/>
                <a:gd name="T24" fmla="*/ 2760 w 5699"/>
                <a:gd name="T25" fmla="*/ 561 h 581"/>
                <a:gd name="T26" fmla="*/ 2443 w 5699"/>
                <a:gd name="T27" fmla="*/ 571 h 581"/>
                <a:gd name="T28" fmla="*/ 2119 w 5699"/>
                <a:gd name="T29" fmla="*/ 578 h 581"/>
                <a:gd name="T30" fmla="*/ 1787 w 5699"/>
                <a:gd name="T31" fmla="*/ 581 h 581"/>
                <a:gd name="T32" fmla="*/ 1445 w 5699"/>
                <a:gd name="T33" fmla="*/ 580 h 581"/>
                <a:gd name="T34" fmla="*/ 1095 w 5699"/>
                <a:gd name="T35" fmla="*/ 573 h 581"/>
                <a:gd name="T36" fmla="*/ 738 w 5699"/>
                <a:gd name="T37" fmla="*/ 561 h 581"/>
                <a:gd name="T38" fmla="*/ 375 w 5699"/>
                <a:gd name="T39" fmla="*/ 547 h 581"/>
                <a:gd name="T40" fmla="*/ 0 w 5699"/>
                <a:gd name="T41" fmla="*/ 526 h 581"/>
                <a:gd name="T42" fmla="*/ 0 w 5699"/>
                <a:gd name="T43" fmla="*/ 503 h 581"/>
                <a:gd name="T44" fmla="*/ 394 w 5699"/>
                <a:gd name="T45" fmla="*/ 515 h 581"/>
                <a:gd name="T46" fmla="*/ 779 w 5699"/>
                <a:gd name="T47" fmla="*/ 524 h 581"/>
                <a:gd name="T48" fmla="*/ 1155 w 5699"/>
                <a:gd name="T49" fmla="*/ 527 h 581"/>
                <a:gd name="T50" fmla="*/ 1522 w 5699"/>
                <a:gd name="T51" fmla="*/ 526 h 581"/>
                <a:gd name="T52" fmla="*/ 1879 w 5699"/>
                <a:gd name="T53" fmla="*/ 519 h 581"/>
                <a:gd name="T54" fmla="*/ 2227 w 5699"/>
                <a:gd name="T55" fmla="*/ 507 h 581"/>
                <a:gd name="T56" fmla="*/ 2567 w 5699"/>
                <a:gd name="T57" fmla="*/ 491 h 581"/>
                <a:gd name="T58" fmla="*/ 2898 w 5699"/>
                <a:gd name="T59" fmla="*/ 470 h 581"/>
                <a:gd name="T60" fmla="*/ 3218 w 5699"/>
                <a:gd name="T61" fmla="*/ 446 h 581"/>
                <a:gd name="T62" fmla="*/ 3530 w 5699"/>
                <a:gd name="T63" fmla="*/ 414 h 581"/>
                <a:gd name="T64" fmla="*/ 3832 w 5699"/>
                <a:gd name="T65" fmla="*/ 380 h 581"/>
                <a:gd name="T66" fmla="*/ 4127 w 5699"/>
                <a:gd name="T67" fmla="*/ 339 h 581"/>
                <a:gd name="T68" fmla="*/ 4412 w 5699"/>
                <a:gd name="T69" fmla="*/ 294 h 581"/>
                <a:gd name="T70" fmla="*/ 4687 w 5699"/>
                <a:gd name="T71" fmla="*/ 245 h 581"/>
                <a:gd name="T72" fmla="*/ 4954 w 5699"/>
                <a:gd name="T73" fmla="*/ 192 h 581"/>
                <a:gd name="T74" fmla="*/ 5211 w 5699"/>
                <a:gd name="T75" fmla="*/ 132 h 581"/>
                <a:gd name="T76" fmla="*/ 5459 w 5699"/>
                <a:gd name="T77" fmla="*/ 68 h 581"/>
                <a:gd name="T78" fmla="*/ 5699 w 5699"/>
                <a:gd name="T7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699" h="581">
                  <a:moveTo>
                    <a:pt x="5699" y="0"/>
                  </a:moveTo>
                  <a:lnTo>
                    <a:pt x="5699" y="141"/>
                  </a:lnTo>
                  <a:lnTo>
                    <a:pt x="5473" y="202"/>
                  </a:lnTo>
                  <a:lnTo>
                    <a:pt x="5238" y="258"/>
                  </a:lnTo>
                  <a:lnTo>
                    <a:pt x="4996" y="310"/>
                  </a:lnTo>
                  <a:lnTo>
                    <a:pt x="4745" y="357"/>
                  </a:lnTo>
                  <a:lnTo>
                    <a:pt x="4485" y="399"/>
                  </a:lnTo>
                  <a:lnTo>
                    <a:pt x="4217" y="437"/>
                  </a:lnTo>
                  <a:lnTo>
                    <a:pt x="3942" y="470"/>
                  </a:lnTo>
                  <a:lnTo>
                    <a:pt x="3658" y="500"/>
                  </a:lnTo>
                  <a:lnTo>
                    <a:pt x="3368" y="524"/>
                  </a:lnTo>
                  <a:lnTo>
                    <a:pt x="3068" y="545"/>
                  </a:lnTo>
                  <a:lnTo>
                    <a:pt x="2760" y="561"/>
                  </a:lnTo>
                  <a:lnTo>
                    <a:pt x="2443" y="571"/>
                  </a:lnTo>
                  <a:lnTo>
                    <a:pt x="2119" y="578"/>
                  </a:lnTo>
                  <a:lnTo>
                    <a:pt x="1787" y="581"/>
                  </a:lnTo>
                  <a:lnTo>
                    <a:pt x="1445" y="580"/>
                  </a:lnTo>
                  <a:lnTo>
                    <a:pt x="1095" y="573"/>
                  </a:lnTo>
                  <a:lnTo>
                    <a:pt x="738" y="561"/>
                  </a:lnTo>
                  <a:lnTo>
                    <a:pt x="375" y="547"/>
                  </a:lnTo>
                  <a:lnTo>
                    <a:pt x="0" y="526"/>
                  </a:lnTo>
                  <a:lnTo>
                    <a:pt x="0" y="503"/>
                  </a:lnTo>
                  <a:lnTo>
                    <a:pt x="394" y="515"/>
                  </a:lnTo>
                  <a:lnTo>
                    <a:pt x="779" y="524"/>
                  </a:lnTo>
                  <a:lnTo>
                    <a:pt x="1155" y="527"/>
                  </a:lnTo>
                  <a:lnTo>
                    <a:pt x="1522" y="526"/>
                  </a:lnTo>
                  <a:lnTo>
                    <a:pt x="1879" y="519"/>
                  </a:lnTo>
                  <a:lnTo>
                    <a:pt x="2227" y="507"/>
                  </a:lnTo>
                  <a:lnTo>
                    <a:pt x="2567" y="491"/>
                  </a:lnTo>
                  <a:lnTo>
                    <a:pt x="2898" y="470"/>
                  </a:lnTo>
                  <a:lnTo>
                    <a:pt x="3218" y="446"/>
                  </a:lnTo>
                  <a:lnTo>
                    <a:pt x="3530" y="414"/>
                  </a:lnTo>
                  <a:lnTo>
                    <a:pt x="3832" y="380"/>
                  </a:lnTo>
                  <a:lnTo>
                    <a:pt x="4127" y="339"/>
                  </a:lnTo>
                  <a:lnTo>
                    <a:pt x="4412" y="294"/>
                  </a:lnTo>
                  <a:lnTo>
                    <a:pt x="4687" y="245"/>
                  </a:lnTo>
                  <a:lnTo>
                    <a:pt x="4954" y="192"/>
                  </a:lnTo>
                  <a:lnTo>
                    <a:pt x="5211" y="132"/>
                  </a:lnTo>
                  <a:lnTo>
                    <a:pt x="5459" y="68"/>
                  </a:lnTo>
                  <a:lnTo>
                    <a:pt x="5699" y="0"/>
                  </a:ln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lt1"/>
                </a:solidFill>
                <a:latin typeface="+mj-lt"/>
              </a:endParaRPr>
            </a:p>
          </p:txBody>
        </p:sp>
        <p:sp>
          <p:nvSpPr>
            <p:cNvPr id="12" name="Freeform 8"/>
            <p:cNvSpPr/>
            <p:nvPr/>
          </p:nvSpPr>
          <p:spPr bwMode="auto">
            <a:xfrm>
              <a:off x="353" y="6134333"/>
              <a:ext cx="12858044" cy="1098317"/>
            </a:xfrm>
            <a:custGeom>
              <a:avLst/>
              <a:gdLst>
                <a:gd name="T0" fmla="*/ 5699 w 5699"/>
                <a:gd name="T1" fmla="*/ 0 h 487"/>
                <a:gd name="T2" fmla="*/ 5699 w 5699"/>
                <a:gd name="T3" fmla="*/ 487 h 487"/>
                <a:gd name="T4" fmla="*/ 0 w 5699"/>
                <a:gd name="T5" fmla="*/ 487 h 487"/>
                <a:gd name="T6" fmla="*/ 0 w 5699"/>
                <a:gd name="T7" fmla="*/ 360 h 487"/>
                <a:gd name="T8" fmla="*/ 375 w 5699"/>
                <a:gd name="T9" fmla="*/ 381 h 487"/>
                <a:gd name="T10" fmla="*/ 738 w 5699"/>
                <a:gd name="T11" fmla="*/ 398 h 487"/>
                <a:gd name="T12" fmla="*/ 1095 w 5699"/>
                <a:gd name="T13" fmla="*/ 410 h 487"/>
                <a:gd name="T14" fmla="*/ 1445 w 5699"/>
                <a:gd name="T15" fmla="*/ 419 h 487"/>
                <a:gd name="T16" fmla="*/ 1787 w 5699"/>
                <a:gd name="T17" fmla="*/ 423 h 487"/>
                <a:gd name="T18" fmla="*/ 2119 w 5699"/>
                <a:gd name="T19" fmla="*/ 421 h 487"/>
                <a:gd name="T20" fmla="*/ 2443 w 5699"/>
                <a:gd name="T21" fmla="*/ 416 h 487"/>
                <a:gd name="T22" fmla="*/ 2760 w 5699"/>
                <a:gd name="T23" fmla="*/ 405 h 487"/>
                <a:gd name="T24" fmla="*/ 3068 w 5699"/>
                <a:gd name="T25" fmla="*/ 391 h 487"/>
                <a:gd name="T26" fmla="*/ 3368 w 5699"/>
                <a:gd name="T27" fmla="*/ 372 h 487"/>
                <a:gd name="T28" fmla="*/ 3658 w 5699"/>
                <a:gd name="T29" fmla="*/ 348 h 487"/>
                <a:gd name="T30" fmla="*/ 3942 w 5699"/>
                <a:gd name="T31" fmla="*/ 320 h 487"/>
                <a:gd name="T32" fmla="*/ 4217 w 5699"/>
                <a:gd name="T33" fmla="*/ 289 h 487"/>
                <a:gd name="T34" fmla="*/ 4485 w 5699"/>
                <a:gd name="T35" fmla="*/ 250 h 487"/>
                <a:gd name="T36" fmla="*/ 4745 w 5699"/>
                <a:gd name="T37" fmla="*/ 210 h 487"/>
                <a:gd name="T38" fmla="*/ 4996 w 5699"/>
                <a:gd name="T39" fmla="*/ 163 h 487"/>
                <a:gd name="T40" fmla="*/ 5238 w 5699"/>
                <a:gd name="T41" fmla="*/ 113 h 487"/>
                <a:gd name="T42" fmla="*/ 5473 w 5699"/>
                <a:gd name="T43" fmla="*/ 59 h 487"/>
                <a:gd name="T44" fmla="*/ 5699 w 5699"/>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99" h="487">
                  <a:moveTo>
                    <a:pt x="5699" y="0"/>
                  </a:moveTo>
                  <a:lnTo>
                    <a:pt x="5699" y="487"/>
                  </a:lnTo>
                  <a:lnTo>
                    <a:pt x="0" y="487"/>
                  </a:lnTo>
                  <a:lnTo>
                    <a:pt x="0" y="360"/>
                  </a:lnTo>
                  <a:lnTo>
                    <a:pt x="375" y="381"/>
                  </a:lnTo>
                  <a:lnTo>
                    <a:pt x="738" y="398"/>
                  </a:lnTo>
                  <a:lnTo>
                    <a:pt x="1095" y="410"/>
                  </a:lnTo>
                  <a:lnTo>
                    <a:pt x="1445" y="419"/>
                  </a:lnTo>
                  <a:lnTo>
                    <a:pt x="1787" y="423"/>
                  </a:lnTo>
                  <a:lnTo>
                    <a:pt x="2119" y="421"/>
                  </a:lnTo>
                  <a:lnTo>
                    <a:pt x="2443" y="416"/>
                  </a:lnTo>
                  <a:lnTo>
                    <a:pt x="2760" y="405"/>
                  </a:lnTo>
                  <a:lnTo>
                    <a:pt x="3068" y="391"/>
                  </a:lnTo>
                  <a:lnTo>
                    <a:pt x="3368" y="372"/>
                  </a:lnTo>
                  <a:lnTo>
                    <a:pt x="3658" y="348"/>
                  </a:lnTo>
                  <a:lnTo>
                    <a:pt x="3942" y="320"/>
                  </a:lnTo>
                  <a:lnTo>
                    <a:pt x="4217" y="289"/>
                  </a:lnTo>
                  <a:lnTo>
                    <a:pt x="4485" y="250"/>
                  </a:lnTo>
                  <a:lnTo>
                    <a:pt x="4745" y="210"/>
                  </a:lnTo>
                  <a:lnTo>
                    <a:pt x="4996" y="163"/>
                  </a:lnTo>
                  <a:lnTo>
                    <a:pt x="5238" y="113"/>
                  </a:lnTo>
                  <a:lnTo>
                    <a:pt x="5473" y="59"/>
                  </a:lnTo>
                  <a:lnTo>
                    <a:pt x="5699" y="0"/>
                  </a:ln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lt1"/>
                </a:solidFill>
                <a:latin typeface="+mj-lt"/>
              </a:endParaRPr>
            </a:p>
          </p:txBody>
        </p:sp>
      </p:grpSp>
      <p:grpSp>
        <p:nvGrpSpPr>
          <p:cNvPr id="13" name="组合 12"/>
          <p:cNvGrpSpPr/>
          <p:nvPr/>
        </p:nvGrpSpPr>
        <p:grpSpPr>
          <a:xfrm>
            <a:off x="0" y="0"/>
            <a:ext cx="12191647" cy="3087828"/>
            <a:chOff x="353" y="0"/>
            <a:chExt cx="12858044" cy="3256609"/>
          </a:xfrm>
          <a:gradFill>
            <a:gsLst>
              <a:gs pos="71000">
                <a:srgbClr val="00A4C4"/>
              </a:gs>
              <a:gs pos="18000">
                <a:srgbClr val="0070C0"/>
              </a:gs>
            </a:gsLst>
            <a:lin ang="20400000" scaled="0"/>
          </a:gradFill>
        </p:grpSpPr>
        <p:sp>
          <p:nvSpPr>
            <p:cNvPr id="14" name="Freeform 9"/>
            <p:cNvSpPr/>
            <p:nvPr/>
          </p:nvSpPr>
          <p:spPr bwMode="auto">
            <a:xfrm>
              <a:off x="353" y="0"/>
              <a:ext cx="12858044" cy="2701813"/>
            </a:xfrm>
            <a:custGeom>
              <a:avLst/>
              <a:gdLst>
                <a:gd name="T0" fmla="*/ 0 w 5699"/>
                <a:gd name="T1" fmla="*/ 0 h 1198"/>
                <a:gd name="T2" fmla="*/ 5699 w 5699"/>
                <a:gd name="T3" fmla="*/ 0 h 1198"/>
                <a:gd name="T4" fmla="*/ 5699 w 5699"/>
                <a:gd name="T5" fmla="*/ 410 h 1198"/>
                <a:gd name="T6" fmla="*/ 5344 w 5699"/>
                <a:gd name="T7" fmla="*/ 399 h 1198"/>
                <a:gd name="T8" fmla="*/ 4995 w 5699"/>
                <a:gd name="T9" fmla="*/ 394 h 1198"/>
                <a:gd name="T10" fmla="*/ 4656 w 5699"/>
                <a:gd name="T11" fmla="*/ 394 h 1198"/>
                <a:gd name="T12" fmla="*/ 4323 w 5699"/>
                <a:gd name="T13" fmla="*/ 399 h 1198"/>
                <a:gd name="T14" fmla="*/ 3998 w 5699"/>
                <a:gd name="T15" fmla="*/ 410 h 1198"/>
                <a:gd name="T16" fmla="*/ 3679 w 5699"/>
                <a:gd name="T17" fmla="*/ 425 h 1198"/>
                <a:gd name="T18" fmla="*/ 3367 w 5699"/>
                <a:gd name="T19" fmla="*/ 446 h 1198"/>
                <a:gd name="T20" fmla="*/ 3064 w 5699"/>
                <a:gd name="T21" fmla="*/ 474 h 1198"/>
                <a:gd name="T22" fmla="*/ 2768 w 5699"/>
                <a:gd name="T23" fmla="*/ 505 h 1198"/>
                <a:gd name="T24" fmla="*/ 2481 w 5699"/>
                <a:gd name="T25" fmla="*/ 542 h 1198"/>
                <a:gd name="T26" fmla="*/ 2199 w 5699"/>
                <a:gd name="T27" fmla="*/ 584 h 1198"/>
                <a:gd name="T28" fmla="*/ 1926 w 5699"/>
                <a:gd name="T29" fmla="*/ 631 h 1198"/>
                <a:gd name="T30" fmla="*/ 1659 w 5699"/>
                <a:gd name="T31" fmla="*/ 683 h 1198"/>
                <a:gd name="T32" fmla="*/ 1400 w 5699"/>
                <a:gd name="T33" fmla="*/ 742 h 1198"/>
                <a:gd name="T34" fmla="*/ 1147 w 5699"/>
                <a:gd name="T35" fmla="*/ 805 h 1198"/>
                <a:gd name="T36" fmla="*/ 904 w 5699"/>
                <a:gd name="T37" fmla="*/ 873 h 1198"/>
                <a:gd name="T38" fmla="*/ 667 w 5699"/>
                <a:gd name="T39" fmla="*/ 946 h 1198"/>
                <a:gd name="T40" fmla="*/ 437 w 5699"/>
                <a:gd name="T41" fmla="*/ 1024 h 1198"/>
                <a:gd name="T42" fmla="*/ 214 w 5699"/>
                <a:gd name="T43" fmla="*/ 1109 h 1198"/>
                <a:gd name="T44" fmla="*/ 0 w 5699"/>
                <a:gd name="T45" fmla="*/ 1198 h 1198"/>
                <a:gd name="T46" fmla="*/ 0 w 5699"/>
                <a:gd name="T47"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99" h="1198">
                  <a:moveTo>
                    <a:pt x="0" y="0"/>
                  </a:moveTo>
                  <a:lnTo>
                    <a:pt x="5699" y="0"/>
                  </a:lnTo>
                  <a:lnTo>
                    <a:pt x="5699" y="410"/>
                  </a:lnTo>
                  <a:lnTo>
                    <a:pt x="5344" y="399"/>
                  </a:lnTo>
                  <a:lnTo>
                    <a:pt x="4995" y="394"/>
                  </a:lnTo>
                  <a:lnTo>
                    <a:pt x="4656" y="394"/>
                  </a:lnTo>
                  <a:lnTo>
                    <a:pt x="4323" y="399"/>
                  </a:lnTo>
                  <a:lnTo>
                    <a:pt x="3998" y="410"/>
                  </a:lnTo>
                  <a:lnTo>
                    <a:pt x="3679" y="425"/>
                  </a:lnTo>
                  <a:lnTo>
                    <a:pt x="3367" y="446"/>
                  </a:lnTo>
                  <a:lnTo>
                    <a:pt x="3064" y="474"/>
                  </a:lnTo>
                  <a:lnTo>
                    <a:pt x="2768" y="505"/>
                  </a:lnTo>
                  <a:lnTo>
                    <a:pt x="2481" y="542"/>
                  </a:lnTo>
                  <a:lnTo>
                    <a:pt x="2199" y="584"/>
                  </a:lnTo>
                  <a:lnTo>
                    <a:pt x="1926" y="631"/>
                  </a:lnTo>
                  <a:lnTo>
                    <a:pt x="1659" y="683"/>
                  </a:lnTo>
                  <a:lnTo>
                    <a:pt x="1400" y="742"/>
                  </a:lnTo>
                  <a:lnTo>
                    <a:pt x="1147" y="805"/>
                  </a:lnTo>
                  <a:lnTo>
                    <a:pt x="904" y="873"/>
                  </a:lnTo>
                  <a:lnTo>
                    <a:pt x="667" y="946"/>
                  </a:lnTo>
                  <a:lnTo>
                    <a:pt x="437" y="1024"/>
                  </a:lnTo>
                  <a:lnTo>
                    <a:pt x="214" y="1109"/>
                  </a:lnTo>
                  <a:lnTo>
                    <a:pt x="0" y="1198"/>
                  </a:lnTo>
                  <a:lnTo>
                    <a:pt x="0" y="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lt1"/>
                </a:solidFill>
                <a:latin typeface="+mj-lt"/>
              </a:endParaRPr>
            </a:p>
          </p:txBody>
        </p:sp>
        <p:sp>
          <p:nvSpPr>
            <p:cNvPr id="15" name="Freeform 11"/>
            <p:cNvSpPr/>
            <p:nvPr/>
          </p:nvSpPr>
          <p:spPr bwMode="auto">
            <a:xfrm>
              <a:off x="353" y="935936"/>
              <a:ext cx="12858044" cy="2320673"/>
            </a:xfrm>
            <a:custGeom>
              <a:avLst/>
              <a:gdLst>
                <a:gd name="T0" fmla="*/ 4995 w 5699"/>
                <a:gd name="T1" fmla="*/ 0 h 1029"/>
                <a:gd name="T2" fmla="*/ 5344 w 5699"/>
                <a:gd name="T3" fmla="*/ 3 h 1029"/>
                <a:gd name="T4" fmla="*/ 5699 w 5699"/>
                <a:gd name="T5" fmla="*/ 12 h 1029"/>
                <a:gd name="T6" fmla="*/ 5699 w 5699"/>
                <a:gd name="T7" fmla="*/ 43 h 1029"/>
                <a:gd name="T8" fmla="*/ 5324 w 5699"/>
                <a:gd name="T9" fmla="*/ 45 h 1029"/>
                <a:gd name="T10" fmla="*/ 4959 w 5699"/>
                <a:gd name="T11" fmla="*/ 52 h 1029"/>
                <a:gd name="T12" fmla="*/ 4602 w 5699"/>
                <a:gd name="T13" fmla="*/ 66 h 1029"/>
                <a:gd name="T14" fmla="*/ 4254 w 5699"/>
                <a:gd name="T15" fmla="*/ 85 h 1029"/>
                <a:gd name="T16" fmla="*/ 3912 w 5699"/>
                <a:gd name="T17" fmla="*/ 109 h 1029"/>
                <a:gd name="T18" fmla="*/ 3580 w 5699"/>
                <a:gd name="T19" fmla="*/ 139 h 1029"/>
                <a:gd name="T20" fmla="*/ 3256 w 5699"/>
                <a:gd name="T21" fmla="*/ 174 h 1029"/>
                <a:gd name="T22" fmla="*/ 2939 w 5699"/>
                <a:gd name="T23" fmla="*/ 214 h 1029"/>
                <a:gd name="T24" fmla="*/ 2631 w 5699"/>
                <a:gd name="T25" fmla="*/ 261 h 1029"/>
                <a:gd name="T26" fmla="*/ 2331 w 5699"/>
                <a:gd name="T27" fmla="*/ 313 h 1029"/>
                <a:gd name="T28" fmla="*/ 2039 w 5699"/>
                <a:gd name="T29" fmla="*/ 371 h 1029"/>
                <a:gd name="T30" fmla="*/ 1757 w 5699"/>
                <a:gd name="T31" fmla="*/ 433 h 1029"/>
                <a:gd name="T32" fmla="*/ 1480 w 5699"/>
                <a:gd name="T33" fmla="*/ 501 h 1029"/>
                <a:gd name="T34" fmla="*/ 1214 w 5699"/>
                <a:gd name="T35" fmla="*/ 576 h 1029"/>
                <a:gd name="T36" fmla="*/ 954 w 5699"/>
                <a:gd name="T37" fmla="*/ 654 h 1029"/>
                <a:gd name="T38" fmla="*/ 703 w 5699"/>
                <a:gd name="T39" fmla="*/ 740 h 1029"/>
                <a:gd name="T40" fmla="*/ 461 w 5699"/>
                <a:gd name="T41" fmla="*/ 830 h 1029"/>
                <a:gd name="T42" fmla="*/ 226 w 5699"/>
                <a:gd name="T43" fmla="*/ 926 h 1029"/>
                <a:gd name="T44" fmla="*/ 0 w 5699"/>
                <a:gd name="T45" fmla="*/ 1029 h 1029"/>
                <a:gd name="T46" fmla="*/ 0 w 5699"/>
                <a:gd name="T47" fmla="*/ 832 h 1029"/>
                <a:gd name="T48" fmla="*/ 214 w 5699"/>
                <a:gd name="T49" fmla="*/ 741 h 1029"/>
                <a:gd name="T50" fmla="*/ 437 w 5699"/>
                <a:gd name="T51" fmla="*/ 656 h 1029"/>
                <a:gd name="T52" fmla="*/ 667 w 5699"/>
                <a:gd name="T53" fmla="*/ 576 h 1029"/>
                <a:gd name="T54" fmla="*/ 904 w 5699"/>
                <a:gd name="T55" fmla="*/ 501 h 1029"/>
                <a:gd name="T56" fmla="*/ 1147 w 5699"/>
                <a:gd name="T57" fmla="*/ 432 h 1029"/>
                <a:gd name="T58" fmla="*/ 1400 w 5699"/>
                <a:gd name="T59" fmla="*/ 367 h 1029"/>
                <a:gd name="T60" fmla="*/ 1659 w 5699"/>
                <a:gd name="T61" fmla="*/ 308 h 1029"/>
                <a:gd name="T62" fmla="*/ 1926 w 5699"/>
                <a:gd name="T63" fmla="*/ 254 h 1029"/>
                <a:gd name="T64" fmla="*/ 2199 w 5699"/>
                <a:gd name="T65" fmla="*/ 205 h 1029"/>
                <a:gd name="T66" fmla="*/ 2481 w 5699"/>
                <a:gd name="T67" fmla="*/ 162 h 1029"/>
                <a:gd name="T68" fmla="*/ 2768 w 5699"/>
                <a:gd name="T69" fmla="*/ 123 h 1029"/>
                <a:gd name="T70" fmla="*/ 3064 w 5699"/>
                <a:gd name="T71" fmla="*/ 90 h 1029"/>
                <a:gd name="T72" fmla="*/ 3367 w 5699"/>
                <a:gd name="T73" fmla="*/ 62 h 1029"/>
                <a:gd name="T74" fmla="*/ 3679 w 5699"/>
                <a:gd name="T75" fmla="*/ 40 h 1029"/>
                <a:gd name="T76" fmla="*/ 3998 w 5699"/>
                <a:gd name="T77" fmla="*/ 21 h 1029"/>
                <a:gd name="T78" fmla="*/ 4323 w 5699"/>
                <a:gd name="T79" fmla="*/ 8 h 1029"/>
                <a:gd name="T80" fmla="*/ 4656 w 5699"/>
                <a:gd name="T81" fmla="*/ 2 h 1029"/>
                <a:gd name="T82" fmla="*/ 4995 w 5699"/>
                <a:gd name="T83" fmla="*/ 0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699" h="1029">
                  <a:moveTo>
                    <a:pt x="4995" y="0"/>
                  </a:moveTo>
                  <a:lnTo>
                    <a:pt x="5344" y="3"/>
                  </a:lnTo>
                  <a:lnTo>
                    <a:pt x="5699" y="12"/>
                  </a:lnTo>
                  <a:lnTo>
                    <a:pt x="5699" y="43"/>
                  </a:lnTo>
                  <a:lnTo>
                    <a:pt x="5324" y="45"/>
                  </a:lnTo>
                  <a:lnTo>
                    <a:pt x="4959" y="52"/>
                  </a:lnTo>
                  <a:lnTo>
                    <a:pt x="4602" y="66"/>
                  </a:lnTo>
                  <a:lnTo>
                    <a:pt x="4254" y="85"/>
                  </a:lnTo>
                  <a:lnTo>
                    <a:pt x="3912" y="109"/>
                  </a:lnTo>
                  <a:lnTo>
                    <a:pt x="3580" y="139"/>
                  </a:lnTo>
                  <a:lnTo>
                    <a:pt x="3256" y="174"/>
                  </a:lnTo>
                  <a:lnTo>
                    <a:pt x="2939" y="214"/>
                  </a:lnTo>
                  <a:lnTo>
                    <a:pt x="2631" y="261"/>
                  </a:lnTo>
                  <a:lnTo>
                    <a:pt x="2331" y="313"/>
                  </a:lnTo>
                  <a:lnTo>
                    <a:pt x="2039" y="371"/>
                  </a:lnTo>
                  <a:lnTo>
                    <a:pt x="1757" y="433"/>
                  </a:lnTo>
                  <a:lnTo>
                    <a:pt x="1480" y="501"/>
                  </a:lnTo>
                  <a:lnTo>
                    <a:pt x="1214" y="576"/>
                  </a:lnTo>
                  <a:lnTo>
                    <a:pt x="954" y="654"/>
                  </a:lnTo>
                  <a:lnTo>
                    <a:pt x="703" y="740"/>
                  </a:lnTo>
                  <a:lnTo>
                    <a:pt x="461" y="830"/>
                  </a:lnTo>
                  <a:lnTo>
                    <a:pt x="226" y="926"/>
                  </a:lnTo>
                  <a:lnTo>
                    <a:pt x="0" y="1029"/>
                  </a:lnTo>
                  <a:lnTo>
                    <a:pt x="0" y="832"/>
                  </a:lnTo>
                  <a:lnTo>
                    <a:pt x="214" y="741"/>
                  </a:lnTo>
                  <a:lnTo>
                    <a:pt x="437" y="656"/>
                  </a:lnTo>
                  <a:lnTo>
                    <a:pt x="667" y="576"/>
                  </a:lnTo>
                  <a:lnTo>
                    <a:pt x="904" y="501"/>
                  </a:lnTo>
                  <a:lnTo>
                    <a:pt x="1147" y="432"/>
                  </a:lnTo>
                  <a:lnTo>
                    <a:pt x="1400" y="367"/>
                  </a:lnTo>
                  <a:lnTo>
                    <a:pt x="1659" y="308"/>
                  </a:lnTo>
                  <a:lnTo>
                    <a:pt x="1926" y="254"/>
                  </a:lnTo>
                  <a:lnTo>
                    <a:pt x="2199" y="205"/>
                  </a:lnTo>
                  <a:lnTo>
                    <a:pt x="2481" y="162"/>
                  </a:lnTo>
                  <a:lnTo>
                    <a:pt x="2768" y="123"/>
                  </a:lnTo>
                  <a:lnTo>
                    <a:pt x="3064" y="90"/>
                  </a:lnTo>
                  <a:lnTo>
                    <a:pt x="3367" y="62"/>
                  </a:lnTo>
                  <a:lnTo>
                    <a:pt x="3679" y="40"/>
                  </a:lnTo>
                  <a:lnTo>
                    <a:pt x="3998" y="21"/>
                  </a:lnTo>
                  <a:lnTo>
                    <a:pt x="4323" y="8"/>
                  </a:lnTo>
                  <a:lnTo>
                    <a:pt x="4656" y="2"/>
                  </a:lnTo>
                  <a:lnTo>
                    <a:pt x="4995" y="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lt1"/>
                </a:solidFill>
                <a:latin typeface="+mj-lt"/>
              </a:endParaRPr>
            </a:p>
          </p:txBody>
        </p:sp>
      </p:grpSp>
      <p:sp>
        <p:nvSpPr>
          <p:cNvPr id="2" name="文本框 1"/>
          <p:cNvSpPr txBox="1"/>
          <p:nvPr/>
        </p:nvSpPr>
        <p:spPr>
          <a:xfrm>
            <a:off x="8038465" y="4123690"/>
            <a:ext cx="4152900" cy="398780"/>
          </a:xfrm>
          <a:prstGeom prst="rect">
            <a:avLst/>
          </a:prstGeom>
          <a:noFill/>
        </p:spPr>
        <p:txBody>
          <a:bodyPr wrap="square" rtlCol="0">
            <a:spAutoFit/>
          </a:bodyPr>
          <a:p>
            <a:r>
              <a:rPr lang="zh-CN" altLang="en-US" sz="2000">
                <a:latin typeface="微软雅黑" panose="020B0503020204020204" pitchFamily="34" charset="-122"/>
                <a:ea typeface="微软雅黑" panose="020B0503020204020204" pitchFamily="34" charset="-122"/>
              </a:rPr>
              <a:t>讲解人：收入核算科</a:t>
            </a:r>
            <a:r>
              <a:rPr lang="en-US" altLang="zh-CN" sz="2000">
                <a:latin typeface="微软雅黑" panose="020B0503020204020204" pitchFamily="34" charset="-122"/>
                <a:ea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rPr>
              <a:t>李蓝婷</a:t>
            </a:r>
            <a:endParaRPr lang="zh-CN" altLang="en-US" sz="20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bldLst>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四、享受方式</a:t>
            </a:r>
            <a:endPar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矩形 1"/>
          <p:cNvSpPr/>
          <p:nvPr/>
        </p:nvSpPr>
        <p:spPr>
          <a:xfrm>
            <a:off x="525365" y="1147271"/>
            <a:ext cx="7690485" cy="521970"/>
          </a:xfrm>
          <a:prstGeom prst="rect">
            <a:avLst/>
          </a:prstGeom>
        </p:spPr>
        <p:txBody>
          <a:bodyPr wrap="none">
            <a:spAutoFit/>
          </a:bodyPr>
          <a:lstStyle/>
          <a:p>
            <a:pPr algn="l"/>
            <a:r>
              <a:rPr lang="zh-CN" altLang="en-US" sz="2800" b="1" dirty="0">
                <a:solidFill>
                  <a:schemeClr val="tx1">
                    <a:lumMod val="95000"/>
                    <a:lumOff val="5000"/>
                  </a:schemeClr>
                </a:solidFill>
                <a:latin typeface="微软雅黑" panose="020B0503020204020204" pitchFamily="34" charset="-122"/>
                <a:ea typeface="微软雅黑" panose="020B0503020204020204" pitchFamily="34" charset="-122"/>
              </a:rPr>
              <a:t>制造业中小微企业如何享受继续延缓缴纳政策？</a:t>
            </a:r>
            <a:endParaRPr lang="zh-CN" altLang="en-US" sz="28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617220" y="1780540"/>
            <a:ext cx="10668635" cy="3876675"/>
          </a:xfrm>
          <a:prstGeom prst="rect">
            <a:avLst/>
          </a:prstGeom>
          <a:noFill/>
        </p:spPr>
        <p:txBody>
          <a:bodyPr wrap="square" rtlCol="0">
            <a:spAutoFit/>
          </a:bodyPr>
          <a:p>
            <a:pPr>
              <a:lnSpc>
                <a:spcPct val="150000"/>
              </a:lnSpc>
            </a:pPr>
            <a:r>
              <a:rPr lang="en-US" altLang="zh-CN" sz="240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为了便利纳税人享受该政策，税务机关优化升级了信息系统，制造业中小微企业已按2022年2号公告规定享受延缓缴纳税费政策的，在延缓缴纳期限届满后，</a:t>
            </a: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无需纳税人操作</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，缓缴期限自动延长4个月。</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举例：纳税人A属于2022年2号公告规定的制造业中小微企业，且</a:t>
            </a: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按月申报</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缴纳相关税费,前期已按规定缓缴了所属期为2021年11月的相关税费，缓缴期限9个月，按原政策将在2022年9月申报期结束前缴纳。本《公告》发布后，2021年11月相关税费缴纳期限自动延长4个月，可在2023年1月申报期内申报缴纳2022年12月相关税费时一并缴纳。</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四、享受方式</a:t>
            </a:r>
            <a:endPar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矩形 1"/>
          <p:cNvSpPr/>
          <p:nvPr/>
        </p:nvSpPr>
        <p:spPr>
          <a:xfrm>
            <a:off x="525365" y="1147271"/>
            <a:ext cx="7690485" cy="521970"/>
          </a:xfrm>
          <a:prstGeom prst="rect">
            <a:avLst/>
          </a:prstGeom>
        </p:spPr>
        <p:txBody>
          <a:bodyPr wrap="none">
            <a:spAutoFit/>
          </a:bodyPr>
          <a:lstStyle/>
          <a:p>
            <a:pPr algn="l"/>
            <a:r>
              <a:rPr lang="zh-CN" altLang="en-US" sz="2800" b="1" dirty="0">
                <a:solidFill>
                  <a:schemeClr val="tx1">
                    <a:lumMod val="95000"/>
                    <a:lumOff val="5000"/>
                  </a:schemeClr>
                </a:solidFill>
                <a:latin typeface="微软雅黑" panose="020B0503020204020204" pitchFamily="34" charset="-122"/>
                <a:ea typeface="微软雅黑" panose="020B0503020204020204" pitchFamily="34" charset="-122"/>
              </a:rPr>
              <a:t>制造业中小微企业如何享受继续延缓缴纳政策？</a:t>
            </a:r>
            <a:endParaRPr lang="zh-CN" altLang="en-US" sz="28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617220" y="1780540"/>
            <a:ext cx="10668635" cy="4246245"/>
          </a:xfrm>
          <a:prstGeom prst="rect">
            <a:avLst/>
          </a:prstGeom>
          <a:noFill/>
        </p:spPr>
        <p:txBody>
          <a:bodyPr wrap="square" rtlCol="0">
            <a:spAutoFit/>
          </a:bodyPr>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若纳税人</a:t>
            </a: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按季申报</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缴纳相关税费，前期已经按规定缓缴了2021年第四季度相关税费，缓缴期限9个月，按原政策将在2022年10月申报期结束前缴纳。本《公告》发布后，2021年第四季度相关税费缴纳期限自动延长4个月，可在2023年2月申报期内缴纳。</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举例：纳税人B是符合缓税条件的制造业个体工商户，实行简易申报，按季缴纳，对其2021年第四季度已缓缴的相关税费，纳税人无需操作确认缓缴相关税费，税务机关2022年10月暂不划扣其2021年第四季度缓缴的个人所得税、增值税、消费税及附征的城市维护建设税、教育费附加、地方教育附加。相关税费缓缴期限继续延长4个月，由税务机关在2023年2月划扣入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五、问题解答</a:t>
            </a:r>
            <a:endPar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矩形 1"/>
          <p:cNvSpPr/>
          <p:nvPr/>
        </p:nvSpPr>
        <p:spPr>
          <a:xfrm>
            <a:off x="525145" y="1147445"/>
            <a:ext cx="11111865" cy="1014730"/>
          </a:xfrm>
          <a:prstGeom prst="rect">
            <a:avLst/>
          </a:prstGeom>
        </p:spPr>
        <p:txBody>
          <a:bodyPr wrap="square">
            <a:spAutoFit/>
          </a:bodyPr>
          <a:lstStyle/>
          <a:p>
            <a:pPr algn="l">
              <a:lnSpc>
                <a:spcPct val="150000"/>
              </a:lnSpc>
            </a:pPr>
            <a:r>
              <a:rPr lang="en-US" altLang="zh-CN" sz="2000" b="1" dirty="0">
                <a:solidFill>
                  <a:schemeClr val="tx1">
                    <a:lumMod val="95000"/>
                    <a:lumOff val="5000"/>
                  </a:schemeClr>
                </a:solidFill>
                <a:latin typeface="微软雅黑" panose="020B0503020204020204" pitchFamily="34" charset="-122"/>
                <a:ea typeface="微软雅黑" panose="020B0503020204020204" pitchFamily="34" charset="-122"/>
              </a:rPr>
              <a:t>1</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、2021年11月和2022年2月延缓缴纳的税费在2022年9月1日后至本公告发布前已缴纳入库的，如何享受延续缓缴政策？</a:t>
            </a:r>
            <a:endPar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594995" y="2369185"/>
            <a:ext cx="10668635" cy="2861310"/>
          </a:xfrm>
          <a:prstGeom prst="rect">
            <a:avLst/>
          </a:prstGeom>
          <a:noFill/>
        </p:spPr>
        <p:txBody>
          <a:bodyPr wrap="square" rtlCol="0">
            <a:spAutoFit/>
          </a:bodyPr>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制造业中小微企业2021年11月和2022年2月延缓缴纳的税费在2022年9月1日后至本公告发布前已缴纳入库的，可自愿选择申请办理退税（费）并享受延续缓缴政策。</a:t>
            </a:r>
            <a:endParaRPr lang="en-US" altLang="zh-CN"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en-US" altLang="zh-CN" sz="20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举例：纳税人C按照2022年第2号公告规定，延缓缴纳了所属期为2022年2月的税费，并在2022年9月5日已缴纳入库。对该部分税费，可自愿选择申请办理退税（费）并享受延续缓缴政策。       </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五、问题解答</a:t>
            </a:r>
            <a:endPar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矩形 1"/>
          <p:cNvSpPr/>
          <p:nvPr/>
        </p:nvSpPr>
        <p:spPr>
          <a:xfrm>
            <a:off x="525145" y="1147445"/>
            <a:ext cx="11111865" cy="1014730"/>
          </a:xfrm>
          <a:prstGeom prst="rect">
            <a:avLst/>
          </a:prstGeom>
        </p:spPr>
        <p:txBody>
          <a:bodyPr wrap="square">
            <a:spAutoFit/>
          </a:bodyPr>
          <a:lstStyle/>
          <a:p>
            <a:pPr algn="l">
              <a:lnSpc>
                <a:spcPct val="150000"/>
              </a:lnSpc>
            </a:pPr>
            <a:r>
              <a:rPr lang="en-US" sz="2000" b="1" dirty="0">
                <a:solidFill>
                  <a:schemeClr val="tx1">
                    <a:lumMod val="95000"/>
                    <a:lumOff val="5000"/>
                  </a:schemeClr>
                </a:solidFill>
                <a:latin typeface="微软雅黑" panose="020B0503020204020204" pitchFamily="34" charset="-122"/>
                <a:ea typeface="微软雅黑" panose="020B0503020204020204" pitchFamily="34" charset="-122"/>
              </a:rPr>
              <a:t>2</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a:t>
            </a:r>
            <a:r>
              <a:rPr sz="2000" b="1" dirty="0">
                <a:solidFill>
                  <a:schemeClr val="tx1">
                    <a:lumMod val="95000"/>
                    <a:lumOff val="5000"/>
                  </a:schemeClr>
                </a:solidFill>
                <a:latin typeface="微软雅黑" panose="020B0503020204020204" pitchFamily="34" charset="-122"/>
                <a:ea typeface="微软雅黑" panose="020B0503020204020204" pitchFamily="34" charset="-122"/>
              </a:rPr>
              <a:t>2021年第四季度已缓缴企业所得税的纳税人，根据本《公告》规定缓缴期限可继续延长4个月，其2021年度汇算清缴产生的应补税款如何处理？</a:t>
            </a:r>
            <a:endParaRPr sz="20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525145" y="2089785"/>
            <a:ext cx="11205210" cy="4500245"/>
          </a:xfrm>
          <a:prstGeom prst="rect">
            <a:avLst/>
          </a:prstGeom>
          <a:noFill/>
        </p:spPr>
        <p:txBody>
          <a:bodyPr wrap="square" rtlCol="0">
            <a:spAutoFit/>
          </a:bodyPr>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900">
                <a:latin typeface="微软雅黑" panose="020B0503020204020204" pitchFamily="34" charset="-122"/>
                <a:ea typeface="微软雅黑" panose="020B0503020204020204" pitchFamily="34" charset="-122"/>
                <a:cs typeface="微软雅黑" panose="020B0503020204020204" pitchFamily="34" charset="-122"/>
              </a:rPr>
              <a:t> 根据2022年2号公告规定，享受2021年第四季度缓缴企业所得税政策的制造业中小微企业，其2021年度企业所得税汇算清缴产生的应补税款可与2021年第四季度已缓缴的税款一并延后缴纳入库，该笔税款按照本《公告》规定，同样可继续顺延4个月缴纳。</a:t>
            </a:r>
            <a:endParaRPr lang="en-US" altLang="zh-CN" sz="19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en-US" altLang="zh-CN" sz="19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1900">
                <a:latin typeface="微软雅黑" panose="020B0503020204020204" pitchFamily="34" charset="-122"/>
                <a:ea typeface="微软雅黑" panose="020B0503020204020204" pitchFamily="34" charset="-122"/>
                <a:cs typeface="微软雅黑" panose="020B0503020204020204" pitchFamily="34" charset="-122"/>
              </a:rPr>
              <a:t>       举例：纳税人D，按季预缴申报企业所得税，2021年第四季度应缴企业所得税10万元，按照2022年2号公告规定，该笔税款可延缓至2022年10月缴纳入库。本《公告》发布后，其缓缴期限继续延长4个月，可在2023年2月缴纳入库。</a:t>
            </a:r>
            <a:endParaRPr lang="en-US" altLang="zh-CN" sz="19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1900">
                <a:latin typeface="微软雅黑" panose="020B0503020204020204" pitchFamily="34" charset="-122"/>
                <a:ea typeface="微软雅黑" panose="020B0503020204020204" pitchFamily="34" charset="-122"/>
                <a:cs typeface="微软雅黑" panose="020B0503020204020204" pitchFamily="34" charset="-122"/>
              </a:rPr>
              <a:t>       此外，若该纳税人2021年度企业所得税汇算清缴产生应补税款20万元，按此前缓缴政策规定可在2022年10月缴纳入库。本《公告》发布后，可随同2021年第四季度的10万元税款一并继续延缓4个月至2023年2月缴纳入库。</a:t>
            </a:r>
            <a:endParaRPr lang="en-US" altLang="zh-CN" sz="19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五、问题解答</a:t>
            </a:r>
            <a:endPar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矩形 1"/>
          <p:cNvSpPr/>
          <p:nvPr/>
        </p:nvSpPr>
        <p:spPr>
          <a:xfrm>
            <a:off x="525145" y="1147445"/>
            <a:ext cx="11111865" cy="553085"/>
          </a:xfrm>
          <a:prstGeom prst="rect">
            <a:avLst/>
          </a:prstGeom>
        </p:spPr>
        <p:txBody>
          <a:bodyPr wrap="square">
            <a:spAutoFit/>
          </a:bodyPr>
          <a:lstStyle/>
          <a:p>
            <a:pPr algn="l">
              <a:lnSpc>
                <a:spcPct val="150000"/>
              </a:lnSpc>
            </a:pPr>
            <a:r>
              <a:rPr lang="en-US" sz="2000" b="1" dirty="0">
                <a:solidFill>
                  <a:schemeClr val="tx1">
                    <a:lumMod val="95000"/>
                    <a:lumOff val="5000"/>
                  </a:schemeClr>
                </a:solidFill>
                <a:latin typeface="微软雅黑" panose="020B0503020204020204" pitchFamily="34" charset="-122"/>
                <a:ea typeface="微软雅黑" panose="020B0503020204020204" pitchFamily="34" charset="-122"/>
              </a:rPr>
              <a:t>3</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a:t>
            </a:r>
            <a:r>
              <a:rPr sz="2000" b="1" dirty="0">
                <a:solidFill>
                  <a:schemeClr val="tx1">
                    <a:lumMod val="95000"/>
                    <a:lumOff val="5000"/>
                  </a:schemeClr>
                </a:solidFill>
                <a:latin typeface="微软雅黑" panose="020B0503020204020204" pitchFamily="34" charset="-122"/>
                <a:ea typeface="微软雅黑" panose="020B0503020204020204" pitchFamily="34" charset="-122"/>
              </a:rPr>
              <a:t>纳税人享受缓税政策是否影响其办理经营所得个人所得税汇算清缴?</a:t>
            </a:r>
            <a:endParaRPr sz="20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525145" y="1847215"/>
            <a:ext cx="10668635" cy="4661535"/>
          </a:xfrm>
          <a:prstGeom prst="rect">
            <a:avLst/>
          </a:prstGeom>
          <a:noFill/>
        </p:spPr>
        <p:txBody>
          <a:bodyPr wrap="square" rtlCol="0">
            <a:spAutoFit/>
          </a:bodyPr>
          <a:p>
            <a:pPr>
              <a:lnSpc>
                <a:spcPct val="150000"/>
              </a:lnSpc>
            </a:pPr>
            <a:r>
              <a:rPr lang="en-US" altLang="zh-CN">
                <a:latin typeface="微软雅黑" panose="020B0503020204020204" pitchFamily="34" charset="-122"/>
                <a:ea typeface="微软雅黑" panose="020B0503020204020204" pitchFamily="34" charset="-122"/>
                <a:cs typeface="微软雅黑" panose="020B0503020204020204" pitchFamily="34" charset="-122"/>
              </a:rPr>
              <a:t>      享受缓税政策的纳税人办理经营所得个人所得税汇算清缴的，继续实行前期缓税政策规定的处理规则，即纳税人缓缴的税款视同“已预缴税款”，正常参与经营所得个人所得税汇算清缴补退税的计算。同时，纳税人在本《公告》规定的缓缴期限届满后，应当依法缴纳相应的缓缴税费。 </a:t>
            </a:r>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a:latin typeface="微软雅黑" panose="020B0503020204020204" pitchFamily="34" charset="-122"/>
                <a:ea typeface="微软雅黑" panose="020B0503020204020204" pitchFamily="34" charset="-122"/>
                <a:cs typeface="微软雅黑" panose="020B0503020204020204" pitchFamily="34" charset="-122"/>
              </a:rPr>
              <a:t>       举例：纳税人E是年销售额100万元的制造业个体工商户，实行查账征收、按季申报经营所得个人所得税，按照前期缓税政策，在2022年7月申报期内选择将2022年第二季度应当预缴的个人所得税延缓到2023年1月申报期内缴纳。本《公告》发布后，上述税款缓缴期限继续延长4个月至2023年5月申报期内缴纳。纳税人在2023年3月31日前办理2022年经营所得个人所得税汇算清缴时，其缓缴的税款视同“已预缴税款”，正常参与经营所得个人所得税汇算清缴补退税的计算，需要补税的税款应当在2023年3月31日前办理补税，需要退税的，可正常申请退税，不受其享受缓缴2022年第二季度税款政策的影响。同时，纳税人此前缓缴的税款应当在2023年5月申报期内缴纳。</a:t>
            </a:r>
            <a:endParaRPr lang="en-US" altLang="zh-CN">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微软雅黑" panose="020B0503020204020204" pitchFamily="34" charset="-122"/>
              <a:ea typeface="微软雅黑" panose="020B0503020204020204" pitchFamily="34" charset="-122"/>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rPr>
              <a:t>五、问题解答</a:t>
            </a:r>
            <a:endParaRPr lang="zh-CN" altLang="en-US" sz="2400" b="1"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矩形 1"/>
          <p:cNvSpPr/>
          <p:nvPr/>
        </p:nvSpPr>
        <p:spPr>
          <a:xfrm>
            <a:off x="525145" y="1147445"/>
            <a:ext cx="11111865" cy="553085"/>
          </a:xfrm>
          <a:prstGeom prst="rect">
            <a:avLst/>
          </a:prstGeom>
        </p:spPr>
        <p:txBody>
          <a:bodyPr wrap="square">
            <a:spAutoFit/>
          </a:bodyPr>
          <a:lstStyle/>
          <a:p>
            <a:pPr algn="l">
              <a:lnSpc>
                <a:spcPct val="150000"/>
              </a:lnSpc>
            </a:pPr>
            <a:r>
              <a:rPr lang="en-US" sz="2000" b="1" dirty="0">
                <a:solidFill>
                  <a:schemeClr val="tx1">
                    <a:lumMod val="95000"/>
                    <a:lumOff val="5000"/>
                  </a:schemeClr>
                </a:solidFill>
                <a:latin typeface="微软雅黑" panose="020B0503020204020204" pitchFamily="34" charset="-122"/>
                <a:ea typeface="微软雅黑" panose="020B0503020204020204" pitchFamily="34" charset="-122"/>
              </a:rPr>
              <a:t>4</a:t>
            </a:r>
            <a:r>
              <a:rPr lang="zh-CN" altLang="en-US" sz="2000" b="1" dirty="0">
                <a:solidFill>
                  <a:schemeClr val="tx1">
                    <a:lumMod val="95000"/>
                    <a:lumOff val="5000"/>
                  </a:schemeClr>
                </a:solidFill>
                <a:latin typeface="微软雅黑" panose="020B0503020204020204" pitchFamily="34" charset="-122"/>
                <a:ea typeface="微软雅黑" panose="020B0503020204020204" pitchFamily="34" charset="-122"/>
              </a:rPr>
              <a:t>、</a:t>
            </a:r>
            <a:r>
              <a:rPr sz="2000" b="1" dirty="0">
                <a:solidFill>
                  <a:schemeClr val="tx1">
                    <a:lumMod val="95000"/>
                    <a:lumOff val="5000"/>
                  </a:schemeClr>
                </a:solidFill>
                <a:latin typeface="微软雅黑" panose="020B0503020204020204" pitchFamily="34" charset="-122"/>
                <a:ea typeface="微软雅黑" panose="020B0503020204020204" pitchFamily="34" charset="-122"/>
              </a:rPr>
              <a:t>制造业中小微企业享受本《公告》规定的缓缴税费政策后，是否可以依法申请延期缴纳税款？</a:t>
            </a:r>
            <a:endParaRPr sz="20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594995" y="2369185"/>
            <a:ext cx="10668635" cy="1014730"/>
          </a:xfrm>
          <a:prstGeom prst="rect">
            <a:avLst/>
          </a:prstGeom>
          <a:noFill/>
        </p:spPr>
        <p:txBody>
          <a:bodyPr wrap="square" rtlCol="0">
            <a:spAutoFit/>
          </a:bodyPr>
          <a:p>
            <a:pPr>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符合本《公告》规定条件的制造业中小微企业，符合《中华人民共和国税收征收管理法》及其实施细则规定可以申请延期缴纳税款条件的，可依法申请办理延期缴纳税款。</a:t>
            </a:r>
            <a:endParaRPr lang="en-US" altLang="zh-CN"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25"/>
          <p:cNvSpPr txBox="1"/>
          <p:nvPr/>
        </p:nvSpPr>
        <p:spPr>
          <a:xfrm>
            <a:off x="4709575" y="2955331"/>
            <a:ext cx="6358314" cy="829945"/>
          </a:xfrm>
          <a:prstGeom prst="rect">
            <a:avLst/>
          </a:prstGeom>
          <a:noFill/>
        </p:spPr>
        <p:txBody>
          <a:bodyPr wrap="square" rtlCol="0">
            <a:spAutoFit/>
          </a:bodyPr>
          <a:lstStyle/>
          <a:p>
            <a:pPr algn="dist">
              <a:spcAft>
                <a:spcPts val="0"/>
              </a:spcAft>
            </a:pPr>
            <a:r>
              <a:rPr lang="zh-CN" altLang="en-US" sz="4800" b="1" kern="100">
                <a:latin typeface="微软雅黑" panose="020B0503020204020204" pitchFamily="34" charset="-122"/>
                <a:ea typeface="微软雅黑" panose="020B0503020204020204" pitchFamily="34" charset="-122"/>
                <a:cs typeface="Times New Roman" panose="02020603050405020304" pitchFamily="18" charset="0"/>
              </a:rPr>
              <a:t>感谢各位倾听</a:t>
            </a:r>
            <a:endParaRPr lang="zh-CN" altLang="zh-CN" sz="48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10" name="图片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412752" y="2517660"/>
            <a:ext cx="2727322" cy="1967170"/>
          </a:xfrm>
          <a:prstGeom prst="rect">
            <a:avLst/>
          </a:prstGeom>
        </p:spPr>
      </p:pic>
      <p:cxnSp>
        <p:nvCxnSpPr>
          <p:cNvPr id="11" name="直接连接符 10"/>
          <p:cNvCxnSpPr/>
          <p:nvPr/>
        </p:nvCxnSpPr>
        <p:spPr>
          <a:xfrm>
            <a:off x="4848352" y="3866337"/>
            <a:ext cx="6080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353" y="5435973"/>
            <a:ext cx="12191647" cy="1422027"/>
            <a:chOff x="353" y="5732895"/>
            <a:chExt cx="12858044" cy="1499755"/>
          </a:xfrm>
        </p:grpSpPr>
        <p:sp>
          <p:nvSpPr>
            <p:cNvPr id="8" name="Freeform 6"/>
            <p:cNvSpPr/>
            <p:nvPr/>
          </p:nvSpPr>
          <p:spPr bwMode="auto">
            <a:xfrm>
              <a:off x="353" y="5732895"/>
              <a:ext cx="12858044" cy="1310312"/>
            </a:xfrm>
            <a:custGeom>
              <a:avLst/>
              <a:gdLst>
                <a:gd name="T0" fmla="*/ 5699 w 5699"/>
                <a:gd name="T1" fmla="*/ 0 h 581"/>
                <a:gd name="T2" fmla="*/ 5699 w 5699"/>
                <a:gd name="T3" fmla="*/ 141 h 581"/>
                <a:gd name="T4" fmla="*/ 5473 w 5699"/>
                <a:gd name="T5" fmla="*/ 202 h 581"/>
                <a:gd name="T6" fmla="*/ 5238 w 5699"/>
                <a:gd name="T7" fmla="*/ 258 h 581"/>
                <a:gd name="T8" fmla="*/ 4996 w 5699"/>
                <a:gd name="T9" fmla="*/ 310 h 581"/>
                <a:gd name="T10" fmla="*/ 4745 w 5699"/>
                <a:gd name="T11" fmla="*/ 357 h 581"/>
                <a:gd name="T12" fmla="*/ 4485 w 5699"/>
                <a:gd name="T13" fmla="*/ 399 h 581"/>
                <a:gd name="T14" fmla="*/ 4217 w 5699"/>
                <a:gd name="T15" fmla="*/ 437 h 581"/>
                <a:gd name="T16" fmla="*/ 3942 w 5699"/>
                <a:gd name="T17" fmla="*/ 470 h 581"/>
                <a:gd name="T18" fmla="*/ 3658 w 5699"/>
                <a:gd name="T19" fmla="*/ 500 h 581"/>
                <a:gd name="T20" fmla="*/ 3368 w 5699"/>
                <a:gd name="T21" fmla="*/ 524 h 581"/>
                <a:gd name="T22" fmla="*/ 3068 w 5699"/>
                <a:gd name="T23" fmla="*/ 545 h 581"/>
                <a:gd name="T24" fmla="*/ 2760 w 5699"/>
                <a:gd name="T25" fmla="*/ 561 h 581"/>
                <a:gd name="T26" fmla="*/ 2443 w 5699"/>
                <a:gd name="T27" fmla="*/ 571 h 581"/>
                <a:gd name="T28" fmla="*/ 2119 w 5699"/>
                <a:gd name="T29" fmla="*/ 578 h 581"/>
                <a:gd name="T30" fmla="*/ 1787 w 5699"/>
                <a:gd name="T31" fmla="*/ 581 h 581"/>
                <a:gd name="T32" fmla="*/ 1445 w 5699"/>
                <a:gd name="T33" fmla="*/ 580 h 581"/>
                <a:gd name="T34" fmla="*/ 1095 w 5699"/>
                <a:gd name="T35" fmla="*/ 573 h 581"/>
                <a:gd name="T36" fmla="*/ 738 w 5699"/>
                <a:gd name="T37" fmla="*/ 561 h 581"/>
                <a:gd name="T38" fmla="*/ 375 w 5699"/>
                <a:gd name="T39" fmla="*/ 547 h 581"/>
                <a:gd name="T40" fmla="*/ 0 w 5699"/>
                <a:gd name="T41" fmla="*/ 526 h 581"/>
                <a:gd name="T42" fmla="*/ 0 w 5699"/>
                <a:gd name="T43" fmla="*/ 503 h 581"/>
                <a:gd name="T44" fmla="*/ 394 w 5699"/>
                <a:gd name="T45" fmla="*/ 515 h 581"/>
                <a:gd name="T46" fmla="*/ 779 w 5699"/>
                <a:gd name="T47" fmla="*/ 524 h 581"/>
                <a:gd name="T48" fmla="*/ 1155 w 5699"/>
                <a:gd name="T49" fmla="*/ 527 h 581"/>
                <a:gd name="T50" fmla="*/ 1522 w 5699"/>
                <a:gd name="T51" fmla="*/ 526 h 581"/>
                <a:gd name="T52" fmla="*/ 1879 w 5699"/>
                <a:gd name="T53" fmla="*/ 519 h 581"/>
                <a:gd name="T54" fmla="*/ 2227 w 5699"/>
                <a:gd name="T55" fmla="*/ 507 h 581"/>
                <a:gd name="T56" fmla="*/ 2567 w 5699"/>
                <a:gd name="T57" fmla="*/ 491 h 581"/>
                <a:gd name="T58" fmla="*/ 2898 w 5699"/>
                <a:gd name="T59" fmla="*/ 470 h 581"/>
                <a:gd name="T60" fmla="*/ 3218 w 5699"/>
                <a:gd name="T61" fmla="*/ 446 h 581"/>
                <a:gd name="T62" fmla="*/ 3530 w 5699"/>
                <a:gd name="T63" fmla="*/ 414 h 581"/>
                <a:gd name="T64" fmla="*/ 3832 w 5699"/>
                <a:gd name="T65" fmla="*/ 380 h 581"/>
                <a:gd name="T66" fmla="*/ 4127 w 5699"/>
                <a:gd name="T67" fmla="*/ 339 h 581"/>
                <a:gd name="T68" fmla="*/ 4412 w 5699"/>
                <a:gd name="T69" fmla="*/ 294 h 581"/>
                <a:gd name="T70" fmla="*/ 4687 w 5699"/>
                <a:gd name="T71" fmla="*/ 245 h 581"/>
                <a:gd name="T72" fmla="*/ 4954 w 5699"/>
                <a:gd name="T73" fmla="*/ 192 h 581"/>
                <a:gd name="T74" fmla="*/ 5211 w 5699"/>
                <a:gd name="T75" fmla="*/ 132 h 581"/>
                <a:gd name="T76" fmla="*/ 5459 w 5699"/>
                <a:gd name="T77" fmla="*/ 68 h 581"/>
                <a:gd name="T78" fmla="*/ 5699 w 5699"/>
                <a:gd name="T7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699" h="581">
                  <a:moveTo>
                    <a:pt x="5699" y="0"/>
                  </a:moveTo>
                  <a:lnTo>
                    <a:pt x="5699" y="141"/>
                  </a:lnTo>
                  <a:lnTo>
                    <a:pt x="5473" y="202"/>
                  </a:lnTo>
                  <a:lnTo>
                    <a:pt x="5238" y="258"/>
                  </a:lnTo>
                  <a:lnTo>
                    <a:pt x="4996" y="310"/>
                  </a:lnTo>
                  <a:lnTo>
                    <a:pt x="4745" y="357"/>
                  </a:lnTo>
                  <a:lnTo>
                    <a:pt x="4485" y="399"/>
                  </a:lnTo>
                  <a:lnTo>
                    <a:pt x="4217" y="437"/>
                  </a:lnTo>
                  <a:lnTo>
                    <a:pt x="3942" y="470"/>
                  </a:lnTo>
                  <a:lnTo>
                    <a:pt x="3658" y="500"/>
                  </a:lnTo>
                  <a:lnTo>
                    <a:pt x="3368" y="524"/>
                  </a:lnTo>
                  <a:lnTo>
                    <a:pt x="3068" y="545"/>
                  </a:lnTo>
                  <a:lnTo>
                    <a:pt x="2760" y="561"/>
                  </a:lnTo>
                  <a:lnTo>
                    <a:pt x="2443" y="571"/>
                  </a:lnTo>
                  <a:lnTo>
                    <a:pt x="2119" y="578"/>
                  </a:lnTo>
                  <a:lnTo>
                    <a:pt x="1787" y="581"/>
                  </a:lnTo>
                  <a:lnTo>
                    <a:pt x="1445" y="580"/>
                  </a:lnTo>
                  <a:lnTo>
                    <a:pt x="1095" y="573"/>
                  </a:lnTo>
                  <a:lnTo>
                    <a:pt x="738" y="561"/>
                  </a:lnTo>
                  <a:lnTo>
                    <a:pt x="375" y="547"/>
                  </a:lnTo>
                  <a:lnTo>
                    <a:pt x="0" y="526"/>
                  </a:lnTo>
                  <a:lnTo>
                    <a:pt x="0" y="503"/>
                  </a:lnTo>
                  <a:lnTo>
                    <a:pt x="394" y="515"/>
                  </a:lnTo>
                  <a:lnTo>
                    <a:pt x="779" y="524"/>
                  </a:lnTo>
                  <a:lnTo>
                    <a:pt x="1155" y="527"/>
                  </a:lnTo>
                  <a:lnTo>
                    <a:pt x="1522" y="526"/>
                  </a:lnTo>
                  <a:lnTo>
                    <a:pt x="1879" y="519"/>
                  </a:lnTo>
                  <a:lnTo>
                    <a:pt x="2227" y="507"/>
                  </a:lnTo>
                  <a:lnTo>
                    <a:pt x="2567" y="491"/>
                  </a:lnTo>
                  <a:lnTo>
                    <a:pt x="2898" y="470"/>
                  </a:lnTo>
                  <a:lnTo>
                    <a:pt x="3218" y="446"/>
                  </a:lnTo>
                  <a:lnTo>
                    <a:pt x="3530" y="414"/>
                  </a:lnTo>
                  <a:lnTo>
                    <a:pt x="3832" y="380"/>
                  </a:lnTo>
                  <a:lnTo>
                    <a:pt x="4127" y="339"/>
                  </a:lnTo>
                  <a:lnTo>
                    <a:pt x="4412" y="294"/>
                  </a:lnTo>
                  <a:lnTo>
                    <a:pt x="4687" y="245"/>
                  </a:lnTo>
                  <a:lnTo>
                    <a:pt x="4954" y="192"/>
                  </a:lnTo>
                  <a:lnTo>
                    <a:pt x="5211" y="132"/>
                  </a:lnTo>
                  <a:lnTo>
                    <a:pt x="5459" y="68"/>
                  </a:lnTo>
                  <a:lnTo>
                    <a:pt x="5699" y="0"/>
                  </a:ln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lt1"/>
                </a:solidFill>
                <a:latin typeface="+mj-lt"/>
              </a:endParaRPr>
            </a:p>
          </p:txBody>
        </p:sp>
        <p:sp>
          <p:nvSpPr>
            <p:cNvPr id="12" name="Freeform 8"/>
            <p:cNvSpPr/>
            <p:nvPr/>
          </p:nvSpPr>
          <p:spPr bwMode="auto">
            <a:xfrm>
              <a:off x="353" y="6134333"/>
              <a:ext cx="12858044" cy="1098317"/>
            </a:xfrm>
            <a:custGeom>
              <a:avLst/>
              <a:gdLst>
                <a:gd name="T0" fmla="*/ 5699 w 5699"/>
                <a:gd name="T1" fmla="*/ 0 h 487"/>
                <a:gd name="T2" fmla="*/ 5699 w 5699"/>
                <a:gd name="T3" fmla="*/ 487 h 487"/>
                <a:gd name="T4" fmla="*/ 0 w 5699"/>
                <a:gd name="T5" fmla="*/ 487 h 487"/>
                <a:gd name="T6" fmla="*/ 0 w 5699"/>
                <a:gd name="T7" fmla="*/ 360 h 487"/>
                <a:gd name="T8" fmla="*/ 375 w 5699"/>
                <a:gd name="T9" fmla="*/ 381 h 487"/>
                <a:gd name="T10" fmla="*/ 738 w 5699"/>
                <a:gd name="T11" fmla="*/ 398 h 487"/>
                <a:gd name="T12" fmla="*/ 1095 w 5699"/>
                <a:gd name="T13" fmla="*/ 410 h 487"/>
                <a:gd name="T14" fmla="*/ 1445 w 5699"/>
                <a:gd name="T15" fmla="*/ 419 h 487"/>
                <a:gd name="T16" fmla="*/ 1787 w 5699"/>
                <a:gd name="T17" fmla="*/ 423 h 487"/>
                <a:gd name="T18" fmla="*/ 2119 w 5699"/>
                <a:gd name="T19" fmla="*/ 421 h 487"/>
                <a:gd name="T20" fmla="*/ 2443 w 5699"/>
                <a:gd name="T21" fmla="*/ 416 h 487"/>
                <a:gd name="T22" fmla="*/ 2760 w 5699"/>
                <a:gd name="T23" fmla="*/ 405 h 487"/>
                <a:gd name="T24" fmla="*/ 3068 w 5699"/>
                <a:gd name="T25" fmla="*/ 391 h 487"/>
                <a:gd name="T26" fmla="*/ 3368 w 5699"/>
                <a:gd name="T27" fmla="*/ 372 h 487"/>
                <a:gd name="T28" fmla="*/ 3658 w 5699"/>
                <a:gd name="T29" fmla="*/ 348 h 487"/>
                <a:gd name="T30" fmla="*/ 3942 w 5699"/>
                <a:gd name="T31" fmla="*/ 320 h 487"/>
                <a:gd name="T32" fmla="*/ 4217 w 5699"/>
                <a:gd name="T33" fmla="*/ 289 h 487"/>
                <a:gd name="T34" fmla="*/ 4485 w 5699"/>
                <a:gd name="T35" fmla="*/ 250 h 487"/>
                <a:gd name="T36" fmla="*/ 4745 w 5699"/>
                <a:gd name="T37" fmla="*/ 210 h 487"/>
                <a:gd name="T38" fmla="*/ 4996 w 5699"/>
                <a:gd name="T39" fmla="*/ 163 h 487"/>
                <a:gd name="T40" fmla="*/ 5238 w 5699"/>
                <a:gd name="T41" fmla="*/ 113 h 487"/>
                <a:gd name="T42" fmla="*/ 5473 w 5699"/>
                <a:gd name="T43" fmla="*/ 59 h 487"/>
                <a:gd name="T44" fmla="*/ 5699 w 5699"/>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99" h="487">
                  <a:moveTo>
                    <a:pt x="5699" y="0"/>
                  </a:moveTo>
                  <a:lnTo>
                    <a:pt x="5699" y="487"/>
                  </a:lnTo>
                  <a:lnTo>
                    <a:pt x="0" y="487"/>
                  </a:lnTo>
                  <a:lnTo>
                    <a:pt x="0" y="360"/>
                  </a:lnTo>
                  <a:lnTo>
                    <a:pt x="375" y="381"/>
                  </a:lnTo>
                  <a:lnTo>
                    <a:pt x="738" y="398"/>
                  </a:lnTo>
                  <a:lnTo>
                    <a:pt x="1095" y="410"/>
                  </a:lnTo>
                  <a:lnTo>
                    <a:pt x="1445" y="419"/>
                  </a:lnTo>
                  <a:lnTo>
                    <a:pt x="1787" y="423"/>
                  </a:lnTo>
                  <a:lnTo>
                    <a:pt x="2119" y="421"/>
                  </a:lnTo>
                  <a:lnTo>
                    <a:pt x="2443" y="416"/>
                  </a:lnTo>
                  <a:lnTo>
                    <a:pt x="2760" y="405"/>
                  </a:lnTo>
                  <a:lnTo>
                    <a:pt x="3068" y="391"/>
                  </a:lnTo>
                  <a:lnTo>
                    <a:pt x="3368" y="372"/>
                  </a:lnTo>
                  <a:lnTo>
                    <a:pt x="3658" y="348"/>
                  </a:lnTo>
                  <a:lnTo>
                    <a:pt x="3942" y="320"/>
                  </a:lnTo>
                  <a:lnTo>
                    <a:pt x="4217" y="289"/>
                  </a:lnTo>
                  <a:lnTo>
                    <a:pt x="4485" y="250"/>
                  </a:lnTo>
                  <a:lnTo>
                    <a:pt x="4745" y="210"/>
                  </a:lnTo>
                  <a:lnTo>
                    <a:pt x="4996" y="163"/>
                  </a:lnTo>
                  <a:lnTo>
                    <a:pt x="5238" y="113"/>
                  </a:lnTo>
                  <a:lnTo>
                    <a:pt x="5473" y="59"/>
                  </a:lnTo>
                  <a:lnTo>
                    <a:pt x="5699" y="0"/>
                  </a:ln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lt1"/>
                </a:solidFill>
                <a:latin typeface="+mj-lt"/>
              </a:endParaRPr>
            </a:p>
          </p:txBody>
        </p:sp>
      </p:grpSp>
      <p:grpSp>
        <p:nvGrpSpPr>
          <p:cNvPr id="13" name="组合 12"/>
          <p:cNvGrpSpPr/>
          <p:nvPr/>
        </p:nvGrpSpPr>
        <p:grpSpPr>
          <a:xfrm>
            <a:off x="0" y="0"/>
            <a:ext cx="12191647" cy="3087828"/>
            <a:chOff x="353" y="0"/>
            <a:chExt cx="12858044" cy="3256609"/>
          </a:xfrm>
          <a:gradFill>
            <a:gsLst>
              <a:gs pos="71000">
                <a:srgbClr val="00A4C4"/>
              </a:gs>
              <a:gs pos="18000">
                <a:srgbClr val="0070C0"/>
              </a:gs>
            </a:gsLst>
            <a:lin ang="20400000" scaled="0"/>
          </a:gradFill>
        </p:grpSpPr>
        <p:sp>
          <p:nvSpPr>
            <p:cNvPr id="14" name="Freeform 9"/>
            <p:cNvSpPr/>
            <p:nvPr/>
          </p:nvSpPr>
          <p:spPr bwMode="auto">
            <a:xfrm>
              <a:off x="353" y="0"/>
              <a:ext cx="12858044" cy="2701813"/>
            </a:xfrm>
            <a:custGeom>
              <a:avLst/>
              <a:gdLst>
                <a:gd name="T0" fmla="*/ 0 w 5699"/>
                <a:gd name="T1" fmla="*/ 0 h 1198"/>
                <a:gd name="T2" fmla="*/ 5699 w 5699"/>
                <a:gd name="T3" fmla="*/ 0 h 1198"/>
                <a:gd name="T4" fmla="*/ 5699 w 5699"/>
                <a:gd name="T5" fmla="*/ 410 h 1198"/>
                <a:gd name="T6" fmla="*/ 5344 w 5699"/>
                <a:gd name="T7" fmla="*/ 399 h 1198"/>
                <a:gd name="T8" fmla="*/ 4995 w 5699"/>
                <a:gd name="T9" fmla="*/ 394 h 1198"/>
                <a:gd name="T10" fmla="*/ 4656 w 5699"/>
                <a:gd name="T11" fmla="*/ 394 h 1198"/>
                <a:gd name="T12" fmla="*/ 4323 w 5699"/>
                <a:gd name="T13" fmla="*/ 399 h 1198"/>
                <a:gd name="T14" fmla="*/ 3998 w 5699"/>
                <a:gd name="T15" fmla="*/ 410 h 1198"/>
                <a:gd name="T16" fmla="*/ 3679 w 5699"/>
                <a:gd name="T17" fmla="*/ 425 h 1198"/>
                <a:gd name="T18" fmla="*/ 3367 w 5699"/>
                <a:gd name="T19" fmla="*/ 446 h 1198"/>
                <a:gd name="T20" fmla="*/ 3064 w 5699"/>
                <a:gd name="T21" fmla="*/ 474 h 1198"/>
                <a:gd name="T22" fmla="*/ 2768 w 5699"/>
                <a:gd name="T23" fmla="*/ 505 h 1198"/>
                <a:gd name="T24" fmla="*/ 2481 w 5699"/>
                <a:gd name="T25" fmla="*/ 542 h 1198"/>
                <a:gd name="T26" fmla="*/ 2199 w 5699"/>
                <a:gd name="T27" fmla="*/ 584 h 1198"/>
                <a:gd name="T28" fmla="*/ 1926 w 5699"/>
                <a:gd name="T29" fmla="*/ 631 h 1198"/>
                <a:gd name="T30" fmla="*/ 1659 w 5699"/>
                <a:gd name="T31" fmla="*/ 683 h 1198"/>
                <a:gd name="T32" fmla="*/ 1400 w 5699"/>
                <a:gd name="T33" fmla="*/ 742 h 1198"/>
                <a:gd name="T34" fmla="*/ 1147 w 5699"/>
                <a:gd name="T35" fmla="*/ 805 h 1198"/>
                <a:gd name="T36" fmla="*/ 904 w 5699"/>
                <a:gd name="T37" fmla="*/ 873 h 1198"/>
                <a:gd name="T38" fmla="*/ 667 w 5699"/>
                <a:gd name="T39" fmla="*/ 946 h 1198"/>
                <a:gd name="T40" fmla="*/ 437 w 5699"/>
                <a:gd name="T41" fmla="*/ 1024 h 1198"/>
                <a:gd name="T42" fmla="*/ 214 w 5699"/>
                <a:gd name="T43" fmla="*/ 1109 h 1198"/>
                <a:gd name="T44" fmla="*/ 0 w 5699"/>
                <a:gd name="T45" fmla="*/ 1198 h 1198"/>
                <a:gd name="T46" fmla="*/ 0 w 5699"/>
                <a:gd name="T47"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99" h="1198">
                  <a:moveTo>
                    <a:pt x="0" y="0"/>
                  </a:moveTo>
                  <a:lnTo>
                    <a:pt x="5699" y="0"/>
                  </a:lnTo>
                  <a:lnTo>
                    <a:pt x="5699" y="410"/>
                  </a:lnTo>
                  <a:lnTo>
                    <a:pt x="5344" y="399"/>
                  </a:lnTo>
                  <a:lnTo>
                    <a:pt x="4995" y="394"/>
                  </a:lnTo>
                  <a:lnTo>
                    <a:pt x="4656" y="394"/>
                  </a:lnTo>
                  <a:lnTo>
                    <a:pt x="4323" y="399"/>
                  </a:lnTo>
                  <a:lnTo>
                    <a:pt x="3998" y="410"/>
                  </a:lnTo>
                  <a:lnTo>
                    <a:pt x="3679" y="425"/>
                  </a:lnTo>
                  <a:lnTo>
                    <a:pt x="3367" y="446"/>
                  </a:lnTo>
                  <a:lnTo>
                    <a:pt x="3064" y="474"/>
                  </a:lnTo>
                  <a:lnTo>
                    <a:pt x="2768" y="505"/>
                  </a:lnTo>
                  <a:lnTo>
                    <a:pt x="2481" y="542"/>
                  </a:lnTo>
                  <a:lnTo>
                    <a:pt x="2199" y="584"/>
                  </a:lnTo>
                  <a:lnTo>
                    <a:pt x="1926" y="631"/>
                  </a:lnTo>
                  <a:lnTo>
                    <a:pt x="1659" y="683"/>
                  </a:lnTo>
                  <a:lnTo>
                    <a:pt x="1400" y="742"/>
                  </a:lnTo>
                  <a:lnTo>
                    <a:pt x="1147" y="805"/>
                  </a:lnTo>
                  <a:lnTo>
                    <a:pt x="904" y="873"/>
                  </a:lnTo>
                  <a:lnTo>
                    <a:pt x="667" y="946"/>
                  </a:lnTo>
                  <a:lnTo>
                    <a:pt x="437" y="1024"/>
                  </a:lnTo>
                  <a:lnTo>
                    <a:pt x="214" y="1109"/>
                  </a:lnTo>
                  <a:lnTo>
                    <a:pt x="0" y="1198"/>
                  </a:lnTo>
                  <a:lnTo>
                    <a:pt x="0" y="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lt1"/>
                </a:solidFill>
                <a:latin typeface="+mj-lt"/>
              </a:endParaRPr>
            </a:p>
          </p:txBody>
        </p:sp>
        <p:sp>
          <p:nvSpPr>
            <p:cNvPr id="15" name="Freeform 11"/>
            <p:cNvSpPr/>
            <p:nvPr/>
          </p:nvSpPr>
          <p:spPr bwMode="auto">
            <a:xfrm>
              <a:off x="353" y="935936"/>
              <a:ext cx="12858044" cy="2320673"/>
            </a:xfrm>
            <a:custGeom>
              <a:avLst/>
              <a:gdLst>
                <a:gd name="T0" fmla="*/ 4995 w 5699"/>
                <a:gd name="T1" fmla="*/ 0 h 1029"/>
                <a:gd name="T2" fmla="*/ 5344 w 5699"/>
                <a:gd name="T3" fmla="*/ 3 h 1029"/>
                <a:gd name="T4" fmla="*/ 5699 w 5699"/>
                <a:gd name="T5" fmla="*/ 12 h 1029"/>
                <a:gd name="T6" fmla="*/ 5699 w 5699"/>
                <a:gd name="T7" fmla="*/ 43 h 1029"/>
                <a:gd name="T8" fmla="*/ 5324 w 5699"/>
                <a:gd name="T9" fmla="*/ 45 h 1029"/>
                <a:gd name="T10" fmla="*/ 4959 w 5699"/>
                <a:gd name="T11" fmla="*/ 52 h 1029"/>
                <a:gd name="T12" fmla="*/ 4602 w 5699"/>
                <a:gd name="T13" fmla="*/ 66 h 1029"/>
                <a:gd name="T14" fmla="*/ 4254 w 5699"/>
                <a:gd name="T15" fmla="*/ 85 h 1029"/>
                <a:gd name="T16" fmla="*/ 3912 w 5699"/>
                <a:gd name="T17" fmla="*/ 109 h 1029"/>
                <a:gd name="T18" fmla="*/ 3580 w 5699"/>
                <a:gd name="T19" fmla="*/ 139 h 1029"/>
                <a:gd name="T20" fmla="*/ 3256 w 5699"/>
                <a:gd name="T21" fmla="*/ 174 h 1029"/>
                <a:gd name="T22" fmla="*/ 2939 w 5699"/>
                <a:gd name="T23" fmla="*/ 214 h 1029"/>
                <a:gd name="T24" fmla="*/ 2631 w 5699"/>
                <a:gd name="T25" fmla="*/ 261 h 1029"/>
                <a:gd name="T26" fmla="*/ 2331 w 5699"/>
                <a:gd name="T27" fmla="*/ 313 h 1029"/>
                <a:gd name="T28" fmla="*/ 2039 w 5699"/>
                <a:gd name="T29" fmla="*/ 371 h 1029"/>
                <a:gd name="T30" fmla="*/ 1757 w 5699"/>
                <a:gd name="T31" fmla="*/ 433 h 1029"/>
                <a:gd name="T32" fmla="*/ 1480 w 5699"/>
                <a:gd name="T33" fmla="*/ 501 h 1029"/>
                <a:gd name="T34" fmla="*/ 1214 w 5699"/>
                <a:gd name="T35" fmla="*/ 576 h 1029"/>
                <a:gd name="T36" fmla="*/ 954 w 5699"/>
                <a:gd name="T37" fmla="*/ 654 h 1029"/>
                <a:gd name="T38" fmla="*/ 703 w 5699"/>
                <a:gd name="T39" fmla="*/ 740 h 1029"/>
                <a:gd name="T40" fmla="*/ 461 w 5699"/>
                <a:gd name="T41" fmla="*/ 830 h 1029"/>
                <a:gd name="T42" fmla="*/ 226 w 5699"/>
                <a:gd name="T43" fmla="*/ 926 h 1029"/>
                <a:gd name="T44" fmla="*/ 0 w 5699"/>
                <a:gd name="T45" fmla="*/ 1029 h 1029"/>
                <a:gd name="T46" fmla="*/ 0 w 5699"/>
                <a:gd name="T47" fmla="*/ 832 h 1029"/>
                <a:gd name="T48" fmla="*/ 214 w 5699"/>
                <a:gd name="T49" fmla="*/ 741 h 1029"/>
                <a:gd name="T50" fmla="*/ 437 w 5699"/>
                <a:gd name="T51" fmla="*/ 656 h 1029"/>
                <a:gd name="T52" fmla="*/ 667 w 5699"/>
                <a:gd name="T53" fmla="*/ 576 h 1029"/>
                <a:gd name="T54" fmla="*/ 904 w 5699"/>
                <a:gd name="T55" fmla="*/ 501 h 1029"/>
                <a:gd name="T56" fmla="*/ 1147 w 5699"/>
                <a:gd name="T57" fmla="*/ 432 h 1029"/>
                <a:gd name="T58" fmla="*/ 1400 w 5699"/>
                <a:gd name="T59" fmla="*/ 367 h 1029"/>
                <a:gd name="T60" fmla="*/ 1659 w 5699"/>
                <a:gd name="T61" fmla="*/ 308 h 1029"/>
                <a:gd name="T62" fmla="*/ 1926 w 5699"/>
                <a:gd name="T63" fmla="*/ 254 h 1029"/>
                <a:gd name="T64" fmla="*/ 2199 w 5699"/>
                <a:gd name="T65" fmla="*/ 205 h 1029"/>
                <a:gd name="T66" fmla="*/ 2481 w 5699"/>
                <a:gd name="T67" fmla="*/ 162 h 1029"/>
                <a:gd name="T68" fmla="*/ 2768 w 5699"/>
                <a:gd name="T69" fmla="*/ 123 h 1029"/>
                <a:gd name="T70" fmla="*/ 3064 w 5699"/>
                <a:gd name="T71" fmla="*/ 90 h 1029"/>
                <a:gd name="T72" fmla="*/ 3367 w 5699"/>
                <a:gd name="T73" fmla="*/ 62 h 1029"/>
                <a:gd name="T74" fmla="*/ 3679 w 5699"/>
                <a:gd name="T75" fmla="*/ 40 h 1029"/>
                <a:gd name="T76" fmla="*/ 3998 w 5699"/>
                <a:gd name="T77" fmla="*/ 21 h 1029"/>
                <a:gd name="T78" fmla="*/ 4323 w 5699"/>
                <a:gd name="T79" fmla="*/ 8 h 1029"/>
                <a:gd name="T80" fmla="*/ 4656 w 5699"/>
                <a:gd name="T81" fmla="*/ 2 h 1029"/>
                <a:gd name="T82" fmla="*/ 4995 w 5699"/>
                <a:gd name="T83" fmla="*/ 0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699" h="1029">
                  <a:moveTo>
                    <a:pt x="4995" y="0"/>
                  </a:moveTo>
                  <a:lnTo>
                    <a:pt x="5344" y="3"/>
                  </a:lnTo>
                  <a:lnTo>
                    <a:pt x="5699" y="12"/>
                  </a:lnTo>
                  <a:lnTo>
                    <a:pt x="5699" y="43"/>
                  </a:lnTo>
                  <a:lnTo>
                    <a:pt x="5324" y="45"/>
                  </a:lnTo>
                  <a:lnTo>
                    <a:pt x="4959" y="52"/>
                  </a:lnTo>
                  <a:lnTo>
                    <a:pt x="4602" y="66"/>
                  </a:lnTo>
                  <a:lnTo>
                    <a:pt x="4254" y="85"/>
                  </a:lnTo>
                  <a:lnTo>
                    <a:pt x="3912" y="109"/>
                  </a:lnTo>
                  <a:lnTo>
                    <a:pt x="3580" y="139"/>
                  </a:lnTo>
                  <a:lnTo>
                    <a:pt x="3256" y="174"/>
                  </a:lnTo>
                  <a:lnTo>
                    <a:pt x="2939" y="214"/>
                  </a:lnTo>
                  <a:lnTo>
                    <a:pt x="2631" y="261"/>
                  </a:lnTo>
                  <a:lnTo>
                    <a:pt x="2331" y="313"/>
                  </a:lnTo>
                  <a:lnTo>
                    <a:pt x="2039" y="371"/>
                  </a:lnTo>
                  <a:lnTo>
                    <a:pt x="1757" y="433"/>
                  </a:lnTo>
                  <a:lnTo>
                    <a:pt x="1480" y="501"/>
                  </a:lnTo>
                  <a:lnTo>
                    <a:pt x="1214" y="576"/>
                  </a:lnTo>
                  <a:lnTo>
                    <a:pt x="954" y="654"/>
                  </a:lnTo>
                  <a:lnTo>
                    <a:pt x="703" y="740"/>
                  </a:lnTo>
                  <a:lnTo>
                    <a:pt x="461" y="830"/>
                  </a:lnTo>
                  <a:lnTo>
                    <a:pt x="226" y="926"/>
                  </a:lnTo>
                  <a:lnTo>
                    <a:pt x="0" y="1029"/>
                  </a:lnTo>
                  <a:lnTo>
                    <a:pt x="0" y="832"/>
                  </a:lnTo>
                  <a:lnTo>
                    <a:pt x="214" y="741"/>
                  </a:lnTo>
                  <a:lnTo>
                    <a:pt x="437" y="656"/>
                  </a:lnTo>
                  <a:lnTo>
                    <a:pt x="667" y="576"/>
                  </a:lnTo>
                  <a:lnTo>
                    <a:pt x="904" y="501"/>
                  </a:lnTo>
                  <a:lnTo>
                    <a:pt x="1147" y="432"/>
                  </a:lnTo>
                  <a:lnTo>
                    <a:pt x="1400" y="367"/>
                  </a:lnTo>
                  <a:lnTo>
                    <a:pt x="1659" y="308"/>
                  </a:lnTo>
                  <a:lnTo>
                    <a:pt x="1926" y="254"/>
                  </a:lnTo>
                  <a:lnTo>
                    <a:pt x="2199" y="205"/>
                  </a:lnTo>
                  <a:lnTo>
                    <a:pt x="2481" y="162"/>
                  </a:lnTo>
                  <a:lnTo>
                    <a:pt x="2768" y="123"/>
                  </a:lnTo>
                  <a:lnTo>
                    <a:pt x="3064" y="90"/>
                  </a:lnTo>
                  <a:lnTo>
                    <a:pt x="3367" y="62"/>
                  </a:lnTo>
                  <a:lnTo>
                    <a:pt x="3679" y="40"/>
                  </a:lnTo>
                  <a:lnTo>
                    <a:pt x="3998" y="21"/>
                  </a:lnTo>
                  <a:lnTo>
                    <a:pt x="4323" y="8"/>
                  </a:lnTo>
                  <a:lnTo>
                    <a:pt x="4656" y="2"/>
                  </a:lnTo>
                  <a:lnTo>
                    <a:pt x="4995" y="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lt1"/>
                </a:solidFill>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任意多边形 32"/>
          <p:cNvSpPr/>
          <p:nvPr/>
        </p:nvSpPr>
        <p:spPr>
          <a:xfrm>
            <a:off x="6085770" y="1770676"/>
            <a:ext cx="4656157" cy="692621"/>
          </a:xfrm>
          <a:custGeom>
            <a:avLst/>
            <a:gdLst>
              <a:gd name="connsiteX0" fmla="*/ 0 w 4656157"/>
              <a:gd name="connsiteY0" fmla="*/ 0 h 692621"/>
              <a:gd name="connsiteX1" fmla="*/ 766546 w 4656157"/>
              <a:gd name="connsiteY1" fmla="*/ 0 h 692621"/>
              <a:gd name="connsiteX2" fmla="*/ 3774172 w 4656157"/>
              <a:gd name="connsiteY2" fmla="*/ 0 h 692621"/>
              <a:gd name="connsiteX3" fmla="*/ 4540718 w 4656157"/>
              <a:gd name="connsiteY3" fmla="*/ 0 h 692621"/>
              <a:gd name="connsiteX4" fmla="*/ 4656157 w 4656157"/>
              <a:gd name="connsiteY4" fmla="*/ 115439 h 692621"/>
              <a:gd name="connsiteX5" fmla="*/ 4656157 w 4656157"/>
              <a:gd name="connsiteY5" fmla="*/ 577182 h 692621"/>
              <a:gd name="connsiteX6" fmla="*/ 4540718 w 4656157"/>
              <a:gd name="connsiteY6" fmla="*/ 692621 h 692621"/>
              <a:gd name="connsiteX7" fmla="*/ 3774172 w 4656157"/>
              <a:gd name="connsiteY7" fmla="*/ 692621 h 692621"/>
              <a:gd name="connsiteX8" fmla="*/ 766546 w 4656157"/>
              <a:gd name="connsiteY8" fmla="*/ 692621 h 692621"/>
              <a:gd name="connsiteX9" fmla="*/ 0 w 4656157"/>
              <a:gd name="connsiteY9" fmla="*/ 692621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56157" h="692621">
                <a:moveTo>
                  <a:pt x="0" y="0"/>
                </a:moveTo>
                <a:lnTo>
                  <a:pt x="766546" y="0"/>
                </a:lnTo>
                <a:lnTo>
                  <a:pt x="3774172" y="0"/>
                </a:lnTo>
                <a:lnTo>
                  <a:pt x="4540718" y="0"/>
                </a:lnTo>
                <a:cubicBezTo>
                  <a:pt x="4604473" y="0"/>
                  <a:pt x="4656157" y="51684"/>
                  <a:pt x="4656157" y="115439"/>
                </a:cubicBezTo>
                <a:lnTo>
                  <a:pt x="4656157" y="577182"/>
                </a:lnTo>
                <a:cubicBezTo>
                  <a:pt x="4656157" y="640937"/>
                  <a:pt x="4604473" y="692621"/>
                  <a:pt x="4540718" y="692621"/>
                </a:cubicBezTo>
                <a:lnTo>
                  <a:pt x="3774172" y="692621"/>
                </a:lnTo>
                <a:lnTo>
                  <a:pt x="766546" y="692621"/>
                </a:lnTo>
                <a:lnTo>
                  <a:pt x="0" y="692621"/>
                </a:ln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2" name="矩形 1"/>
          <p:cNvSpPr/>
          <p:nvPr/>
        </p:nvSpPr>
        <p:spPr>
          <a:xfrm>
            <a:off x="-1" y="0"/>
            <a:ext cx="3698544" cy="6858000"/>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latin typeface="+mj-lt"/>
            </a:endParaRPr>
          </a:p>
        </p:txBody>
      </p:sp>
      <p:grpSp>
        <p:nvGrpSpPr>
          <p:cNvPr id="3" name="组合 2"/>
          <p:cNvGrpSpPr/>
          <p:nvPr/>
        </p:nvGrpSpPr>
        <p:grpSpPr>
          <a:xfrm>
            <a:off x="763320" y="2610980"/>
            <a:ext cx="2077371" cy="1577287"/>
            <a:chOff x="2128349" y="2209621"/>
            <a:chExt cx="2926551" cy="1747907"/>
          </a:xfrm>
        </p:grpSpPr>
        <p:sp>
          <p:nvSpPr>
            <p:cNvPr id="4" name="文本框 3"/>
            <p:cNvSpPr txBox="1"/>
            <p:nvPr/>
          </p:nvSpPr>
          <p:spPr>
            <a:xfrm>
              <a:off x="2128349" y="2209621"/>
              <a:ext cx="2926551" cy="1330171"/>
            </a:xfrm>
            <a:prstGeom prst="rect">
              <a:avLst/>
            </a:prstGeom>
            <a:noFill/>
          </p:spPr>
          <p:txBody>
            <a:bodyPr wrap="square" rtlCol="0">
              <a:spAutoFit/>
            </a:bodyPr>
            <a:lstStyle/>
            <a:p>
              <a:pPr algn="dist"/>
              <a:r>
                <a:rPr lang="zh-CN" altLang="en-US" sz="7200" b="1" dirty="0">
                  <a:solidFill>
                    <a:schemeClr val="bg1"/>
                  </a:solidFill>
                  <a:latin typeface="微软雅黑" panose="020B0503020204020204" pitchFamily="34" charset="-122"/>
                  <a:ea typeface="微软雅黑" panose="020B0503020204020204" pitchFamily="34" charset="-122"/>
                </a:rPr>
                <a:t>目录</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267312" y="3445924"/>
              <a:ext cx="2727629" cy="511604"/>
            </a:xfrm>
            <a:prstGeom prst="rect">
              <a:avLst/>
            </a:prstGeom>
            <a:noFill/>
          </p:spPr>
          <p:txBody>
            <a:bodyPr wrap="square" rtlCol="0">
              <a:spAutoFit/>
            </a:bodyPr>
            <a:lstStyle/>
            <a:p>
              <a:pPr algn="dist"/>
              <a:r>
                <a:rPr lang="en-US" altLang="zh-CN" sz="2400" dirty="0">
                  <a:solidFill>
                    <a:schemeClr val="bg1"/>
                  </a:solidFill>
                  <a:latin typeface="微软雅黑" panose="020B0503020204020204" pitchFamily="34" charset="-122"/>
                  <a:ea typeface="微软雅黑" panose="020B0503020204020204" pitchFamily="34" charset="-122"/>
                </a:rPr>
                <a:t>CONTENTS</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sp>
        <p:nvSpPr>
          <p:cNvPr id="7" name="任意多边形 6"/>
          <p:cNvSpPr/>
          <p:nvPr/>
        </p:nvSpPr>
        <p:spPr>
          <a:xfrm>
            <a:off x="5308975" y="922004"/>
            <a:ext cx="696037" cy="692621"/>
          </a:xfrm>
          <a:custGeom>
            <a:avLst/>
            <a:gdLst>
              <a:gd name="connsiteX0" fmla="*/ 115439 w 696037"/>
              <a:gd name="connsiteY0" fmla="*/ 0 h 692621"/>
              <a:gd name="connsiteX1" fmla="*/ 696037 w 696037"/>
              <a:gd name="connsiteY1" fmla="*/ 0 h 692621"/>
              <a:gd name="connsiteX2" fmla="*/ 696037 w 696037"/>
              <a:gd name="connsiteY2" fmla="*/ 692621 h 692621"/>
              <a:gd name="connsiteX3" fmla="*/ 115439 w 696037"/>
              <a:gd name="connsiteY3" fmla="*/ 692621 h 692621"/>
              <a:gd name="connsiteX4" fmla="*/ 0 w 696037"/>
              <a:gd name="connsiteY4" fmla="*/ 577182 h 692621"/>
              <a:gd name="connsiteX5" fmla="*/ 0 w 696037"/>
              <a:gd name="connsiteY5" fmla="*/ 115439 h 692621"/>
              <a:gd name="connsiteX6" fmla="*/ 115439 w 696037"/>
              <a:gd name="connsiteY6" fmla="*/ 0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6037" h="692621">
                <a:moveTo>
                  <a:pt x="115439" y="0"/>
                </a:moveTo>
                <a:lnTo>
                  <a:pt x="696037" y="0"/>
                </a:lnTo>
                <a:lnTo>
                  <a:pt x="696037" y="692621"/>
                </a:lnTo>
                <a:lnTo>
                  <a:pt x="115439" y="692621"/>
                </a:lnTo>
                <a:cubicBezTo>
                  <a:pt x="51684" y="692621"/>
                  <a:pt x="0" y="640937"/>
                  <a:pt x="0" y="577182"/>
                </a:cubicBezTo>
                <a:lnTo>
                  <a:pt x="0" y="115439"/>
                </a:lnTo>
                <a:cubicBezTo>
                  <a:pt x="0" y="51684"/>
                  <a:pt x="51684" y="0"/>
                  <a:pt x="115439" y="0"/>
                </a:cubicBez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9" name="文本框 8"/>
          <p:cNvSpPr txBox="1"/>
          <p:nvPr/>
        </p:nvSpPr>
        <p:spPr>
          <a:xfrm>
            <a:off x="5319214" y="922004"/>
            <a:ext cx="641443" cy="707886"/>
          </a:xfrm>
          <a:prstGeom prst="rect">
            <a:avLst/>
          </a:prstGeom>
          <a:noFill/>
        </p:spPr>
        <p:txBody>
          <a:bodyPr wrap="square" rtlCol="0">
            <a:spAutoFit/>
          </a:bodyPr>
          <a:lstStyle/>
          <a:p>
            <a:pPr algn="l" fontAlgn="auto"/>
            <a:r>
              <a:rPr lang="en-US" altLang="zh-CN" sz="4000" dirty="0">
                <a:solidFill>
                  <a:schemeClr val="bg1"/>
                </a:solidFill>
                <a:latin typeface="Impact" panose="020B0806030902050204" pitchFamily="34" charset="0"/>
                <a:ea typeface="微软雅黑" panose="020B0503020204020204" pitchFamily="34" charset="-122"/>
              </a:rPr>
              <a:t>1</a:t>
            </a:r>
            <a:endParaRPr lang="zh-CN" altLang="en-US" sz="4000" dirty="0">
              <a:solidFill>
                <a:schemeClr val="bg1"/>
              </a:solidFill>
              <a:latin typeface="Impact" panose="020B0806030902050204" pitchFamily="34" charset="0"/>
              <a:ea typeface="微软雅黑" panose="020B0503020204020204" pitchFamily="34" charset="-122"/>
            </a:endParaRPr>
          </a:p>
        </p:txBody>
      </p:sp>
      <p:sp>
        <p:nvSpPr>
          <p:cNvPr id="11" name="任意多边形 10"/>
          <p:cNvSpPr/>
          <p:nvPr/>
        </p:nvSpPr>
        <p:spPr>
          <a:xfrm>
            <a:off x="5305566" y="1772609"/>
            <a:ext cx="696037" cy="692621"/>
          </a:xfrm>
          <a:custGeom>
            <a:avLst/>
            <a:gdLst>
              <a:gd name="connsiteX0" fmla="*/ 115439 w 696037"/>
              <a:gd name="connsiteY0" fmla="*/ 0 h 692621"/>
              <a:gd name="connsiteX1" fmla="*/ 696037 w 696037"/>
              <a:gd name="connsiteY1" fmla="*/ 0 h 692621"/>
              <a:gd name="connsiteX2" fmla="*/ 696037 w 696037"/>
              <a:gd name="connsiteY2" fmla="*/ 692621 h 692621"/>
              <a:gd name="connsiteX3" fmla="*/ 115439 w 696037"/>
              <a:gd name="connsiteY3" fmla="*/ 692621 h 692621"/>
              <a:gd name="connsiteX4" fmla="*/ 0 w 696037"/>
              <a:gd name="connsiteY4" fmla="*/ 577182 h 692621"/>
              <a:gd name="connsiteX5" fmla="*/ 0 w 696037"/>
              <a:gd name="connsiteY5" fmla="*/ 115439 h 692621"/>
              <a:gd name="connsiteX6" fmla="*/ 115439 w 696037"/>
              <a:gd name="connsiteY6" fmla="*/ 0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6037" h="692621">
                <a:moveTo>
                  <a:pt x="115439" y="0"/>
                </a:moveTo>
                <a:lnTo>
                  <a:pt x="696037" y="0"/>
                </a:lnTo>
                <a:lnTo>
                  <a:pt x="696037" y="692621"/>
                </a:lnTo>
                <a:lnTo>
                  <a:pt x="115439" y="692621"/>
                </a:lnTo>
                <a:cubicBezTo>
                  <a:pt x="51684" y="692621"/>
                  <a:pt x="0" y="640937"/>
                  <a:pt x="0" y="577182"/>
                </a:cubicBezTo>
                <a:lnTo>
                  <a:pt x="0" y="115439"/>
                </a:lnTo>
                <a:cubicBezTo>
                  <a:pt x="0" y="51684"/>
                  <a:pt x="51684" y="0"/>
                  <a:pt x="115439" y="0"/>
                </a:cubicBez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12" name="文本框 11"/>
          <p:cNvSpPr txBox="1"/>
          <p:nvPr/>
        </p:nvSpPr>
        <p:spPr>
          <a:xfrm>
            <a:off x="6144900" y="1857911"/>
            <a:ext cx="4404818" cy="521970"/>
          </a:xfrm>
          <a:prstGeom prst="rect">
            <a:avLst/>
          </a:prstGeom>
          <a:noFill/>
        </p:spPr>
        <p:txBody>
          <a:bodyPr wrap="square" rtlCol="0">
            <a:spAutoFit/>
          </a:bodyPr>
          <a:lstStyle/>
          <a:p>
            <a:pPr algn="l" fontAlgn="auto"/>
            <a:r>
              <a:rPr lang="zh-CN" altLang="zh-CN" sz="2800" b="1" dirty="0">
                <a:solidFill>
                  <a:schemeClr val="bg1"/>
                </a:solidFill>
                <a:effectLst/>
                <a:ea typeface="微软雅黑" panose="020B0503020204020204" pitchFamily="34" charset="-122"/>
                <a:cs typeface="Times New Roman" panose="02020603050405020304" pitchFamily="18" charset="0"/>
              </a:rPr>
              <a:t>缓缴税费</a:t>
            </a:r>
            <a:endParaRPr lang="zh-CN" altLang="en-US" sz="2800" dirty="0">
              <a:solidFill>
                <a:schemeClr val="bg1"/>
              </a:solidFill>
            </a:endParaRPr>
          </a:p>
        </p:txBody>
      </p:sp>
      <p:sp>
        <p:nvSpPr>
          <p:cNvPr id="13" name="文本框 12"/>
          <p:cNvSpPr txBox="1"/>
          <p:nvPr/>
        </p:nvSpPr>
        <p:spPr>
          <a:xfrm>
            <a:off x="5315805" y="1772609"/>
            <a:ext cx="641443" cy="707886"/>
          </a:xfrm>
          <a:prstGeom prst="rect">
            <a:avLst/>
          </a:prstGeom>
          <a:noFill/>
        </p:spPr>
        <p:txBody>
          <a:bodyPr wrap="square" rtlCol="0">
            <a:spAutoFit/>
          </a:bodyPr>
          <a:lstStyle/>
          <a:p>
            <a:pPr algn="l" fontAlgn="auto"/>
            <a:r>
              <a:rPr lang="en-US" altLang="zh-CN" sz="4000" dirty="0">
                <a:solidFill>
                  <a:schemeClr val="bg1"/>
                </a:solidFill>
                <a:latin typeface="Impact" panose="020B0806030902050204" pitchFamily="34" charset="0"/>
                <a:ea typeface="微软雅黑" panose="020B0503020204020204" pitchFamily="34" charset="-122"/>
              </a:rPr>
              <a:t>2</a:t>
            </a:r>
            <a:endParaRPr lang="zh-CN" altLang="en-US" sz="4000" dirty="0">
              <a:solidFill>
                <a:schemeClr val="bg1"/>
              </a:solidFill>
              <a:latin typeface="Impact" panose="020B0806030902050204" pitchFamily="34" charset="0"/>
              <a:ea typeface="微软雅黑" panose="020B0503020204020204" pitchFamily="34" charset="-122"/>
            </a:endParaRPr>
          </a:p>
        </p:txBody>
      </p:sp>
      <p:sp>
        <p:nvSpPr>
          <p:cNvPr id="15" name="任意多边形 14"/>
          <p:cNvSpPr/>
          <p:nvPr/>
        </p:nvSpPr>
        <p:spPr>
          <a:xfrm>
            <a:off x="5305566" y="2638477"/>
            <a:ext cx="696037" cy="692621"/>
          </a:xfrm>
          <a:custGeom>
            <a:avLst/>
            <a:gdLst>
              <a:gd name="connsiteX0" fmla="*/ 115439 w 696037"/>
              <a:gd name="connsiteY0" fmla="*/ 0 h 692621"/>
              <a:gd name="connsiteX1" fmla="*/ 696037 w 696037"/>
              <a:gd name="connsiteY1" fmla="*/ 0 h 692621"/>
              <a:gd name="connsiteX2" fmla="*/ 696037 w 696037"/>
              <a:gd name="connsiteY2" fmla="*/ 692621 h 692621"/>
              <a:gd name="connsiteX3" fmla="*/ 115439 w 696037"/>
              <a:gd name="connsiteY3" fmla="*/ 692621 h 692621"/>
              <a:gd name="connsiteX4" fmla="*/ 0 w 696037"/>
              <a:gd name="connsiteY4" fmla="*/ 577182 h 692621"/>
              <a:gd name="connsiteX5" fmla="*/ 0 w 696037"/>
              <a:gd name="connsiteY5" fmla="*/ 115439 h 692621"/>
              <a:gd name="connsiteX6" fmla="*/ 115439 w 696037"/>
              <a:gd name="connsiteY6" fmla="*/ 0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6037" h="692621">
                <a:moveTo>
                  <a:pt x="115439" y="0"/>
                </a:moveTo>
                <a:lnTo>
                  <a:pt x="696037" y="0"/>
                </a:lnTo>
                <a:lnTo>
                  <a:pt x="696037" y="692621"/>
                </a:lnTo>
                <a:lnTo>
                  <a:pt x="115439" y="692621"/>
                </a:lnTo>
                <a:cubicBezTo>
                  <a:pt x="51684" y="692621"/>
                  <a:pt x="0" y="640937"/>
                  <a:pt x="0" y="577182"/>
                </a:cubicBezTo>
                <a:lnTo>
                  <a:pt x="0" y="115439"/>
                </a:lnTo>
                <a:cubicBezTo>
                  <a:pt x="0" y="51684"/>
                  <a:pt x="51684" y="0"/>
                  <a:pt x="115439" y="0"/>
                </a:cubicBez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17" name="文本框 16"/>
          <p:cNvSpPr txBox="1"/>
          <p:nvPr/>
        </p:nvSpPr>
        <p:spPr>
          <a:xfrm>
            <a:off x="5315805" y="2638477"/>
            <a:ext cx="641443" cy="707886"/>
          </a:xfrm>
          <a:prstGeom prst="rect">
            <a:avLst/>
          </a:prstGeom>
          <a:noFill/>
        </p:spPr>
        <p:txBody>
          <a:bodyPr wrap="square" rtlCol="0">
            <a:spAutoFit/>
          </a:bodyPr>
          <a:lstStyle/>
          <a:p>
            <a:pPr algn="l" fontAlgn="auto"/>
            <a:r>
              <a:rPr lang="en-US" altLang="zh-CN" sz="4000" dirty="0">
                <a:solidFill>
                  <a:schemeClr val="bg1"/>
                </a:solidFill>
                <a:latin typeface="Impact" panose="020B0806030902050204" pitchFamily="34" charset="0"/>
                <a:ea typeface="微软雅黑" panose="020B0503020204020204" pitchFamily="34" charset="-122"/>
              </a:rPr>
              <a:t>3</a:t>
            </a:r>
            <a:endParaRPr lang="zh-CN" altLang="en-US" sz="4000" dirty="0">
              <a:solidFill>
                <a:schemeClr val="bg1"/>
              </a:solidFill>
              <a:latin typeface="Impact" panose="020B0806030902050204" pitchFamily="34" charset="0"/>
              <a:ea typeface="微软雅黑" panose="020B0503020204020204" pitchFamily="34" charset="-122"/>
            </a:endParaRPr>
          </a:p>
        </p:txBody>
      </p:sp>
      <p:sp>
        <p:nvSpPr>
          <p:cNvPr id="19" name="任意多边形 18"/>
          <p:cNvSpPr/>
          <p:nvPr/>
        </p:nvSpPr>
        <p:spPr>
          <a:xfrm>
            <a:off x="5302157" y="3489082"/>
            <a:ext cx="696037" cy="692621"/>
          </a:xfrm>
          <a:custGeom>
            <a:avLst/>
            <a:gdLst>
              <a:gd name="connsiteX0" fmla="*/ 115439 w 696037"/>
              <a:gd name="connsiteY0" fmla="*/ 0 h 692621"/>
              <a:gd name="connsiteX1" fmla="*/ 696037 w 696037"/>
              <a:gd name="connsiteY1" fmla="*/ 0 h 692621"/>
              <a:gd name="connsiteX2" fmla="*/ 696037 w 696037"/>
              <a:gd name="connsiteY2" fmla="*/ 692621 h 692621"/>
              <a:gd name="connsiteX3" fmla="*/ 115439 w 696037"/>
              <a:gd name="connsiteY3" fmla="*/ 692621 h 692621"/>
              <a:gd name="connsiteX4" fmla="*/ 0 w 696037"/>
              <a:gd name="connsiteY4" fmla="*/ 577182 h 692621"/>
              <a:gd name="connsiteX5" fmla="*/ 0 w 696037"/>
              <a:gd name="connsiteY5" fmla="*/ 115439 h 692621"/>
              <a:gd name="connsiteX6" fmla="*/ 115439 w 696037"/>
              <a:gd name="connsiteY6" fmla="*/ 0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6037" h="692621">
                <a:moveTo>
                  <a:pt x="115439" y="0"/>
                </a:moveTo>
                <a:lnTo>
                  <a:pt x="696037" y="0"/>
                </a:lnTo>
                <a:lnTo>
                  <a:pt x="696037" y="692621"/>
                </a:lnTo>
                <a:lnTo>
                  <a:pt x="115439" y="692621"/>
                </a:lnTo>
                <a:cubicBezTo>
                  <a:pt x="51684" y="692621"/>
                  <a:pt x="0" y="640937"/>
                  <a:pt x="0" y="577182"/>
                </a:cubicBezTo>
                <a:lnTo>
                  <a:pt x="0" y="115439"/>
                </a:lnTo>
                <a:cubicBezTo>
                  <a:pt x="0" y="51684"/>
                  <a:pt x="51684" y="0"/>
                  <a:pt x="115439" y="0"/>
                </a:cubicBez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21" name="文本框 20"/>
          <p:cNvSpPr txBox="1"/>
          <p:nvPr/>
        </p:nvSpPr>
        <p:spPr>
          <a:xfrm>
            <a:off x="5312396" y="3489082"/>
            <a:ext cx="641443" cy="707886"/>
          </a:xfrm>
          <a:prstGeom prst="rect">
            <a:avLst/>
          </a:prstGeom>
          <a:noFill/>
        </p:spPr>
        <p:txBody>
          <a:bodyPr wrap="square" rtlCol="0">
            <a:spAutoFit/>
          </a:bodyPr>
          <a:lstStyle/>
          <a:p>
            <a:pPr algn="l" fontAlgn="auto"/>
            <a:r>
              <a:rPr lang="en-US" altLang="zh-CN" sz="4000" dirty="0">
                <a:solidFill>
                  <a:schemeClr val="bg1"/>
                </a:solidFill>
                <a:latin typeface="Impact" panose="020B0806030902050204" pitchFamily="34" charset="0"/>
                <a:ea typeface="微软雅黑" panose="020B0503020204020204" pitchFamily="34" charset="-122"/>
              </a:rPr>
              <a:t>4</a:t>
            </a:r>
            <a:endParaRPr lang="zh-CN" altLang="en-US" sz="4000" dirty="0">
              <a:solidFill>
                <a:schemeClr val="bg1"/>
              </a:solidFill>
              <a:latin typeface="Impact" panose="020B0806030902050204" pitchFamily="34" charset="0"/>
              <a:ea typeface="微软雅黑" panose="020B0503020204020204" pitchFamily="34" charset="-122"/>
            </a:endParaRPr>
          </a:p>
        </p:txBody>
      </p:sp>
      <p:sp>
        <p:nvSpPr>
          <p:cNvPr id="23" name="任意多边形 22"/>
          <p:cNvSpPr/>
          <p:nvPr/>
        </p:nvSpPr>
        <p:spPr>
          <a:xfrm>
            <a:off x="5312396" y="4341482"/>
            <a:ext cx="696037" cy="692621"/>
          </a:xfrm>
          <a:custGeom>
            <a:avLst/>
            <a:gdLst>
              <a:gd name="connsiteX0" fmla="*/ 115439 w 696037"/>
              <a:gd name="connsiteY0" fmla="*/ 0 h 692621"/>
              <a:gd name="connsiteX1" fmla="*/ 696037 w 696037"/>
              <a:gd name="connsiteY1" fmla="*/ 0 h 692621"/>
              <a:gd name="connsiteX2" fmla="*/ 696037 w 696037"/>
              <a:gd name="connsiteY2" fmla="*/ 692621 h 692621"/>
              <a:gd name="connsiteX3" fmla="*/ 115439 w 696037"/>
              <a:gd name="connsiteY3" fmla="*/ 692621 h 692621"/>
              <a:gd name="connsiteX4" fmla="*/ 0 w 696037"/>
              <a:gd name="connsiteY4" fmla="*/ 577182 h 692621"/>
              <a:gd name="connsiteX5" fmla="*/ 0 w 696037"/>
              <a:gd name="connsiteY5" fmla="*/ 115439 h 692621"/>
              <a:gd name="connsiteX6" fmla="*/ 115439 w 696037"/>
              <a:gd name="connsiteY6" fmla="*/ 0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6037" h="692621">
                <a:moveTo>
                  <a:pt x="115439" y="0"/>
                </a:moveTo>
                <a:lnTo>
                  <a:pt x="696037" y="0"/>
                </a:lnTo>
                <a:lnTo>
                  <a:pt x="696037" y="692621"/>
                </a:lnTo>
                <a:lnTo>
                  <a:pt x="115439" y="692621"/>
                </a:lnTo>
                <a:cubicBezTo>
                  <a:pt x="51684" y="692621"/>
                  <a:pt x="0" y="640937"/>
                  <a:pt x="0" y="577182"/>
                </a:cubicBezTo>
                <a:lnTo>
                  <a:pt x="0" y="115439"/>
                </a:lnTo>
                <a:cubicBezTo>
                  <a:pt x="0" y="51684"/>
                  <a:pt x="51684" y="0"/>
                  <a:pt x="115439" y="0"/>
                </a:cubicBez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25" name="文本框 24"/>
          <p:cNvSpPr txBox="1"/>
          <p:nvPr/>
        </p:nvSpPr>
        <p:spPr>
          <a:xfrm>
            <a:off x="5322635" y="4341482"/>
            <a:ext cx="641443" cy="707886"/>
          </a:xfrm>
          <a:prstGeom prst="rect">
            <a:avLst/>
          </a:prstGeom>
          <a:noFill/>
        </p:spPr>
        <p:txBody>
          <a:bodyPr wrap="square" rtlCol="0">
            <a:spAutoFit/>
          </a:bodyPr>
          <a:lstStyle/>
          <a:p>
            <a:pPr algn="l" fontAlgn="auto"/>
            <a:r>
              <a:rPr lang="en-US" altLang="zh-CN" sz="4000" dirty="0">
                <a:solidFill>
                  <a:schemeClr val="bg1"/>
                </a:solidFill>
                <a:latin typeface="Impact" panose="020B0806030902050204" pitchFamily="34" charset="0"/>
                <a:ea typeface="微软雅黑" panose="020B0503020204020204" pitchFamily="34" charset="-122"/>
              </a:rPr>
              <a:t>5</a:t>
            </a:r>
            <a:endParaRPr lang="zh-CN" altLang="en-US" sz="4000" dirty="0">
              <a:solidFill>
                <a:schemeClr val="bg1"/>
              </a:solidFill>
              <a:latin typeface="Impact" panose="020B0806030902050204" pitchFamily="34" charset="0"/>
              <a:ea typeface="微软雅黑" panose="020B0503020204020204" pitchFamily="34" charset="-122"/>
            </a:endParaRPr>
          </a:p>
        </p:txBody>
      </p:sp>
      <p:sp>
        <p:nvSpPr>
          <p:cNvPr id="32" name="任意多边形 31"/>
          <p:cNvSpPr/>
          <p:nvPr/>
        </p:nvSpPr>
        <p:spPr>
          <a:xfrm>
            <a:off x="6086898" y="922004"/>
            <a:ext cx="4656157" cy="692621"/>
          </a:xfrm>
          <a:custGeom>
            <a:avLst/>
            <a:gdLst>
              <a:gd name="connsiteX0" fmla="*/ 0 w 4656157"/>
              <a:gd name="connsiteY0" fmla="*/ 0 h 692621"/>
              <a:gd name="connsiteX1" fmla="*/ 766546 w 4656157"/>
              <a:gd name="connsiteY1" fmla="*/ 0 h 692621"/>
              <a:gd name="connsiteX2" fmla="*/ 3774172 w 4656157"/>
              <a:gd name="connsiteY2" fmla="*/ 0 h 692621"/>
              <a:gd name="connsiteX3" fmla="*/ 4540718 w 4656157"/>
              <a:gd name="connsiteY3" fmla="*/ 0 h 692621"/>
              <a:gd name="connsiteX4" fmla="*/ 4656157 w 4656157"/>
              <a:gd name="connsiteY4" fmla="*/ 115439 h 692621"/>
              <a:gd name="connsiteX5" fmla="*/ 4656157 w 4656157"/>
              <a:gd name="connsiteY5" fmla="*/ 577182 h 692621"/>
              <a:gd name="connsiteX6" fmla="*/ 4540718 w 4656157"/>
              <a:gd name="connsiteY6" fmla="*/ 692621 h 692621"/>
              <a:gd name="connsiteX7" fmla="*/ 3774172 w 4656157"/>
              <a:gd name="connsiteY7" fmla="*/ 692621 h 692621"/>
              <a:gd name="connsiteX8" fmla="*/ 766546 w 4656157"/>
              <a:gd name="connsiteY8" fmla="*/ 692621 h 692621"/>
              <a:gd name="connsiteX9" fmla="*/ 0 w 4656157"/>
              <a:gd name="connsiteY9" fmla="*/ 692621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56157" h="692621">
                <a:moveTo>
                  <a:pt x="0" y="0"/>
                </a:moveTo>
                <a:lnTo>
                  <a:pt x="766546" y="0"/>
                </a:lnTo>
                <a:lnTo>
                  <a:pt x="3774172" y="0"/>
                </a:lnTo>
                <a:lnTo>
                  <a:pt x="4540718" y="0"/>
                </a:lnTo>
                <a:cubicBezTo>
                  <a:pt x="4604473" y="0"/>
                  <a:pt x="4656157" y="51684"/>
                  <a:pt x="4656157" y="115439"/>
                </a:cubicBezTo>
                <a:lnTo>
                  <a:pt x="4656157" y="577182"/>
                </a:lnTo>
                <a:cubicBezTo>
                  <a:pt x="4656157" y="640937"/>
                  <a:pt x="4604473" y="692621"/>
                  <a:pt x="4540718" y="692621"/>
                </a:cubicBezTo>
                <a:lnTo>
                  <a:pt x="3774172" y="692621"/>
                </a:lnTo>
                <a:lnTo>
                  <a:pt x="766546" y="692621"/>
                </a:lnTo>
                <a:lnTo>
                  <a:pt x="0" y="692621"/>
                </a:ln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8" name="文本框 7"/>
          <p:cNvSpPr txBox="1"/>
          <p:nvPr/>
        </p:nvSpPr>
        <p:spPr>
          <a:xfrm>
            <a:off x="6155150" y="1004793"/>
            <a:ext cx="4544695" cy="521970"/>
          </a:xfrm>
          <a:prstGeom prst="rect">
            <a:avLst/>
          </a:prstGeom>
          <a:noFill/>
        </p:spPr>
        <p:txBody>
          <a:bodyPr wrap="square" rtlCol="0">
            <a:spAutoFit/>
          </a:bodyPr>
          <a:lstStyle/>
          <a:p>
            <a:pPr algn="l" fontAlgn="auto"/>
            <a:r>
              <a:rPr lang="zh-CN" altLang="zh-CN" sz="2800" b="1" dirty="0">
                <a:solidFill>
                  <a:schemeClr val="bg1"/>
                </a:solidFill>
                <a:effectLst/>
                <a:ea typeface="微软雅黑" panose="020B0503020204020204" pitchFamily="34" charset="-122"/>
                <a:cs typeface="Times New Roman" panose="02020603050405020304" pitchFamily="18" charset="0"/>
              </a:rPr>
              <a:t>政策背景</a:t>
            </a:r>
            <a:endParaRPr lang="zh-CN" altLang="zh-CN" sz="2800" b="1" dirty="0">
              <a:solidFill>
                <a:schemeClr val="bg1"/>
              </a:solidFill>
              <a:effectLst/>
              <a:ea typeface="微软雅黑" panose="020B0503020204020204" pitchFamily="34" charset="-122"/>
              <a:cs typeface="Times New Roman" panose="02020603050405020304" pitchFamily="18" charset="0"/>
            </a:endParaRPr>
          </a:p>
        </p:txBody>
      </p:sp>
      <p:sp>
        <p:nvSpPr>
          <p:cNvPr id="34" name="任意多边形 33"/>
          <p:cNvSpPr/>
          <p:nvPr/>
        </p:nvSpPr>
        <p:spPr>
          <a:xfrm>
            <a:off x="6085770" y="2628911"/>
            <a:ext cx="4656157" cy="692621"/>
          </a:xfrm>
          <a:custGeom>
            <a:avLst/>
            <a:gdLst>
              <a:gd name="connsiteX0" fmla="*/ 0 w 4656157"/>
              <a:gd name="connsiteY0" fmla="*/ 0 h 692621"/>
              <a:gd name="connsiteX1" fmla="*/ 766546 w 4656157"/>
              <a:gd name="connsiteY1" fmla="*/ 0 h 692621"/>
              <a:gd name="connsiteX2" fmla="*/ 3774172 w 4656157"/>
              <a:gd name="connsiteY2" fmla="*/ 0 h 692621"/>
              <a:gd name="connsiteX3" fmla="*/ 4540718 w 4656157"/>
              <a:gd name="connsiteY3" fmla="*/ 0 h 692621"/>
              <a:gd name="connsiteX4" fmla="*/ 4656157 w 4656157"/>
              <a:gd name="connsiteY4" fmla="*/ 115439 h 692621"/>
              <a:gd name="connsiteX5" fmla="*/ 4656157 w 4656157"/>
              <a:gd name="connsiteY5" fmla="*/ 577182 h 692621"/>
              <a:gd name="connsiteX6" fmla="*/ 4540718 w 4656157"/>
              <a:gd name="connsiteY6" fmla="*/ 692621 h 692621"/>
              <a:gd name="connsiteX7" fmla="*/ 3774172 w 4656157"/>
              <a:gd name="connsiteY7" fmla="*/ 692621 h 692621"/>
              <a:gd name="connsiteX8" fmla="*/ 766546 w 4656157"/>
              <a:gd name="connsiteY8" fmla="*/ 692621 h 692621"/>
              <a:gd name="connsiteX9" fmla="*/ 0 w 4656157"/>
              <a:gd name="connsiteY9" fmla="*/ 692621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56157" h="692621">
                <a:moveTo>
                  <a:pt x="0" y="0"/>
                </a:moveTo>
                <a:lnTo>
                  <a:pt x="766546" y="0"/>
                </a:lnTo>
                <a:lnTo>
                  <a:pt x="3774172" y="0"/>
                </a:lnTo>
                <a:lnTo>
                  <a:pt x="4540718" y="0"/>
                </a:lnTo>
                <a:cubicBezTo>
                  <a:pt x="4604473" y="0"/>
                  <a:pt x="4656157" y="51684"/>
                  <a:pt x="4656157" y="115439"/>
                </a:cubicBezTo>
                <a:lnTo>
                  <a:pt x="4656157" y="577182"/>
                </a:lnTo>
                <a:cubicBezTo>
                  <a:pt x="4656157" y="640937"/>
                  <a:pt x="4604473" y="692621"/>
                  <a:pt x="4540718" y="692621"/>
                </a:cubicBezTo>
                <a:lnTo>
                  <a:pt x="3774172" y="692621"/>
                </a:lnTo>
                <a:lnTo>
                  <a:pt x="766546" y="692621"/>
                </a:lnTo>
                <a:lnTo>
                  <a:pt x="0" y="692621"/>
                </a:ln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35" name="任意多边形 34"/>
          <p:cNvSpPr/>
          <p:nvPr/>
        </p:nvSpPr>
        <p:spPr>
          <a:xfrm>
            <a:off x="6085770" y="3489438"/>
            <a:ext cx="4656157" cy="692621"/>
          </a:xfrm>
          <a:custGeom>
            <a:avLst/>
            <a:gdLst>
              <a:gd name="connsiteX0" fmla="*/ 0 w 4656157"/>
              <a:gd name="connsiteY0" fmla="*/ 0 h 692621"/>
              <a:gd name="connsiteX1" fmla="*/ 766546 w 4656157"/>
              <a:gd name="connsiteY1" fmla="*/ 0 h 692621"/>
              <a:gd name="connsiteX2" fmla="*/ 3774172 w 4656157"/>
              <a:gd name="connsiteY2" fmla="*/ 0 h 692621"/>
              <a:gd name="connsiteX3" fmla="*/ 4540718 w 4656157"/>
              <a:gd name="connsiteY3" fmla="*/ 0 h 692621"/>
              <a:gd name="connsiteX4" fmla="*/ 4656157 w 4656157"/>
              <a:gd name="connsiteY4" fmla="*/ 115439 h 692621"/>
              <a:gd name="connsiteX5" fmla="*/ 4656157 w 4656157"/>
              <a:gd name="connsiteY5" fmla="*/ 577182 h 692621"/>
              <a:gd name="connsiteX6" fmla="*/ 4540718 w 4656157"/>
              <a:gd name="connsiteY6" fmla="*/ 692621 h 692621"/>
              <a:gd name="connsiteX7" fmla="*/ 3774172 w 4656157"/>
              <a:gd name="connsiteY7" fmla="*/ 692621 h 692621"/>
              <a:gd name="connsiteX8" fmla="*/ 766546 w 4656157"/>
              <a:gd name="connsiteY8" fmla="*/ 692621 h 692621"/>
              <a:gd name="connsiteX9" fmla="*/ 0 w 4656157"/>
              <a:gd name="connsiteY9" fmla="*/ 692621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56157" h="692621">
                <a:moveTo>
                  <a:pt x="0" y="0"/>
                </a:moveTo>
                <a:lnTo>
                  <a:pt x="766546" y="0"/>
                </a:lnTo>
                <a:lnTo>
                  <a:pt x="3774172" y="0"/>
                </a:lnTo>
                <a:lnTo>
                  <a:pt x="4540718" y="0"/>
                </a:lnTo>
                <a:cubicBezTo>
                  <a:pt x="4604473" y="0"/>
                  <a:pt x="4656157" y="51684"/>
                  <a:pt x="4656157" y="115439"/>
                </a:cubicBezTo>
                <a:lnTo>
                  <a:pt x="4656157" y="577182"/>
                </a:lnTo>
                <a:cubicBezTo>
                  <a:pt x="4656157" y="640937"/>
                  <a:pt x="4604473" y="692621"/>
                  <a:pt x="4540718" y="692621"/>
                </a:cubicBezTo>
                <a:lnTo>
                  <a:pt x="3774172" y="692621"/>
                </a:lnTo>
                <a:lnTo>
                  <a:pt x="766546" y="692621"/>
                </a:lnTo>
                <a:lnTo>
                  <a:pt x="0" y="692621"/>
                </a:ln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36" name="任意多边形 35"/>
          <p:cNvSpPr/>
          <p:nvPr/>
        </p:nvSpPr>
        <p:spPr>
          <a:xfrm>
            <a:off x="6085770" y="4345564"/>
            <a:ext cx="4656157" cy="692621"/>
          </a:xfrm>
          <a:custGeom>
            <a:avLst/>
            <a:gdLst>
              <a:gd name="connsiteX0" fmla="*/ 0 w 4656157"/>
              <a:gd name="connsiteY0" fmla="*/ 0 h 692621"/>
              <a:gd name="connsiteX1" fmla="*/ 766546 w 4656157"/>
              <a:gd name="connsiteY1" fmla="*/ 0 h 692621"/>
              <a:gd name="connsiteX2" fmla="*/ 3774172 w 4656157"/>
              <a:gd name="connsiteY2" fmla="*/ 0 h 692621"/>
              <a:gd name="connsiteX3" fmla="*/ 4540718 w 4656157"/>
              <a:gd name="connsiteY3" fmla="*/ 0 h 692621"/>
              <a:gd name="connsiteX4" fmla="*/ 4656157 w 4656157"/>
              <a:gd name="connsiteY4" fmla="*/ 115439 h 692621"/>
              <a:gd name="connsiteX5" fmla="*/ 4656157 w 4656157"/>
              <a:gd name="connsiteY5" fmla="*/ 577182 h 692621"/>
              <a:gd name="connsiteX6" fmla="*/ 4540718 w 4656157"/>
              <a:gd name="connsiteY6" fmla="*/ 692621 h 692621"/>
              <a:gd name="connsiteX7" fmla="*/ 3774172 w 4656157"/>
              <a:gd name="connsiteY7" fmla="*/ 692621 h 692621"/>
              <a:gd name="connsiteX8" fmla="*/ 766546 w 4656157"/>
              <a:gd name="connsiteY8" fmla="*/ 692621 h 692621"/>
              <a:gd name="connsiteX9" fmla="*/ 0 w 4656157"/>
              <a:gd name="connsiteY9" fmla="*/ 692621 h 69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56157" h="692621">
                <a:moveTo>
                  <a:pt x="0" y="0"/>
                </a:moveTo>
                <a:lnTo>
                  <a:pt x="766546" y="0"/>
                </a:lnTo>
                <a:lnTo>
                  <a:pt x="3774172" y="0"/>
                </a:lnTo>
                <a:lnTo>
                  <a:pt x="4540718" y="0"/>
                </a:lnTo>
                <a:cubicBezTo>
                  <a:pt x="4604473" y="0"/>
                  <a:pt x="4656157" y="51684"/>
                  <a:pt x="4656157" y="115439"/>
                </a:cubicBezTo>
                <a:lnTo>
                  <a:pt x="4656157" y="577182"/>
                </a:lnTo>
                <a:cubicBezTo>
                  <a:pt x="4656157" y="640937"/>
                  <a:pt x="4604473" y="692621"/>
                  <a:pt x="4540718" y="692621"/>
                </a:cubicBezTo>
                <a:lnTo>
                  <a:pt x="3774172" y="692621"/>
                </a:lnTo>
                <a:lnTo>
                  <a:pt x="766546" y="692621"/>
                </a:lnTo>
                <a:lnTo>
                  <a:pt x="0" y="692621"/>
                </a:lnTo>
                <a:close/>
              </a:path>
            </a:pathLst>
          </a:cu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endParaRPr lang="zh-CN" altLang="en-US" sz="1400" b="1">
              <a:solidFill>
                <a:schemeClr val="tx1"/>
              </a:solidFill>
              <a:latin typeface="+mj-lt"/>
            </a:endParaRPr>
          </a:p>
        </p:txBody>
      </p:sp>
      <p:sp>
        <p:nvSpPr>
          <p:cNvPr id="16" name="文本框 15"/>
          <p:cNvSpPr txBox="1"/>
          <p:nvPr/>
        </p:nvSpPr>
        <p:spPr>
          <a:xfrm>
            <a:off x="6144899" y="2723779"/>
            <a:ext cx="4404819" cy="521970"/>
          </a:xfrm>
          <a:prstGeom prst="rect">
            <a:avLst/>
          </a:prstGeom>
          <a:noFill/>
        </p:spPr>
        <p:txBody>
          <a:bodyPr wrap="square" rtlCol="0">
            <a:spAutoFit/>
          </a:bodyPr>
          <a:lstStyle/>
          <a:p>
            <a:pPr algn="l" fontAlgn="auto"/>
            <a:r>
              <a:rPr lang="zh-CN" altLang="zh-CN" sz="2800" b="1" dirty="0">
                <a:solidFill>
                  <a:schemeClr val="bg1"/>
                </a:solidFill>
                <a:effectLst/>
                <a:ea typeface="微软雅黑" panose="020B0503020204020204" pitchFamily="34" charset="-122"/>
                <a:cs typeface="Times New Roman" panose="02020603050405020304" pitchFamily="18" charset="0"/>
              </a:rPr>
              <a:t>缓缴期限</a:t>
            </a:r>
            <a:endParaRPr lang="zh-CN" altLang="en-US" sz="2800" dirty="0">
              <a:solidFill>
                <a:schemeClr val="bg1"/>
              </a:solidFill>
            </a:endParaRPr>
          </a:p>
        </p:txBody>
      </p:sp>
      <p:sp>
        <p:nvSpPr>
          <p:cNvPr id="20" name="文本框 19"/>
          <p:cNvSpPr txBox="1"/>
          <p:nvPr/>
        </p:nvSpPr>
        <p:spPr>
          <a:xfrm>
            <a:off x="6155138" y="3588032"/>
            <a:ext cx="4394580" cy="521970"/>
          </a:xfrm>
          <a:prstGeom prst="rect">
            <a:avLst/>
          </a:prstGeom>
          <a:noFill/>
        </p:spPr>
        <p:txBody>
          <a:bodyPr wrap="square" rtlCol="0">
            <a:spAutoFit/>
          </a:bodyPr>
          <a:lstStyle/>
          <a:p>
            <a:pPr algn="l" fontAlgn="auto"/>
            <a:r>
              <a:rPr lang="zh-CN" altLang="zh-CN" sz="2800" b="1" dirty="0">
                <a:solidFill>
                  <a:schemeClr val="bg1"/>
                </a:solidFill>
                <a:effectLst/>
                <a:ea typeface="微软雅黑" panose="020B0503020204020204" pitchFamily="34" charset="-122"/>
                <a:cs typeface="Times New Roman" panose="02020603050405020304" pitchFamily="18" charset="0"/>
              </a:rPr>
              <a:t>享受方式</a:t>
            </a:r>
            <a:endParaRPr lang="zh-CN" altLang="en-US" sz="2800" dirty="0">
              <a:solidFill>
                <a:schemeClr val="bg1"/>
              </a:solidFill>
            </a:endParaRPr>
          </a:p>
        </p:txBody>
      </p:sp>
      <p:sp>
        <p:nvSpPr>
          <p:cNvPr id="24" name="文本框 23"/>
          <p:cNvSpPr txBox="1"/>
          <p:nvPr/>
        </p:nvSpPr>
        <p:spPr>
          <a:xfrm>
            <a:off x="6165377" y="4426784"/>
            <a:ext cx="4562901" cy="521970"/>
          </a:xfrm>
          <a:prstGeom prst="rect">
            <a:avLst/>
          </a:prstGeom>
          <a:noFill/>
        </p:spPr>
        <p:txBody>
          <a:bodyPr wrap="square" rtlCol="0">
            <a:spAutoFit/>
          </a:bodyPr>
          <a:lstStyle/>
          <a:p>
            <a:pPr algn="l" fontAlgn="auto"/>
            <a:r>
              <a:rPr lang="zh-CN" altLang="zh-CN" sz="2800" b="1" dirty="0">
                <a:solidFill>
                  <a:schemeClr val="bg1"/>
                </a:solidFill>
                <a:effectLst/>
                <a:ea typeface="微软雅黑" panose="020B0503020204020204" pitchFamily="34" charset="-122"/>
                <a:cs typeface="Times New Roman" panose="02020603050405020304" pitchFamily="18" charset="0"/>
              </a:rPr>
              <a:t>问题解答</a:t>
            </a:r>
            <a:endParaRPr lang="zh-CN" altLang="en-US" sz="2800" dirty="0">
              <a:solidFill>
                <a:schemeClr val="bg1"/>
              </a:solidFill>
            </a:endParaRPr>
          </a:p>
        </p:txBody>
      </p:sp>
    </p:spTree>
  </p:cSld>
  <p:clrMapOvr>
    <a:masterClrMapping/>
  </p:clrMapOvr>
  <p:timing>
    <p:tnLst>
      <p:par>
        <p:cTn id="1" dur="indefinite" restart="never" nodeType="tmRoot"/>
      </p:par>
    </p:tnLst>
    <p:bldLst>
      <p:bldP spid="33" grpId="0" animBg="1"/>
      <p:bldP spid="7" grpId="0" animBg="1"/>
      <p:bldP spid="33" grpId="1" animBg="1"/>
      <p:bldP spid="9" grpId="0"/>
      <p:bldP spid="33" grpId="2" animBg="1"/>
      <p:bldP spid="7" grpId="1" animBg="1"/>
      <p:bldP spid="11" grpId="0" animBg="1"/>
      <p:bldP spid="33" grpId="3" animBg="1"/>
      <p:bldP spid="7" grpId="2" animBg="1"/>
      <p:bldP spid="9" grpId="1"/>
      <p:bldP spid="12" grpId="0"/>
      <p:bldP spid="33" grpId="4" animBg="1"/>
      <p:bldP spid="7" grpId="3" animBg="1"/>
      <p:bldP spid="9" grpId="2"/>
      <p:bldP spid="11" grpId="1" animBg="1"/>
      <p:bldP spid="13" grpId="0"/>
      <p:bldP spid="33" grpId="5" animBg="1"/>
      <p:bldP spid="7" grpId="4" animBg="1"/>
      <p:bldP spid="9" grpId="3"/>
      <p:bldP spid="11" grpId="2" animBg="1"/>
      <p:bldP spid="12" grpId="1"/>
      <p:bldP spid="15" grpId="0" animBg="1"/>
      <p:bldP spid="33" grpId="6" animBg="1"/>
      <p:bldP spid="7" grpId="5" animBg="1"/>
      <p:bldP spid="9" grpId="4"/>
      <p:bldP spid="11" grpId="3" animBg="1"/>
      <p:bldP spid="12" grpId="2"/>
      <p:bldP spid="13" grpId="1"/>
      <p:bldP spid="17" grpId="0"/>
      <p:bldP spid="33" grpId="7" animBg="1"/>
      <p:bldP spid="7" grpId="6" animBg="1"/>
      <p:bldP spid="9" grpId="5"/>
      <p:bldP spid="11" grpId="4" animBg="1"/>
      <p:bldP spid="12" grpId="3"/>
      <p:bldP spid="13" grpId="2"/>
      <p:bldP spid="15" grpId="1" animBg="1"/>
      <p:bldP spid="19" grpId="0" animBg="1"/>
      <p:bldP spid="33" grpId="8" animBg="1"/>
      <p:bldP spid="7" grpId="7" animBg="1"/>
      <p:bldP spid="9" grpId="6"/>
      <p:bldP spid="11" grpId="5" animBg="1"/>
      <p:bldP spid="12" grpId="4"/>
      <p:bldP spid="13" grpId="3"/>
      <p:bldP spid="15" grpId="2" animBg="1"/>
      <p:bldP spid="17" grpId="1"/>
      <p:bldP spid="21" grpId="0"/>
      <p:bldP spid="33" grpId="9" animBg="1"/>
      <p:bldP spid="7" grpId="8" animBg="1"/>
      <p:bldP spid="9" grpId="7"/>
      <p:bldP spid="11" grpId="6" animBg="1"/>
      <p:bldP spid="12" grpId="5"/>
      <p:bldP spid="13" grpId="4"/>
      <p:bldP spid="15" grpId="3" animBg="1"/>
      <p:bldP spid="17" grpId="2"/>
      <p:bldP spid="19" grpId="1" animBg="1"/>
      <p:bldP spid="23" grpId="0" animBg="1"/>
      <p:bldP spid="33" grpId="10" animBg="1"/>
      <p:bldP spid="7" grpId="9" animBg="1"/>
      <p:bldP spid="9" grpId="8"/>
      <p:bldP spid="11" grpId="7" animBg="1"/>
      <p:bldP spid="12" grpId="6"/>
      <p:bldP spid="13" grpId="5"/>
      <p:bldP spid="15" grpId="4" animBg="1"/>
      <p:bldP spid="17" grpId="3"/>
      <p:bldP spid="19" grpId="2" animBg="1"/>
      <p:bldP spid="21" grpId="1"/>
      <p:bldP spid="25" grpId="0"/>
      <p:bldP spid="33" grpId="11" animBg="1"/>
      <p:bldP spid="7" grpId="10" animBg="1"/>
      <p:bldP spid="9" grpId="9"/>
      <p:bldP spid="11" grpId="8" animBg="1"/>
      <p:bldP spid="12" grpId="7"/>
      <p:bldP spid="13" grpId="6"/>
      <p:bldP spid="15" grpId="5" animBg="1"/>
      <p:bldP spid="17" grpId="4"/>
      <p:bldP spid="19" grpId="3" animBg="1"/>
      <p:bldP spid="21" grpId="2"/>
      <p:bldP spid="23" grpId="1" animBg="1"/>
      <p:bldP spid="32" grpId="0" animBg="1"/>
      <p:bldP spid="33" grpId="12" animBg="1"/>
      <p:bldP spid="7" grpId="11" animBg="1"/>
      <p:bldP spid="9" grpId="10"/>
      <p:bldP spid="11" grpId="9" animBg="1"/>
      <p:bldP spid="12" grpId="8"/>
      <p:bldP spid="13" grpId="7"/>
      <p:bldP spid="15" grpId="6" animBg="1"/>
      <p:bldP spid="17" grpId="5"/>
      <p:bldP spid="19" grpId="4" animBg="1"/>
      <p:bldP spid="21" grpId="3"/>
      <p:bldP spid="23" grpId="2" animBg="1"/>
      <p:bldP spid="25" grpId="1"/>
      <p:bldP spid="8" grpId="0"/>
      <p:bldP spid="33" grpId="13" animBg="1"/>
      <p:bldP spid="7" grpId="12" animBg="1"/>
      <p:bldP spid="9" grpId="11"/>
      <p:bldP spid="11" grpId="10" animBg="1"/>
      <p:bldP spid="12" grpId="9"/>
      <p:bldP spid="13" grpId="8"/>
      <p:bldP spid="15" grpId="7" animBg="1"/>
      <p:bldP spid="17" grpId="6"/>
      <p:bldP spid="19" grpId="5" animBg="1"/>
      <p:bldP spid="21" grpId="4"/>
      <p:bldP spid="23" grpId="3" animBg="1"/>
      <p:bldP spid="25" grpId="2"/>
      <p:bldP spid="32" grpId="1" animBg="1"/>
      <p:bldP spid="34" grpId="0" animBg="1"/>
      <p:bldP spid="33" grpId="14" animBg="1"/>
      <p:bldP spid="7" grpId="13" animBg="1"/>
      <p:bldP spid="9" grpId="12"/>
      <p:bldP spid="11" grpId="11" animBg="1"/>
      <p:bldP spid="12" grpId="10"/>
      <p:bldP spid="13" grpId="9"/>
      <p:bldP spid="15" grpId="8" animBg="1"/>
      <p:bldP spid="17" grpId="7"/>
      <p:bldP spid="19" grpId="6" animBg="1"/>
      <p:bldP spid="21" grpId="5"/>
      <p:bldP spid="23" grpId="4" animBg="1"/>
      <p:bldP spid="25" grpId="3"/>
      <p:bldP spid="32" grpId="2" animBg="1"/>
      <p:bldP spid="8" grpId="1"/>
      <p:bldP spid="35" grpId="0" animBg="1"/>
      <p:bldP spid="33" grpId="15" animBg="1"/>
      <p:bldP spid="7" grpId="14" animBg="1"/>
      <p:bldP spid="9" grpId="13"/>
      <p:bldP spid="11" grpId="12" animBg="1"/>
      <p:bldP spid="12" grpId="11"/>
      <p:bldP spid="13" grpId="10"/>
      <p:bldP spid="15" grpId="9" animBg="1"/>
      <p:bldP spid="17" grpId="8"/>
      <p:bldP spid="19" grpId="7" animBg="1"/>
      <p:bldP spid="21" grpId="6"/>
      <p:bldP spid="23" grpId="5" animBg="1"/>
      <p:bldP spid="25" grpId="4"/>
      <p:bldP spid="32" grpId="3" animBg="1"/>
      <p:bldP spid="8" grpId="2"/>
      <p:bldP spid="34" grpId="1" animBg="1"/>
      <p:bldP spid="36" grpId="0" animBg="1"/>
      <p:bldP spid="33" grpId="16" animBg="1"/>
      <p:bldP spid="7" grpId="15" animBg="1"/>
      <p:bldP spid="9" grpId="14"/>
      <p:bldP spid="11" grpId="13" animBg="1"/>
      <p:bldP spid="12" grpId="12"/>
      <p:bldP spid="13" grpId="11"/>
      <p:bldP spid="15" grpId="10" animBg="1"/>
      <p:bldP spid="17" grpId="9"/>
      <p:bldP spid="19" grpId="8" animBg="1"/>
      <p:bldP spid="21" grpId="7"/>
      <p:bldP spid="23" grpId="6" animBg="1"/>
      <p:bldP spid="25" grpId="5"/>
      <p:bldP spid="32" grpId="4" animBg="1"/>
      <p:bldP spid="8" grpId="3"/>
      <p:bldP spid="34" grpId="2" animBg="1"/>
      <p:bldP spid="35" grpId="1" animBg="1"/>
      <p:bldP spid="16" grpId="0"/>
      <p:bldP spid="33" grpId="17" animBg="1"/>
      <p:bldP spid="7" grpId="16" animBg="1"/>
      <p:bldP spid="9" grpId="15"/>
      <p:bldP spid="11" grpId="14" animBg="1"/>
      <p:bldP spid="12" grpId="13"/>
      <p:bldP spid="13" grpId="12"/>
      <p:bldP spid="15" grpId="11" animBg="1"/>
      <p:bldP spid="17" grpId="10"/>
      <p:bldP spid="19" grpId="9" animBg="1"/>
      <p:bldP spid="21" grpId="8"/>
      <p:bldP spid="23" grpId="7" animBg="1"/>
      <p:bldP spid="25" grpId="6"/>
      <p:bldP spid="32" grpId="5" animBg="1"/>
      <p:bldP spid="8" grpId="4"/>
      <p:bldP spid="34" grpId="3" animBg="1"/>
      <p:bldP spid="35" grpId="2" animBg="1"/>
      <p:bldP spid="36" grpId="1" animBg="1"/>
      <p:bldP spid="20" grpId="0"/>
      <p:bldP spid="33" grpId="18" animBg="1"/>
      <p:bldP spid="7" grpId="17" animBg="1"/>
      <p:bldP spid="9" grpId="16"/>
      <p:bldP spid="11" grpId="15" animBg="1"/>
      <p:bldP spid="12" grpId="14"/>
      <p:bldP spid="13" grpId="13"/>
      <p:bldP spid="15" grpId="12" animBg="1"/>
      <p:bldP spid="17" grpId="11"/>
      <p:bldP spid="19" grpId="10" animBg="1"/>
      <p:bldP spid="21" grpId="9"/>
      <p:bldP spid="23" grpId="8" animBg="1"/>
      <p:bldP spid="25" grpId="7"/>
      <p:bldP spid="32" grpId="6" animBg="1"/>
      <p:bldP spid="8" grpId="5"/>
      <p:bldP spid="34" grpId="4" animBg="1"/>
      <p:bldP spid="35" grpId="3" animBg="1"/>
      <p:bldP spid="36" grpId="2" animBg="1"/>
      <p:bldP spid="16" grpId="1"/>
      <p:bldP spid="24" grpId="0"/>
      <p:bldP spid="33" grpId="19" animBg="1"/>
      <p:bldP spid="7" grpId="18" animBg="1"/>
      <p:bldP spid="9" grpId="17"/>
      <p:bldP spid="11" grpId="16" animBg="1"/>
      <p:bldP spid="12" grpId="15"/>
      <p:bldP spid="13" grpId="14"/>
      <p:bldP spid="15" grpId="13" animBg="1"/>
      <p:bldP spid="17" grpId="12"/>
      <p:bldP spid="19" grpId="11" animBg="1"/>
      <p:bldP spid="21" grpId="10"/>
      <p:bldP spid="23" grpId="9" animBg="1"/>
      <p:bldP spid="25" grpId="8"/>
      <p:bldP spid="32" grpId="7" animBg="1"/>
      <p:bldP spid="8" grpId="6"/>
      <p:bldP spid="34" grpId="5" animBg="1"/>
      <p:bldP spid="35" grpId="4" animBg="1"/>
      <p:bldP spid="36" grpId="3" animBg="1"/>
      <p:bldP spid="16" grpId="2"/>
      <p:bldP spid="20" grpId="1"/>
      <p:bldP spid="24" grpId="1"/>
      <p:bldP spid="33" grpId="20" animBg="1"/>
      <p:bldP spid="7" grpId="19" animBg="1"/>
      <p:bldP spid="33" grpId="21" animBg="1"/>
      <p:bldP spid="9" grpId="18"/>
      <p:bldP spid="33" grpId="22" animBg="1"/>
      <p:bldP spid="7" grpId="20" animBg="1"/>
      <p:bldP spid="11" grpId="17" animBg="1"/>
      <p:bldP spid="33" grpId="23" animBg="1"/>
      <p:bldP spid="7" grpId="21" animBg="1"/>
      <p:bldP spid="9" grpId="19"/>
      <p:bldP spid="12" grpId="16"/>
      <p:bldP spid="33" grpId="24" animBg="1"/>
      <p:bldP spid="7" grpId="22" animBg="1"/>
      <p:bldP spid="9" grpId="20"/>
      <p:bldP spid="11" grpId="18" animBg="1"/>
      <p:bldP spid="13" grpId="15"/>
      <p:bldP spid="33" grpId="25" animBg="1"/>
      <p:bldP spid="7" grpId="23" animBg="1"/>
      <p:bldP spid="9" grpId="21"/>
      <p:bldP spid="11" grpId="19" animBg="1"/>
      <p:bldP spid="12" grpId="17"/>
      <p:bldP spid="15" grpId="14" animBg="1"/>
      <p:bldP spid="33" grpId="26" animBg="1"/>
      <p:bldP spid="7" grpId="24" animBg="1"/>
      <p:bldP spid="9" grpId="22"/>
      <p:bldP spid="11" grpId="20" animBg="1"/>
      <p:bldP spid="12" grpId="18"/>
      <p:bldP spid="13" grpId="16"/>
      <p:bldP spid="17" grpId="13"/>
      <p:bldP spid="33" grpId="27" animBg="1"/>
      <p:bldP spid="7" grpId="25" animBg="1"/>
      <p:bldP spid="9" grpId="23"/>
      <p:bldP spid="11" grpId="21" animBg="1"/>
      <p:bldP spid="12" grpId="19"/>
      <p:bldP spid="13" grpId="17"/>
      <p:bldP spid="15" grpId="15" animBg="1"/>
      <p:bldP spid="19" grpId="12" animBg="1"/>
      <p:bldP spid="33" grpId="28" animBg="1"/>
      <p:bldP spid="7" grpId="26" animBg="1"/>
      <p:bldP spid="9" grpId="24"/>
      <p:bldP spid="11" grpId="22" animBg="1"/>
      <p:bldP spid="12" grpId="20"/>
      <p:bldP spid="13" grpId="18"/>
      <p:bldP spid="15" grpId="16" animBg="1"/>
      <p:bldP spid="17" grpId="14"/>
      <p:bldP spid="21" grpId="11"/>
      <p:bldP spid="33" grpId="29" animBg="1"/>
      <p:bldP spid="7" grpId="27" animBg="1"/>
      <p:bldP spid="9" grpId="25"/>
      <p:bldP spid="11" grpId="23" animBg="1"/>
      <p:bldP spid="12" grpId="21"/>
      <p:bldP spid="13" grpId="19"/>
      <p:bldP spid="15" grpId="17" animBg="1"/>
      <p:bldP spid="17" grpId="15"/>
      <p:bldP spid="19" grpId="13" animBg="1"/>
      <p:bldP spid="23" grpId="10" animBg="1"/>
      <p:bldP spid="33" grpId="30" animBg="1"/>
      <p:bldP spid="7" grpId="28" animBg="1"/>
      <p:bldP spid="9" grpId="26"/>
      <p:bldP spid="11" grpId="24" animBg="1"/>
      <p:bldP spid="12" grpId="22"/>
      <p:bldP spid="13" grpId="20"/>
      <p:bldP spid="15" grpId="18" animBg="1"/>
      <p:bldP spid="17" grpId="16"/>
      <p:bldP spid="19" grpId="14" animBg="1"/>
      <p:bldP spid="21" grpId="12"/>
      <p:bldP spid="25" grpId="9"/>
      <p:bldP spid="33" grpId="31" animBg="1"/>
      <p:bldP spid="7" grpId="29" animBg="1"/>
      <p:bldP spid="9" grpId="27"/>
      <p:bldP spid="11" grpId="25" animBg="1"/>
      <p:bldP spid="12" grpId="23"/>
      <p:bldP spid="13" grpId="21"/>
      <p:bldP spid="15" grpId="19" animBg="1"/>
      <p:bldP spid="17" grpId="17"/>
      <p:bldP spid="19" grpId="15" animBg="1"/>
      <p:bldP spid="21" grpId="13"/>
      <p:bldP spid="23" grpId="11" animBg="1"/>
      <p:bldP spid="32" grpId="8" animBg="1"/>
      <p:bldP spid="33" grpId="32" animBg="1"/>
      <p:bldP spid="7" grpId="30" animBg="1"/>
      <p:bldP spid="9" grpId="28"/>
      <p:bldP spid="11" grpId="26" animBg="1"/>
      <p:bldP spid="12" grpId="24"/>
      <p:bldP spid="13" grpId="22"/>
      <p:bldP spid="15" grpId="20" animBg="1"/>
      <p:bldP spid="17" grpId="18"/>
      <p:bldP spid="19" grpId="16" animBg="1"/>
      <p:bldP spid="21" grpId="14"/>
      <p:bldP spid="23" grpId="12" animBg="1"/>
      <p:bldP spid="25" grpId="10"/>
      <p:bldP spid="8" grpId="7"/>
      <p:bldP spid="33" grpId="33" animBg="1"/>
      <p:bldP spid="7" grpId="31" animBg="1"/>
      <p:bldP spid="9" grpId="29"/>
      <p:bldP spid="11" grpId="27" animBg="1"/>
      <p:bldP spid="12" grpId="25"/>
      <p:bldP spid="13" grpId="23"/>
      <p:bldP spid="15" grpId="21" animBg="1"/>
      <p:bldP spid="17" grpId="19"/>
      <p:bldP spid="19" grpId="17" animBg="1"/>
      <p:bldP spid="21" grpId="15"/>
      <p:bldP spid="23" grpId="13" animBg="1"/>
      <p:bldP spid="25" grpId="11"/>
      <p:bldP spid="32" grpId="9" animBg="1"/>
      <p:bldP spid="34" grpId="6" animBg="1"/>
      <p:bldP spid="33" grpId="34" animBg="1"/>
      <p:bldP spid="7" grpId="32" animBg="1"/>
      <p:bldP spid="9" grpId="30"/>
      <p:bldP spid="11" grpId="28" animBg="1"/>
      <p:bldP spid="12" grpId="26"/>
      <p:bldP spid="13" grpId="24"/>
      <p:bldP spid="15" grpId="22" animBg="1"/>
      <p:bldP spid="17" grpId="20"/>
      <p:bldP spid="19" grpId="18" animBg="1"/>
      <p:bldP spid="21" grpId="16"/>
      <p:bldP spid="23" grpId="14" animBg="1"/>
      <p:bldP spid="25" grpId="12"/>
      <p:bldP spid="32" grpId="10" animBg="1"/>
      <p:bldP spid="8" grpId="8"/>
      <p:bldP spid="35" grpId="5" animBg="1"/>
      <p:bldP spid="33" grpId="35" animBg="1"/>
      <p:bldP spid="7" grpId="33" animBg="1"/>
      <p:bldP spid="9" grpId="31"/>
      <p:bldP spid="11" grpId="29" animBg="1"/>
      <p:bldP spid="12" grpId="27"/>
      <p:bldP spid="13" grpId="25"/>
      <p:bldP spid="15" grpId="23" animBg="1"/>
      <p:bldP spid="17" grpId="21"/>
      <p:bldP spid="19" grpId="19" animBg="1"/>
      <p:bldP spid="21" grpId="17"/>
      <p:bldP spid="23" grpId="15" animBg="1"/>
      <p:bldP spid="25" grpId="13"/>
      <p:bldP spid="32" grpId="11" animBg="1"/>
      <p:bldP spid="8" grpId="9"/>
      <p:bldP spid="34" grpId="7" animBg="1"/>
      <p:bldP spid="36" grpId="4" animBg="1"/>
      <p:bldP spid="33" grpId="36" animBg="1"/>
      <p:bldP spid="7" grpId="34" animBg="1"/>
      <p:bldP spid="9" grpId="32"/>
      <p:bldP spid="11" grpId="30" animBg="1"/>
      <p:bldP spid="12" grpId="28"/>
      <p:bldP spid="13" grpId="26"/>
      <p:bldP spid="15" grpId="24" animBg="1"/>
      <p:bldP spid="17" grpId="22"/>
      <p:bldP spid="19" grpId="20" animBg="1"/>
      <p:bldP spid="21" grpId="18"/>
      <p:bldP spid="23" grpId="16" animBg="1"/>
      <p:bldP spid="25" grpId="14"/>
      <p:bldP spid="32" grpId="12" animBg="1"/>
      <p:bldP spid="8" grpId="10"/>
      <p:bldP spid="34" grpId="8" animBg="1"/>
      <p:bldP spid="35" grpId="6" animBg="1"/>
      <p:bldP spid="16" grpId="3"/>
      <p:bldP spid="33" grpId="37" animBg="1"/>
      <p:bldP spid="7" grpId="35" animBg="1"/>
      <p:bldP spid="9" grpId="33"/>
      <p:bldP spid="11" grpId="31" animBg="1"/>
      <p:bldP spid="12" grpId="29"/>
      <p:bldP spid="13" grpId="27"/>
      <p:bldP spid="15" grpId="25" animBg="1"/>
      <p:bldP spid="17" grpId="23"/>
      <p:bldP spid="19" grpId="21" animBg="1"/>
      <p:bldP spid="21" grpId="19"/>
      <p:bldP spid="23" grpId="17" animBg="1"/>
      <p:bldP spid="25" grpId="15"/>
      <p:bldP spid="32" grpId="13" animBg="1"/>
      <p:bldP spid="8" grpId="11"/>
      <p:bldP spid="34" grpId="9" animBg="1"/>
      <p:bldP spid="35" grpId="7" animBg="1"/>
      <p:bldP spid="36" grpId="5" animBg="1"/>
      <p:bldP spid="20" grpId="2"/>
      <p:bldP spid="33" grpId="38" animBg="1"/>
      <p:bldP spid="7" grpId="36" animBg="1"/>
      <p:bldP spid="9" grpId="34"/>
      <p:bldP spid="11" grpId="32" animBg="1"/>
      <p:bldP spid="12" grpId="30"/>
      <p:bldP spid="13" grpId="28"/>
      <p:bldP spid="15" grpId="26" animBg="1"/>
      <p:bldP spid="17" grpId="24"/>
      <p:bldP spid="19" grpId="22" animBg="1"/>
      <p:bldP spid="21" grpId="20"/>
      <p:bldP spid="23" grpId="18" animBg="1"/>
      <p:bldP spid="25" grpId="16"/>
      <p:bldP spid="32" grpId="14" animBg="1"/>
      <p:bldP spid="8" grpId="12"/>
      <p:bldP spid="34" grpId="10" animBg="1"/>
      <p:bldP spid="35" grpId="8" animBg="1"/>
      <p:bldP spid="36" grpId="6" animBg="1"/>
      <p:bldP spid="16" grpId="4"/>
      <p:bldP spid="24" grpId="2"/>
      <p:bldP spid="33" grpId="39" animBg="1"/>
      <p:bldP spid="7" grpId="37" animBg="1"/>
      <p:bldP spid="9" grpId="35"/>
      <p:bldP spid="11" grpId="33" animBg="1"/>
      <p:bldP spid="12" grpId="31"/>
      <p:bldP spid="13" grpId="29"/>
      <p:bldP spid="15" grpId="27" animBg="1"/>
      <p:bldP spid="17" grpId="25"/>
      <p:bldP spid="19" grpId="23" animBg="1"/>
      <p:bldP spid="21" grpId="21"/>
      <p:bldP spid="23" grpId="19" animBg="1"/>
      <p:bldP spid="25" grpId="17"/>
      <p:bldP spid="32" grpId="15" animBg="1"/>
      <p:bldP spid="8" grpId="13"/>
      <p:bldP spid="34" grpId="11" animBg="1"/>
      <p:bldP spid="35" grpId="9" animBg="1"/>
      <p:bldP spid="36" grpId="7" animBg="1"/>
      <p:bldP spid="16" grpId="5"/>
      <p:bldP spid="20" grpId="3"/>
      <p:bldP spid="24" grpId="3"/>
      <p:bldP spid="33" grpId="40" animBg="1"/>
      <p:bldP spid="7" grpId="38" animBg="1"/>
      <p:bldP spid="9" grpId="36"/>
      <p:bldP spid="11" grpId="34" animBg="1"/>
      <p:bldP spid="12" grpId="32"/>
      <p:bldP spid="13" grpId="30"/>
      <p:bldP spid="15" grpId="28" animBg="1"/>
      <p:bldP spid="17" grpId="26"/>
      <p:bldP spid="19" grpId="24" animBg="1"/>
      <p:bldP spid="21" grpId="22"/>
      <p:bldP spid="23" grpId="20" animBg="1"/>
      <p:bldP spid="25" grpId="18"/>
      <p:bldP spid="32" grpId="16" animBg="1"/>
      <p:bldP spid="8" grpId="14"/>
      <p:bldP spid="34" grpId="12" animBg="1"/>
      <p:bldP spid="35" grpId="10" animBg="1"/>
      <p:bldP spid="36" grpId="8" animBg="1"/>
      <p:bldP spid="16" grpId="6"/>
      <p:bldP spid="20" grpId="4"/>
      <p:bldP spid="24" grpId="4"/>
      <p:bldP spid="33" grpId="41" animBg="1"/>
      <p:bldP spid="7" grpId="39" animBg="1"/>
      <p:bldP spid="33" grpId="42" animBg="1"/>
      <p:bldP spid="9" grpId="37"/>
      <p:bldP spid="33" grpId="43" animBg="1"/>
      <p:bldP spid="7" grpId="40" animBg="1"/>
      <p:bldP spid="11" grpId="35" animBg="1"/>
      <p:bldP spid="33" grpId="44" animBg="1"/>
      <p:bldP spid="7" grpId="41" animBg="1"/>
      <p:bldP spid="9" grpId="38"/>
      <p:bldP spid="12" grpId="33"/>
      <p:bldP spid="33" grpId="45" animBg="1"/>
      <p:bldP spid="7" grpId="42" animBg="1"/>
      <p:bldP spid="9" grpId="39"/>
      <p:bldP spid="11" grpId="36" animBg="1"/>
      <p:bldP spid="13" grpId="31"/>
      <p:bldP spid="33" grpId="46" animBg="1"/>
      <p:bldP spid="7" grpId="43" animBg="1"/>
      <p:bldP spid="9" grpId="40"/>
      <p:bldP spid="11" grpId="37" animBg="1"/>
      <p:bldP spid="12" grpId="34"/>
      <p:bldP spid="15" grpId="29" animBg="1"/>
      <p:bldP spid="33" grpId="47" animBg="1"/>
      <p:bldP spid="7" grpId="44" animBg="1"/>
      <p:bldP spid="9" grpId="41"/>
      <p:bldP spid="11" grpId="38" animBg="1"/>
      <p:bldP spid="12" grpId="35"/>
      <p:bldP spid="13" grpId="32"/>
      <p:bldP spid="17" grpId="27"/>
      <p:bldP spid="33" grpId="48" animBg="1"/>
      <p:bldP spid="7" grpId="45" animBg="1"/>
      <p:bldP spid="9" grpId="42"/>
      <p:bldP spid="11" grpId="39" animBg="1"/>
      <p:bldP spid="12" grpId="36"/>
      <p:bldP spid="13" grpId="33"/>
      <p:bldP spid="15" grpId="30" animBg="1"/>
      <p:bldP spid="19" grpId="25" animBg="1"/>
      <p:bldP spid="33" grpId="49" animBg="1"/>
      <p:bldP spid="7" grpId="46" animBg="1"/>
      <p:bldP spid="9" grpId="43"/>
      <p:bldP spid="11" grpId="40" animBg="1"/>
      <p:bldP spid="12" grpId="37"/>
      <p:bldP spid="13" grpId="34"/>
      <p:bldP spid="15" grpId="31" animBg="1"/>
      <p:bldP spid="17" grpId="28"/>
      <p:bldP spid="21" grpId="23"/>
      <p:bldP spid="33" grpId="50" animBg="1"/>
      <p:bldP spid="7" grpId="47" animBg="1"/>
      <p:bldP spid="9" grpId="44"/>
      <p:bldP spid="11" grpId="41" animBg="1"/>
      <p:bldP spid="12" grpId="38"/>
      <p:bldP spid="13" grpId="35"/>
      <p:bldP spid="15" grpId="32" animBg="1"/>
      <p:bldP spid="17" grpId="29"/>
      <p:bldP spid="19" grpId="26" animBg="1"/>
      <p:bldP spid="23" grpId="21" animBg="1"/>
      <p:bldP spid="33" grpId="51" animBg="1"/>
      <p:bldP spid="7" grpId="48" animBg="1"/>
      <p:bldP spid="9" grpId="45"/>
      <p:bldP spid="11" grpId="42" animBg="1"/>
      <p:bldP spid="12" grpId="39"/>
      <p:bldP spid="13" grpId="36"/>
      <p:bldP spid="15" grpId="33" animBg="1"/>
      <p:bldP spid="17" grpId="30"/>
      <p:bldP spid="19" grpId="27" animBg="1"/>
      <p:bldP spid="21" grpId="24"/>
      <p:bldP spid="25" grpId="19"/>
      <p:bldP spid="33" grpId="52" animBg="1"/>
      <p:bldP spid="7" grpId="49" animBg="1"/>
      <p:bldP spid="9" grpId="46"/>
      <p:bldP spid="11" grpId="43" animBg="1"/>
      <p:bldP spid="12" grpId="40"/>
      <p:bldP spid="13" grpId="37"/>
      <p:bldP spid="15" grpId="34" animBg="1"/>
      <p:bldP spid="17" grpId="31"/>
      <p:bldP spid="19" grpId="28" animBg="1"/>
      <p:bldP spid="21" grpId="25"/>
      <p:bldP spid="23" grpId="22" animBg="1"/>
      <p:bldP spid="32" grpId="17" animBg="1"/>
      <p:bldP spid="33" grpId="53" animBg="1"/>
      <p:bldP spid="7" grpId="50" animBg="1"/>
      <p:bldP spid="9" grpId="47"/>
      <p:bldP spid="11" grpId="44" animBg="1"/>
      <p:bldP spid="12" grpId="41"/>
      <p:bldP spid="13" grpId="38"/>
      <p:bldP spid="15" grpId="35" animBg="1"/>
      <p:bldP spid="17" grpId="32"/>
      <p:bldP spid="19" grpId="29" animBg="1"/>
      <p:bldP spid="21" grpId="26"/>
      <p:bldP spid="23" grpId="23" animBg="1"/>
      <p:bldP spid="25" grpId="20"/>
      <p:bldP spid="8" grpId="15"/>
      <p:bldP spid="33" grpId="54" animBg="1"/>
      <p:bldP spid="7" grpId="51" animBg="1"/>
      <p:bldP spid="9" grpId="48"/>
      <p:bldP spid="11" grpId="45" animBg="1"/>
      <p:bldP spid="12" grpId="42"/>
      <p:bldP spid="13" grpId="39"/>
      <p:bldP spid="15" grpId="36" animBg="1"/>
      <p:bldP spid="17" grpId="33"/>
      <p:bldP spid="19" grpId="30" animBg="1"/>
      <p:bldP spid="21" grpId="27"/>
      <p:bldP spid="23" grpId="24" animBg="1"/>
      <p:bldP spid="25" grpId="21"/>
      <p:bldP spid="32" grpId="18" animBg="1"/>
      <p:bldP spid="34" grpId="13" animBg="1"/>
      <p:bldP spid="33" grpId="55" animBg="1"/>
      <p:bldP spid="7" grpId="52" animBg="1"/>
      <p:bldP spid="9" grpId="49"/>
      <p:bldP spid="11" grpId="46" animBg="1"/>
      <p:bldP spid="12" grpId="43"/>
      <p:bldP spid="13" grpId="40"/>
      <p:bldP spid="15" grpId="37" animBg="1"/>
      <p:bldP spid="17" grpId="34"/>
      <p:bldP spid="19" grpId="31" animBg="1"/>
      <p:bldP spid="21" grpId="28"/>
      <p:bldP spid="23" grpId="25" animBg="1"/>
      <p:bldP spid="25" grpId="22"/>
      <p:bldP spid="32" grpId="19" animBg="1"/>
      <p:bldP spid="8" grpId="16"/>
      <p:bldP spid="35" grpId="11" animBg="1"/>
      <p:bldP spid="33" grpId="56" animBg="1"/>
      <p:bldP spid="7" grpId="53" animBg="1"/>
      <p:bldP spid="9" grpId="50"/>
      <p:bldP spid="11" grpId="47" animBg="1"/>
      <p:bldP spid="12" grpId="44"/>
      <p:bldP spid="13" grpId="41"/>
      <p:bldP spid="15" grpId="38" animBg="1"/>
      <p:bldP spid="17" grpId="35"/>
      <p:bldP spid="19" grpId="32" animBg="1"/>
      <p:bldP spid="21" grpId="29"/>
      <p:bldP spid="23" grpId="26" animBg="1"/>
      <p:bldP spid="25" grpId="23"/>
      <p:bldP spid="32" grpId="20" animBg="1"/>
      <p:bldP spid="8" grpId="17"/>
      <p:bldP spid="34" grpId="14" animBg="1"/>
      <p:bldP spid="36" grpId="9" animBg="1"/>
      <p:bldP spid="33" grpId="57" animBg="1"/>
      <p:bldP spid="7" grpId="54" animBg="1"/>
      <p:bldP spid="9" grpId="51"/>
      <p:bldP spid="11" grpId="48" animBg="1"/>
      <p:bldP spid="12" grpId="45"/>
      <p:bldP spid="13" grpId="42"/>
      <p:bldP spid="15" grpId="39" animBg="1"/>
      <p:bldP spid="17" grpId="36"/>
      <p:bldP spid="19" grpId="33" animBg="1"/>
      <p:bldP spid="21" grpId="30"/>
      <p:bldP spid="23" grpId="27" animBg="1"/>
      <p:bldP spid="25" grpId="24"/>
      <p:bldP spid="32" grpId="21" animBg="1"/>
      <p:bldP spid="8" grpId="18"/>
      <p:bldP spid="34" grpId="15" animBg="1"/>
      <p:bldP spid="35" grpId="12" animBg="1"/>
      <p:bldP spid="16" grpId="7"/>
      <p:bldP spid="33" grpId="58" animBg="1"/>
      <p:bldP spid="7" grpId="55" animBg="1"/>
      <p:bldP spid="9" grpId="52"/>
      <p:bldP spid="11" grpId="49" animBg="1"/>
      <p:bldP spid="12" grpId="46"/>
      <p:bldP spid="13" grpId="43"/>
      <p:bldP spid="15" grpId="40" animBg="1"/>
      <p:bldP spid="17" grpId="37"/>
      <p:bldP spid="19" grpId="34" animBg="1"/>
      <p:bldP spid="21" grpId="31"/>
      <p:bldP spid="23" grpId="28" animBg="1"/>
      <p:bldP spid="25" grpId="25"/>
      <p:bldP spid="32" grpId="22" animBg="1"/>
      <p:bldP spid="8" grpId="19"/>
      <p:bldP spid="34" grpId="16" animBg="1"/>
      <p:bldP spid="35" grpId="13" animBg="1"/>
      <p:bldP spid="36" grpId="10" animBg="1"/>
      <p:bldP spid="20" grpId="5"/>
      <p:bldP spid="33" grpId="59" animBg="1"/>
      <p:bldP spid="7" grpId="56" animBg="1"/>
      <p:bldP spid="9" grpId="53"/>
      <p:bldP spid="11" grpId="50" animBg="1"/>
      <p:bldP spid="12" grpId="47"/>
      <p:bldP spid="13" grpId="44"/>
      <p:bldP spid="15" grpId="41" animBg="1"/>
      <p:bldP spid="17" grpId="38"/>
      <p:bldP spid="19" grpId="35" animBg="1"/>
      <p:bldP spid="21" grpId="32"/>
      <p:bldP spid="23" grpId="29" animBg="1"/>
      <p:bldP spid="25" grpId="26"/>
      <p:bldP spid="32" grpId="23" animBg="1"/>
      <p:bldP spid="8" grpId="20"/>
      <p:bldP spid="34" grpId="17" animBg="1"/>
      <p:bldP spid="35" grpId="14" animBg="1"/>
      <p:bldP spid="36" grpId="11" animBg="1"/>
      <p:bldP spid="16" grpId="8"/>
      <p:bldP spid="24" grpId="5"/>
      <p:bldP spid="33" grpId="60" animBg="1"/>
      <p:bldP spid="7" grpId="57" animBg="1"/>
      <p:bldP spid="9" grpId="54"/>
      <p:bldP spid="11" grpId="51" animBg="1"/>
      <p:bldP spid="12" grpId="48"/>
      <p:bldP spid="13" grpId="45"/>
      <p:bldP spid="15" grpId="42" animBg="1"/>
      <p:bldP spid="17" grpId="39"/>
      <p:bldP spid="19" grpId="36" animBg="1"/>
      <p:bldP spid="21" grpId="33"/>
      <p:bldP spid="23" grpId="30" animBg="1"/>
      <p:bldP spid="25" grpId="27"/>
      <p:bldP spid="32" grpId="24" animBg="1"/>
      <p:bldP spid="8" grpId="21"/>
      <p:bldP spid="34" grpId="18" animBg="1"/>
      <p:bldP spid="35" grpId="15" animBg="1"/>
      <p:bldP spid="36" grpId="12" animBg="1"/>
      <p:bldP spid="16" grpId="9"/>
      <p:bldP spid="20" grpId="6"/>
      <p:bldP spid="24" grpId="6"/>
      <p:bldP spid="7" grpId="58" animBg="1"/>
      <p:bldP spid="9" grpId="55"/>
      <p:bldP spid="7" grpId="59" animBg="1"/>
      <p:bldP spid="11" grpId="52" animBg="1"/>
      <p:bldP spid="7" grpId="60" animBg="1"/>
      <p:bldP spid="9" grpId="56"/>
      <p:bldP spid="13" grpId="46"/>
      <p:bldP spid="7" grpId="61" animBg="1"/>
      <p:bldP spid="9" grpId="57"/>
      <p:bldP spid="11" grpId="53" animBg="1"/>
      <p:bldP spid="15" grpId="43" animBg="1"/>
      <p:bldP spid="7" grpId="62" animBg="1"/>
      <p:bldP spid="9" grpId="58"/>
      <p:bldP spid="11" grpId="54" animBg="1"/>
      <p:bldP spid="13" grpId="47"/>
      <p:bldP spid="17" grpId="40"/>
      <p:bldP spid="7" grpId="63" animBg="1"/>
      <p:bldP spid="9" grpId="59"/>
      <p:bldP spid="11" grpId="55" animBg="1"/>
      <p:bldP spid="13" grpId="48"/>
      <p:bldP spid="15" grpId="44" animBg="1"/>
      <p:bldP spid="19" grpId="37" animBg="1"/>
      <p:bldP spid="7" grpId="64" animBg="1"/>
      <p:bldP spid="9" grpId="60"/>
      <p:bldP spid="11" grpId="56" animBg="1"/>
      <p:bldP spid="13" grpId="49"/>
      <p:bldP spid="15" grpId="45" animBg="1"/>
      <p:bldP spid="17" grpId="41"/>
      <p:bldP spid="21" grpId="34"/>
      <p:bldP spid="7" grpId="65" animBg="1"/>
      <p:bldP spid="9" grpId="61"/>
      <p:bldP spid="11" grpId="57" animBg="1"/>
      <p:bldP spid="13" grpId="50"/>
      <p:bldP spid="15" grpId="46" animBg="1"/>
      <p:bldP spid="17" grpId="42"/>
      <p:bldP spid="19" grpId="38" animBg="1"/>
      <p:bldP spid="23" grpId="31" animBg="1"/>
      <p:bldP spid="7" grpId="66" animBg="1"/>
      <p:bldP spid="9" grpId="62"/>
      <p:bldP spid="11" grpId="58" animBg="1"/>
      <p:bldP spid="13" grpId="51"/>
      <p:bldP spid="15" grpId="47" animBg="1"/>
      <p:bldP spid="17" grpId="43"/>
      <p:bldP spid="19" grpId="39" animBg="1"/>
      <p:bldP spid="21" grpId="35"/>
      <p:bldP spid="25" grpId="28"/>
      <p:bldP spid="7" grpId="67" animBg="1"/>
      <p:bldP spid="9" grpId="63"/>
      <p:bldP spid="11" grpId="59" animBg="1"/>
      <p:bldP spid="13" grpId="52"/>
      <p:bldP spid="15" grpId="48" animBg="1"/>
      <p:bldP spid="17" grpId="44"/>
      <p:bldP spid="19" grpId="40" animBg="1"/>
      <p:bldP spid="21" grpId="36"/>
      <p:bldP spid="23" grpId="32" animBg="1"/>
      <p:bldP spid="25" grpId="29"/>
      <p:bldP spid="33" grpId="61" animBg="1"/>
      <p:bldP spid="12" grpId="49"/>
      <p:bldP spid="33" grpId="62" animBg="1"/>
      <p:bldP spid="32" grpId="25" animBg="1"/>
      <p:bldP spid="33" grpId="63" animBg="1"/>
      <p:bldP spid="12" grpId="50"/>
      <p:bldP spid="8" grpId="22"/>
      <p:bldP spid="33" grpId="64" animBg="1"/>
      <p:bldP spid="12" grpId="51"/>
      <p:bldP spid="32" grpId="26" animBg="1"/>
      <p:bldP spid="34" grpId="19" animBg="1"/>
      <p:bldP spid="33" grpId="65" animBg="1"/>
      <p:bldP spid="12" grpId="52"/>
      <p:bldP spid="32" grpId="27" animBg="1"/>
      <p:bldP spid="8" grpId="23"/>
      <p:bldP spid="35" grpId="16" animBg="1"/>
      <p:bldP spid="33" grpId="66" animBg="1"/>
      <p:bldP spid="12" grpId="53"/>
      <p:bldP spid="32" grpId="28" animBg="1"/>
      <p:bldP spid="8" grpId="24"/>
      <p:bldP spid="34" grpId="20" animBg="1"/>
      <p:bldP spid="36" grpId="13" animBg="1"/>
      <p:bldP spid="33" grpId="67" animBg="1"/>
      <p:bldP spid="12" grpId="54"/>
      <p:bldP spid="32" grpId="29" animBg="1"/>
      <p:bldP spid="8" grpId="25"/>
      <p:bldP spid="34" grpId="21" animBg="1"/>
      <p:bldP spid="35" grpId="17" animBg="1"/>
      <p:bldP spid="16" grpId="10"/>
      <p:bldP spid="33" grpId="68" animBg="1"/>
      <p:bldP spid="12" grpId="55"/>
      <p:bldP spid="32" grpId="30" animBg="1"/>
      <p:bldP spid="8" grpId="26"/>
      <p:bldP spid="34" grpId="22" animBg="1"/>
      <p:bldP spid="35" grpId="18" animBg="1"/>
      <p:bldP spid="36" grpId="14" animBg="1"/>
      <p:bldP spid="20" grpId="7"/>
      <p:bldP spid="33" grpId="69" animBg="1"/>
      <p:bldP spid="12" grpId="56"/>
      <p:bldP spid="32" grpId="31" animBg="1"/>
      <p:bldP spid="8" grpId="27"/>
      <p:bldP spid="34" grpId="23" animBg="1"/>
      <p:bldP spid="35" grpId="19" animBg="1"/>
      <p:bldP spid="36" grpId="15" animBg="1"/>
      <p:bldP spid="16" grpId="11"/>
      <p:bldP spid="24" grpId="7"/>
      <p:bldP spid="33" grpId="70" animBg="1"/>
      <p:bldP spid="12" grpId="57"/>
      <p:bldP spid="32" grpId="32" animBg="1"/>
      <p:bldP spid="8" grpId="28"/>
      <p:bldP spid="34" grpId="24" animBg="1"/>
      <p:bldP spid="35" grpId="20" animBg="1"/>
      <p:bldP spid="36" grpId="16" animBg="1"/>
      <p:bldP spid="16" grpId="12"/>
      <p:bldP spid="20" grpId="8"/>
      <p:bldP spid="24" grpId="8"/>
      <p:bldP spid="33" grpId="71" animBg="1"/>
      <p:bldP spid="12" grpId="58"/>
      <p:bldP spid="32" grpId="33" animBg="1"/>
      <p:bldP spid="8" grpId="29"/>
      <p:bldP spid="34" grpId="25" animBg="1"/>
      <p:bldP spid="35" grpId="21" animBg="1"/>
      <p:bldP spid="36" grpId="17" animBg="1"/>
      <p:bldP spid="16" grpId="13"/>
      <p:bldP spid="20" grpId="9"/>
      <p:bldP spid="24" grpId="9"/>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mj-lt"/>
              <a:sym typeface="Arial" panose="020B0604020202020204" pitchFamily="34" charset="0"/>
            </a:endParaRPr>
          </a:p>
        </p:txBody>
      </p:sp>
      <p:sp>
        <p:nvSpPr>
          <p:cNvPr id="4"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ea typeface="微软雅黑" panose="020B0503020204020204" pitchFamily="34" charset="-122"/>
                <a:cs typeface="Times New Roman" panose="02020603050405020304" pitchFamily="18" charset="0"/>
                <a:sym typeface="+mn-ea"/>
              </a:rPr>
              <a:t>一、政策背景</a:t>
            </a:r>
            <a:endParaRPr lang="zh-CN" altLang="en-US" sz="2400" dirty="0">
              <a:solidFill>
                <a:schemeClr val="bg1"/>
              </a:solidFill>
            </a:endParaRPr>
          </a:p>
        </p:txBody>
      </p:sp>
      <p:sp>
        <p:nvSpPr>
          <p:cNvPr id="48" name="稻壳儿小白白(http://dwz.cn/Wu2UP)"/>
          <p:cNvSpPr txBox="1">
            <a:spLocks noChangeArrowheads="1"/>
          </p:cNvSpPr>
          <p:nvPr/>
        </p:nvSpPr>
        <p:spPr bwMode="auto">
          <a:xfrm>
            <a:off x="119380" y="1316990"/>
            <a:ext cx="11700510" cy="5262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just">
              <a:lnSpc>
                <a:spcPct val="150000"/>
              </a:lnSpc>
            </a:pPr>
            <a:r>
              <a:rPr lang="en-US" altLang="zh-CN" sz="2400" dirty="0"/>
              <a:t>       </a:t>
            </a:r>
            <a:r>
              <a:rPr lang="zh-CN" sz="2000" dirty="0"/>
              <a:t>为支持制造业中小微企业发展，前期税务总局会同财政部出台了制造业中小微企业缓缴税费政策。按照原定缓缴政策，从今年8月起至明年1月，税费缓缴期限陆续到期。为深入贯彻党中央、国务院决策部署，继续助企纾困解难，税务总局联合财政部制发了《国家税务总局 财政部关于制造业中小微企业继续延缓缴纳部分税费有关事项的公告》（2022年第17号，以下简称《公告》）。</a:t>
            </a:r>
            <a:endParaRPr lang="zh-CN" sz="2000" dirty="0"/>
          </a:p>
          <a:p>
            <a:pPr algn="just">
              <a:lnSpc>
                <a:spcPct val="150000"/>
              </a:lnSpc>
            </a:pPr>
            <a:endParaRPr lang="zh-CN" sz="2000" dirty="0"/>
          </a:p>
          <a:p>
            <a:pPr algn="just">
              <a:lnSpc>
                <a:spcPct val="150000"/>
              </a:lnSpc>
            </a:pPr>
            <a:r>
              <a:rPr lang="zh-CN" sz="2000" dirty="0"/>
              <a:t>原缓缴政策：</a:t>
            </a:r>
            <a:endParaRPr lang="zh-CN" sz="2000" dirty="0"/>
          </a:p>
          <a:p>
            <a:pPr algn="just">
              <a:lnSpc>
                <a:spcPct val="150000"/>
              </a:lnSpc>
            </a:pPr>
            <a:r>
              <a:rPr lang="zh-CN" sz="2000" dirty="0"/>
              <a:t> </a:t>
            </a:r>
            <a:r>
              <a:rPr lang="en-US" altLang="zh-CN" sz="2000" dirty="0"/>
              <a:t>      1</a:t>
            </a:r>
            <a:r>
              <a:rPr lang="zh-CN" altLang="en-US" sz="2000" dirty="0"/>
              <a:t>、</a:t>
            </a:r>
            <a:r>
              <a:rPr lang="zh-CN" sz="2000" dirty="0"/>
              <a:t>《</a:t>
            </a:r>
            <a:r>
              <a:rPr lang="en-US" altLang="zh-CN" sz="2000" dirty="0">
                <a:sym typeface="+mn-ea"/>
              </a:rPr>
              <a:t>国家税务总局  财政部关于制造业中小微企业延缓缴纳2021年第四季度部分税费有关事项的公告</a:t>
            </a:r>
            <a:r>
              <a:rPr lang="zh-CN" altLang="en-US" sz="2000" dirty="0">
                <a:sym typeface="+mn-ea"/>
              </a:rPr>
              <a:t>》</a:t>
            </a:r>
            <a:r>
              <a:rPr lang="en-US" altLang="zh-CN" sz="2000" dirty="0">
                <a:sym typeface="+mn-ea"/>
              </a:rPr>
              <a:t>（2021年第30号）</a:t>
            </a:r>
            <a:r>
              <a:rPr lang="zh-CN" altLang="en-US" sz="2000" dirty="0">
                <a:sym typeface="+mn-ea"/>
              </a:rPr>
              <a:t>，延缓</a:t>
            </a:r>
            <a:r>
              <a:rPr lang="en-US" altLang="zh-CN" sz="2000" dirty="0">
                <a:sym typeface="+mn-ea"/>
              </a:rPr>
              <a:t>3</a:t>
            </a:r>
            <a:r>
              <a:rPr lang="zh-CN" altLang="en-US" sz="2000" dirty="0">
                <a:sym typeface="+mn-ea"/>
              </a:rPr>
              <a:t>个月。</a:t>
            </a:r>
            <a:endParaRPr lang="en-US" altLang="zh-CN" sz="2000" dirty="0"/>
          </a:p>
          <a:p>
            <a:pPr algn="just">
              <a:lnSpc>
                <a:spcPct val="150000"/>
              </a:lnSpc>
            </a:pPr>
            <a:r>
              <a:rPr lang="en-US" altLang="zh-CN" sz="2000" dirty="0"/>
              <a:t>       2</a:t>
            </a:r>
            <a:r>
              <a:rPr lang="zh-CN" altLang="en-US" sz="2000" dirty="0"/>
              <a:t>、</a:t>
            </a:r>
            <a:r>
              <a:rPr lang="en-US" altLang="zh-CN" sz="2000" dirty="0"/>
              <a:t>《国家税务总局 财政部关于延续实施制造业中小微企业延缓缴纳部分税费有关事项的公告》（2022年第2号）</a:t>
            </a:r>
            <a:r>
              <a:rPr lang="zh-CN" altLang="en-US" sz="2000" dirty="0"/>
              <a:t>，延缓</a:t>
            </a:r>
            <a:r>
              <a:rPr lang="en-US" altLang="zh-CN" sz="2000" dirty="0"/>
              <a:t>6</a:t>
            </a:r>
            <a:r>
              <a:rPr lang="zh-CN" altLang="en-US" sz="2000" dirty="0"/>
              <a:t>个月。</a:t>
            </a:r>
            <a:endParaRPr lang="en-US" altLang="zh-CN" sz="2000" dirty="0"/>
          </a:p>
          <a:p>
            <a:pPr algn="just">
              <a:lnSpc>
                <a:spcPct val="150000"/>
              </a:lnSpc>
            </a:pPr>
            <a:endParaRPr lang="en-US" altLang="zh-CN" sz="2000" dirty="0"/>
          </a:p>
        </p:txBody>
      </p:sp>
    </p:spTree>
  </p:cSld>
  <p:clrMapOvr>
    <a:masterClrMapping/>
  </p:clrMapOvr>
  <p:timing>
    <p:tnLst>
      <p:par>
        <p:cTn id="1" dur="indefinite" restart="never" nodeType="tmRoot"/>
      </p:par>
    </p:tnLst>
    <p:bldLst>
      <p:bldP spid="48" grpId="0"/>
      <p:bldP spid="48" grpId="1"/>
      <p:bldP spid="48" grpId="2"/>
      <p:bldP spid="48" grpId="3"/>
      <p:bldP spid="48" grpId="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mj-lt"/>
              <a:sym typeface="Arial" panose="020B0604020202020204" pitchFamily="34" charset="0"/>
            </a:endParaRPr>
          </a:p>
        </p:txBody>
      </p:sp>
      <p:sp>
        <p:nvSpPr>
          <p:cNvPr id="4"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6" name="文本框 5"/>
          <p:cNvSpPr txBox="1"/>
          <p:nvPr/>
        </p:nvSpPr>
        <p:spPr>
          <a:xfrm>
            <a:off x="1115711" y="164951"/>
            <a:ext cx="5049662" cy="829945"/>
          </a:xfrm>
          <a:prstGeom prst="rect">
            <a:avLst/>
          </a:prstGeom>
          <a:noFill/>
        </p:spPr>
        <p:txBody>
          <a:bodyPr wrap="square" rtlCol="0">
            <a:spAutoFit/>
          </a:bodyPr>
          <a:lstStyle/>
          <a:p>
            <a:r>
              <a:rPr lang="zh-CN" altLang="en-US" sz="2400" b="1" dirty="0">
                <a:solidFill>
                  <a:schemeClr val="bg1"/>
                </a:solidFill>
                <a:effectLst/>
                <a:ea typeface="微软雅黑" panose="020B0503020204020204" pitchFamily="34" charset="-122"/>
                <a:cs typeface="Times New Roman" panose="02020603050405020304" pitchFamily="18" charset="0"/>
                <a:sym typeface="+mn-ea"/>
              </a:rPr>
              <a:t>一、</a:t>
            </a:r>
            <a:r>
              <a:rPr lang="zh-CN" altLang="en-US" sz="2400" b="1" dirty="0">
                <a:solidFill>
                  <a:schemeClr val="bg1"/>
                </a:solidFill>
                <a:effectLst/>
                <a:ea typeface="微软雅黑" panose="020B0503020204020204" pitchFamily="34" charset="-122"/>
                <a:cs typeface="Times New Roman" panose="02020603050405020304" pitchFamily="18" charset="0"/>
                <a:sym typeface="+mn-ea"/>
              </a:rPr>
              <a:t>政策背景</a:t>
            </a:r>
            <a:endParaRPr lang="zh-CN" altLang="en-US" sz="2400" dirty="0">
              <a:solidFill>
                <a:schemeClr val="bg1"/>
              </a:solidFill>
            </a:endParaRPr>
          </a:p>
          <a:p>
            <a:endParaRPr lang="zh-CN" altLang="en-US" sz="2400" dirty="0">
              <a:solidFill>
                <a:schemeClr val="bg1"/>
              </a:solidFill>
            </a:endParaRPr>
          </a:p>
        </p:txBody>
      </p:sp>
      <p:sp>
        <p:nvSpPr>
          <p:cNvPr id="48" name="稻壳儿小白白(http://dwz.cn/Wu2UP)"/>
          <p:cNvSpPr txBox="1">
            <a:spLocks noChangeArrowheads="1"/>
          </p:cNvSpPr>
          <p:nvPr/>
        </p:nvSpPr>
        <p:spPr bwMode="auto">
          <a:xfrm>
            <a:off x="176530" y="959485"/>
            <a:ext cx="1170051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just">
              <a:lnSpc>
                <a:spcPct val="150000"/>
              </a:lnSpc>
            </a:pPr>
            <a:r>
              <a:rPr lang="zh-CN" sz="2000" b="1" dirty="0"/>
              <a:t>《公告》明确：</a:t>
            </a:r>
            <a:r>
              <a:rPr lang="zh-CN" sz="2000" dirty="0"/>
              <a:t>自2022年9月1日起，按照《国家税务总局 财政部关于延续实施制造业中小微企业延缓缴纳部分税费有关事项的公告》（2022年第2号）已享受延缓缴纳税费50%的制造业中型企业和延缓缴纳税费100%的制造业小微企业，其已缓缴税费的缓缴期限届满后继续延长4个月。</a:t>
            </a:r>
            <a:endParaRPr lang="zh-CN" sz="2000" dirty="0"/>
          </a:p>
        </p:txBody>
      </p:sp>
      <p:sp>
        <p:nvSpPr>
          <p:cNvPr id="66" name="任意多边形 65"/>
          <p:cNvSpPr/>
          <p:nvPr/>
        </p:nvSpPr>
        <p:spPr>
          <a:xfrm rot="2767239">
            <a:off x="1327723" y="2977827"/>
            <a:ext cx="445301" cy="833805"/>
          </a:xfrm>
          <a:custGeom>
            <a:avLst/>
            <a:gdLst>
              <a:gd name="connsiteX0" fmla="*/ 1366233 w 1592545"/>
              <a:gd name="connsiteY0" fmla="*/ 0 h 2981962"/>
              <a:gd name="connsiteX1" fmla="*/ 1592545 w 1592545"/>
              <a:gd name="connsiteY1" fmla="*/ 4663 h 2981962"/>
              <a:gd name="connsiteX2" fmla="*/ 1531366 w 1592545"/>
              <a:gd name="connsiteY2" fmla="*/ 2974067 h 2981962"/>
              <a:gd name="connsiteX3" fmla="*/ 1528550 w 1592545"/>
              <a:gd name="connsiteY3" fmla="*/ 2974008 h 2981962"/>
              <a:gd name="connsiteX4" fmla="*/ 1528550 w 1592545"/>
              <a:gd name="connsiteY4" fmla="*/ 2981962 h 2981962"/>
              <a:gd name="connsiteX5" fmla="*/ 0 w 1592545"/>
              <a:gd name="connsiteY5" fmla="*/ 2981962 h 2981962"/>
              <a:gd name="connsiteX6" fmla="*/ 0 w 1592545"/>
              <a:gd name="connsiteY6" fmla="*/ 2785089 h 2981962"/>
              <a:gd name="connsiteX7" fmla="*/ 1308852 w 1592545"/>
              <a:gd name="connsiteY7" fmla="*/ 2785089 h 29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2545" h="2981962">
                <a:moveTo>
                  <a:pt x="1366233" y="0"/>
                </a:moveTo>
                <a:lnTo>
                  <a:pt x="1592545" y="4663"/>
                </a:lnTo>
                <a:lnTo>
                  <a:pt x="1531366" y="2974067"/>
                </a:lnTo>
                <a:lnTo>
                  <a:pt x="1528550" y="2974008"/>
                </a:lnTo>
                <a:lnTo>
                  <a:pt x="1528550" y="2981962"/>
                </a:lnTo>
                <a:lnTo>
                  <a:pt x="0" y="2981962"/>
                </a:lnTo>
                <a:lnTo>
                  <a:pt x="0" y="2785089"/>
                </a:lnTo>
                <a:lnTo>
                  <a:pt x="1308852" y="278508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任意多边形 69"/>
          <p:cNvSpPr/>
          <p:nvPr/>
        </p:nvSpPr>
        <p:spPr>
          <a:xfrm rot="19042832">
            <a:off x="6526446" y="2977253"/>
            <a:ext cx="903165" cy="904178"/>
          </a:xfrm>
          <a:custGeom>
            <a:avLst/>
            <a:gdLst>
              <a:gd name="connsiteX0" fmla="*/ 1062339 w 1949137"/>
              <a:gd name="connsiteY0" fmla="*/ 0 h 1951324"/>
              <a:gd name="connsiteX1" fmla="*/ 1079709 w 1949137"/>
              <a:gd name="connsiteY1" fmla="*/ 920197 h 1951324"/>
              <a:gd name="connsiteX2" fmla="*/ 1949137 w 1949137"/>
              <a:gd name="connsiteY2" fmla="*/ 920197 h 1951324"/>
              <a:gd name="connsiteX3" fmla="*/ 1949137 w 1949137"/>
              <a:gd name="connsiteY3" fmla="*/ 1054453 h 1951324"/>
              <a:gd name="connsiteX4" fmla="*/ 1082243 w 1949137"/>
              <a:gd name="connsiteY4" fmla="*/ 1054453 h 1951324"/>
              <a:gd name="connsiteX5" fmla="*/ 1099123 w 1949137"/>
              <a:gd name="connsiteY5" fmla="*/ 1948790 h 1951324"/>
              <a:gd name="connsiteX6" fmla="*/ 964891 w 1949137"/>
              <a:gd name="connsiteY6" fmla="*/ 1951324 h 1951324"/>
              <a:gd name="connsiteX7" fmla="*/ 947962 w 1949137"/>
              <a:gd name="connsiteY7" fmla="*/ 1054453 h 1951324"/>
              <a:gd name="connsiteX8" fmla="*/ 0 w 1949137"/>
              <a:gd name="connsiteY8" fmla="*/ 1054453 h 1951324"/>
              <a:gd name="connsiteX9" fmla="*/ 0 w 1949137"/>
              <a:gd name="connsiteY9" fmla="*/ 920197 h 1951324"/>
              <a:gd name="connsiteX10" fmla="*/ 945428 w 1949137"/>
              <a:gd name="connsiteY10" fmla="*/ 920197 h 1951324"/>
              <a:gd name="connsiteX11" fmla="*/ 928107 w 1949137"/>
              <a:gd name="connsiteY11" fmla="*/ 2534 h 1951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49137" h="1951324">
                <a:moveTo>
                  <a:pt x="1062339" y="0"/>
                </a:moveTo>
                <a:lnTo>
                  <a:pt x="1079709" y="920197"/>
                </a:lnTo>
                <a:lnTo>
                  <a:pt x="1949137" y="920197"/>
                </a:lnTo>
                <a:lnTo>
                  <a:pt x="1949137" y="1054453"/>
                </a:lnTo>
                <a:lnTo>
                  <a:pt x="1082243" y="1054453"/>
                </a:lnTo>
                <a:lnTo>
                  <a:pt x="1099123" y="1948790"/>
                </a:lnTo>
                <a:lnTo>
                  <a:pt x="964891" y="1951324"/>
                </a:lnTo>
                <a:lnTo>
                  <a:pt x="947962" y="1054453"/>
                </a:lnTo>
                <a:lnTo>
                  <a:pt x="0" y="1054453"/>
                </a:lnTo>
                <a:lnTo>
                  <a:pt x="0" y="920197"/>
                </a:lnTo>
                <a:lnTo>
                  <a:pt x="945428" y="920197"/>
                </a:lnTo>
                <a:lnTo>
                  <a:pt x="928107" y="253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46405" y="2345055"/>
            <a:ext cx="4923155" cy="553085"/>
          </a:xfrm>
          <a:prstGeom prst="rect">
            <a:avLst/>
          </a:prstGeom>
          <a:noFill/>
        </p:spPr>
        <p:txBody>
          <a:bodyPr wrap="square" rtlCol="0">
            <a:spAutoFit/>
          </a:bodyPr>
          <a:p>
            <a:pPr fontAlgn="auto">
              <a:lnSpc>
                <a:spcPct val="150000"/>
              </a:lnSpc>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descr="使用范围"/>
          <p:cNvPicPr>
            <a:picLocks noChangeAspect="1"/>
          </p:cNvPicPr>
          <p:nvPr/>
        </p:nvPicPr>
        <p:blipFill>
          <a:blip r:embed="rId1"/>
          <a:stretch>
            <a:fillRect/>
          </a:stretch>
        </p:blipFill>
        <p:spPr>
          <a:xfrm>
            <a:off x="2462530" y="2345055"/>
            <a:ext cx="7129145" cy="4493895"/>
          </a:xfrm>
          <a:prstGeom prst="rect">
            <a:avLst/>
          </a:prstGeom>
        </p:spPr>
      </p:pic>
    </p:spTree>
  </p:cSld>
  <p:clrMapOvr>
    <a:masterClrMapping/>
  </p:clrMapOvr>
  <p:timing>
    <p:tnLst>
      <p:par>
        <p:cTn id="1" dur="indefinite" restart="never" nodeType="tmRoot"/>
      </p:par>
    </p:tnLst>
    <p:bldLst>
      <p:bldP spid="48" grpId="0"/>
      <p:bldP spid="66" grpId="0" bldLvl="0" animBg="1"/>
      <p:bldP spid="48" grpId="1"/>
      <p:bldP spid="70" grpId="0" bldLvl="0" animBg="1"/>
      <p:bldP spid="48" grpId="2"/>
      <p:bldP spid="66" grpId="1" bldLvl="0" animBg="1"/>
      <p:bldP spid="48" grpId="3"/>
      <p:bldP spid="66" grpId="2" bldLvl="0" animBg="1"/>
      <p:bldP spid="70" grpId="1" bldLvl="0" animBg="1"/>
      <p:bldP spid="7" grpId="0"/>
      <p:bldP spid="48" grpId="4"/>
      <p:bldP spid="66" grpId="3" bldLvl="0" animBg="1"/>
      <p:bldP spid="70" grpId="2"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mj-lt"/>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ea typeface="微软雅黑" panose="020B0503020204020204" pitchFamily="34" charset="-122"/>
                <a:cs typeface="Times New Roman" panose="02020603050405020304" pitchFamily="18" charset="0"/>
              </a:rPr>
              <a:t>二、</a:t>
            </a:r>
            <a:r>
              <a:rPr lang="zh-CN" altLang="zh-CN" sz="2400" b="1" dirty="0">
                <a:solidFill>
                  <a:schemeClr val="bg1"/>
                </a:solidFill>
                <a:effectLst/>
                <a:ea typeface="微软雅黑" panose="020B0503020204020204" pitchFamily="34" charset="-122"/>
                <a:cs typeface="Times New Roman" panose="02020603050405020304" pitchFamily="18" charset="0"/>
              </a:rPr>
              <a:t>缓缴税费范围</a:t>
            </a:r>
            <a:endParaRPr lang="zh-CN" altLang="en-US" sz="2400" dirty="0">
              <a:solidFill>
                <a:schemeClr val="bg1"/>
              </a:solidFill>
            </a:endParaRPr>
          </a:p>
        </p:txBody>
      </p:sp>
      <p:sp>
        <p:nvSpPr>
          <p:cNvPr id="2" name="矩形 1"/>
          <p:cNvSpPr/>
          <p:nvPr/>
        </p:nvSpPr>
        <p:spPr>
          <a:xfrm>
            <a:off x="455515" y="1146636"/>
            <a:ext cx="8361680" cy="521970"/>
          </a:xfrm>
          <a:prstGeom prst="rect">
            <a:avLst/>
          </a:prstGeom>
        </p:spPr>
        <p:txBody>
          <a:bodyPr wrap="none">
            <a:spAutoFit/>
          </a:bodyPr>
          <a:lstStyle/>
          <a:p>
            <a:pPr algn="l"/>
            <a:r>
              <a:rPr lang="zh-CN" altLang="en-US" sz="2800" b="1" dirty="0">
                <a:solidFill>
                  <a:schemeClr val="tx1">
                    <a:lumMod val="95000"/>
                    <a:lumOff val="5000"/>
                  </a:schemeClr>
                </a:solidFill>
                <a:latin typeface="微软雅黑" panose="020B0503020204020204" pitchFamily="34" charset="-122"/>
                <a:ea typeface="微软雅黑" panose="020B0503020204020204" pitchFamily="34" charset="-122"/>
              </a:rPr>
              <a:t>《公告》规定的继续延缓缴纳的税费具体包括哪些？</a:t>
            </a:r>
            <a:endParaRPr lang="zh-CN" altLang="en-US" sz="28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pic>
        <p:nvPicPr>
          <p:cNvPr id="3" name="图片 2" descr="缓缴税费"/>
          <p:cNvPicPr>
            <a:picLocks noChangeAspect="1"/>
          </p:cNvPicPr>
          <p:nvPr>
            <p:custDataLst>
              <p:tags r:id="rId1"/>
            </p:custDataLst>
          </p:nvPr>
        </p:nvPicPr>
        <p:blipFill>
          <a:blip r:embed="rId2"/>
          <a:stretch>
            <a:fillRect/>
          </a:stretch>
        </p:blipFill>
        <p:spPr>
          <a:xfrm>
            <a:off x="816610" y="1725295"/>
            <a:ext cx="5348605" cy="5055235"/>
          </a:xfrm>
          <a:prstGeom prst="rect">
            <a:avLst/>
          </a:prstGeom>
        </p:spPr>
      </p:pic>
      <p:pic>
        <p:nvPicPr>
          <p:cNvPr id="8" name="图片 7" descr="1"/>
          <p:cNvPicPr>
            <a:picLocks noChangeAspect="1"/>
          </p:cNvPicPr>
          <p:nvPr/>
        </p:nvPicPr>
        <p:blipFill>
          <a:blip r:embed="rId3"/>
          <a:stretch>
            <a:fillRect/>
          </a:stretch>
        </p:blipFill>
        <p:spPr>
          <a:xfrm>
            <a:off x="6600190" y="4677410"/>
            <a:ext cx="5101590" cy="1212215"/>
          </a:xfrm>
          <a:prstGeom prst="rect">
            <a:avLst/>
          </a:prstGeom>
        </p:spPr>
      </p:pic>
      <p:sp>
        <p:nvSpPr>
          <p:cNvPr id="9" name="文本框 8"/>
          <p:cNvSpPr txBox="1"/>
          <p:nvPr/>
        </p:nvSpPr>
        <p:spPr>
          <a:xfrm>
            <a:off x="6555740" y="3757930"/>
            <a:ext cx="1630045" cy="521970"/>
          </a:xfrm>
          <a:prstGeom prst="rect">
            <a:avLst/>
          </a:prstGeom>
          <a:noFill/>
        </p:spPr>
        <p:txBody>
          <a:bodyPr wrap="square" rtlCol="0">
            <a:spAutoFit/>
          </a:bodyPr>
          <a:p>
            <a:r>
              <a:rPr lang="zh-CN" altLang="en-US" sz="2800" b="1">
                <a:latin typeface="微软雅黑" panose="020B0503020204020204" pitchFamily="34" charset="-122"/>
                <a:ea typeface="微软雅黑" panose="020B0503020204020204" pitchFamily="34" charset="-122"/>
              </a:rPr>
              <a:t>注意：</a:t>
            </a:r>
            <a:endParaRPr lang="zh-CN" altLang="en-US" sz="2800" b="1">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bldLst>
      <p:bldP spid="2" grpId="0"/>
      <p:bldP spid="2" grpId="1"/>
      <p:bldP spid="2" grpId="2"/>
      <p:bldP spid="2" grpId="3"/>
      <p:bldP spid="2" grpId="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mj-lt"/>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ea typeface="微软雅黑" panose="020B0503020204020204" pitchFamily="34" charset="-122"/>
                <a:cs typeface="Times New Roman" panose="02020603050405020304" pitchFamily="18" charset="0"/>
              </a:rPr>
              <a:t>三、缓缴期限</a:t>
            </a:r>
            <a:endParaRPr lang="zh-CN" altLang="en-US" sz="2400" dirty="0">
              <a:solidFill>
                <a:schemeClr val="bg1"/>
              </a:solidFill>
            </a:endParaRPr>
          </a:p>
        </p:txBody>
      </p:sp>
      <p:sp>
        <p:nvSpPr>
          <p:cNvPr id="2" name="矩形 1"/>
          <p:cNvSpPr/>
          <p:nvPr/>
        </p:nvSpPr>
        <p:spPr>
          <a:xfrm>
            <a:off x="430750" y="1059006"/>
            <a:ext cx="9428480" cy="521970"/>
          </a:xfrm>
          <a:prstGeom prst="rect">
            <a:avLst/>
          </a:prstGeom>
        </p:spPr>
        <p:txBody>
          <a:bodyPr wrap="none">
            <a:spAutoFit/>
          </a:bodyPr>
          <a:lstStyle/>
          <a:p>
            <a:pPr algn="l"/>
            <a:r>
              <a:rPr sz="2800" b="1" dirty="0">
                <a:solidFill>
                  <a:schemeClr val="tx1">
                    <a:lumMod val="95000"/>
                    <a:lumOff val="5000"/>
                  </a:schemeClr>
                </a:solidFill>
                <a:latin typeface="微软雅黑" panose="020B0503020204020204" pitchFamily="34" charset="-122"/>
                <a:ea typeface="微软雅黑" panose="020B0503020204020204" pitchFamily="34" charset="-122"/>
              </a:rPr>
              <a:t>《公告》规定的继续延缓缴纳的税费应当在何时缴纳入库？</a:t>
            </a:r>
            <a:endParaRPr sz="28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734695" y="1751330"/>
            <a:ext cx="10469245" cy="4523105"/>
          </a:xfrm>
          <a:prstGeom prst="rect">
            <a:avLst/>
          </a:prstGeom>
          <a:noFill/>
        </p:spPr>
        <p:txBody>
          <a:bodyPr wrap="square" rtlCol="0">
            <a:spAutoFit/>
          </a:bodyPr>
          <a:p>
            <a:pPr indent="609600" fontAlgn="auto">
              <a:lnSpc>
                <a:spcPct val="150000"/>
              </a:lnSpc>
              <a:extLst>
                <a:ext uri="{35155182-B16C-46BC-9424-99874614C6A1}">
                  <wpsdc:indentchars xmlns:wpsdc="http://www.wps.cn/officeDocument/2017/drawingmlCustomData" val="200" checksum="4158780845"/>
                </a:ext>
              </a:extLst>
            </a:pPr>
            <a:r>
              <a:rPr lang="en-US" altLang="zh-CN" sz="240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400">
                <a:latin typeface="微软雅黑" panose="020B0503020204020204" pitchFamily="34" charset="-122"/>
                <a:ea typeface="微软雅黑" panose="020B0503020204020204" pitchFamily="34" charset="-122"/>
                <a:cs typeface="微软雅黑" panose="020B0503020204020204" pitchFamily="34" charset="-122"/>
              </a:rPr>
              <a:t>、所属期是2021年11月、12月（包括按季缴纳的2021年第四季度税费）缓缴税费在延长9个月的基础上继续延长4个月（合计延长13个月），分别在2023年1月、2月入库。</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a:p>
            <a:pPr indent="609600" fontAlgn="auto">
              <a:lnSpc>
                <a:spcPct val="150000"/>
              </a:lnSpc>
              <a:extLst>
                <a:ext uri="{35155182-B16C-46BC-9424-99874614C6A1}">
                  <wpsdc:indentchars xmlns:wpsdc="http://www.wps.cn/officeDocument/2017/drawingmlCustomData" val="200" checksum="4158780845"/>
                </a:ext>
              </a:extLst>
            </a:pP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a:p>
            <a:pPr indent="609600" fontAlgn="auto">
              <a:lnSpc>
                <a:spcPct val="150000"/>
              </a:lnSpc>
              <a:extLst>
                <a:ext uri="{35155182-B16C-46BC-9424-99874614C6A1}">
                  <wpsdc:indentchars xmlns:wpsdc="http://www.wps.cn/officeDocument/2017/drawingmlCustomData" val="200" checksum="4158780845"/>
                </a:ext>
              </a:extLst>
            </a:pPr>
            <a:r>
              <a:rPr lang="en-US" altLang="zh-CN" sz="240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400">
                <a:latin typeface="微软雅黑" panose="020B0503020204020204" pitchFamily="34" charset="-122"/>
                <a:ea typeface="微软雅黑" panose="020B0503020204020204" pitchFamily="34" charset="-122"/>
                <a:cs typeface="微软雅黑" panose="020B0503020204020204" pitchFamily="34" charset="-122"/>
              </a:rPr>
              <a:t>、所属期是2022年2月、3月（包括按季缴纳的2022年第一季度税费）、4月、5月、6月（包括2022年第二季度税费）的缓缴税费在延长6个月的基础上继续延长4个月（合计延长10个月），分别在2023年1月至2023年5月入库。具体缓缴期限见下表：</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mj-lt"/>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ea typeface="微软雅黑" panose="020B0503020204020204" pitchFamily="34" charset="-122"/>
                <a:cs typeface="Times New Roman" panose="02020603050405020304" pitchFamily="18" charset="0"/>
              </a:rPr>
              <a:t>三、缓缴期限</a:t>
            </a:r>
            <a:endParaRPr lang="zh-CN" altLang="en-US" sz="2400" dirty="0">
              <a:solidFill>
                <a:schemeClr val="bg1"/>
              </a:solidFill>
            </a:endParaRPr>
          </a:p>
        </p:txBody>
      </p:sp>
      <p:sp>
        <p:nvSpPr>
          <p:cNvPr id="2" name="矩形 1"/>
          <p:cNvSpPr/>
          <p:nvPr/>
        </p:nvSpPr>
        <p:spPr>
          <a:xfrm>
            <a:off x="430750" y="1059006"/>
            <a:ext cx="9428480" cy="521970"/>
          </a:xfrm>
          <a:prstGeom prst="rect">
            <a:avLst/>
          </a:prstGeom>
        </p:spPr>
        <p:txBody>
          <a:bodyPr wrap="none">
            <a:spAutoFit/>
          </a:bodyPr>
          <a:lstStyle/>
          <a:p>
            <a:pPr algn="l"/>
            <a:r>
              <a:rPr sz="2800" b="1" dirty="0">
                <a:solidFill>
                  <a:schemeClr val="tx1">
                    <a:lumMod val="95000"/>
                    <a:lumOff val="5000"/>
                  </a:schemeClr>
                </a:solidFill>
                <a:latin typeface="微软雅黑" panose="020B0503020204020204" pitchFamily="34" charset="-122"/>
                <a:ea typeface="微软雅黑" panose="020B0503020204020204" pitchFamily="34" charset="-122"/>
              </a:rPr>
              <a:t>《公告》规定的继续延缓缴纳的税费应当在何时缴纳入库？</a:t>
            </a:r>
            <a:endParaRPr sz="28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pic>
        <p:nvPicPr>
          <p:cNvPr id="3" name="图片 2" descr="期限一"/>
          <p:cNvPicPr>
            <a:picLocks noChangeAspect="1"/>
          </p:cNvPicPr>
          <p:nvPr/>
        </p:nvPicPr>
        <p:blipFill>
          <a:blip r:embed="rId1"/>
          <a:stretch>
            <a:fillRect/>
          </a:stretch>
        </p:blipFill>
        <p:spPr>
          <a:xfrm>
            <a:off x="3568700" y="1725295"/>
            <a:ext cx="4419600" cy="5022850"/>
          </a:xfrm>
          <a:prstGeom prst="rect">
            <a:avLst/>
          </a:prstGeom>
        </p:spPr>
      </p:pic>
    </p:spTree>
  </p:cSld>
  <p:clrMapOvr>
    <a:masterClrMapping/>
  </p:clrMapOvr>
  <p:timing>
    <p:tnLst>
      <p:par>
        <p:cTn id="1" dur="indefinite" restart="never" nodeType="tmRoot"/>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mj-lt"/>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ea typeface="微软雅黑" panose="020B0503020204020204" pitchFamily="34" charset="-122"/>
                <a:cs typeface="Times New Roman" panose="02020603050405020304" pitchFamily="18" charset="0"/>
              </a:rPr>
              <a:t>三、缓缴期限</a:t>
            </a:r>
            <a:endParaRPr lang="zh-CN" altLang="en-US" sz="2400" dirty="0">
              <a:solidFill>
                <a:schemeClr val="bg1"/>
              </a:solidFill>
            </a:endParaRPr>
          </a:p>
        </p:txBody>
      </p:sp>
      <p:pic>
        <p:nvPicPr>
          <p:cNvPr id="9" name="图片 8" descr="期限二1"/>
          <p:cNvPicPr>
            <a:picLocks noChangeAspect="1"/>
          </p:cNvPicPr>
          <p:nvPr/>
        </p:nvPicPr>
        <p:blipFill>
          <a:blip r:embed="rId1"/>
          <a:stretch>
            <a:fillRect/>
          </a:stretch>
        </p:blipFill>
        <p:spPr>
          <a:xfrm>
            <a:off x="842645" y="853440"/>
            <a:ext cx="4400550" cy="5670550"/>
          </a:xfrm>
          <a:prstGeom prst="rect">
            <a:avLst/>
          </a:prstGeom>
        </p:spPr>
      </p:pic>
      <p:pic>
        <p:nvPicPr>
          <p:cNvPr id="10" name="图片 9" descr="期限二2"/>
          <p:cNvPicPr>
            <a:picLocks noChangeAspect="1"/>
          </p:cNvPicPr>
          <p:nvPr/>
        </p:nvPicPr>
        <p:blipFill>
          <a:blip r:embed="rId2"/>
          <a:stretch>
            <a:fillRect/>
          </a:stretch>
        </p:blipFill>
        <p:spPr>
          <a:xfrm>
            <a:off x="5598160" y="3311525"/>
            <a:ext cx="4394200" cy="3384550"/>
          </a:xfrm>
          <a:prstGeom prst="rect">
            <a:avLst/>
          </a:prstGeom>
        </p:spPr>
      </p:pic>
      <p:sp>
        <p:nvSpPr>
          <p:cNvPr id="11" name="文本框 10"/>
          <p:cNvSpPr txBox="1"/>
          <p:nvPr/>
        </p:nvSpPr>
        <p:spPr>
          <a:xfrm>
            <a:off x="5804535" y="1369060"/>
            <a:ext cx="5459730" cy="829945"/>
          </a:xfrm>
          <a:prstGeom prst="rect">
            <a:avLst/>
          </a:prstGeom>
          <a:noFill/>
        </p:spPr>
        <p:txBody>
          <a:bodyPr wrap="square" rtlCol="0">
            <a:spAutoFit/>
          </a:bodyPr>
          <a:p>
            <a:pPr algn="just"/>
            <a:r>
              <a:rPr sz="2400" b="1" dirty="0">
                <a:solidFill>
                  <a:schemeClr val="tx1">
                    <a:lumMod val="95000"/>
                    <a:lumOff val="5000"/>
                  </a:schemeClr>
                </a:solidFill>
                <a:latin typeface="微软雅黑" panose="020B0503020204020204" pitchFamily="34" charset="-122"/>
                <a:ea typeface="微软雅黑" panose="020B0503020204020204" pitchFamily="34" charset="-122"/>
                <a:sym typeface="+mn-ea"/>
              </a:rPr>
              <a:t>《公告》规定的继续延缓缴纳的税费应当在何时缴纳入库？</a:t>
            </a:r>
            <a:endParaRPr lang="zh-CN" altLang="en-US" sz="2400"/>
          </a:p>
        </p:txBody>
      </p:sp>
      <p:pic>
        <p:nvPicPr>
          <p:cNvPr id="12" name="图片 11" descr="期限二133"/>
          <p:cNvPicPr>
            <a:picLocks noChangeAspect="1"/>
          </p:cNvPicPr>
          <p:nvPr/>
        </p:nvPicPr>
        <p:blipFill>
          <a:blip r:embed="rId3"/>
          <a:stretch>
            <a:fillRect/>
          </a:stretch>
        </p:blipFill>
        <p:spPr>
          <a:xfrm>
            <a:off x="5593715" y="2588895"/>
            <a:ext cx="4394200" cy="736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148" y="0"/>
            <a:ext cx="12190852" cy="764275"/>
          </a:xfrm>
          <a:prstGeom prst="rect">
            <a:avLst/>
          </a:prstGeom>
          <a:gradFill>
            <a:gsLst>
              <a:gs pos="20000">
                <a:srgbClr val="00A4C4"/>
              </a:gs>
              <a:gs pos="75000">
                <a:srgbClr val="0070C0"/>
              </a:gs>
            </a:gsLst>
            <a:lin ang="20400000" scaled="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b="1">
              <a:latin typeface="+mj-lt"/>
              <a:sym typeface="Arial" panose="020B0604020202020204" pitchFamily="34" charset="0"/>
            </a:endParaRPr>
          </a:p>
        </p:txBody>
      </p:sp>
      <p:sp>
        <p:nvSpPr>
          <p:cNvPr id="5" name="Freeform 5"/>
          <p:cNvSpPr>
            <a:spLocks noEditPoints="1"/>
          </p:cNvSpPr>
          <p:nvPr/>
        </p:nvSpPr>
        <p:spPr bwMode="auto">
          <a:xfrm>
            <a:off x="14794" y="60111"/>
            <a:ext cx="1087271" cy="616755"/>
          </a:xfrm>
          <a:custGeom>
            <a:avLst/>
            <a:gdLst>
              <a:gd name="T0" fmla="*/ 571 w 1155"/>
              <a:gd name="T1" fmla="*/ 0 h 654"/>
              <a:gd name="T2" fmla="*/ 528 w 1155"/>
              <a:gd name="T3" fmla="*/ 114 h 654"/>
              <a:gd name="T4" fmla="*/ 571 w 1155"/>
              <a:gd name="T5" fmla="*/ 108 h 654"/>
              <a:gd name="T6" fmla="*/ 528 w 1155"/>
              <a:gd name="T7" fmla="*/ 217 h 654"/>
              <a:gd name="T8" fmla="*/ 494 w 1155"/>
              <a:gd name="T9" fmla="*/ 512 h 654"/>
              <a:gd name="T10" fmla="*/ 452 w 1155"/>
              <a:gd name="T11" fmla="*/ 237 h 654"/>
              <a:gd name="T12" fmla="*/ 494 w 1155"/>
              <a:gd name="T13" fmla="*/ 139 h 654"/>
              <a:gd name="T14" fmla="*/ 452 w 1155"/>
              <a:gd name="T15" fmla="*/ 139 h 654"/>
              <a:gd name="T16" fmla="*/ 702 w 1155"/>
              <a:gd name="T17" fmla="*/ 129 h 654"/>
              <a:gd name="T18" fmla="*/ 641 w 1155"/>
              <a:gd name="T19" fmla="*/ 27 h 654"/>
              <a:gd name="T20" fmla="*/ 702 w 1155"/>
              <a:gd name="T21" fmla="*/ 129 h 654"/>
              <a:gd name="T22" fmla="*/ 657 w 1155"/>
              <a:gd name="T23" fmla="*/ 449 h 654"/>
              <a:gd name="T24" fmla="*/ 670 w 1155"/>
              <a:gd name="T25" fmla="*/ 261 h 654"/>
              <a:gd name="T26" fmla="*/ 702 w 1155"/>
              <a:gd name="T27" fmla="*/ 486 h 654"/>
              <a:gd name="T28" fmla="*/ 625 w 1155"/>
              <a:gd name="T29" fmla="*/ 235 h 654"/>
              <a:gd name="T30" fmla="*/ 610 w 1155"/>
              <a:gd name="T31" fmla="*/ 518 h 654"/>
              <a:gd name="T32" fmla="*/ 583 w 1155"/>
              <a:gd name="T33" fmla="*/ 108 h 654"/>
              <a:gd name="T34" fmla="*/ 702 w 1155"/>
              <a:gd name="T35" fmla="*/ 255 h 654"/>
              <a:gd name="T36" fmla="*/ 583 w 1155"/>
              <a:gd name="T37" fmla="*/ 1 h 654"/>
              <a:gd name="T38" fmla="*/ 629 w 1155"/>
              <a:gd name="T39" fmla="*/ 110 h 654"/>
              <a:gd name="T40" fmla="*/ 583 w 1155"/>
              <a:gd name="T41" fmla="*/ 1 h 654"/>
              <a:gd name="T42" fmla="*/ 571 w 1155"/>
              <a:gd name="T43" fmla="*/ 218 h 654"/>
              <a:gd name="T44" fmla="*/ 537 w 1155"/>
              <a:gd name="T45" fmla="*/ 518 h 654"/>
              <a:gd name="T46" fmla="*/ 452 w 1155"/>
              <a:gd name="T47" fmla="*/ 250 h 654"/>
              <a:gd name="T48" fmla="*/ 483 w 1155"/>
              <a:gd name="T49" fmla="*/ 509 h 654"/>
              <a:gd name="T50" fmla="*/ 452 w 1155"/>
              <a:gd name="T51" fmla="*/ 250 h 654"/>
              <a:gd name="T52" fmla="*/ 653 w 1155"/>
              <a:gd name="T53" fmla="*/ 181 h 654"/>
              <a:gd name="T54" fmla="*/ 632 w 1155"/>
              <a:gd name="T55" fmla="*/ 188 h 654"/>
              <a:gd name="T56" fmla="*/ 446 w 1155"/>
              <a:gd name="T57" fmla="*/ 100 h 654"/>
              <a:gd name="T58" fmla="*/ 571 w 1155"/>
              <a:gd name="T59" fmla="*/ 654 h 654"/>
              <a:gd name="T60" fmla="*/ 521 w 1155"/>
              <a:gd name="T61" fmla="*/ 547 h 654"/>
              <a:gd name="T62" fmla="*/ 446 w 1155"/>
              <a:gd name="T63" fmla="*/ 100 h 654"/>
              <a:gd name="T64" fmla="*/ 506 w 1155"/>
              <a:gd name="T65" fmla="*/ 654 h 654"/>
              <a:gd name="T66" fmla="*/ 453 w 1155"/>
              <a:gd name="T67" fmla="*/ 576 h 654"/>
              <a:gd name="T68" fmla="*/ 506 w 1155"/>
              <a:gd name="T69" fmla="*/ 564 h 654"/>
              <a:gd name="T70" fmla="*/ 585 w 1155"/>
              <a:gd name="T71" fmla="*/ 538 h 654"/>
              <a:gd name="T72" fmla="*/ 635 w 1155"/>
              <a:gd name="T73" fmla="*/ 653 h 654"/>
              <a:gd name="T74" fmla="*/ 709 w 1155"/>
              <a:gd name="T75" fmla="*/ 100 h 654"/>
              <a:gd name="T76" fmla="*/ 649 w 1155"/>
              <a:gd name="T77" fmla="*/ 564 h 654"/>
              <a:gd name="T78" fmla="*/ 703 w 1155"/>
              <a:gd name="T79" fmla="*/ 654 h 654"/>
              <a:gd name="T80" fmla="*/ 709 w 1155"/>
              <a:gd name="T81" fmla="*/ 88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55" h="654">
                <a:moveTo>
                  <a:pt x="452" y="54"/>
                </a:moveTo>
                <a:cubicBezTo>
                  <a:pt x="571" y="0"/>
                  <a:pt x="571" y="0"/>
                  <a:pt x="571" y="0"/>
                </a:cubicBezTo>
                <a:cubicBezTo>
                  <a:pt x="571" y="99"/>
                  <a:pt x="571" y="99"/>
                  <a:pt x="571" y="99"/>
                </a:cubicBezTo>
                <a:cubicBezTo>
                  <a:pt x="528" y="114"/>
                  <a:pt x="528" y="114"/>
                  <a:pt x="528" y="114"/>
                </a:cubicBezTo>
                <a:cubicBezTo>
                  <a:pt x="528" y="126"/>
                  <a:pt x="528" y="126"/>
                  <a:pt x="528" y="126"/>
                </a:cubicBezTo>
                <a:cubicBezTo>
                  <a:pt x="571" y="108"/>
                  <a:pt x="571" y="108"/>
                  <a:pt x="571" y="108"/>
                </a:cubicBezTo>
                <a:cubicBezTo>
                  <a:pt x="571" y="205"/>
                  <a:pt x="571" y="205"/>
                  <a:pt x="571" y="205"/>
                </a:cubicBezTo>
                <a:cubicBezTo>
                  <a:pt x="528" y="217"/>
                  <a:pt x="528" y="217"/>
                  <a:pt x="528" y="217"/>
                </a:cubicBezTo>
                <a:cubicBezTo>
                  <a:pt x="528" y="517"/>
                  <a:pt x="528" y="517"/>
                  <a:pt x="528" y="517"/>
                </a:cubicBezTo>
                <a:cubicBezTo>
                  <a:pt x="516" y="516"/>
                  <a:pt x="504" y="514"/>
                  <a:pt x="494" y="512"/>
                </a:cubicBezTo>
                <a:cubicBezTo>
                  <a:pt x="494" y="225"/>
                  <a:pt x="494" y="225"/>
                  <a:pt x="494" y="225"/>
                </a:cubicBezTo>
                <a:cubicBezTo>
                  <a:pt x="452" y="237"/>
                  <a:pt x="452" y="237"/>
                  <a:pt x="452" y="237"/>
                </a:cubicBezTo>
                <a:cubicBezTo>
                  <a:pt x="452" y="157"/>
                  <a:pt x="452" y="157"/>
                  <a:pt x="452" y="157"/>
                </a:cubicBezTo>
                <a:cubicBezTo>
                  <a:pt x="494" y="139"/>
                  <a:pt x="494" y="139"/>
                  <a:pt x="494" y="139"/>
                </a:cubicBezTo>
                <a:cubicBezTo>
                  <a:pt x="494" y="125"/>
                  <a:pt x="494" y="125"/>
                  <a:pt x="494" y="125"/>
                </a:cubicBezTo>
                <a:cubicBezTo>
                  <a:pt x="452" y="139"/>
                  <a:pt x="452" y="139"/>
                  <a:pt x="452" y="139"/>
                </a:cubicBezTo>
                <a:cubicBezTo>
                  <a:pt x="452" y="110"/>
                  <a:pt x="452" y="82"/>
                  <a:pt x="452" y="54"/>
                </a:cubicBezTo>
                <a:close/>
                <a:moveTo>
                  <a:pt x="702" y="129"/>
                </a:moveTo>
                <a:cubicBezTo>
                  <a:pt x="641" y="114"/>
                  <a:pt x="641" y="114"/>
                  <a:pt x="641" y="114"/>
                </a:cubicBezTo>
                <a:cubicBezTo>
                  <a:pt x="641" y="27"/>
                  <a:pt x="641" y="27"/>
                  <a:pt x="641" y="27"/>
                </a:cubicBezTo>
                <a:cubicBezTo>
                  <a:pt x="702" y="53"/>
                  <a:pt x="702" y="53"/>
                  <a:pt x="702" y="53"/>
                </a:cubicBezTo>
                <a:cubicBezTo>
                  <a:pt x="702" y="78"/>
                  <a:pt x="702" y="104"/>
                  <a:pt x="702" y="129"/>
                </a:cubicBezTo>
                <a:close/>
                <a:moveTo>
                  <a:pt x="657" y="243"/>
                </a:moveTo>
                <a:cubicBezTo>
                  <a:pt x="657" y="449"/>
                  <a:pt x="657" y="449"/>
                  <a:pt x="657" y="449"/>
                </a:cubicBezTo>
                <a:cubicBezTo>
                  <a:pt x="671" y="449"/>
                  <a:pt x="671" y="449"/>
                  <a:pt x="671" y="449"/>
                </a:cubicBezTo>
                <a:cubicBezTo>
                  <a:pt x="670" y="261"/>
                  <a:pt x="670" y="261"/>
                  <a:pt x="670" y="261"/>
                </a:cubicBezTo>
                <a:cubicBezTo>
                  <a:pt x="702" y="269"/>
                  <a:pt x="702" y="269"/>
                  <a:pt x="702" y="269"/>
                </a:cubicBezTo>
                <a:cubicBezTo>
                  <a:pt x="702" y="486"/>
                  <a:pt x="702" y="486"/>
                  <a:pt x="702" y="486"/>
                </a:cubicBezTo>
                <a:cubicBezTo>
                  <a:pt x="696" y="501"/>
                  <a:pt x="663" y="512"/>
                  <a:pt x="625" y="517"/>
                </a:cubicBezTo>
                <a:cubicBezTo>
                  <a:pt x="625" y="235"/>
                  <a:pt x="625" y="235"/>
                  <a:pt x="625" y="235"/>
                </a:cubicBezTo>
                <a:cubicBezTo>
                  <a:pt x="610" y="231"/>
                  <a:pt x="610" y="231"/>
                  <a:pt x="610" y="231"/>
                </a:cubicBezTo>
                <a:cubicBezTo>
                  <a:pt x="610" y="518"/>
                  <a:pt x="610" y="518"/>
                  <a:pt x="610" y="518"/>
                </a:cubicBezTo>
                <a:cubicBezTo>
                  <a:pt x="601" y="519"/>
                  <a:pt x="592" y="519"/>
                  <a:pt x="582" y="520"/>
                </a:cubicBezTo>
                <a:cubicBezTo>
                  <a:pt x="582" y="382"/>
                  <a:pt x="583" y="245"/>
                  <a:pt x="583" y="108"/>
                </a:cubicBezTo>
                <a:cubicBezTo>
                  <a:pt x="702" y="142"/>
                  <a:pt x="702" y="142"/>
                  <a:pt x="702" y="142"/>
                </a:cubicBezTo>
                <a:cubicBezTo>
                  <a:pt x="702" y="255"/>
                  <a:pt x="702" y="255"/>
                  <a:pt x="702" y="255"/>
                </a:cubicBezTo>
                <a:cubicBezTo>
                  <a:pt x="657" y="243"/>
                  <a:pt x="657" y="243"/>
                  <a:pt x="657" y="243"/>
                </a:cubicBezTo>
                <a:close/>
                <a:moveTo>
                  <a:pt x="583" y="1"/>
                </a:moveTo>
                <a:cubicBezTo>
                  <a:pt x="629" y="22"/>
                  <a:pt x="629" y="22"/>
                  <a:pt x="629" y="22"/>
                </a:cubicBezTo>
                <a:cubicBezTo>
                  <a:pt x="629" y="110"/>
                  <a:pt x="629" y="110"/>
                  <a:pt x="629" y="110"/>
                </a:cubicBezTo>
                <a:cubicBezTo>
                  <a:pt x="583" y="99"/>
                  <a:pt x="583" y="99"/>
                  <a:pt x="583" y="99"/>
                </a:cubicBezTo>
                <a:cubicBezTo>
                  <a:pt x="583" y="1"/>
                  <a:pt x="583" y="1"/>
                  <a:pt x="583" y="1"/>
                </a:cubicBezTo>
                <a:close/>
                <a:moveTo>
                  <a:pt x="537" y="227"/>
                </a:moveTo>
                <a:cubicBezTo>
                  <a:pt x="571" y="218"/>
                  <a:pt x="571" y="218"/>
                  <a:pt x="571" y="218"/>
                </a:cubicBezTo>
                <a:cubicBezTo>
                  <a:pt x="571" y="520"/>
                  <a:pt x="571" y="520"/>
                  <a:pt x="571" y="520"/>
                </a:cubicBezTo>
                <a:cubicBezTo>
                  <a:pt x="560" y="520"/>
                  <a:pt x="548" y="519"/>
                  <a:pt x="537" y="518"/>
                </a:cubicBezTo>
                <a:cubicBezTo>
                  <a:pt x="537" y="227"/>
                  <a:pt x="537" y="227"/>
                  <a:pt x="537" y="227"/>
                </a:cubicBezTo>
                <a:close/>
                <a:moveTo>
                  <a:pt x="452" y="250"/>
                </a:moveTo>
                <a:cubicBezTo>
                  <a:pt x="483" y="241"/>
                  <a:pt x="483" y="241"/>
                  <a:pt x="483" y="241"/>
                </a:cubicBezTo>
                <a:cubicBezTo>
                  <a:pt x="483" y="509"/>
                  <a:pt x="483" y="509"/>
                  <a:pt x="483" y="509"/>
                </a:cubicBezTo>
                <a:cubicBezTo>
                  <a:pt x="466" y="503"/>
                  <a:pt x="454" y="496"/>
                  <a:pt x="452" y="487"/>
                </a:cubicBezTo>
                <a:cubicBezTo>
                  <a:pt x="452" y="250"/>
                  <a:pt x="452" y="250"/>
                  <a:pt x="452" y="250"/>
                </a:cubicBezTo>
                <a:close/>
                <a:moveTo>
                  <a:pt x="632" y="173"/>
                </a:moveTo>
                <a:cubicBezTo>
                  <a:pt x="653" y="181"/>
                  <a:pt x="653" y="181"/>
                  <a:pt x="653" y="181"/>
                </a:cubicBezTo>
                <a:cubicBezTo>
                  <a:pt x="653" y="195"/>
                  <a:pt x="653" y="195"/>
                  <a:pt x="653" y="195"/>
                </a:cubicBezTo>
                <a:cubicBezTo>
                  <a:pt x="632" y="188"/>
                  <a:pt x="632" y="188"/>
                  <a:pt x="632" y="188"/>
                </a:cubicBezTo>
                <a:cubicBezTo>
                  <a:pt x="632" y="173"/>
                  <a:pt x="632" y="173"/>
                  <a:pt x="632" y="173"/>
                </a:cubicBezTo>
                <a:close/>
                <a:moveTo>
                  <a:pt x="446" y="100"/>
                </a:moveTo>
                <a:cubicBezTo>
                  <a:pt x="178" y="187"/>
                  <a:pt x="228" y="512"/>
                  <a:pt x="571" y="538"/>
                </a:cubicBezTo>
                <a:cubicBezTo>
                  <a:pt x="571" y="654"/>
                  <a:pt x="571" y="654"/>
                  <a:pt x="571" y="654"/>
                </a:cubicBezTo>
                <a:cubicBezTo>
                  <a:pt x="521" y="653"/>
                  <a:pt x="521" y="653"/>
                  <a:pt x="521" y="653"/>
                </a:cubicBezTo>
                <a:cubicBezTo>
                  <a:pt x="521" y="547"/>
                  <a:pt x="521" y="547"/>
                  <a:pt x="521" y="547"/>
                </a:cubicBezTo>
                <a:cubicBezTo>
                  <a:pt x="138" y="493"/>
                  <a:pt x="104" y="183"/>
                  <a:pt x="446" y="100"/>
                </a:cubicBezTo>
                <a:cubicBezTo>
                  <a:pt x="446" y="100"/>
                  <a:pt x="446" y="100"/>
                  <a:pt x="446" y="100"/>
                </a:cubicBezTo>
                <a:close/>
                <a:moveTo>
                  <a:pt x="506" y="564"/>
                </a:moveTo>
                <a:cubicBezTo>
                  <a:pt x="506" y="654"/>
                  <a:pt x="506" y="654"/>
                  <a:pt x="506" y="654"/>
                </a:cubicBezTo>
                <a:cubicBezTo>
                  <a:pt x="453" y="654"/>
                  <a:pt x="453" y="654"/>
                  <a:pt x="453" y="654"/>
                </a:cubicBezTo>
                <a:cubicBezTo>
                  <a:pt x="453" y="576"/>
                  <a:pt x="453" y="576"/>
                  <a:pt x="453" y="576"/>
                </a:cubicBezTo>
                <a:cubicBezTo>
                  <a:pt x="5" y="491"/>
                  <a:pt x="0" y="171"/>
                  <a:pt x="446" y="88"/>
                </a:cubicBezTo>
                <a:cubicBezTo>
                  <a:pt x="56" y="180"/>
                  <a:pt x="141" y="505"/>
                  <a:pt x="506" y="564"/>
                </a:cubicBezTo>
                <a:close/>
                <a:moveTo>
                  <a:pt x="709" y="100"/>
                </a:moveTo>
                <a:cubicBezTo>
                  <a:pt x="978" y="187"/>
                  <a:pt x="928" y="512"/>
                  <a:pt x="585" y="538"/>
                </a:cubicBezTo>
                <a:cubicBezTo>
                  <a:pt x="585" y="654"/>
                  <a:pt x="585" y="654"/>
                  <a:pt x="585" y="654"/>
                </a:cubicBezTo>
                <a:cubicBezTo>
                  <a:pt x="635" y="653"/>
                  <a:pt x="635" y="653"/>
                  <a:pt x="635" y="653"/>
                </a:cubicBezTo>
                <a:cubicBezTo>
                  <a:pt x="635" y="547"/>
                  <a:pt x="635" y="547"/>
                  <a:pt x="635" y="547"/>
                </a:cubicBezTo>
                <a:cubicBezTo>
                  <a:pt x="1018" y="493"/>
                  <a:pt x="1052" y="183"/>
                  <a:pt x="709" y="100"/>
                </a:cubicBezTo>
                <a:cubicBezTo>
                  <a:pt x="709" y="100"/>
                  <a:pt x="709" y="100"/>
                  <a:pt x="709" y="100"/>
                </a:cubicBezTo>
                <a:close/>
                <a:moveTo>
                  <a:pt x="649" y="564"/>
                </a:moveTo>
                <a:cubicBezTo>
                  <a:pt x="649" y="654"/>
                  <a:pt x="649" y="654"/>
                  <a:pt x="649" y="654"/>
                </a:cubicBezTo>
                <a:cubicBezTo>
                  <a:pt x="703" y="654"/>
                  <a:pt x="703" y="654"/>
                  <a:pt x="703" y="654"/>
                </a:cubicBezTo>
                <a:cubicBezTo>
                  <a:pt x="703" y="576"/>
                  <a:pt x="703" y="576"/>
                  <a:pt x="703" y="576"/>
                </a:cubicBezTo>
                <a:cubicBezTo>
                  <a:pt x="1150" y="491"/>
                  <a:pt x="1155" y="171"/>
                  <a:pt x="709" y="88"/>
                </a:cubicBezTo>
                <a:cubicBezTo>
                  <a:pt x="1099" y="180"/>
                  <a:pt x="1015" y="505"/>
                  <a:pt x="649" y="56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6" name="文本框 5"/>
          <p:cNvSpPr txBox="1"/>
          <p:nvPr/>
        </p:nvSpPr>
        <p:spPr>
          <a:xfrm>
            <a:off x="1115711" y="164951"/>
            <a:ext cx="5049662" cy="460375"/>
          </a:xfrm>
          <a:prstGeom prst="rect">
            <a:avLst/>
          </a:prstGeom>
          <a:noFill/>
        </p:spPr>
        <p:txBody>
          <a:bodyPr wrap="square" rtlCol="0">
            <a:spAutoFit/>
          </a:bodyPr>
          <a:lstStyle/>
          <a:p>
            <a:r>
              <a:rPr lang="zh-CN" altLang="en-US" sz="2400" b="1" dirty="0">
                <a:solidFill>
                  <a:schemeClr val="bg1"/>
                </a:solidFill>
                <a:effectLst/>
                <a:ea typeface="微软雅黑" panose="020B0503020204020204" pitchFamily="34" charset="-122"/>
                <a:cs typeface="Times New Roman" panose="02020603050405020304" pitchFamily="18" charset="0"/>
              </a:rPr>
              <a:t>三、缓缴期限</a:t>
            </a:r>
            <a:endParaRPr lang="zh-CN" altLang="en-US" sz="2400" dirty="0">
              <a:solidFill>
                <a:schemeClr val="bg1"/>
              </a:solidFill>
            </a:endParaRPr>
          </a:p>
        </p:txBody>
      </p:sp>
      <p:sp>
        <p:nvSpPr>
          <p:cNvPr id="2" name="矩形 1"/>
          <p:cNvSpPr/>
          <p:nvPr/>
        </p:nvSpPr>
        <p:spPr>
          <a:xfrm>
            <a:off x="430750" y="1059006"/>
            <a:ext cx="9428480" cy="521970"/>
          </a:xfrm>
          <a:prstGeom prst="rect">
            <a:avLst/>
          </a:prstGeom>
        </p:spPr>
        <p:txBody>
          <a:bodyPr wrap="none">
            <a:spAutoFit/>
          </a:bodyPr>
          <a:lstStyle/>
          <a:p>
            <a:pPr algn="l"/>
            <a:r>
              <a:rPr sz="2800" b="1" dirty="0">
                <a:solidFill>
                  <a:schemeClr val="tx1">
                    <a:lumMod val="95000"/>
                    <a:lumOff val="5000"/>
                  </a:schemeClr>
                </a:solidFill>
                <a:latin typeface="微软雅黑" panose="020B0503020204020204" pitchFamily="34" charset="-122"/>
                <a:ea typeface="微软雅黑" panose="020B0503020204020204" pitchFamily="34" charset="-122"/>
              </a:rPr>
              <a:t>《公告》规定的继续延缓缴纳的税费应当在何时缴纳入库？</a:t>
            </a:r>
            <a:endParaRPr sz="28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pic>
        <p:nvPicPr>
          <p:cNvPr id="7" name="图片 6" descr="提示"/>
          <p:cNvPicPr>
            <a:picLocks noChangeAspect="1"/>
          </p:cNvPicPr>
          <p:nvPr/>
        </p:nvPicPr>
        <p:blipFill>
          <a:blip r:embed="rId1"/>
          <a:stretch>
            <a:fillRect/>
          </a:stretch>
        </p:blipFill>
        <p:spPr>
          <a:xfrm>
            <a:off x="3611880" y="2180590"/>
            <a:ext cx="4438650" cy="3924300"/>
          </a:xfrm>
          <a:prstGeom prst="rect">
            <a:avLst/>
          </a:prstGeom>
        </p:spPr>
      </p:pic>
    </p:spTree>
  </p:cSld>
  <p:clrMapOvr>
    <a:masterClrMapping/>
  </p:clrMapOvr>
  <p:timing>
    <p:tnLst>
      <p:par>
        <p:cTn id="1" dur="indefinite" restart="never" nodeType="tmRoot"/>
      </p:par>
    </p:tnLst>
    <p:bldLst>
      <p:bldP spid="2" grpId="0"/>
    </p:bldLst>
  </p:timing>
</p:sld>
</file>

<file path=ppt/tags/tag1.xml><?xml version="1.0" encoding="utf-8"?>
<p:tagLst xmlns:p="http://schemas.openxmlformats.org/presentationml/2006/main">
  <p:tag name="KSO_WM_UNIT_PLACING_PICTURE_USER_VIEWPORT" val="{&quot;height&quot;:7460,&quot;width&quot;:6990}"/>
</p:tagLst>
</file>

<file path=ppt/tags/tag2.xml><?xml version="1.0" encoding="utf-8"?>
<p:tagLst xmlns:p="http://schemas.openxmlformats.org/presentationml/2006/main">
  <p:tag name="COMMONDATA" val="eyJjb3VudCI6MywiaGRpZCI6IjAxYWIxMjFiYjIwYWYwOGQ0MTI4MDZlMWYzYzk3ZWIxIiwidXNlckNvdW50Ijoz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2896</Words>
  <Application>WPS 演示</Application>
  <PresentationFormat>宽屏</PresentationFormat>
  <Paragraphs>121</Paragraphs>
  <Slides>16</Slides>
  <Notes>0</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16</vt:i4>
      </vt:variant>
    </vt:vector>
  </HeadingPairs>
  <TitlesOfParts>
    <vt:vector size="30" baseType="lpstr">
      <vt:lpstr>Arial</vt:lpstr>
      <vt:lpstr>宋体</vt:lpstr>
      <vt:lpstr>Wingdings</vt:lpstr>
      <vt:lpstr>微软雅黑</vt:lpstr>
      <vt:lpstr>Times New Roman</vt:lpstr>
      <vt:lpstr>Impact</vt:lpstr>
      <vt:lpstr>Calibri</vt:lpstr>
      <vt:lpstr>Arial Unicode MS</vt:lpstr>
      <vt:lpstr>Calibri Light</vt:lpstr>
      <vt:lpstr>华文中宋</vt:lpstr>
      <vt:lpstr>华文宋体</vt:lpstr>
      <vt:lpstr>华文行楷</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吴燕晶</cp:lastModifiedBy>
  <cp:revision>80</cp:revision>
  <dcterms:created xsi:type="dcterms:W3CDTF">2017-02-10T11:46:00Z</dcterms:created>
  <dcterms:modified xsi:type="dcterms:W3CDTF">2022-09-20T02:31:01Z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y fmtid="{D5CDD505-2E9C-101B-9397-08002B2CF9AE}" pid="3" name="KSOTemplateUUID">
    <vt:lpwstr>v1.0_mb_Pr+ZJRvViFtoUuTbdW2BEg==</vt:lpwstr>
  </property>
  <property fmtid="{D5CDD505-2E9C-101B-9397-08002B2CF9AE}" pid="4" name="ICV">
    <vt:lpwstr>2EF1A24594084E1F946B09BE5E54D224</vt:lpwstr>
  </property>
</Properties>
</file>