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9" r:id="rId3"/>
  </p:sldMasterIdLst>
  <p:notesMasterIdLst>
    <p:notesMasterId r:id="rId5"/>
  </p:notesMasterIdLst>
  <p:sldIdLst>
    <p:sldId id="361" r:id="rId4"/>
    <p:sldId id="524" r:id="rId6"/>
    <p:sldId id="527" r:id="rId7"/>
    <p:sldId id="579" r:id="rId8"/>
    <p:sldId id="578" r:id="rId9"/>
    <p:sldId id="583" r:id="rId10"/>
    <p:sldId id="581" r:id="rId11"/>
    <p:sldId id="582" r:id="rId12"/>
    <p:sldId id="586" r:id="rId13"/>
    <p:sldId id="584" r:id="rId14"/>
    <p:sldId id="585" r:id="rId15"/>
    <p:sldId id="588" r:id="rId16"/>
    <p:sldId id="589" r:id="rId17"/>
    <p:sldId id="593" r:id="rId18"/>
    <p:sldId id="590" r:id="rId19"/>
    <p:sldId id="592" r:id="rId20"/>
    <p:sldId id="591" r:id="rId21"/>
    <p:sldId id="594" r:id="rId22"/>
    <p:sldId id="595" r:id="rId23"/>
    <p:sldId id="596" r:id="rId24"/>
    <p:sldId id="597" r:id="rId25"/>
    <p:sldId id="635" r:id="rId26"/>
    <p:sldId id="598" r:id="rId27"/>
    <p:sldId id="599" r:id="rId28"/>
    <p:sldId id="600" r:id="rId29"/>
    <p:sldId id="604" r:id="rId30"/>
    <p:sldId id="605" r:id="rId31"/>
    <p:sldId id="563" r:id="rId32"/>
    <p:sldId id="637" r:id="rId33"/>
    <p:sldId id="681" r:id="rId34"/>
    <p:sldId id="689" r:id="rId35"/>
    <p:sldId id="690" r:id="rId36"/>
    <p:sldId id="683" r:id="rId37"/>
    <p:sldId id="684" r:id="rId38"/>
    <p:sldId id="685" r:id="rId39"/>
    <p:sldId id="688" r:id="rId40"/>
    <p:sldId id="687" r:id="rId41"/>
    <p:sldId id="566" r:id="rId42"/>
  </p:sldIdLst>
  <p:sldSz cx="9144000" cy="5143500"/>
  <p:notesSz cx="6858000" cy="9144000"/>
  <p:custDataLst>
    <p:tags r:id="rId46"/>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字体视界-简圆体"/>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2FDB2607-1784-4EEB-B798-7EB5836EED8A}">
        <p14:showMediaCtrls xmlns:p14="http://schemas.microsoft.com/office/powerpoint/2010/main" val="1"/>
      </p:ext>
    </p:extLst>
  </p:showPr>
  <p:clrMru>
    <a:srgbClr val="03933D"/>
    <a:srgbClr val="1C9518"/>
    <a:srgbClr val="63AC41"/>
    <a:srgbClr val="3E7C34"/>
    <a:srgbClr val="3D8A37"/>
    <a:srgbClr val="008892"/>
    <a:srgbClr val="3BD440"/>
    <a:srgbClr val="53D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4"/>
    <p:restoredTop sz="94620"/>
  </p:normalViewPr>
  <p:slideViewPr>
    <p:cSldViewPr showGuides="1">
      <p:cViewPr varScale="1">
        <p:scale>
          <a:sx n="140" d="100"/>
          <a:sy n="140" d="100"/>
        </p:scale>
        <p:origin x="150"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52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9.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8AADD754-F49E-4351-AAFE-19D83F43501C}"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fld>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78F6036-E835-44CB-A25A-34C755DFD5D4}" type="slidenum">
              <a:rPr kumimoji="0" lang="en-US" sz="1200" b="0" i="0" u="none" strike="noStrike" kern="1200" cap="none" spc="0" normalizeH="0" baseline="0" noProof="0" smtClean="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solidFill>
              <a:srgbClr val="000000"/>
            </a:solidFill>
            <a:miter/>
          </a:ln>
        </p:spPr>
      </p:sp>
      <p:sp>
        <p:nvSpPr>
          <p:cNvPr id="36867"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ea typeface="宋体" panose="02010600030101010101" pitchFamily="2" charset="-122"/>
            </a:endParaRPr>
          </a:p>
        </p:txBody>
      </p:sp>
      <p:sp>
        <p:nvSpPr>
          <p:cNvPr id="36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a:solidFill>
              <a:srgbClr val="000000"/>
            </a:solidFill>
            <a:miter/>
          </a:ln>
        </p:spPr>
      </p:sp>
      <p:sp>
        <p:nvSpPr>
          <p:cNvPr id="38915"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ea typeface="宋体" panose="02010600030101010101" pitchFamily="2" charset="-122"/>
            </a:endParaRPr>
          </a:p>
        </p:txBody>
      </p:sp>
      <p:sp>
        <p:nvSpPr>
          <p:cNvPr id="38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solidFill>
              <a:srgbClr val="000000"/>
            </a:solidFill>
            <a:miter/>
          </a:ln>
        </p:spPr>
      </p:sp>
      <p:sp>
        <p:nvSpPr>
          <p:cNvPr id="40963"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ea typeface="宋体" panose="02010600030101010101" pitchFamily="2" charset="-122"/>
            </a:endParaRPr>
          </a:p>
        </p:txBody>
      </p:sp>
      <p:sp>
        <p:nvSpPr>
          <p:cNvPr id="40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幻灯片图像占位符 1"/>
          <p:cNvSpPr>
            <a:spLocks noGrp="1" noRot="1" noChangeAspect="1" noTextEdit="1"/>
          </p:cNvSpPr>
          <p:nvPr>
            <p:ph type="sldImg"/>
          </p:nvPr>
        </p:nvSpPr>
        <p:spPr>
          <a:ln>
            <a:solidFill>
              <a:srgbClr val="000000"/>
            </a:solidFill>
            <a:miter/>
          </a:ln>
        </p:spPr>
      </p:sp>
      <p:sp>
        <p:nvSpPr>
          <p:cNvPr id="97283"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ea typeface="宋体" panose="02010600030101010101" pitchFamily="2" charset="-122"/>
            </a:endParaRPr>
          </a:p>
        </p:txBody>
      </p:sp>
      <p:sp>
        <p:nvSpPr>
          <p:cNvPr id="97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幻灯片图像占位符 1"/>
          <p:cNvSpPr>
            <a:spLocks noGrp="1" noRot="1" noChangeAspect="1" noTextEdit="1"/>
          </p:cNvSpPr>
          <p:nvPr>
            <p:ph type="sldImg"/>
          </p:nvPr>
        </p:nvSpPr>
        <p:spPr>
          <a:ln>
            <a:solidFill>
              <a:srgbClr val="000000"/>
            </a:solidFill>
            <a:miter/>
          </a:ln>
        </p:spPr>
      </p:sp>
      <p:sp>
        <p:nvSpPr>
          <p:cNvPr id="110595"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ea typeface="宋体" panose="02010600030101010101" pitchFamily="2" charset="-122"/>
            </a:endParaRPr>
          </a:p>
        </p:txBody>
      </p:sp>
      <p:sp>
        <p:nvSpPr>
          <p:cNvPr id="1105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7170"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7171" name="文本框 7"/>
          <p:cNvSpPr txBox="1"/>
          <p:nvPr userDrawn="1"/>
        </p:nvSpPr>
        <p:spPr>
          <a:xfrm>
            <a:off x="717550" y="230188"/>
            <a:ext cx="2338388"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为什么要节能减耗</a:t>
            </a:r>
            <a:endParaRPr lang="zh-CN" altLang="en-US" sz="2100" dirty="0">
              <a:solidFill>
                <a:srgbClr val="03933D"/>
              </a:solidFill>
              <a:latin typeface="字体视界-简圆体"/>
            </a:endParaRPr>
          </a:p>
        </p:txBody>
      </p:sp>
      <p:pic>
        <p:nvPicPr>
          <p:cNvPr id="7172"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2968625"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8194"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8195" name="文本框 7"/>
          <p:cNvSpPr txBox="1"/>
          <p:nvPr userDrawn="1"/>
        </p:nvSpPr>
        <p:spPr>
          <a:xfrm>
            <a:off x="717550" y="230188"/>
            <a:ext cx="2608263"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节能减耗，低碳生活</a:t>
            </a:r>
            <a:endParaRPr lang="zh-CN" altLang="en-US" sz="2100" dirty="0">
              <a:solidFill>
                <a:srgbClr val="03933D"/>
              </a:solidFill>
              <a:latin typeface="字体视界-简圆体"/>
            </a:endParaRPr>
          </a:p>
        </p:txBody>
      </p:sp>
      <p:pic>
        <p:nvPicPr>
          <p:cNvPr id="8196"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3287713"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218"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9219" name="文本框 7"/>
          <p:cNvSpPr txBox="1"/>
          <p:nvPr userDrawn="1"/>
        </p:nvSpPr>
        <p:spPr>
          <a:xfrm>
            <a:off x="228600" y="285750"/>
            <a:ext cx="1800225" cy="415925"/>
          </a:xfrm>
          <a:prstGeom prst="rect">
            <a:avLst/>
          </a:prstGeom>
          <a:noFill/>
          <a:ln w="9525">
            <a:noFill/>
          </a:ln>
        </p:spPr>
        <p:txBody>
          <a:bodyPr wrap="none">
            <a:spAutoFit/>
          </a:bodyPr>
          <a:p>
            <a:pPr lvl="0" eaLnBrk="1" hangingPunct="1">
              <a:buNone/>
            </a:pPr>
            <a:r>
              <a:rPr lang="zh-CN" altLang="en-US" sz="2100" dirty="0">
                <a:latin typeface="微软雅黑" panose="020B0503020204020204" pitchFamily="34" charset="-122"/>
                <a:ea typeface="微软雅黑" panose="020B0503020204020204" pitchFamily="34" charset="-122"/>
              </a:rPr>
              <a:t>点击添加内容</a:t>
            </a:r>
            <a:endParaRPr lang="zh-CN" altLang="en-US" sz="2100"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074" name="文本框 6"/>
          <p:cNvSpPr txBox="1"/>
          <p:nvPr userDrawn="1"/>
        </p:nvSpPr>
        <p:spPr>
          <a:xfrm>
            <a:off x="174625" y="285750"/>
            <a:ext cx="2492375" cy="369888"/>
          </a:xfrm>
          <a:prstGeom prst="rect">
            <a:avLst/>
          </a:prstGeom>
          <a:noFill/>
          <a:ln w="9525">
            <a:noFill/>
          </a:ln>
        </p:spPr>
        <p:txBody>
          <a:bodyPr wrap="none">
            <a:spAutoFit/>
          </a:bodyPr>
          <a:p>
            <a:pPr lvl="0" eaLnBrk="1" hangingPunct="1">
              <a:buNone/>
            </a:pPr>
            <a:r>
              <a:rPr lang="zh-CN" altLang="en-US" dirty="0"/>
              <a:t>点击添加主要文字内容</a:t>
            </a:r>
            <a:endParaRPr lang="zh-CN" altLang="en-US" dirty="0"/>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0DA2CC75-8280-4D50-8556-C2874ADEF926}"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6E190E77-D57C-49F8-ADC2-FB99C50EBC2E}"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074" name="文本框 6"/>
          <p:cNvSpPr txBox="1"/>
          <p:nvPr userDrawn="1"/>
        </p:nvSpPr>
        <p:spPr>
          <a:xfrm>
            <a:off x="174625" y="285750"/>
            <a:ext cx="2492375" cy="369888"/>
          </a:xfrm>
          <a:prstGeom prst="rect">
            <a:avLst/>
          </a:prstGeom>
          <a:noFill/>
          <a:ln w="9525">
            <a:noFill/>
          </a:ln>
        </p:spPr>
        <p:txBody>
          <a:bodyPr wrap="none">
            <a:spAutoFit/>
          </a:bodyPr>
          <a:p>
            <a:pPr lvl="0" eaLnBrk="1" hangingPunct="1">
              <a:buNone/>
            </a:pPr>
            <a:r>
              <a:rPr lang="zh-CN" altLang="en-US" dirty="0"/>
              <a:t>点击添加主要文字内容</a:t>
            </a:r>
            <a:endParaRPr lang="zh-CN" altLang="en-US" dirty="0"/>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tretch>
            <a:fillRect/>
          </a:stretch>
        </p:blipFill>
        <p:spPr>
          <a:xfrm>
            <a:off x="0" y="-1587"/>
            <a:ext cx="9144000" cy="514667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5123" name="文本框 7"/>
          <p:cNvSpPr txBox="1"/>
          <p:nvPr userDrawn="1"/>
        </p:nvSpPr>
        <p:spPr>
          <a:xfrm>
            <a:off x="717550" y="230188"/>
            <a:ext cx="1531938"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节能宣传周</a:t>
            </a:r>
            <a:endParaRPr lang="zh-CN" altLang="en-US" sz="2100" dirty="0">
              <a:solidFill>
                <a:srgbClr val="03933D"/>
              </a:solidFill>
              <a:latin typeface="字体视界-简圆体"/>
            </a:endParaRPr>
          </a:p>
        </p:txBody>
      </p:sp>
      <p:pic>
        <p:nvPicPr>
          <p:cNvPr id="5124"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2209800"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146"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6147" name="文本框 7"/>
          <p:cNvSpPr txBox="1"/>
          <p:nvPr userDrawn="1"/>
        </p:nvSpPr>
        <p:spPr>
          <a:xfrm>
            <a:off x="717550" y="230188"/>
            <a:ext cx="1528763"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全国低碳日</a:t>
            </a:r>
            <a:endParaRPr lang="zh-CN" altLang="en-US" sz="2100" dirty="0">
              <a:solidFill>
                <a:srgbClr val="03933D"/>
              </a:solidFill>
              <a:latin typeface="字体视界-简圆体"/>
            </a:endParaRPr>
          </a:p>
        </p:txBody>
      </p:sp>
      <p:pic>
        <p:nvPicPr>
          <p:cNvPr id="6148"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2209800"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7170"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7171" name="文本框 7"/>
          <p:cNvSpPr txBox="1"/>
          <p:nvPr userDrawn="1"/>
        </p:nvSpPr>
        <p:spPr>
          <a:xfrm>
            <a:off x="717550" y="230188"/>
            <a:ext cx="2338388"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为什么要节能减耗</a:t>
            </a:r>
            <a:endParaRPr lang="zh-CN" altLang="en-US" sz="2100" dirty="0">
              <a:solidFill>
                <a:srgbClr val="03933D"/>
              </a:solidFill>
              <a:latin typeface="字体视界-简圆体"/>
            </a:endParaRPr>
          </a:p>
        </p:txBody>
      </p:sp>
      <p:pic>
        <p:nvPicPr>
          <p:cNvPr id="7172"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2968625"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8194"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8195" name="文本框 7"/>
          <p:cNvSpPr txBox="1"/>
          <p:nvPr userDrawn="1"/>
        </p:nvSpPr>
        <p:spPr>
          <a:xfrm>
            <a:off x="717550" y="230188"/>
            <a:ext cx="2608263"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节能减耗，低碳生活</a:t>
            </a:r>
            <a:endParaRPr lang="zh-CN" altLang="en-US" sz="2100" dirty="0">
              <a:solidFill>
                <a:srgbClr val="03933D"/>
              </a:solidFill>
              <a:latin typeface="字体视界-简圆体"/>
            </a:endParaRPr>
          </a:p>
        </p:txBody>
      </p:sp>
      <p:pic>
        <p:nvPicPr>
          <p:cNvPr id="8196"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3287713"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9218"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9219" name="文本框 7"/>
          <p:cNvSpPr txBox="1"/>
          <p:nvPr userDrawn="1"/>
        </p:nvSpPr>
        <p:spPr>
          <a:xfrm>
            <a:off x="228600" y="285750"/>
            <a:ext cx="1800225" cy="415925"/>
          </a:xfrm>
          <a:prstGeom prst="rect">
            <a:avLst/>
          </a:prstGeom>
          <a:noFill/>
          <a:ln w="9525">
            <a:noFill/>
          </a:ln>
        </p:spPr>
        <p:txBody>
          <a:bodyPr wrap="none">
            <a:spAutoFit/>
          </a:bodyPr>
          <a:p>
            <a:pPr lvl="0" eaLnBrk="1" hangingPunct="1">
              <a:buNone/>
            </a:pPr>
            <a:r>
              <a:rPr lang="zh-CN" altLang="en-US" sz="2100" dirty="0">
                <a:latin typeface="微软雅黑" panose="020B0503020204020204" pitchFamily="34" charset="-122"/>
                <a:ea typeface="微软雅黑" panose="020B0503020204020204" pitchFamily="34" charset="-122"/>
              </a:rPr>
              <a:t>点击添加内容</a:t>
            </a:r>
            <a:endParaRPr lang="zh-CN" altLang="en-US" sz="2100"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4098" name="图片 6"/>
          <p:cNvPicPr>
            <a:picLocks noChangeAspect="1"/>
          </p:cNvPicPr>
          <p:nvPr userDrawn="1"/>
        </p:nvPicPr>
        <p:blipFill>
          <a:blip r:embed="rId2"/>
          <a:stretch>
            <a:fillRect/>
          </a:stretch>
        </p:blipFill>
        <p:spPr>
          <a:xfrm>
            <a:off x="0" y="-1587"/>
            <a:ext cx="9144000" cy="514667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5123" name="文本框 7"/>
          <p:cNvSpPr txBox="1"/>
          <p:nvPr userDrawn="1"/>
        </p:nvSpPr>
        <p:spPr>
          <a:xfrm>
            <a:off x="717550" y="230188"/>
            <a:ext cx="1531938"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节能宣传周</a:t>
            </a:r>
            <a:endParaRPr lang="zh-CN" altLang="en-US" sz="2100" dirty="0">
              <a:solidFill>
                <a:srgbClr val="03933D"/>
              </a:solidFill>
              <a:latin typeface="字体视界-简圆体"/>
            </a:endParaRPr>
          </a:p>
        </p:txBody>
      </p:sp>
      <p:pic>
        <p:nvPicPr>
          <p:cNvPr id="5124"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2209800"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0DA2CC75-8280-4D50-8556-C2874ADEF926}"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6E190E77-D57C-49F8-ADC2-FB99C50EBC2E}"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146"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6147" name="文本框 7"/>
          <p:cNvSpPr txBox="1"/>
          <p:nvPr userDrawn="1"/>
        </p:nvSpPr>
        <p:spPr>
          <a:xfrm>
            <a:off x="717550" y="230188"/>
            <a:ext cx="1528763" cy="415925"/>
          </a:xfrm>
          <a:prstGeom prst="rect">
            <a:avLst/>
          </a:prstGeom>
          <a:noFill/>
          <a:ln w="9525">
            <a:noFill/>
          </a:ln>
        </p:spPr>
        <p:txBody>
          <a:bodyPr wrap="none">
            <a:spAutoFit/>
          </a:bodyPr>
          <a:p>
            <a:pPr lvl="0" eaLnBrk="1" hangingPunct="1">
              <a:buNone/>
            </a:pPr>
            <a:r>
              <a:rPr lang="zh-CN" altLang="en-US" sz="2100" dirty="0">
                <a:solidFill>
                  <a:srgbClr val="03933D"/>
                </a:solidFill>
                <a:latin typeface="字体视界-简圆体"/>
              </a:rPr>
              <a:t>全国低碳日</a:t>
            </a:r>
            <a:endParaRPr lang="zh-CN" altLang="en-US" sz="2100" dirty="0">
              <a:solidFill>
                <a:srgbClr val="03933D"/>
              </a:solidFill>
              <a:latin typeface="字体视界-简圆体"/>
            </a:endParaRPr>
          </a:p>
        </p:txBody>
      </p:sp>
      <p:pic>
        <p:nvPicPr>
          <p:cNvPr id="6148" name="图片 8"/>
          <p:cNvPicPr>
            <a:picLocks noChangeAspect="1"/>
          </p:cNvPicPr>
          <p:nvPr userDrawn="1"/>
        </p:nvPicPr>
        <p:blipFill>
          <a:blip r:embed="rId3"/>
          <a:stretch>
            <a:fillRect/>
          </a:stretch>
        </p:blipFill>
        <p:spPr>
          <a:xfrm>
            <a:off x="152400" y="38100"/>
            <a:ext cx="565150" cy="800100"/>
          </a:xfrm>
          <a:prstGeom prst="rect">
            <a:avLst/>
          </a:prstGeom>
          <a:noFill/>
          <a:ln w="9525">
            <a:noFill/>
          </a:ln>
        </p:spPr>
      </p:pic>
      <p:sp>
        <p:nvSpPr>
          <p:cNvPr id="10" name="等腰三角形 9"/>
          <p:cNvSpPr/>
          <p:nvPr/>
        </p:nvSpPr>
        <p:spPr>
          <a:xfrm rot="5400000">
            <a:off x="2209800" y="361950"/>
            <a:ext cx="2286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slow"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1" Type="http://schemas.openxmlformats.org/officeDocument/2006/relationships/theme" Target="../theme/theme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1" Type="http://schemas.openxmlformats.org/officeDocument/2006/relationships/theme" Target="../theme/theme2.xml"/><Relationship Id="rId40" Type="http://schemas.openxmlformats.org/officeDocument/2006/relationships/slideLayout" Target="../slideLayouts/slideLayout80.xml"/><Relationship Id="rId4" Type="http://schemas.openxmlformats.org/officeDocument/2006/relationships/slideLayout" Target="../slideLayouts/slideLayout44.xml"/><Relationship Id="rId39" Type="http://schemas.openxmlformats.org/officeDocument/2006/relationships/slideLayout" Target="../slideLayouts/slideLayout79.xml"/><Relationship Id="rId38" Type="http://schemas.openxmlformats.org/officeDocument/2006/relationships/slideLayout" Target="../slideLayouts/slideLayout78.xml"/><Relationship Id="rId37" Type="http://schemas.openxmlformats.org/officeDocument/2006/relationships/slideLayout" Target="../slideLayouts/slideLayout77.xml"/><Relationship Id="rId36" Type="http://schemas.openxmlformats.org/officeDocument/2006/relationships/slideLayout" Target="../slideLayouts/slideLayout76.xml"/><Relationship Id="rId35" Type="http://schemas.openxmlformats.org/officeDocument/2006/relationships/slideLayout" Target="../slideLayouts/slideLayout75.xml"/><Relationship Id="rId34" Type="http://schemas.openxmlformats.org/officeDocument/2006/relationships/slideLayout" Target="../slideLayouts/slideLayout74.xml"/><Relationship Id="rId33" Type="http://schemas.openxmlformats.org/officeDocument/2006/relationships/slideLayout" Target="../slideLayouts/slideLayout73.xml"/><Relationship Id="rId32" Type="http://schemas.openxmlformats.org/officeDocument/2006/relationships/slideLayout" Target="../slideLayouts/slideLayout72.xml"/><Relationship Id="rId31" Type="http://schemas.openxmlformats.org/officeDocument/2006/relationships/slideLayout" Target="../slideLayouts/slideLayout71.xml"/><Relationship Id="rId30" Type="http://schemas.openxmlformats.org/officeDocument/2006/relationships/slideLayout" Target="../slideLayouts/slideLayout70.xml"/><Relationship Id="rId3" Type="http://schemas.openxmlformats.org/officeDocument/2006/relationships/slideLayout" Target="../slideLayouts/slideLayout43.xml"/><Relationship Id="rId29" Type="http://schemas.openxmlformats.org/officeDocument/2006/relationships/slideLayout" Target="../slideLayouts/slideLayout69.xml"/><Relationship Id="rId28" Type="http://schemas.openxmlformats.org/officeDocument/2006/relationships/slideLayout" Target="../slideLayouts/slideLayout68.xml"/><Relationship Id="rId27" Type="http://schemas.openxmlformats.org/officeDocument/2006/relationships/slideLayout" Target="../slideLayouts/slideLayout67.xml"/><Relationship Id="rId26" Type="http://schemas.openxmlformats.org/officeDocument/2006/relationships/slideLayout" Target="../slideLayouts/slideLayout66.xml"/><Relationship Id="rId25" Type="http://schemas.openxmlformats.org/officeDocument/2006/relationships/slideLayout" Target="../slideLayouts/slideLayout65.xml"/><Relationship Id="rId24" Type="http://schemas.openxmlformats.org/officeDocument/2006/relationships/slideLayout" Target="../slideLayouts/slideLayout64.xml"/><Relationship Id="rId23" Type="http://schemas.openxmlformats.org/officeDocument/2006/relationships/slideLayout" Target="../slideLayouts/slideLayout63.xml"/><Relationship Id="rId22" Type="http://schemas.openxmlformats.org/officeDocument/2006/relationships/slideLayout" Target="../slideLayouts/slideLayout62.xml"/><Relationship Id="rId21" Type="http://schemas.openxmlformats.org/officeDocument/2006/relationships/slideLayout" Target="../slideLayouts/slideLayout61.xml"/><Relationship Id="rId20" Type="http://schemas.openxmlformats.org/officeDocument/2006/relationships/slideLayout" Target="../slideLayouts/slideLayout60.xml"/><Relationship Id="rId2" Type="http://schemas.openxmlformats.org/officeDocument/2006/relationships/slideLayout" Target="../slideLayouts/slideLayout42.xml"/><Relationship Id="rId19" Type="http://schemas.openxmlformats.org/officeDocument/2006/relationships/slideLayout" Target="../slideLayouts/slideLayout59.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nvPr>
        </p:nvSpPr>
        <p:spPr>
          <a:xfrm>
            <a:off x="628650" y="27463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28650" y="1370013"/>
            <a:ext cx="7886700" cy="32623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ransition spd="slow" advTm="0">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nvPr>
        </p:nvSpPr>
        <p:spPr>
          <a:xfrm>
            <a:off x="628650" y="27463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28650" y="1370013"/>
            <a:ext cx="7886700" cy="32623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CEB1B6A-AEF1-4ACD-BD61-958570690F55}"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B6CB991-6BD3-42F2-8A94-1903E942543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Lst>
  <p:transition spd="slow" advTm="0">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40.xml"/><Relationship Id="rId4" Type="http://schemas.openxmlformats.org/officeDocument/2006/relationships/image" Target="../media/image13.png"/><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image" Target="../media/image6.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40.xml"/><Relationship Id="rId4" Type="http://schemas.openxmlformats.org/officeDocument/2006/relationships/image" Target="../media/image16.png"/><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40.xml"/><Relationship Id="rId6" Type="http://schemas.openxmlformats.org/officeDocument/2006/relationships/image" Target="../media/image18.png"/><Relationship Id="rId5" Type="http://schemas.openxmlformats.org/officeDocument/2006/relationships/oleObject" Target="../embeddings/oleObject4.bin"/><Relationship Id="rId4" Type="http://schemas.openxmlformats.org/officeDocument/2006/relationships/image" Target="../media/image17.png"/><Relationship Id="rId3" Type="http://schemas.openxmlformats.org/officeDocument/2006/relationships/oleObject" Target="../embeddings/oleObject3.bin"/><Relationship Id="rId2" Type="http://schemas.openxmlformats.org/officeDocument/2006/relationships/image" Target="../media/image8.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oleObject" Target="../embeddings/oleObject6.bin"/><Relationship Id="rId4" Type="http://schemas.openxmlformats.org/officeDocument/2006/relationships/image" Target="../media/image20.png"/><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40.xml"/><Relationship Id="rId4" Type="http://schemas.openxmlformats.org/officeDocument/2006/relationships/image" Target="../media/image22.png"/><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7.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7.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8.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Vert">
          <a:fgClr>
            <a:schemeClr val="bg1">
              <a:lumMod val="95000"/>
            </a:schemeClr>
          </a:fgClr>
          <a:bgClr>
            <a:schemeClr val="bg1"/>
          </a:bgClr>
        </a:pattFill>
        <a:effectLst/>
      </p:bgPr>
    </p:bg>
    <p:spTree>
      <p:nvGrpSpPr>
        <p:cNvPr id="1" name=""/>
        <p:cNvGrpSpPr/>
        <p:nvPr/>
      </p:nvGrpSpPr>
      <p:grpSpPr/>
      <p:pic>
        <p:nvPicPr>
          <p:cNvPr id="10" name="pd-5b7683f208483155">
            <a:hlinkClick r:id="" action="ppaction://media"/>
          </p:cNvPr>
          <p:cNvPicPr>
            <a:picLocks noChangeAspect="1"/>
          </p:cNvPicPr>
          <p:nvPr/>
        </p:nvPicPr>
        <p:blipFill>
          <a:blip r:embed="rId1"/>
          <a:stretch>
            <a:fillRect/>
          </a:stretch>
        </p:blipFill>
        <p:spPr>
          <a:xfrm>
            <a:off x="1460500" y="5467350"/>
            <a:ext cx="609600" cy="609600"/>
          </a:xfrm>
          <a:prstGeom prst="rect">
            <a:avLst/>
          </a:prstGeom>
          <a:noFill/>
          <a:ln w="9525">
            <a:noFill/>
          </a:ln>
        </p:spPr>
      </p:pic>
      <p:pic>
        <p:nvPicPr>
          <p:cNvPr id="5" name="图片 4"/>
          <p:cNvPicPr>
            <a:picLocks noChangeAspect="1"/>
          </p:cNvPicPr>
          <p:nvPr/>
        </p:nvPicPr>
        <p:blipFill>
          <a:blip r:embed="rId2"/>
          <a:stretch>
            <a:fillRect/>
          </a:stretch>
        </p:blipFill>
        <p:spPr>
          <a:xfrm>
            <a:off x="838200" y="4019550"/>
            <a:ext cx="2286000" cy="709613"/>
          </a:xfrm>
          <a:prstGeom prst="rect">
            <a:avLst/>
          </a:prstGeom>
          <a:noFill/>
          <a:ln w="9525">
            <a:noFill/>
          </a:ln>
        </p:spPr>
      </p:pic>
      <p:sp>
        <p:nvSpPr>
          <p:cNvPr id="11" name="文本框 10"/>
          <p:cNvSpPr txBox="1"/>
          <p:nvPr/>
        </p:nvSpPr>
        <p:spPr>
          <a:xfrm>
            <a:off x="471170" y="1504950"/>
            <a:ext cx="8138160" cy="645160"/>
          </a:xfrm>
          <a:prstGeom prst="rect">
            <a:avLst/>
          </a:prstGeom>
          <a:noFill/>
        </p:spPr>
        <p:txBody>
          <a:bodyPr wrap="none" rtlCol="0">
            <a:spAutoFit/>
          </a:bodyPr>
          <a:lstStyle/>
          <a:p>
            <a:pPr marR="0" algn="ctr" defTabSz="914400" eaLnBrk="1" fontAlgn="auto" hangingPunct="1">
              <a:spcBef>
                <a:spcPts val="0"/>
              </a:spcBef>
              <a:spcAft>
                <a:spcPts val="0"/>
              </a:spcAft>
              <a:buClrTx/>
              <a:buSzTx/>
              <a:buFontTx/>
              <a:buNone/>
              <a:defRPr/>
            </a:pPr>
            <a:r>
              <a:rPr kumimoji="0" lang="zh-CN" altLang="en-US" sz="3600" b="1" kern="1200" cap="none" spc="300" normalizeH="0" baseline="0" noProof="0" dirty="0">
                <a:solidFill>
                  <a:schemeClr val="accent1"/>
                </a:solidFill>
                <a:latin typeface="+mj-ea"/>
                <a:ea typeface="+mj-ea"/>
                <a:cs typeface="+mn-ea"/>
                <a:sym typeface="+mn-lt"/>
              </a:rPr>
              <a:t>环境保护税相关政策及热点问题解析</a:t>
            </a:r>
            <a:endParaRPr kumimoji="0" lang="zh-CN" altLang="en-US" sz="3600" b="1" kern="1200" cap="none" spc="300" normalizeH="0" baseline="0" noProof="0" dirty="0">
              <a:solidFill>
                <a:schemeClr val="accent1"/>
              </a:solidFill>
              <a:latin typeface="+mj-ea"/>
              <a:ea typeface="+mj-ea"/>
              <a:cs typeface="+mn-ea"/>
              <a:sym typeface="+mn-lt"/>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图片 12"/>
          <p:cNvPicPr>
            <a:picLocks noChangeAspect="1"/>
          </p:cNvPicPr>
          <p:nvPr/>
        </p:nvPicPr>
        <p:blipFill>
          <a:blip r:embed="rId1"/>
          <a:stretch>
            <a:fillRect/>
          </a:stretch>
        </p:blipFill>
        <p:spPr>
          <a:xfrm>
            <a:off x="0" y="0"/>
            <a:ext cx="9144000" cy="5141913"/>
          </a:xfrm>
          <a:prstGeom prst="rect">
            <a:avLst/>
          </a:prstGeom>
          <a:noFill/>
          <a:ln w="9525">
            <a:noFill/>
          </a:ln>
        </p:spPr>
      </p:pic>
      <p:grpSp>
        <p:nvGrpSpPr>
          <p:cNvPr id="9" name="组合 8"/>
          <p:cNvGrpSpPr/>
          <p:nvPr/>
        </p:nvGrpSpPr>
        <p:grpSpPr>
          <a:xfrm>
            <a:off x="38100" y="-333375"/>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8136"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8137" name="矩形 11"/>
            <p:cNvSpPr/>
            <p:nvPr/>
          </p:nvSpPr>
          <p:spPr>
            <a:xfrm>
              <a:off x="3021375" y="2047502"/>
              <a:ext cx="5477783" cy="646331"/>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应税污染物和当量值表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48132" name="Picture 4" descr="C:\Users\Administrator\Desktop\环保税\中华人民共和国环境保护税法\附件2-1.jpg"/>
          <p:cNvPicPr>
            <a:picLocks noChangeAspect="1"/>
          </p:cNvPicPr>
          <p:nvPr/>
        </p:nvPicPr>
        <p:blipFill>
          <a:blip r:embed="rId3"/>
          <a:stretch>
            <a:fillRect/>
          </a:stretch>
        </p:blipFill>
        <p:spPr>
          <a:xfrm>
            <a:off x="0" y="785813"/>
            <a:ext cx="3068638" cy="4357687"/>
          </a:xfrm>
          <a:prstGeom prst="rect">
            <a:avLst/>
          </a:prstGeom>
          <a:noFill/>
          <a:ln w="9525">
            <a:noFill/>
          </a:ln>
        </p:spPr>
      </p:pic>
      <p:pic>
        <p:nvPicPr>
          <p:cNvPr id="48133" name="Picture 5" descr="C:\Users\Administrator\Desktop\2017年工作\【环保税】\环保税\中华人民共和国环境保护税法\附件2-4.jpg"/>
          <p:cNvPicPr>
            <a:picLocks noChangeAspect="1"/>
          </p:cNvPicPr>
          <p:nvPr/>
        </p:nvPicPr>
        <p:blipFill>
          <a:blip r:embed="rId4"/>
          <a:stretch>
            <a:fillRect/>
          </a:stretch>
        </p:blipFill>
        <p:spPr>
          <a:xfrm>
            <a:off x="3000375" y="714375"/>
            <a:ext cx="3071813" cy="4429125"/>
          </a:xfrm>
          <a:prstGeom prst="rect">
            <a:avLst/>
          </a:prstGeom>
          <a:noFill/>
          <a:ln w="9525">
            <a:noFill/>
          </a:ln>
        </p:spPr>
      </p:pic>
      <p:pic>
        <p:nvPicPr>
          <p:cNvPr id="48134" name="Picture 3" descr="C:\Users\Administrator\Desktop\环保税\中华人民共和国环境保护税法\附件2-5.jpg"/>
          <p:cNvPicPr>
            <a:picLocks noChangeAspect="1"/>
          </p:cNvPicPr>
          <p:nvPr/>
        </p:nvPicPr>
        <p:blipFill>
          <a:blip r:embed="rId5"/>
          <a:stretch>
            <a:fillRect/>
          </a:stretch>
        </p:blipFill>
        <p:spPr>
          <a:xfrm>
            <a:off x="6024563" y="714375"/>
            <a:ext cx="3119437" cy="4429125"/>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图片 12"/>
          <p:cNvPicPr>
            <a:picLocks noChangeAspect="1"/>
          </p:cNvPicPr>
          <p:nvPr/>
        </p:nvPicPr>
        <p:blipFill>
          <a:blip r:embed="rId1"/>
          <a:stretch>
            <a:fillRect/>
          </a:stretch>
        </p:blipFill>
        <p:spPr>
          <a:xfrm>
            <a:off x="0" y="0"/>
            <a:ext cx="9144000" cy="5141913"/>
          </a:xfrm>
          <a:prstGeom prst="rect">
            <a:avLst/>
          </a:prstGeom>
          <a:noFill/>
          <a:ln w="9525">
            <a:noFill/>
          </a:ln>
        </p:spPr>
      </p:pic>
      <p:sp>
        <p:nvSpPr>
          <p:cNvPr id="4" name="文本框 3"/>
          <p:cNvSpPr txBox="1"/>
          <p:nvPr/>
        </p:nvSpPr>
        <p:spPr>
          <a:xfrm>
            <a:off x="355600" y="1200150"/>
            <a:ext cx="8636000" cy="3000375"/>
          </a:xfrm>
          <a:prstGeom prst="rect">
            <a:avLst/>
          </a:prstGeom>
          <a:noFill/>
        </p:spPr>
        <p:txBody>
          <a:bodyPr wrap="square" rtlCol="0">
            <a:spAutoFit/>
          </a:bodyPr>
          <a:p>
            <a:pPr eaLnBrk="1" hangingPunct="1">
              <a:lnSpc>
                <a:spcPct val="150000"/>
              </a:lnSpc>
              <a:buNone/>
            </a:pPr>
            <a:r>
              <a:rPr lang="en-US" altLang="zh-CN" sz="2100" b="1" dirty="0">
                <a:solidFill>
                  <a:schemeClr val="accent1"/>
                </a:solidFill>
                <a:ea typeface="字体视界-简圆体"/>
              </a:rPr>
              <a:t>        </a:t>
            </a:r>
            <a:r>
              <a:rPr lang="zh-CN" altLang="zh-CN" sz="2100" b="1" dirty="0">
                <a:solidFill>
                  <a:srgbClr val="FFC000"/>
                </a:solidFill>
                <a:ea typeface="字体视界-简圆体"/>
              </a:rPr>
              <a:t>每一排放口</a:t>
            </a:r>
            <a:r>
              <a:rPr lang="zh-CN" altLang="zh-CN" sz="2100" b="1" dirty="0">
                <a:solidFill>
                  <a:schemeClr val="accent1"/>
                </a:solidFill>
                <a:ea typeface="字体视界-简圆体"/>
              </a:rPr>
              <a:t>或者没有排放口的应税</a:t>
            </a:r>
            <a:r>
              <a:rPr lang="zh-CN" altLang="zh-CN" sz="2100" b="1" dirty="0">
                <a:solidFill>
                  <a:srgbClr val="FFC000"/>
                </a:solidFill>
                <a:ea typeface="字体视界-简圆体"/>
              </a:rPr>
              <a:t>大气污染</a:t>
            </a:r>
            <a:r>
              <a:rPr lang="zh-CN" altLang="zh-CN" sz="2100" b="1" dirty="0">
                <a:solidFill>
                  <a:schemeClr val="accent1"/>
                </a:solidFill>
                <a:ea typeface="字体视界-简圆体"/>
              </a:rPr>
              <a:t>物，按照</a:t>
            </a:r>
            <a:r>
              <a:rPr lang="zh-CN" altLang="zh-CN" sz="2100" b="1" dirty="0">
                <a:solidFill>
                  <a:srgbClr val="FFC000"/>
                </a:solidFill>
                <a:ea typeface="字体视界-简圆体"/>
              </a:rPr>
              <a:t>污染当量数</a:t>
            </a:r>
            <a:r>
              <a:rPr lang="zh-CN" altLang="zh-CN" sz="2100" b="1" dirty="0">
                <a:solidFill>
                  <a:schemeClr val="accent1"/>
                </a:solidFill>
                <a:ea typeface="字体视界-简圆体"/>
              </a:rPr>
              <a:t>从大到小排序</a:t>
            </a:r>
            <a:r>
              <a:rPr lang="en-US" altLang="zh-CN" sz="2100" b="1" dirty="0">
                <a:solidFill>
                  <a:schemeClr val="accent1"/>
                </a:solidFill>
                <a:ea typeface="字体视界-简圆体"/>
              </a:rPr>
              <a:t>,</a:t>
            </a:r>
            <a:r>
              <a:rPr lang="zh-CN" altLang="zh-CN" sz="2100" b="1" dirty="0">
                <a:solidFill>
                  <a:schemeClr val="accent1"/>
                </a:solidFill>
                <a:ea typeface="字体视界-简圆体"/>
              </a:rPr>
              <a:t>对</a:t>
            </a:r>
            <a:r>
              <a:rPr lang="zh-CN" altLang="zh-CN" sz="2100" b="1" dirty="0">
                <a:solidFill>
                  <a:srgbClr val="FFC000"/>
                </a:solidFill>
                <a:ea typeface="字体视界-简圆体"/>
              </a:rPr>
              <a:t>前三项</a:t>
            </a:r>
            <a:r>
              <a:rPr lang="zh-CN" altLang="zh-CN" sz="2100" b="1" dirty="0">
                <a:solidFill>
                  <a:schemeClr val="accent1"/>
                </a:solidFill>
                <a:ea typeface="字体视界-简圆体"/>
              </a:rPr>
              <a:t>污染物征收环境保护税。</a:t>
            </a:r>
            <a:br>
              <a:rPr lang="en-US" altLang="zh-CN" sz="2100" b="1" dirty="0">
                <a:solidFill>
                  <a:schemeClr val="accent1"/>
                </a:solidFill>
                <a:ea typeface="字体视界-简圆体"/>
              </a:rPr>
            </a:br>
            <a:r>
              <a:rPr lang="en-US" altLang="zh-CN" sz="2100" b="1" dirty="0">
                <a:solidFill>
                  <a:schemeClr val="accent1"/>
                </a:solidFill>
                <a:ea typeface="字体视界-简圆体"/>
              </a:rPr>
              <a:t>        </a:t>
            </a:r>
            <a:r>
              <a:rPr lang="zh-CN" altLang="zh-CN" sz="2100" b="1" dirty="0">
                <a:solidFill>
                  <a:srgbClr val="FFC000"/>
                </a:solidFill>
                <a:ea typeface="字体视界-简圆体"/>
              </a:rPr>
              <a:t>每一排放口</a:t>
            </a:r>
            <a:r>
              <a:rPr lang="zh-CN" altLang="zh-CN" sz="2100" b="1" dirty="0">
                <a:solidFill>
                  <a:schemeClr val="accent1"/>
                </a:solidFill>
                <a:ea typeface="字体视界-简圆体"/>
              </a:rPr>
              <a:t>的应税</a:t>
            </a:r>
            <a:r>
              <a:rPr lang="zh-CN" altLang="zh-CN" sz="2100" b="1" dirty="0">
                <a:solidFill>
                  <a:srgbClr val="FFC000"/>
                </a:solidFill>
                <a:ea typeface="字体视界-简圆体"/>
              </a:rPr>
              <a:t>水污染物</a:t>
            </a:r>
            <a:r>
              <a:rPr lang="zh-CN" altLang="zh-CN" sz="2100" b="1" dirty="0">
                <a:solidFill>
                  <a:schemeClr val="accent1"/>
                </a:solidFill>
                <a:ea typeface="字体视界-简圆体"/>
              </a:rPr>
              <a:t>，按照本法所附《应税污染物和当量值表》，区分第一类水污染物和其他类水污染物，按照</a:t>
            </a:r>
            <a:r>
              <a:rPr lang="zh-CN" altLang="zh-CN" sz="2100" b="1" dirty="0">
                <a:solidFill>
                  <a:srgbClr val="FFC000"/>
                </a:solidFill>
                <a:ea typeface="字体视界-简圆体"/>
              </a:rPr>
              <a:t>污染当量数</a:t>
            </a:r>
            <a:r>
              <a:rPr lang="zh-CN" altLang="zh-CN" sz="2100" b="1" dirty="0">
                <a:solidFill>
                  <a:schemeClr val="accent1"/>
                </a:solidFill>
                <a:ea typeface="字体视界-简圆体"/>
              </a:rPr>
              <a:t>从大到小排序，对</a:t>
            </a:r>
            <a:r>
              <a:rPr lang="zh-CN" altLang="zh-CN" sz="2100" b="1" dirty="0">
                <a:solidFill>
                  <a:srgbClr val="FFC000"/>
                </a:solidFill>
                <a:ea typeface="字体视界-简圆体"/>
              </a:rPr>
              <a:t>第一类</a:t>
            </a:r>
            <a:r>
              <a:rPr lang="zh-CN" altLang="zh-CN" sz="2100" b="1" dirty="0">
                <a:solidFill>
                  <a:schemeClr val="accent1"/>
                </a:solidFill>
                <a:ea typeface="字体视界-简圆体"/>
              </a:rPr>
              <a:t>水污染物按照</a:t>
            </a:r>
            <a:r>
              <a:rPr lang="zh-CN" altLang="zh-CN" sz="2100" b="1" dirty="0">
                <a:solidFill>
                  <a:srgbClr val="FFC000"/>
                </a:solidFill>
                <a:ea typeface="字体视界-简圆体"/>
              </a:rPr>
              <a:t>前五项</a:t>
            </a:r>
            <a:r>
              <a:rPr lang="zh-CN" altLang="zh-CN" sz="2100" b="1" dirty="0">
                <a:solidFill>
                  <a:schemeClr val="accent1"/>
                </a:solidFill>
                <a:ea typeface="字体视界-简圆体"/>
              </a:rPr>
              <a:t>征收环境保护税，对</a:t>
            </a:r>
            <a:r>
              <a:rPr lang="zh-CN" altLang="zh-CN" sz="2100" b="1" dirty="0">
                <a:solidFill>
                  <a:srgbClr val="FFC000"/>
                </a:solidFill>
                <a:ea typeface="字体视界-简圆体"/>
              </a:rPr>
              <a:t>其他类水污染物</a:t>
            </a:r>
            <a:r>
              <a:rPr lang="zh-CN" altLang="zh-CN" sz="2100" b="1" dirty="0">
                <a:solidFill>
                  <a:schemeClr val="accent1"/>
                </a:solidFill>
                <a:ea typeface="字体视界-简圆体"/>
              </a:rPr>
              <a:t>按照</a:t>
            </a:r>
            <a:r>
              <a:rPr lang="zh-CN" altLang="zh-CN" sz="2100" b="1" dirty="0">
                <a:solidFill>
                  <a:srgbClr val="FFC000"/>
                </a:solidFill>
                <a:ea typeface="字体视界-简圆体"/>
              </a:rPr>
              <a:t>前三项</a:t>
            </a:r>
            <a:r>
              <a:rPr lang="zh-CN" altLang="zh-CN" sz="2100" b="1" dirty="0">
                <a:solidFill>
                  <a:schemeClr val="accent1"/>
                </a:solidFill>
                <a:ea typeface="字体视界-简圆体"/>
              </a:rPr>
              <a:t>征收环境保护税</a:t>
            </a:r>
            <a:endParaRPr lang="zh-CN" altLang="en-US" sz="2100" b="1" dirty="0">
              <a:solidFill>
                <a:schemeClr val="accent1"/>
              </a:solidFill>
              <a:ea typeface="字体视界-简圆体"/>
              <a:sym typeface="+mn-lt"/>
            </a:endParaRPr>
          </a:p>
        </p:txBody>
      </p:sp>
      <p:grpSp>
        <p:nvGrpSpPr>
          <p:cNvPr id="9" name="组合 8"/>
          <p:cNvGrpSpPr/>
          <p:nvPr/>
        </p:nvGrpSpPr>
        <p:grpSpPr>
          <a:xfrm>
            <a:off x="304800" y="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9158"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9159"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污染当量数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图片 12"/>
          <p:cNvPicPr>
            <a:picLocks noChangeAspect="1"/>
          </p:cNvPicPr>
          <p:nvPr/>
        </p:nvPicPr>
        <p:blipFill>
          <a:blip r:embed="rId1"/>
          <a:stretch>
            <a:fillRect/>
          </a:stretch>
        </p:blipFill>
        <p:spPr>
          <a:xfrm>
            <a:off x="0" y="0"/>
            <a:ext cx="9144000" cy="5141913"/>
          </a:xfrm>
          <a:prstGeom prst="rect">
            <a:avLst/>
          </a:prstGeom>
          <a:noFill/>
          <a:ln w="9525">
            <a:noFill/>
          </a:ln>
        </p:spPr>
      </p:pic>
      <p:grpSp>
        <p:nvGrpSpPr>
          <p:cNvPr id="9" name="组合 8"/>
          <p:cNvGrpSpPr/>
          <p:nvPr/>
        </p:nvGrpSpPr>
        <p:grpSpPr>
          <a:xfrm>
            <a:off x="304800" y="-16510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206"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1207"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噪声标准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51204" name="对象 1"/>
          <p:cNvGraphicFramePr>
            <a:graphicFrameLocks noChangeAspect="1"/>
          </p:cNvGraphicFramePr>
          <p:nvPr/>
        </p:nvGraphicFramePr>
        <p:xfrm>
          <a:off x="914400" y="895350"/>
          <a:ext cx="6786563" cy="4083050"/>
        </p:xfrm>
        <a:graphic>
          <a:graphicData uri="http://schemas.openxmlformats.org/presentationml/2006/ole">
            <mc:AlternateContent xmlns:mc="http://schemas.openxmlformats.org/markup-compatibility/2006">
              <mc:Choice xmlns:v="urn:schemas-microsoft-com:vml" Requires="v">
                <p:oleObj spid="_x0000_s3085" name="" r:id="rId3" imgW="11001375" imgH="6619875" progId="Picture.PicObj.1">
                  <p:embed/>
                </p:oleObj>
              </mc:Choice>
              <mc:Fallback>
                <p:oleObj name="" r:id="rId3" imgW="11001375" imgH="6619875" progId="Picture.PicObj.1">
                  <p:embed/>
                  <p:pic>
                    <p:nvPicPr>
                      <p:cNvPr id="0" name="图片 3084"/>
                      <p:cNvPicPr/>
                      <p:nvPr/>
                    </p:nvPicPr>
                    <p:blipFill>
                      <a:blip r:embed="rId4"/>
                      <a:stretch>
                        <a:fillRect/>
                      </a:stretch>
                    </p:blipFill>
                    <p:spPr>
                      <a:xfrm>
                        <a:off x="914400" y="895350"/>
                        <a:ext cx="6786563" cy="4083050"/>
                      </a:xfrm>
                      <a:prstGeom prst="rect">
                        <a:avLst/>
                      </a:prstGeom>
                      <a:noFill/>
                      <a:ln w="38100">
                        <a:noFill/>
                        <a:miter/>
                      </a:ln>
                    </p:spPr>
                  </p:pic>
                </p:oleObj>
              </mc:Fallback>
            </mc:AlternateContent>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图片 12"/>
          <p:cNvPicPr>
            <a:picLocks noChangeAspect="1"/>
          </p:cNvPicPr>
          <p:nvPr/>
        </p:nvPicPr>
        <p:blipFill>
          <a:blip r:embed="rId1"/>
          <a:stretch>
            <a:fillRect/>
          </a:stretch>
        </p:blipFill>
        <p:spPr>
          <a:xfrm>
            <a:off x="-38100" y="4763"/>
            <a:ext cx="9144000" cy="5143500"/>
          </a:xfrm>
          <a:prstGeom prst="rect">
            <a:avLst/>
          </a:prstGeom>
          <a:noFill/>
          <a:ln w="9525">
            <a:noFill/>
          </a:ln>
        </p:spPr>
      </p:pic>
      <p:sp>
        <p:nvSpPr>
          <p:cNvPr id="4" name="文本框 3"/>
          <p:cNvSpPr txBox="1"/>
          <p:nvPr/>
        </p:nvSpPr>
        <p:spPr>
          <a:xfrm>
            <a:off x="9525" y="1428750"/>
            <a:ext cx="9067800" cy="3300413"/>
          </a:xfrm>
          <a:prstGeom prst="rect">
            <a:avLst/>
          </a:prstGeom>
          <a:noFill/>
        </p:spPr>
        <p:txBody>
          <a:bodyPr wrap="square" rtlCol="0">
            <a:spAutoFit/>
          </a:bodyPr>
          <a:p>
            <a:pPr eaLnBrk="1" hangingPunct="1">
              <a:lnSpc>
                <a:spcPct val="150000"/>
              </a:lnSpc>
              <a:buNone/>
            </a:pPr>
            <a:r>
              <a:rPr lang="en-US" altLang="zh-CN" sz="2100" b="1" dirty="0">
                <a:solidFill>
                  <a:schemeClr val="accent1"/>
                </a:solidFill>
                <a:ea typeface="字体视界-简圆体"/>
              </a:rPr>
              <a:t> </a:t>
            </a:r>
            <a:r>
              <a:rPr lang="en-US" altLang="zh-CN" sz="2000" b="1" dirty="0">
                <a:solidFill>
                  <a:schemeClr val="accent1"/>
                </a:solidFill>
                <a:ea typeface="字体视界-简圆体"/>
              </a:rPr>
              <a:t>   </a:t>
            </a:r>
            <a:r>
              <a:rPr lang="zh-CN" altLang="zh-CN" sz="2000" b="1" dirty="0">
                <a:solidFill>
                  <a:schemeClr val="accent1"/>
                </a:solidFill>
                <a:ea typeface="字体视界-简圆体"/>
              </a:rPr>
              <a:t>（一）</a:t>
            </a:r>
            <a:r>
              <a:rPr lang="zh-CN" altLang="zh-CN" sz="2000" b="1" dirty="0">
                <a:solidFill>
                  <a:srgbClr val="FFC000"/>
                </a:solidFill>
                <a:ea typeface="字体视界-简圆体"/>
              </a:rPr>
              <a:t>农业生产</a:t>
            </a:r>
            <a:r>
              <a:rPr lang="zh-CN" altLang="zh-CN" sz="2000" b="1" dirty="0">
                <a:solidFill>
                  <a:schemeClr val="accent1"/>
                </a:solidFill>
                <a:ea typeface="字体视界-简圆体"/>
              </a:rPr>
              <a:t>（不包括规模化养殖）排放应税污染物的；</a:t>
            </a:r>
            <a:br>
              <a:rPr lang="en-US" altLang="zh-CN" sz="2000" b="1" dirty="0">
                <a:solidFill>
                  <a:schemeClr val="accent1"/>
                </a:solidFill>
                <a:ea typeface="字体视界-简圆体"/>
              </a:rPr>
            </a:br>
            <a:r>
              <a:rPr lang="en-US" altLang="zh-CN" sz="2000" b="1" dirty="0">
                <a:solidFill>
                  <a:schemeClr val="accent1"/>
                </a:solidFill>
                <a:ea typeface="字体视界-简圆体"/>
              </a:rPr>
              <a:t>    </a:t>
            </a:r>
            <a:r>
              <a:rPr lang="zh-CN" altLang="zh-CN" sz="2000" b="1" dirty="0">
                <a:solidFill>
                  <a:schemeClr val="accent1"/>
                </a:solidFill>
                <a:ea typeface="字体视界-简圆体"/>
              </a:rPr>
              <a:t>（二）机动车、铁路机车、非道路移动机械、船舶和航空器等</a:t>
            </a:r>
            <a:r>
              <a:rPr lang="zh-CN" altLang="zh-CN" sz="2000" b="1" dirty="0">
                <a:solidFill>
                  <a:srgbClr val="FFC000"/>
                </a:solidFill>
                <a:ea typeface="字体视界-简圆体"/>
              </a:rPr>
              <a:t>流动污染源</a:t>
            </a:r>
            <a:r>
              <a:rPr lang="zh-CN" altLang="zh-CN" sz="2000" b="1" dirty="0">
                <a:solidFill>
                  <a:schemeClr val="accent1"/>
                </a:solidFill>
                <a:ea typeface="字体视界-简圆体"/>
              </a:rPr>
              <a:t>排放应税污染物的；</a:t>
            </a:r>
            <a:endParaRPr lang="en-US" altLang="zh-CN" sz="2000" b="1" dirty="0">
              <a:solidFill>
                <a:schemeClr val="accent1"/>
              </a:solidFill>
              <a:ea typeface="字体视界-简圆体"/>
            </a:endParaRPr>
          </a:p>
          <a:p>
            <a:pPr eaLnBrk="1" hangingPunct="1">
              <a:lnSpc>
                <a:spcPct val="150000"/>
              </a:lnSpc>
              <a:buNone/>
            </a:pPr>
            <a:r>
              <a:rPr lang="en-US" altLang="zh-CN" sz="2000" b="1" dirty="0">
                <a:solidFill>
                  <a:schemeClr val="accent1"/>
                </a:solidFill>
                <a:ea typeface="字体视界-简圆体"/>
              </a:rPr>
              <a:t>    </a:t>
            </a:r>
            <a:r>
              <a:rPr lang="zh-CN" altLang="zh-CN" sz="2000" b="1" dirty="0">
                <a:solidFill>
                  <a:schemeClr val="accent1"/>
                </a:solidFill>
                <a:ea typeface="字体视界-简圆体"/>
              </a:rPr>
              <a:t>（三）依法设立的</a:t>
            </a:r>
            <a:r>
              <a:rPr lang="zh-CN" altLang="zh-CN" sz="2000" b="1" dirty="0">
                <a:solidFill>
                  <a:srgbClr val="FFC000"/>
                </a:solidFill>
                <a:ea typeface="字体视界-简圆体"/>
              </a:rPr>
              <a:t>城乡污水集中处理</a:t>
            </a:r>
            <a:r>
              <a:rPr lang="zh-CN" altLang="zh-CN" sz="2000" b="1" dirty="0">
                <a:solidFill>
                  <a:schemeClr val="accent1"/>
                </a:solidFill>
                <a:ea typeface="字体视界-简圆体"/>
              </a:rPr>
              <a:t>、</a:t>
            </a:r>
            <a:r>
              <a:rPr lang="zh-CN" altLang="zh-CN" sz="2000" b="1" dirty="0">
                <a:solidFill>
                  <a:srgbClr val="FFC000"/>
                </a:solidFill>
                <a:ea typeface="字体视界-简圆体"/>
              </a:rPr>
              <a:t>生活垃圾集中处理场所排放相应应税污染物，不超过国家和地方规定的</a:t>
            </a:r>
            <a:r>
              <a:rPr lang="zh-CN" altLang="zh-CN" sz="2000" b="1" dirty="0">
                <a:solidFill>
                  <a:schemeClr val="accent1"/>
                </a:solidFill>
                <a:ea typeface="字体视界-简圆体"/>
              </a:rPr>
              <a:t>排放标准的；</a:t>
            </a:r>
            <a:br>
              <a:rPr lang="en-US" altLang="zh-CN" sz="2000" b="1" dirty="0">
                <a:solidFill>
                  <a:schemeClr val="accent1"/>
                </a:solidFill>
                <a:ea typeface="字体视界-简圆体"/>
              </a:rPr>
            </a:br>
            <a:r>
              <a:rPr lang="en-US" altLang="zh-CN" sz="2000" b="1" dirty="0">
                <a:solidFill>
                  <a:schemeClr val="accent1"/>
                </a:solidFill>
                <a:ea typeface="字体视界-简圆体"/>
              </a:rPr>
              <a:t>   </a:t>
            </a:r>
            <a:br>
              <a:rPr lang="en-US" altLang="zh-CN" b="1" dirty="0">
                <a:solidFill>
                  <a:schemeClr val="accent1"/>
                </a:solidFill>
                <a:ea typeface="字体视界-简圆体"/>
              </a:rPr>
            </a:br>
            <a:r>
              <a:rPr lang="en-US" altLang="zh-CN" b="1" dirty="0">
                <a:solidFill>
                  <a:schemeClr val="accent1"/>
                </a:solidFill>
                <a:ea typeface="字体视界-简圆体"/>
              </a:rPr>
              <a:t>   </a:t>
            </a:r>
            <a:endParaRPr lang="zh-CN" altLang="en-US" b="1" dirty="0">
              <a:solidFill>
                <a:schemeClr val="accent1"/>
              </a:solidFill>
              <a:ea typeface="字体视界-简圆体"/>
              <a:sym typeface="+mn-lt"/>
            </a:endParaRPr>
          </a:p>
        </p:txBody>
      </p:sp>
      <p:grpSp>
        <p:nvGrpSpPr>
          <p:cNvPr id="9" name="组合 8"/>
          <p:cNvGrpSpPr/>
          <p:nvPr/>
        </p:nvGrpSpPr>
        <p:grpSpPr>
          <a:xfrm>
            <a:off x="431800" y="74613"/>
            <a:ext cx="4473575" cy="1354137"/>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2230"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2231"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优惠政策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免征</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图片 12"/>
          <p:cNvPicPr>
            <a:picLocks noChangeAspect="1"/>
          </p:cNvPicPr>
          <p:nvPr/>
        </p:nvPicPr>
        <p:blipFill>
          <a:blip r:embed="rId1"/>
          <a:stretch>
            <a:fillRect/>
          </a:stretch>
        </p:blipFill>
        <p:spPr>
          <a:xfrm>
            <a:off x="-38100" y="0"/>
            <a:ext cx="9144000" cy="5141913"/>
          </a:xfrm>
          <a:prstGeom prst="rect">
            <a:avLst/>
          </a:prstGeom>
          <a:noFill/>
          <a:ln w="9525">
            <a:noFill/>
          </a:ln>
        </p:spPr>
      </p:pic>
      <p:sp>
        <p:nvSpPr>
          <p:cNvPr id="4" name="文本框 3"/>
          <p:cNvSpPr txBox="1"/>
          <p:nvPr/>
        </p:nvSpPr>
        <p:spPr>
          <a:xfrm>
            <a:off x="47625" y="1200150"/>
            <a:ext cx="9067800" cy="3019425"/>
          </a:xfrm>
          <a:prstGeom prst="rect">
            <a:avLst/>
          </a:prstGeom>
          <a:noFill/>
        </p:spPr>
        <p:txBody>
          <a:bodyPr wrap="square" rtlCol="0">
            <a:spAutoFit/>
          </a:bodyPr>
          <a:p>
            <a:pPr eaLnBrk="1" hangingPunct="1">
              <a:lnSpc>
                <a:spcPct val="150000"/>
              </a:lnSpc>
              <a:buNone/>
            </a:pPr>
            <a:r>
              <a:rPr lang="en-US" altLang="zh-CN" sz="2100" b="1" dirty="0">
                <a:solidFill>
                  <a:schemeClr val="accent1"/>
                </a:solidFill>
                <a:ea typeface="字体视界-简圆体"/>
              </a:rPr>
              <a:t> </a:t>
            </a:r>
            <a:r>
              <a:rPr lang="en-US" altLang="zh-CN" b="1" dirty="0">
                <a:solidFill>
                  <a:schemeClr val="accent1"/>
                </a:solidFill>
                <a:ea typeface="字体视界-简圆体"/>
              </a:rPr>
              <a:t>       </a:t>
            </a:r>
            <a:r>
              <a:rPr lang="zh-CN" altLang="zh-CN" b="1" dirty="0">
                <a:solidFill>
                  <a:srgbClr val="FFC000"/>
                </a:solidFill>
                <a:ea typeface="字体视界-简圆体"/>
              </a:rPr>
              <a:t>城乡污水集中处理场所</a:t>
            </a:r>
            <a:r>
              <a:rPr lang="zh-CN" altLang="zh-CN" b="1" dirty="0">
                <a:solidFill>
                  <a:schemeClr val="accent1"/>
                </a:solidFill>
                <a:ea typeface="字体视界-简圆体"/>
              </a:rPr>
              <a:t>，是指为</a:t>
            </a:r>
            <a:r>
              <a:rPr lang="zh-CN" altLang="zh-CN" b="1" dirty="0">
                <a:solidFill>
                  <a:srgbClr val="FFC000"/>
                </a:solidFill>
                <a:ea typeface="字体视界-简圆体"/>
              </a:rPr>
              <a:t>社会公众</a:t>
            </a:r>
            <a:r>
              <a:rPr lang="zh-CN" altLang="zh-CN" b="1" dirty="0">
                <a:solidFill>
                  <a:schemeClr val="accent1"/>
                </a:solidFill>
                <a:ea typeface="字体视界-简圆体"/>
              </a:rPr>
              <a:t>提供</a:t>
            </a:r>
            <a:r>
              <a:rPr lang="zh-CN" altLang="zh-CN" b="1" dirty="0">
                <a:solidFill>
                  <a:srgbClr val="FFC000"/>
                </a:solidFill>
                <a:ea typeface="字体视界-简圆体"/>
              </a:rPr>
              <a:t>生活污水</a:t>
            </a:r>
            <a:r>
              <a:rPr lang="zh-CN" altLang="zh-CN" b="1" dirty="0">
                <a:solidFill>
                  <a:schemeClr val="accent1"/>
                </a:solidFill>
                <a:ea typeface="字体视界-简圆体"/>
              </a:rPr>
              <a:t>处理服务的场所，</a:t>
            </a:r>
            <a:r>
              <a:rPr lang="zh-CN" altLang="zh-CN" b="1" dirty="0">
                <a:solidFill>
                  <a:srgbClr val="FFC000"/>
                </a:solidFill>
                <a:ea typeface="字体视界-简圆体"/>
              </a:rPr>
              <a:t>不包括</a:t>
            </a:r>
            <a:r>
              <a:rPr lang="zh-CN" altLang="zh-CN" b="1" dirty="0">
                <a:solidFill>
                  <a:schemeClr val="accent1"/>
                </a:solidFill>
                <a:ea typeface="字体视界-简圆体"/>
              </a:rPr>
              <a:t>为工业园区、开发区等工业聚集区域内的企业事业单位和其他生产经营者提供污水处理服务的场所，以及企业事业单位和其他生产经营者自建自用的污水处理场所。</a:t>
            </a:r>
            <a:r>
              <a:rPr lang="en-US" altLang="zh-CN" b="1" dirty="0">
                <a:solidFill>
                  <a:schemeClr val="accent1"/>
                </a:solidFill>
                <a:ea typeface="字体视界-简圆体"/>
              </a:rPr>
              <a:t>   </a:t>
            </a:r>
            <a:endParaRPr lang="en-US" altLang="zh-CN" b="1" dirty="0">
              <a:solidFill>
                <a:schemeClr val="accent1"/>
              </a:solidFill>
              <a:ea typeface="字体视界-简圆体"/>
            </a:endParaRPr>
          </a:p>
          <a:p>
            <a:pPr eaLnBrk="1" hangingPunct="1">
              <a:lnSpc>
                <a:spcPct val="150000"/>
              </a:lnSpc>
              <a:buNone/>
            </a:pPr>
            <a:r>
              <a:rPr lang="en-US" altLang="zh-CN" b="1" dirty="0">
                <a:solidFill>
                  <a:srgbClr val="FFC000"/>
                </a:solidFill>
                <a:ea typeface="字体视界-简圆体"/>
              </a:rPr>
              <a:t>       </a:t>
            </a:r>
            <a:r>
              <a:rPr lang="zh-CN" altLang="zh-CN" b="1" dirty="0">
                <a:solidFill>
                  <a:srgbClr val="FFC000"/>
                </a:solidFill>
                <a:ea typeface="字体视界-简圆体"/>
              </a:rPr>
              <a:t>生活垃圾集中处理场</a:t>
            </a:r>
            <a:r>
              <a:rPr lang="zh-CN" altLang="en-US" b="1" dirty="0">
                <a:solidFill>
                  <a:srgbClr val="FFC000"/>
                </a:solidFill>
                <a:ea typeface="字体视界-简圆体"/>
              </a:rPr>
              <a:t>：</a:t>
            </a:r>
            <a:r>
              <a:rPr lang="zh-CN" altLang="zh-CN" b="1" dirty="0">
                <a:solidFill>
                  <a:schemeClr val="accent1"/>
                </a:solidFill>
                <a:ea typeface="字体视界-简圆体"/>
              </a:rPr>
              <a:t>生活垃圾焚烧发电厂、生活垃圾填埋场、生活垃圾堆肥厂</a:t>
            </a:r>
            <a:endParaRPr lang="en-US" altLang="zh-CN" b="1" dirty="0">
              <a:solidFill>
                <a:schemeClr val="accent1"/>
              </a:solidFill>
              <a:ea typeface="字体视界-简圆体"/>
            </a:endParaRPr>
          </a:p>
          <a:p>
            <a:pPr eaLnBrk="1" hangingPunct="1">
              <a:lnSpc>
                <a:spcPct val="150000"/>
              </a:lnSpc>
              <a:buNone/>
            </a:pPr>
            <a:r>
              <a:rPr lang="en-US" altLang="zh-CN" b="1" dirty="0">
                <a:solidFill>
                  <a:schemeClr val="accent1"/>
                </a:solidFill>
                <a:ea typeface="字体视界-简圆体"/>
              </a:rPr>
              <a:t>     </a:t>
            </a:r>
            <a:r>
              <a:rPr lang="zh-CN" altLang="zh-CN" b="1" dirty="0">
                <a:solidFill>
                  <a:schemeClr val="accent1"/>
                </a:solidFill>
                <a:ea typeface="字体视界-简圆体"/>
              </a:rPr>
              <a:t>（四）纳税人</a:t>
            </a:r>
            <a:r>
              <a:rPr lang="zh-CN" altLang="zh-CN" b="1" dirty="0">
                <a:solidFill>
                  <a:srgbClr val="FFC000"/>
                </a:solidFill>
                <a:ea typeface="字体视界-简圆体"/>
              </a:rPr>
              <a:t>综合利用的固体废物</a:t>
            </a:r>
            <a:r>
              <a:rPr lang="zh-CN" altLang="zh-CN" b="1" dirty="0">
                <a:solidFill>
                  <a:schemeClr val="accent1"/>
                </a:solidFill>
                <a:ea typeface="字体视界-简圆体"/>
              </a:rPr>
              <a:t>，符合国家和地方环境保护标准的；</a:t>
            </a:r>
            <a:br>
              <a:rPr lang="en-US" altLang="zh-CN" b="1" dirty="0">
                <a:solidFill>
                  <a:schemeClr val="accent1"/>
                </a:solidFill>
                <a:ea typeface="字体视界-简圆体"/>
              </a:rPr>
            </a:br>
            <a:r>
              <a:rPr lang="en-US" altLang="zh-CN" b="1" dirty="0">
                <a:solidFill>
                  <a:schemeClr val="accent1"/>
                </a:solidFill>
                <a:ea typeface="字体视界-简圆体"/>
              </a:rPr>
              <a:t>     </a:t>
            </a:r>
            <a:r>
              <a:rPr lang="zh-CN" altLang="zh-CN" b="1" dirty="0">
                <a:solidFill>
                  <a:schemeClr val="accent1"/>
                </a:solidFill>
                <a:ea typeface="字体视界-简圆体"/>
              </a:rPr>
              <a:t>（五）国务院批准免税的</a:t>
            </a:r>
            <a:r>
              <a:rPr lang="zh-CN" altLang="zh-CN" b="1" dirty="0">
                <a:solidFill>
                  <a:srgbClr val="FFC000"/>
                </a:solidFill>
                <a:ea typeface="字体视界-简圆体"/>
              </a:rPr>
              <a:t>其他情形</a:t>
            </a:r>
            <a:r>
              <a:rPr lang="zh-CN" altLang="zh-CN" b="1" dirty="0">
                <a:solidFill>
                  <a:schemeClr val="accent1"/>
                </a:solidFill>
                <a:ea typeface="字体视界-简圆体"/>
              </a:rPr>
              <a:t>。</a:t>
            </a:r>
            <a:endParaRPr lang="zh-CN" altLang="en-US" b="1" dirty="0">
              <a:solidFill>
                <a:schemeClr val="accent1"/>
              </a:solidFill>
              <a:ea typeface="字体视界-简圆体"/>
              <a:sym typeface="+mn-lt"/>
            </a:endParaRPr>
          </a:p>
          <a:p>
            <a:pPr eaLnBrk="1" hangingPunct="1">
              <a:lnSpc>
                <a:spcPct val="150000"/>
              </a:lnSpc>
              <a:buNone/>
            </a:pPr>
            <a:endParaRPr lang="zh-CN" altLang="en-US" b="1" dirty="0">
              <a:solidFill>
                <a:schemeClr val="accent1"/>
              </a:solidFill>
              <a:ea typeface="字体视界-简圆体"/>
              <a:sym typeface="+mn-lt"/>
            </a:endParaRPr>
          </a:p>
        </p:txBody>
      </p:sp>
      <p:grpSp>
        <p:nvGrpSpPr>
          <p:cNvPr id="9" name="组合 8"/>
          <p:cNvGrpSpPr/>
          <p:nvPr/>
        </p:nvGrpSpPr>
        <p:grpSpPr>
          <a:xfrm>
            <a:off x="381000" y="-1905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3254"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3255"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优惠政策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免征</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图片 12"/>
          <p:cNvPicPr>
            <a:picLocks noChangeAspect="1"/>
          </p:cNvPicPr>
          <p:nvPr/>
        </p:nvPicPr>
        <p:blipFill>
          <a:blip r:embed="rId1"/>
          <a:stretch>
            <a:fillRect/>
          </a:stretch>
        </p:blipFill>
        <p:spPr>
          <a:xfrm>
            <a:off x="-38100" y="0"/>
            <a:ext cx="9144000" cy="5141913"/>
          </a:xfrm>
          <a:prstGeom prst="rect">
            <a:avLst/>
          </a:prstGeom>
          <a:noFill/>
          <a:ln w="9525">
            <a:noFill/>
          </a:ln>
        </p:spPr>
      </p:pic>
      <p:sp>
        <p:nvSpPr>
          <p:cNvPr id="4" name="文本框 3"/>
          <p:cNvSpPr txBox="1"/>
          <p:nvPr/>
        </p:nvSpPr>
        <p:spPr>
          <a:xfrm>
            <a:off x="-9525" y="739775"/>
            <a:ext cx="9067800" cy="4224338"/>
          </a:xfrm>
          <a:prstGeom prst="rect">
            <a:avLst/>
          </a:prstGeom>
          <a:noFill/>
        </p:spPr>
        <p:txBody>
          <a:bodyPr wrap="square" rtlCol="0">
            <a:spAutoFit/>
          </a:bodyPr>
          <a:p>
            <a:pPr eaLnBrk="1" hangingPunct="1">
              <a:lnSpc>
                <a:spcPct val="150000"/>
              </a:lnSpc>
              <a:buNone/>
            </a:pPr>
            <a:r>
              <a:rPr lang="en-US" altLang="zh-CN" sz="2100" b="1" dirty="0">
                <a:solidFill>
                  <a:schemeClr val="accent1"/>
                </a:solidFill>
                <a:ea typeface="字体视界-简圆体"/>
              </a:rPr>
              <a:t> </a:t>
            </a:r>
            <a:r>
              <a:rPr lang="en-US" altLang="zh-CN" sz="2000" b="1" dirty="0">
                <a:solidFill>
                  <a:schemeClr val="accent1"/>
                </a:solidFill>
                <a:ea typeface="字体视界-简圆体"/>
              </a:rPr>
              <a:t>   </a:t>
            </a:r>
            <a:r>
              <a:rPr lang="en-US" altLang="zh-CN" b="1" dirty="0">
                <a:solidFill>
                  <a:schemeClr val="accent1"/>
                </a:solidFill>
                <a:ea typeface="字体视界-简圆体"/>
              </a:rPr>
              <a:t>   </a:t>
            </a:r>
            <a:r>
              <a:rPr lang="zh-CN" altLang="zh-CN" sz="2000" b="1" dirty="0">
                <a:solidFill>
                  <a:schemeClr val="accent1"/>
                </a:solidFill>
                <a:ea typeface="字体视界-简圆体"/>
              </a:rPr>
              <a:t>纳税人排放应税</a:t>
            </a:r>
            <a:r>
              <a:rPr lang="zh-CN" altLang="zh-CN" sz="2000" b="1" dirty="0">
                <a:solidFill>
                  <a:srgbClr val="FFC000"/>
                </a:solidFill>
                <a:ea typeface="字体视界-简圆体"/>
              </a:rPr>
              <a:t>大气污染物</a:t>
            </a:r>
            <a:r>
              <a:rPr lang="zh-CN" altLang="zh-CN" sz="2000" b="1" dirty="0">
                <a:solidFill>
                  <a:schemeClr val="accent1"/>
                </a:solidFill>
                <a:ea typeface="字体视界-简圆体"/>
              </a:rPr>
              <a:t>或者</a:t>
            </a:r>
            <a:r>
              <a:rPr lang="zh-CN" altLang="zh-CN" sz="2000" b="1" dirty="0">
                <a:solidFill>
                  <a:srgbClr val="FFC000"/>
                </a:solidFill>
                <a:ea typeface="字体视界-简圆体"/>
              </a:rPr>
              <a:t>水污染物</a:t>
            </a:r>
            <a:r>
              <a:rPr lang="zh-CN" altLang="zh-CN" sz="2000" b="1" dirty="0">
                <a:solidFill>
                  <a:schemeClr val="accent1"/>
                </a:solidFill>
                <a:ea typeface="字体视界-简圆体"/>
              </a:rPr>
              <a:t>的</a:t>
            </a:r>
            <a:r>
              <a:rPr lang="zh-CN" altLang="zh-CN" sz="2000" b="1" dirty="0">
                <a:solidFill>
                  <a:srgbClr val="FFC000"/>
                </a:solidFill>
                <a:ea typeface="字体视界-简圆体"/>
              </a:rPr>
              <a:t>浓度</a:t>
            </a:r>
            <a:r>
              <a:rPr lang="zh-CN" altLang="zh-CN" sz="2000" b="1" dirty="0">
                <a:solidFill>
                  <a:schemeClr val="accent1"/>
                </a:solidFill>
                <a:ea typeface="字体视界-简圆体"/>
              </a:rPr>
              <a:t>值低于国家和地方规定的污染物排放标准</a:t>
            </a:r>
            <a:r>
              <a:rPr lang="zh-CN" altLang="zh-CN" sz="2000" b="1" dirty="0">
                <a:solidFill>
                  <a:srgbClr val="FFC000"/>
                </a:solidFill>
                <a:ea typeface="字体视界-简圆体"/>
              </a:rPr>
              <a:t>百分之三十</a:t>
            </a:r>
            <a:r>
              <a:rPr lang="zh-CN" altLang="zh-CN" sz="2000" b="1" dirty="0">
                <a:solidFill>
                  <a:schemeClr val="accent1"/>
                </a:solidFill>
                <a:ea typeface="字体视界-简圆体"/>
              </a:rPr>
              <a:t>的，减按</a:t>
            </a:r>
            <a:r>
              <a:rPr lang="zh-CN" altLang="zh-CN" sz="2000" b="1" dirty="0">
                <a:solidFill>
                  <a:srgbClr val="FFC000"/>
                </a:solidFill>
                <a:ea typeface="字体视界-简圆体"/>
              </a:rPr>
              <a:t>百分之七十五</a:t>
            </a:r>
            <a:r>
              <a:rPr lang="zh-CN" altLang="zh-CN" sz="2000" b="1" dirty="0">
                <a:solidFill>
                  <a:schemeClr val="accent1"/>
                </a:solidFill>
                <a:ea typeface="字体视界-简圆体"/>
              </a:rPr>
              <a:t>征收环境保护税。纳税人排放应税大气污染物或者水污染物的浓度值低于国家和地方规定的污染物排放标准</a:t>
            </a:r>
            <a:r>
              <a:rPr lang="zh-CN" altLang="zh-CN" sz="2000" b="1" dirty="0">
                <a:solidFill>
                  <a:srgbClr val="FFC000"/>
                </a:solidFill>
                <a:ea typeface="字体视界-简圆体"/>
              </a:rPr>
              <a:t>百分之五十</a:t>
            </a:r>
            <a:r>
              <a:rPr lang="zh-CN" altLang="zh-CN" sz="2000" b="1" dirty="0">
                <a:solidFill>
                  <a:schemeClr val="accent1"/>
                </a:solidFill>
                <a:ea typeface="字体视界-简圆体"/>
              </a:rPr>
              <a:t>的，减按</a:t>
            </a:r>
            <a:r>
              <a:rPr lang="zh-CN" altLang="zh-CN" sz="2000" b="1" dirty="0">
                <a:solidFill>
                  <a:srgbClr val="FFC000"/>
                </a:solidFill>
                <a:ea typeface="字体视界-简圆体"/>
              </a:rPr>
              <a:t>百分之五十</a:t>
            </a:r>
            <a:r>
              <a:rPr lang="zh-CN" altLang="zh-CN" sz="2000" b="1" dirty="0">
                <a:solidFill>
                  <a:schemeClr val="accent1"/>
                </a:solidFill>
                <a:ea typeface="字体视界-简圆体"/>
              </a:rPr>
              <a:t>征收环境保护税</a:t>
            </a:r>
            <a:r>
              <a:rPr lang="zh-CN" altLang="en-US" sz="2000" b="1" dirty="0">
                <a:solidFill>
                  <a:schemeClr val="accent1"/>
                </a:solidFill>
                <a:ea typeface="字体视界-简圆体"/>
              </a:rPr>
              <a:t>。</a:t>
            </a:r>
            <a:endParaRPr lang="en-US" altLang="zh-CN" sz="2000" b="1" dirty="0">
              <a:solidFill>
                <a:schemeClr val="accent1"/>
              </a:solidFill>
              <a:ea typeface="字体视界-简圆体"/>
            </a:endParaRPr>
          </a:p>
          <a:p>
            <a:pPr eaLnBrk="1" hangingPunct="1">
              <a:lnSpc>
                <a:spcPct val="150000"/>
              </a:lnSpc>
              <a:buNone/>
            </a:pPr>
            <a:r>
              <a:rPr lang="en-US" altLang="zh-CN" sz="2000" b="1" dirty="0">
                <a:solidFill>
                  <a:schemeClr val="accent1"/>
                </a:solidFill>
                <a:ea typeface="字体视界-简圆体"/>
              </a:rPr>
              <a:t>        </a:t>
            </a:r>
            <a:endParaRPr lang="en-US" altLang="zh-CN" sz="2000" b="1" dirty="0">
              <a:solidFill>
                <a:schemeClr val="accent1"/>
              </a:solidFill>
              <a:ea typeface="字体视界-简圆体"/>
            </a:endParaRPr>
          </a:p>
          <a:p>
            <a:pPr eaLnBrk="1" hangingPunct="1">
              <a:lnSpc>
                <a:spcPct val="150000"/>
              </a:lnSpc>
              <a:buNone/>
            </a:pPr>
            <a:r>
              <a:rPr lang="en-US" altLang="zh-CN" sz="2000" b="1" dirty="0">
                <a:solidFill>
                  <a:schemeClr val="accent1"/>
                </a:solidFill>
                <a:ea typeface="字体视界-简圆体"/>
              </a:rPr>
              <a:t>        </a:t>
            </a:r>
            <a:r>
              <a:rPr lang="zh-CN" altLang="en-US" sz="2000" b="1" dirty="0">
                <a:solidFill>
                  <a:schemeClr val="accent1"/>
                </a:solidFill>
                <a:ea typeface="字体视界-简圆体"/>
              </a:rPr>
              <a:t>污染物：</a:t>
            </a:r>
            <a:r>
              <a:rPr lang="zh-CN" altLang="zh-CN" sz="2000" b="1" dirty="0">
                <a:solidFill>
                  <a:srgbClr val="FFC000"/>
                </a:solidFill>
                <a:ea typeface="字体视界-简圆体"/>
              </a:rPr>
              <a:t>大气污染物</a:t>
            </a:r>
            <a:r>
              <a:rPr lang="zh-CN" altLang="en-US" sz="2000" b="1" dirty="0">
                <a:solidFill>
                  <a:srgbClr val="FFC000"/>
                </a:solidFill>
                <a:ea typeface="字体视界-简圆体"/>
              </a:rPr>
              <a:t>、</a:t>
            </a:r>
            <a:r>
              <a:rPr lang="zh-CN" altLang="zh-CN" sz="2000" b="1" dirty="0">
                <a:solidFill>
                  <a:srgbClr val="FFC000"/>
                </a:solidFill>
                <a:ea typeface="字体视界-简圆体"/>
              </a:rPr>
              <a:t>水污染物</a:t>
            </a:r>
            <a:endParaRPr lang="en-US" altLang="zh-CN" sz="2000" b="1" dirty="0">
              <a:solidFill>
                <a:srgbClr val="FFC000"/>
              </a:solidFill>
              <a:ea typeface="字体视界-简圆体"/>
            </a:endParaRPr>
          </a:p>
          <a:p>
            <a:pPr eaLnBrk="1" hangingPunct="1">
              <a:lnSpc>
                <a:spcPct val="150000"/>
              </a:lnSpc>
              <a:buNone/>
            </a:pPr>
            <a:r>
              <a:rPr lang="en-US" altLang="zh-CN" sz="2000" b="1" dirty="0">
                <a:solidFill>
                  <a:schemeClr val="accent1"/>
                </a:solidFill>
                <a:ea typeface="字体视界-简圆体"/>
              </a:rPr>
              <a:t>        </a:t>
            </a:r>
            <a:r>
              <a:rPr lang="zh-CN" altLang="en-US" sz="2000" b="1" dirty="0">
                <a:solidFill>
                  <a:schemeClr val="accent1"/>
                </a:solidFill>
                <a:ea typeface="字体视界-简圆体"/>
              </a:rPr>
              <a:t>排放量计算方法：</a:t>
            </a:r>
            <a:r>
              <a:rPr lang="zh-CN" altLang="zh-CN" sz="2000" b="1" dirty="0">
                <a:solidFill>
                  <a:srgbClr val="FFC000"/>
                </a:solidFill>
                <a:ea typeface="字体视界-简圆体"/>
              </a:rPr>
              <a:t>自动监测</a:t>
            </a:r>
            <a:r>
              <a:rPr lang="zh-CN" altLang="en-US" sz="2000" b="1" dirty="0">
                <a:solidFill>
                  <a:srgbClr val="FFC000"/>
                </a:solidFill>
                <a:ea typeface="字体视界-简圆体"/>
              </a:rPr>
              <a:t>、监测机构监测</a:t>
            </a:r>
            <a:endParaRPr lang="en-US" altLang="zh-CN" sz="2000" b="1" dirty="0">
              <a:solidFill>
                <a:srgbClr val="FFC000"/>
              </a:solidFill>
              <a:ea typeface="字体视界-简圆体"/>
            </a:endParaRPr>
          </a:p>
          <a:p>
            <a:pPr eaLnBrk="1" hangingPunct="1">
              <a:lnSpc>
                <a:spcPct val="150000"/>
              </a:lnSpc>
              <a:buNone/>
            </a:pPr>
            <a:r>
              <a:rPr lang="en-US" altLang="zh-CN" sz="2000" b="1" dirty="0">
                <a:solidFill>
                  <a:schemeClr val="accent1"/>
                </a:solidFill>
                <a:ea typeface="字体视界-简圆体"/>
              </a:rPr>
              <a:t>        </a:t>
            </a:r>
            <a:r>
              <a:rPr lang="zh-CN" altLang="en-US" sz="2000" b="1" dirty="0">
                <a:solidFill>
                  <a:schemeClr val="accent1"/>
                </a:solidFill>
                <a:ea typeface="字体视界-简圆体"/>
              </a:rPr>
              <a:t>浓度值：</a:t>
            </a:r>
            <a:r>
              <a:rPr lang="zh-CN" altLang="en-US" sz="2000" b="1" dirty="0">
                <a:solidFill>
                  <a:srgbClr val="FFC000"/>
                </a:solidFill>
                <a:ea typeface="字体视界-简圆体"/>
              </a:rPr>
              <a:t>最高浓度值、平均浓度值</a:t>
            </a:r>
            <a:endParaRPr lang="en-US" altLang="zh-CN" sz="2000" b="1" dirty="0">
              <a:solidFill>
                <a:srgbClr val="FFC000"/>
              </a:solidFill>
              <a:ea typeface="字体视界-简圆体"/>
            </a:endParaRPr>
          </a:p>
          <a:p>
            <a:pPr eaLnBrk="1" hangingPunct="1">
              <a:lnSpc>
                <a:spcPct val="150000"/>
              </a:lnSpc>
              <a:buNone/>
            </a:pPr>
            <a:r>
              <a:rPr lang="en-US" altLang="zh-CN" b="1" dirty="0">
                <a:solidFill>
                  <a:srgbClr val="FFC000"/>
                </a:solidFill>
                <a:ea typeface="字体视界-简圆体"/>
                <a:sym typeface="+mn-lt"/>
              </a:rPr>
              <a:t>        </a:t>
            </a:r>
            <a:endParaRPr lang="zh-CN" altLang="en-US" b="1" dirty="0">
              <a:solidFill>
                <a:schemeClr val="accent1"/>
              </a:solidFill>
              <a:ea typeface="字体视界-简圆体"/>
              <a:sym typeface="+mn-lt"/>
            </a:endParaRPr>
          </a:p>
        </p:txBody>
      </p:sp>
      <p:grpSp>
        <p:nvGrpSpPr>
          <p:cNvPr id="9" name="组合 8"/>
          <p:cNvGrpSpPr/>
          <p:nvPr/>
        </p:nvGrpSpPr>
        <p:grpSpPr>
          <a:xfrm>
            <a:off x="381000" y="-290512"/>
            <a:ext cx="4473575" cy="1354137"/>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4278"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4279"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优惠政策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减征</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图片 12"/>
          <p:cNvPicPr>
            <a:picLocks noChangeAspect="1"/>
          </p:cNvPicPr>
          <p:nvPr/>
        </p:nvPicPr>
        <p:blipFill>
          <a:blip r:embed="rId1"/>
          <a:stretch>
            <a:fillRect/>
          </a:stretch>
        </p:blipFill>
        <p:spPr>
          <a:xfrm>
            <a:off x="-38100" y="0"/>
            <a:ext cx="9144000" cy="5141913"/>
          </a:xfrm>
          <a:prstGeom prst="rect">
            <a:avLst/>
          </a:prstGeom>
          <a:noFill/>
          <a:ln w="9525">
            <a:noFill/>
          </a:ln>
        </p:spPr>
      </p:pic>
      <p:sp>
        <p:nvSpPr>
          <p:cNvPr id="4" name="文本框 3"/>
          <p:cNvSpPr txBox="1"/>
          <p:nvPr/>
        </p:nvSpPr>
        <p:spPr>
          <a:xfrm>
            <a:off x="0" y="739775"/>
            <a:ext cx="9067800" cy="3416300"/>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财政部 税务总局 生态环境部关于明确环境保护税应税污染物适用等有关问题的通知</a:t>
            </a:r>
            <a:r>
              <a:rPr kumimoji="0" lang="en-US" altLang="zh-CN" b="1" kern="1200" cap="none" spc="0" normalizeH="0" baseline="0" noProof="0" dirty="0">
                <a:solidFill>
                  <a:schemeClr val="accent1"/>
                </a:solidFill>
                <a:latin typeface="+mn-lt"/>
                <a:ea typeface="+mn-ea"/>
                <a:cs typeface="+mn-ea"/>
              </a:rPr>
              <a:t>》</a:t>
            </a:r>
            <a:r>
              <a:rPr kumimoji="0" lang="zh-CN" altLang="en-US"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财税〔</a:t>
            </a:r>
            <a:r>
              <a:rPr kumimoji="0" lang="en-US" altLang="zh-CN" b="1" kern="1200" cap="none" spc="0" normalizeH="0" baseline="0" noProof="0" dirty="0">
                <a:solidFill>
                  <a:schemeClr val="accent1"/>
                </a:solidFill>
                <a:latin typeface="+mn-lt"/>
                <a:ea typeface="+mn-ea"/>
                <a:cs typeface="+mn-ea"/>
              </a:rPr>
              <a:t>2018</a:t>
            </a:r>
            <a:r>
              <a:rPr kumimoji="0" lang="zh-CN" altLang="zh-CN" b="1" kern="1200" cap="none" spc="0" normalizeH="0" baseline="0" noProof="0" dirty="0">
                <a:solidFill>
                  <a:schemeClr val="accent1"/>
                </a:solidFill>
                <a:latin typeface="+mn-lt"/>
                <a:ea typeface="+mn-ea"/>
                <a:cs typeface="+mn-ea"/>
              </a:rPr>
              <a:t>〕</a:t>
            </a:r>
            <a:r>
              <a:rPr kumimoji="0" lang="en-US" altLang="zh-CN" b="1" kern="1200" cap="none" spc="0" normalizeH="0" baseline="0" noProof="0" dirty="0">
                <a:solidFill>
                  <a:schemeClr val="accent1"/>
                </a:solidFill>
                <a:latin typeface="+mn-lt"/>
                <a:ea typeface="+mn-ea"/>
                <a:cs typeface="+mn-ea"/>
              </a:rPr>
              <a:t>117</a:t>
            </a:r>
            <a:r>
              <a:rPr kumimoji="0" lang="zh-CN" altLang="zh-CN" b="1" kern="1200" cap="none" spc="0" normalizeH="0" baseline="0" noProof="0" dirty="0">
                <a:solidFill>
                  <a:schemeClr val="accent1"/>
                </a:solidFill>
                <a:latin typeface="+mn-lt"/>
                <a:ea typeface="+mn-ea"/>
                <a:cs typeface="+mn-ea"/>
              </a:rPr>
              <a:t>号</a:t>
            </a:r>
            <a:r>
              <a:rPr kumimoji="0" lang="zh-CN" altLang="en-US" b="1" kern="1200" cap="none" spc="0" normalizeH="0" baseline="0" noProof="0" dirty="0">
                <a:solidFill>
                  <a:schemeClr val="accent1"/>
                </a:solidFill>
                <a:latin typeface="+mn-lt"/>
                <a:ea typeface="+mn-ea"/>
                <a:cs typeface="+mn-ea"/>
              </a:rPr>
              <a:t>）</a:t>
            </a:r>
            <a:endParaRPr kumimoji="0" lang="en-US" altLang="zh-CN" b="1" kern="1200" cap="none" spc="0" normalizeH="0" baseline="0" noProof="0" dirty="0">
              <a:solidFill>
                <a:srgbClr val="FFC000"/>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rgbClr val="FFC000"/>
                </a:solidFill>
                <a:latin typeface="+mn-lt"/>
                <a:ea typeface="+mn-ea"/>
                <a:cs typeface="+mn-ea"/>
              </a:rPr>
              <a:t>        </a:t>
            </a:r>
            <a:r>
              <a:rPr kumimoji="0" lang="zh-CN" altLang="zh-CN" b="1" kern="1200" cap="none" spc="0" normalizeH="0" baseline="0" noProof="0" dirty="0">
                <a:solidFill>
                  <a:schemeClr val="accent1"/>
                </a:solidFill>
                <a:latin typeface="+mn-lt"/>
                <a:ea typeface="+mn-ea"/>
                <a:cs typeface="+mn-ea"/>
              </a:rPr>
              <a:t>纳税人采用</a:t>
            </a:r>
            <a:r>
              <a:rPr kumimoji="0" lang="zh-CN" altLang="zh-CN" b="1" kern="1200" cap="none" spc="0" normalizeH="0" baseline="0" noProof="0" dirty="0">
                <a:solidFill>
                  <a:srgbClr val="FFC000"/>
                </a:solidFill>
                <a:latin typeface="+mn-lt"/>
                <a:ea typeface="+mn-ea"/>
                <a:cs typeface="+mn-ea"/>
              </a:rPr>
              <a:t>委托监测</a:t>
            </a:r>
            <a:r>
              <a:rPr kumimoji="0" lang="zh-CN" altLang="zh-CN" b="1" kern="1200" cap="none" spc="0" normalizeH="0" baseline="0" noProof="0" dirty="0">
                <a:solidFill>
                  <a:schemeClr val="accent1"/>
                </a:solidFill>
                <a:latin typeface="+mn-lt"/>
                <a:ea typeface="+mn-ea"/>
                <a:cs typeface="+mn-ea"/>
              </a:rPr>
              <a:t>方式，在规定监测时限内</a:t>
            </a:r>
            <a:r>
              <a:rPr kumimoji="0" lang="zh-CN" altLang="zh-CN" b="1" kern="1200" cap="none" spc="0" normalizeH="0" baseline="0" noProof="0" dirty="0">
                <a:solidFill>
                  <a:srgbClr val="FFC000"/>
                </a:solidFill>
                <a:latin typeface="+mn-lt"/>
                <a:ea typeface="+mn-ea"/>
                <a:cs typeface="+mn-ea"/>
              </a:rPr>
              <a:t>当月无监测数据</a:t>
            </a:r>
            <a:r>
              <a:rPr kumimoji="0" lang="zh-CN" altLang="zh-CN" b="1" kern="1200" cap="none" spc="0" normalizeH="0" baseline="0" noProof="0" dirty="0">
                <a:solidFill>
                  <a:schemeClr val="accent1"/>
                </a:solidFill>
                <a:latin typeface="+mn-lt"/>
                <a:ea typeface="+mn-ea"/>
                <a:cs typeface="+mn-ea"/>
              </a:rPr>
              <a:t>的，</a:t>
            </a:r>
            <a:r>
              <a:rPr kumimoji="0" lang="zh-CN" altLang="zh-CN" b="1" kern="1200" cap="none" spc="0" normalizeH="0" baseline="0" noProof="0" dirty="0">
                <a:solidFill>
                  <a:srgbClr val="FFC000"/>
                </a:solidFill>
                <a:latin typeface="+mn-lt"/>
                <a:ea typeface="+mn-ea"/>
                <a:cs typeface="+mn-ea"/>
              </a:rPr>
              <a:t>可以沿用最近一次</a:t>
            </a:r>
            <a:r>
              <a:rPr kumimoji="0" lang="zh-CN" altLang="zh-CN" b="1" kern="1200" cap="none" spc="0" normalizeH="0" baseline="0" noProof="0" dirty="0">
                <a:solidFill>
                  <a:schemeClr val="accent1"/>
                </a:solidFill>
                <a:latin typeface="+mn-lt"/>
                <a:ea typeface="+mn-ea"/>
                <a:cs typeface="+mn-ea"/>
              </a:rPr>
              <a:t>的监测数据计算应税污染物排放量，但</a:t>
            </a:r>
            <a:r>
              <a:rPr kumimoji="0" lang="zh-CN" altLang="zh-CN" b="1" kern="1200" cap="none" spc="0" normalizeH="0" baseline="0" noProof="0" dirty="0">
                <a:solidFill>
                  <a:srgbClr val="FFC000"/>
                </a:solidFill>
                <a:latin typeface="+mn-lt"/>
                <a:ea typeface="+mn-ea"/>
                <a:cs typeface="+mn-ea"/>
              </a:rPr>
              <a:t>不得跨季度沿用</a:t>
            </a:r>
            <a:r>
              <a:rPr kumimoji="0" lang="zh-CN" altLang="zh-CN" b="1" kern="1200" cap="none" spc="0" normalizeH="0" baseline="0" noProof="0" dirty="0">
                <a:solidFill>
                  <a:schemeClr val="accent1"/>
                </a:solidFill>
                <a:latin typeface="+mn-lt"/>
                <a:ea typeface="+mn-ea"/>
                <a:cs typeface="+mn-ea"/>
              </a:rPr>
              <a:t>监测数据</a:t>
            </a:r>
            <a:r>
              <a:rPr kumimoji="0" lang="zh-CN" altLang="zh-CN" b="1" kern="1200" cap="none" spc="0" normalizeH="0" baseline="0" noProof="0" dirty="0" smtClean="0">
                <a:solidFill>
                  <a:schemeClr val="accent1"/>
                </a:solidFill>
                <a:latin typeface="+mn-lt"/>
                <a:ea typeface="+mn-ea"/>
                <a:cs typeface="+mn-ea"/>
              </a:rPr>
              <a:t>。</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a:solidFill>
                  <a:schemeClr val="accent1"/>
                </a:solidFill>
                <a:latin typeface="+mn-lt"/>
                <a:ea typeface="+mn-ea"/>
                <a:cs typeface="+mn-ea"/>
              </a:rPr>
              <a:t> </a:t>
            </a: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chemeClr val="accent1"/>
                </a:solidFill>
                <a:latin typeface="+mn-lt"/>
                <a:ea typeface="+mn-ea"/>
                <a:cs typeface="+mn-ea"/>
              </a:rPr>
              <a:t>纳税人</a:t>
            </a:r>
            <a:r>
              <a:rPr kumimoji="0" lang="zh-CN" altLang="zh-CN" b="1" kern="1200" cap="none" spc="0" normalizeH="0" baseline="0" noProof="0" dirty="0">
                <a:solidFill>
                  <a:schemeClr val="accent1"/>
                </a:solidFill>
                <a:latin typeface="+mn-lt"/>
                <a:ea typeface="+mn-ea"/>
                <a:cs typeface="+mn-ea"/>
              </a:rPr>
              <a:t>采用</a:t>
            </a:r>
            <a:r>
              <a:rPr kumimoji="0" lang="zh-CN" altLang="zh-CN" b="1" kern="1200" cap="none" spc="0" normalizeH="0" baseline="0" noProof="0" dirty="0">
                <a:solidFill>
                  <a:srgbClr val="FFC000"/>
                </a:solidFill>
                <a:latin typeface="+mn-lt"/>
                <a:ea typeface="+mn-ea"/>
                <a:cs typeface="+mn-ea"/>
              </a:rPr>
              <a:t>监测机构</a:t>
            </a:r>
            <a:r>
              <a:rPr kumimoji="0" lang="zh-CN" altLang="zh-CN" b="1" kern="1200" cap="none" spc="0" normalizeH="0" baseline="0" noProof="0" dirty="0">
                <a:solidFill>
                  <a:schemeClr val="accent1"/>
                </a:solidFill>
                <a:latin typeface="+mn-lt"/>
                <a:ea typeface="+mn-ea"/>
                <a:cs typeface="+mn-ea"/>
              </a:rPr>
              <a:t>出具的监测数据</a:t>
            </a:r>
            <a:r>
              <a:rPr kumimoji="0" lang="zh-CN" altLang="zh-CN" b="1" kern="1200" cap="none" spc="0" normalizeH="0" baseline="0" noProof="0" dirty="0">
                <a:solidFill>
                  <a:srgbClr val="FFC000"/>
                </a:solidFill>
                <a:latin typeface="+mn-lt"/>
                <a:ea typeface="+mn-ea"/>
                <a:cs typeface="+mn-ea"/>
              </a:rPr>
              <a:t>申报减免环境保护税</a:t>
            </a:r>
            <a:r>
              <a:rPr kumimoji="0" lang="zh-CN" altLang="zh-CN" b="1" kern="1200" cap="none" spc="0" normalizeH="0" baseline="0" noProof="0" dirty="0">
                <a:solidFill>
                  <a:schemeClr val="accent1"/>
                </a:solidFill>
                <a:latin typeface="+mn-lt"/>
                <a:ea typeface="+mn-ea"/>
                <a:cs typeface="+mn-ea"/>
              </a:rPr>
              <a:t>的，应当取得</a:t>
            </a:r>
            <a:r>
              <a:rPr kumimoji="0" lang="zh-CN" altLang="zh-CN" b="1" kern="1200" cap="none" spc="0" normalizeH="0" baseline="0" noProof="0" dirty="0">
                <a:solidFill>
                  <a:srgbClr val="FFC000"/>
                </a:solidFill>
                <a:latin typeface="+mn-lt"/>
                <a:ea typeface="+mn-ea"/>
                <a:cs typeface="+mn-ea"/>
              </a:rPr>
              <a:t>申报当月的监测数据</a:t>
            </a:r>
            <a:r>
              <a:rPr kumimoji="0" lang="zh-CN" altLang="zh-CN" b="1" kern="1200" cap="none" spc="0" normalizeH="0" baseline="0" noProof="0" dirty="0" smtClean="0">
                <a:solidFill>
                  <a:schemeClr val="accent1"/>
                </a:solidFill>
                <a:latin typeface="+mn-lt"/>
                <a:ea typeface="+mn-ea"/>
                <a:cs typeface="+mn-ea"/>
              </a:rPr>
              <a:t>；</a:t>
            </a:r>
            <a:r>
              <a:rPr kumimoji="0" lang="zh-CN" altLang="zh-CN" b="1" kern="1200" cap="none" spc="0" normalizeH="0" baseline="0" noProof="0" dirty="0" smtClean="0">
                <a:solidFill>
                  <a:srgbClr val="FF0000"/>
                </a:solidFill>
                <a:latin typeface="+mn-lt"/>
                <a:ea typeface="+mn-ea"/>
                <a:cs typeface="+mn-ea"/>
              </a:rPr>
              <a:t>当月</a:t>
            </a:r>
            <a:r>
              <a:rPr kumimoji="0" lang="zh-CN" altLang="zh-CN" b="1" kern="1200" cap="none" spc="0" normalizeH="0" baseline="0" noProof="0" dirty="0">
                <a:solidFill>
                  <a:srgbClr val="FF0000"/>
                </a:solidFill>
                <a:latin typeface="+mn-lt"/>
                <a:ea typeface="+mn-ea"/>
                <a:cs typeface="+mn-ea"/>
              </a:rPr>
              <a:t>无监测数据的，不予减免环境保护税</a:t>
            </a:r>
            <a:r>
              <a:rPr kumimoji="0" lang="zh-CN" altLang="zh-CN" b="1" kern="1200" cap="none" spc="0" normalizeH="0" baseline="0" noProof="0" dirty="0" smtClean="0">
                <a:solidFill>
                  <a:schemeClr val="accent1"/>
                </a:solidFill>
                <a:latin typeface="+mn-lt"/>
                <a:ea typeface="+mn-ea"/>
                <a:cs typeface="+mn-ea"/>
              </a:rPr>
              <a:t>。</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chemeClr val="accent1"/>
                </a:solidFill>
                <a:latin typeface="+mn-lt"/>
                <a:ea typeface="+mn-ea"/>
                <a:cs typeface="+mn-ea"/>
              </a:rPr>
              <a:t>有关</a:t>
            </a:r>
            <a:r>
              <a:rPr kumimoji="0" lang="zh-CN" altLang="zh-CN" b="1" kern="1200" cap="none" spc="0" normalizeH="0" baseline="0" noProof="0" dirty="0">
                <a:solidFill>
                  <a:schemeClr val="accent1"/>
                </a:solidFill>
                <a:latin typeface="+mn-lt"/>
                <a:ea typeface="+mn-ea"/>
                <a:cs typeface="+mn-ea"/>
              </a:rPr>
              <a:t>污染物监测浓度值</a:t>
            </a:r>
            <a:r>
              <a:rPr kumimoji="0" lang="zh-CN" altLang="zh-CN" b="1" kern="1200" cap="none" spc="0" normalizeH="0" baseline="0" noProof="0" dirty="0">
                <a:solidFill>
                  <a:srgbClr val="FFC000"/>
                </a:solidFill>
                <a:latin typeface="+mn-lt"/>
                <a:ea typeface="+mn-ea"/>
                <a:cs typeface="+mn-ea"/>
              </a:rPr>
              <a:t>低于</a:t>
            </a:r>
            <a:r>
              <a:rPr kumimoji="0" lang="zh-CN" altLang="zh-CN" b="1" kern="1200" cap="none" spc="0" normalizeH="0" baseline="0" noProof="0" dirty="0">
                <a:solidFill>
                  <a:schemeClr val="accent1"/>
                </a:solidFill>
                <a:latin typeface="+mn-lt"/>
                <a:ea typeface="+mn-ea"/>
                <a:cs typeface="+mn-ea"/>
              </a:rPr>
              <a:t>生态环境主管部门规定的污染物</a:t>
            </a:r>
            <a:r>
              <a:rPr kumimoji="0" lang="zh-CN" altLang="zh-CN" b="1" kern="1200" cap="none" spc="0" normalizeH="0" baseline="0" noProof="0" dirty="0">
                <a:solidFill>
                  <a:srgbClr val="FFC000"/>
                </a:solidFill>
                <a:latin typeface="+mn-lt"/>
                <a:ea typeface="+mn-ea"/>
                <a:cs typeface="+mn-ea"/>
              </a:rPr>
              <a:t>检出限</a:t>
            </a:r>
            <a:r>
              <a:rPr kumimoji="0" lang="zh-CN" altLang="zh-CN" b="1" kern="1200" cap="none" spc="0" normalizeH="0" baseline="0" noProof="0" dirty="0">
                <a:solidFill>
                  <a:schemeClr val="accent1"/>
                </a:solidFill>
                <a:latin typeface="+mn-lt"/>
                <a:ea typeface="+mn-ea"/>
                <a:cs typeface="+mn-ea"/>
              </a:rPr>
              <a:t>的，除有特殊管理要求外，</a:t>
            </a:r>
            <a:r>
              <a:rPr kumimoji="0" lang="zh-CN" altLang="zh-CN" b="1" kern="1200" cap="none" spc="0" normalizeH="0" baseline="0" noProof="0" dirty="0">
                <a:solidFill>
                  <a:srgbClr val="FFC000"/>
                </a:solidFill>
                <a:latin typeface="+mn-lt"/>
                <a:ea typeface="+mn-ea"/>
                <a:cs typeface="+mn-ea"/>
              </a:rPr>
              <a:t>视同该污染物排放量为零</a:t>
            </a:r>
            <a:r>
              <a:rPr kumimoji="0" lang="zh-CN" altLang="zh-CN" b="1" kern="1200" cap="none" spc="0" normalizeH="0" baseline="0" noProof="0" dirty="0">
                <a:solidFill>
                  <a:schemeClr val="accent1"/>
                </a:solidFill>
                <a:latin typeface="+mn-lt"/>
                <a:ea typeface="+mn-ea"/>
                <a:cs typeface="+mn-ea"/>
              </a:rPr>
              <a:t>。</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381000" y="-290512"/>
            <a:ext cx="4473575" cy="1354137"/>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5302"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5303"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优惠政策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减征</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图片 12"/>
          <p:cNvPicPr>
            <a:picLocks noChangeAspect="1"/>
          </p:cNvPicPr>
          <p:nvPr/>
        </p:nvPicPr>
        <p:blipFill>
          <a:blip r:embed="rId1"/>
          <a:stretch>
            <a:fillRect/>
          </a:stretch>
        </p:blipFill>
        <p:spPr>
          <a:xfrm>
            <a:off x="-38100" y="0"/>
            <a:ext cx="9144000" cy="5141913"/>
          </a:xfrm>
          <a:prstGeom prst="rect">
            <a:avLst/>
          </a:prstGeom>
          <a:noFill/>
          <a:ln w="9525">
            <a:noFill/>
          </a:ln>
        </p:spPr>
      </p:pic>
      <p:grpSp>
        <p:nvGrpSpPr>
          <p:cNvPr id="9" name="组合 8"/>
          <p:cNvGrpSpPr/>
          <p:nvPr/>
        </p:nvGrpSpPr>
        <p:grpSpPr>
          <a:xfrm>
            <a:off x="358775" y="130175"/>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6337"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6338"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核定征收方法</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graphicFrame>
        <p:nvGraphicFramePr>
          <p:cNvPr id="2" name="表格 1"/>
          <p:cNvGraphicFramePr>
            <a:graphicFrameLocks noGrp="1"/>
          </p:cNvGraphicFramePr>
          <p:nvPr/>
        </p:nvGraphicFramePr>
        <p:xfrm>
          <a:off x="914400" y="1733550"/>
          <a:ext cx="6705600" cy="2209800"/>
        </p:xfrm>
        <a:graphic>
          <a:graphicData uri="http://schemas.openxmlformats.org/drawingml/2006/table">
            <a:tbl>
              <a:tblPr firstRow="1" bandRow="1">
                <a:tableStyleId>{5C22544A-7EE6-4342-B048-85BDC9FD1C3A}</a:tableStyleId>
              </a:tblPr>
              <a:tblGrid>
                <a:gridCol w="6705600"/>
              </a:tblGrid>
              <a:tr h="552450">
                <a:tc>
                  <a:txBody>
                    <a:bodyPr/>
                    <a:lstStyle/>
                    <a:p>
                      <a:r>
                        <a:rPr lang="zh-CN" altLang="zh-CN" sz="1800" b="1" kern="1200" dirty="0" smtClean="0">
                          <a:solidFill>
                            <a:schemeClr val="tx1"/>
                          </a:solidFill>
                          <a:effectLst/>
                          <a:latin typeface="+mn-lt"/>
                          <a:ea typeface="+mn-ea"/>
                          <a:cs typeface="+mn-cs"/>
                        </a:rPr>
                        <a:t>禽畜养殖业排放应税</a:t>
                      </a:r>
                      <a:r>
                        <a:rPr lang="zh-CN" altLang="zh-CN" sz="1800" b="1" kern="1200" dirty="0" smtClean="0">
                          <a:solidFill>
                            <a:srgbClr val="FFC000"/>
                          </a:solidFill>
                          <a:effectLst/>
                          <a:latin typeface="+mn-lt"/>
                          <a:ea typeface="+mn-ea"/>
                          <a:cs typeface="+mn-cs"/>
                        </a:rPr>
                        <a:t>水污染物</a:t>
                      </a:r>
                      <a:endParaRPr lang="zh-CN" altLang="en-US" b="1" dirty="0">
                        <a:solidFill>
                          <a:srgbClr val="FFC000"/>
                        </a:solidFill>
                      </a:endParaRPr>
                    </a:p>
                  </a:txBody>
                  <a:tcPr/>
                </a:tc>
              </a:tr>
              <a:tr h="552450">
                <a:tc>
                  <a:txBody>
                    <a:bodyPr/>
                    <a:lstStyle/>
                    <a:p>
                      <a:r>
                        <a:rPr lang="zh-CN" altLang="zh-CN" sz="1800" b="1" kern="1200" dirty="0" smtClean="0">
                          <a:solidFill>
                            <a:schemeClr val="dk1"/>
                          </a:solidFill>
                          <a:effectLst/>
                          <a:latin typeface="+mn-lt"/>
                          <a:ea typeface="+mn-ea"/>
                          <a:cs typeface="+mn-cs"/>
                        </a:rPr>
                        <a:t>小型企业</a:t>
                      </a:r>
                      <a:r>
                        <a:rPr lang="zh-CN" altLang="en-US" sz="1800" b="1" kern="1200" dirty="0" smtClean="0">
                          <a:solidFill>
                            <a:schemeClr val="dk1"/>
                          </a:solidFill>
                          <a:effectLst/>
                          <a:latin typeface="+mn-lt"/>
                          <a:ea typeface="+mn-ea"/>
                          <a:cs typeface="+mn-cs"/>
                        </a:rPr>
                        <a:t>、</a:t>
                      </a:r>
                      <a:r>
                        <a:rPr lang="zh-CN" altLang="zh-CN" sz="1800" b="1" kern="1200" dirty="0" smtClean="0">
                          <a:solidFill>
                            <a:schemeClr val="dk1"/>
                          </a:solidFill>
                          <a:effectLst/>
                          <a:latin typeface="+mn-lt"/>
                          <a:ea typeface="+mn-ea"/>
                          <a:cs typeface="+mn-cs"/>
                        </a:rPr>
                        <a:t>饮食娱乐服务业</a:t>
                      </a:r>
                      <a:r>
                        <a:rPr lang="zh-CN" altLang="en-US" sz="1800" b="1" kern="1200" dirty="0" smtClean="0">
                          <a:solidFill>
                            <a:schemeClr val="dk1"/>
                          </a:solidFill>
                          <a:effectLst/>
                          <a:latin typeface="+mn-lt"/>
                          <a:ea typeface="+mn-ea"/>
                          <a:cs typeface="+mn-cs"/>
                        </a:rPr>
                        <a:t>、</a:t>
                      </a:r>
                      <a:r>
                        <a:rPr lang="zh-CN" altLang="zh-CN" sz="1800" b="1" kern="1200" dirty="0" smtClean="0">
                          <a:solidFill>
                            <a:schemeClr val="dk1"/>
                          </a:solidFill>
                          <a:effectLst/>
                          <a:latin typeface="+mn-lt"/>
                          <a:ea typeface="+mn-ea"/>
                          <a:cs typeface="+mn-cs"/>
                        </a:rPr>
                        <a:t>医院排放应税</a:t>
                      </a:r>
                      <a:r>
                        <a:rPr lang="zh-CN" altLang="zh-CN" sz="1800" b="1" kern="1200" dirty="0" smtClean="0">
                          <a:solidFill>
                            <a:srgbClr val="FFC000"/>
                          </a:solidFill>
                          <a:effectLst/>
                          <a:latin typeface="+mn-lt"/>
                          <a:ea typeface="+mn-ea"/>
                          <a:cs typeface="+mn-cs"/>
                        </a:rPr>
                        <a:t>水污染物</a:t>
                      </a:r>
                      <a:endParaRPr lang="zh-CN" altLang="en-US" b="1" dirty="0">
                        <a:solidFill>
                          <a:srgbClr val="FFC000"/>
                        </a:solidFill>
                      </a:endParaRPr>
                    </a:p>
                  </a:txBody>
                  <a:tcPr/>
                </a:tc>
              </a:tr>
              <a:tr h="552450">
                <a:tc>
                  <a:txBody>
                    <a:bodyPr/>
                    <a:lstStyle/>
                    <a:p>
                      <a:r>
                        <a:rPr lang="zh-CN" altLang="zh-CN" sz="1800" b="1" kern="1200" dirty="0" smtClean="0">
                          <a:solidFill>
                            <a:schemeClr val="dk1"/>
                          </a:solidFill>
                          <a:effectLst/>
                          <a:latin typeface="+mn-lt"/>
                          <a:ea typeface="+mn-ea"/>
                          <a:cs typeface="+mn-cs"/>
                        </a:rPr>
                        <a:t>独立燃烧锅炉、餐饮业排放应税</a:t>
                      </a:r>
                      <a:r>
                        <a:rPr lang="zh-CN" altLang="zh-CN" sz="1800" b="1" kern="1200" dirty="0" smtClean="0">
                          <a:solidFill>
                            <a:srgbClr val="FFC000"/>
                          </a:solidFill>
                          <a:effectLst/>
                          <a:latin typeface="+mn-lt"/>
                          <a:ea typeface="+mn-ea"/>
                          <a:cs typeface="+mn-cs"/>
                        </a:rPr>
                        <a:t>大气污染物</a:t>
                      </a:r>
                      <a:endParaRPr lang="zh-CN" altLang="en-US" b="1" dirty="0">
                        <a:solidFill>
                          <a:srgbClr val="FFC000"/>
                        </a:solidFill>
                      </a:endParaRPr>
                    </a:p>
                  </a:txBody>
                  <a:tcPr/>
                </a:tc>
              </a:tr>
              <a:tr h="552450">
                <a:tc>
                  <a:txBody>
                    <a:bodyPr/>
                    <a:lstStyle/>
                    <a:p>
                      <a:r>
                        <a:rPr lang="zh-CN" altLang="zh-CN" sz="1800" b="1" kern="1200" dirty="0" smtClean="0">
                          <a:solidFill>
                            <a:schemeClr val="tx1"/>
                          </a:solidFill>
                          <a:effectLst/>
                          <a:latin typeface="+mn-lt"/>
                          <a:ea typeface="+mn-ea"/>
                          <a:cs typeface="+mn-cs"/>
                        </a:rPr>
                        <a:t>施工排放扬尘</a:t>
                      </a:r>
                      <a:endParaRPr lang="zh-CN" altLang="en-US" b="1" dirty="0">
                        <a:solidFill>
                          <a:schemeClr val="tx1"/>
                        </a:solidFill>
                      </a:endParaRPr>
                    </a:p>
                  </a:txBody>
                  <a:tcPr/>
                </a:tc>
              </a:tr>
            </a:tbl>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图片 12"/>
          <p:cNvPicPr>
            <a:picLocks noChangeAspect="1"/>
          </p:cNvPicPr>
          <p:nvPr/>
        </p:nvPicPr>
        <p:blipFill>
          <a:blip r:embed="rId1"/>
          <a:stretch>
            <a:fillRect/>
          </a:stretch>
        </p:blipFill>
        <p:spPr>
          <a:xfrm>
            <a:off x="-38100" y="0"/>
            <a:ext cx="9144000" cy="5141913"/>
          </a:xfrm>
          <a:prstGeom prst="rect">
            <a:avLst/>
          </a:prstGeom>
          <a:noFill/>
          <a:ln w="9525">
            <a:noFill/>
          </a:ln>
        </p:spPr>
      </p:pic>
      <p:sp>
        <p:nvSpPr>
          <p:cNvPr id="4" name="文本框 3"/>
          <p:cNvSpPr txBox="1"/>
          <p:nvPr/>
        </p:nvSpPr>
        <p:spPr>
          <a:xfrm>
            <a:off x="0" y="709613"/>
            <a:ext cx="9067800" cy="4662488"/>
          </a:xfrm>
          <a:prstGeom prst="rect">
            <a:avLst/>
          </a:prstGeom>
          <a:noFill/>
        </p:spPr>
        <p:txBody>
          <a:bodyPr wrap="square" rtlCol="0">
            <a:spAutoFit/>
          </a:bodyPr>
          <a:p>
            <a:pPr eaLnBrk="1" hangingPunct="1">
              <a:lnSpc>
                <a:spcPct val="150000"/>
              </a:lnSpc>
              <a:buNone/>
            </a:pPr>
            <a:r>
              <a:rPr lang="en-US" altLang="zh-CN" b="1" dirty="0">
                <a:solidFill>
                  <a:schemeClr val="accent1"/>
                </a:solidFill>
                <a:ea typeface="字体视界-简圆体"/>
              </a:rPr>
              <a:t>        </a:t>
            </a:r>
            <a:r>
              <a:rPr lang="zh-CN" altLang="zh-CN" b="1" dirty="0">
                <a:solidFill>
                  <a:schemeClr val="accent1"/>
                </a:solidFill>
                <a:ea typeface="字体视界-简圆体"/>
              </a:rPr>
              <a:t>根据《广东省排污许可证管理办法》（广东省人民政府令第</a:t>
            </a:r>
            <a:r>
              <a:rPr lang="en-US" altLang="zh-CN" b="1" dirty="0">
                <a:solidFill>
                  <a:schemeClr val="accent1"/>
                </a:solidFill>
                <a:ea typeface="字体视界-简圆体"/>
              </a:rPr>
              <a:t>199</a:t>
            </a:r>
            <a:r>
              <a:rPr lang="zh-CN" altLang="zh-CN" b="1" dirty="0">
                <a:solidFill>
                  <a:schemeClr val="accent1"/>
                </a:solidFill>
                <a:ea typeface="字体视界-简圆体"/>
              </a:rPr>
              <a:t>号）的规定</a:t>
            </a:r>
            <a:endParaRPr lang="en-US" altLang="zh-CN" b="1" dirty="0">
              <a:solidFill>
                <a:schemeClr val="accent1"/>
              </a:solidFill>
              <a:ea typeface="字体视界-简圆体"/>
            </a:endParaRPr>
          </a:p>
          <a:p>
            <a:pPr eaLnBrk="1" hangingPunct="1">
              <a:lnSpc>
                <a:spcPct val="150000"/>
              </a:lnSpc>
              <a:buNone/>
            </a:pPr>
            <a:r>
              <a:rPr lang="en-US" altLang="zh-CN" b="1" dirty="0">
                <a:solidFill>
                  <a:schemeClr val="accent1"/>
                </a:solidFill>
                <a:ea typeface="字体视界-简圆体"/>
              </a:rPr>
              <a:t>       </a:t>
            </a:r>
            <a:r>
              <a:rPr lang="zh-CN" altLang="zh-CN" b="1" dirty="0">
                <a:solidFill>
                  <a:srgbClr val="FFC000"/>
                </a:solidFill>
                <a:ea typeface="字体视界-简圆体"/>
              </a:rPr>
              <a:t>规模化畜禽养殖场</a:t>
            </a:r>
            <a:r>
              <a:rPr lang="en-US" altLang="zh-CN" b="1" dirty="0">
                <a:solidFill>
                  <a:schemeClr val="accent1"/>
                </a:solidFill>
                <a:ea typeface="字体视界-简圆体"/>
              </a:rPr>
              <a:t>:</a:t>
            </a:r>
            <a:r>
              <a:rPr lang="zh-CN" altLang="zh-CN" b="1" dirty="0">
                <a:solidFill>
                  <a:schemeClr val="accent1"/>
                </a:solidFill>
                <a:ea typeface="字体视界-简圆体"/>
              </a:rPr>
              <a:t>是指常年生猪出栏量</a:t>
            </a:r>
            <a:r>
              <a:rPr lang="en-US" altLang="zh-CN" b="1" dirty="0">
                <a:solidFill>
                  <a:schemeClr val="accent1"/>
                </a:solidFill>
                <a:ea typeface="字体视界-简圆体"/>
              </a:rPr>
              <a:t>500</a:t>
            </a:r>
            <a:r>
              <a:rPr lang="zh-CN" altLang="zh-CN" b="1" dirty="0">
                <a:solidFill>
                  <a:schemeClr val="accent1"/>
                </a:solidFill>
                <a:ea typeface="字体视界-简圆体"/>
              </a:rPr>
              <a:t>头以上、奶牛存栏量</a:t>
            </a:r>
            <a:r>
              <a:rPr lang="en-US" altLang="zh-CN" b="1" dirty="0">
                <a:solidFill>
                  <a:schemeClr val="accent1"/>
                </a:solidFill>
                <a:ea typeface="字体视界-简圆体"/>
              </a:rPr>
              <a:t>100</a:t>
            </a:r>
            <a:r>
              <a:rPr lang="zh-CN" altLang="zh-CN" b="1" dirty="0">
                <a:solidFill>
                  <a:schemeClr val="accent1"/>
                </a:solidFill>
                <a:ea typeface="字体视界-简圆体"/>
              </a:rPr>
              <a:t>头以上、肉牛出栏量</a:t>
            </a:r>
            <a:r>
              <a:rPr lang="en-US" altLang="zh-CN" b="1" dirty="0">
                <a:solidFill>
                  <a:schemeClr val="accent1"/>
                </a:solidFill>
                <a:ea typeface="字体视界-简圆体"/>
              </a:rPr>
              <a:t>100</a:t>
            </a:r>
            <a:r>
              <a:rPr lang="zh-CN" altLang="zh-CN" b="1" dirty="0">
                <a:solidFill>
                  <a:schemeClr val="accent1"/>
                </a:solidFill>
                <a:ea typeface="字体视界-简圆体"/>
              </a:rPr>
              <a:t>头以上、蛋鸡存栏量</a:t>
            </a:r>
            <a:r>
              <a:rPr lang="en-US" altLang="zh-CN" b="1" dirty="0">
                <a:solidFill>
                  <a:schemeClr val="accent1"/>
                </a:solidFill>
                <a:ea typeface="字体视界-简圆体"/>
              </a:rPr>
              <a:t>10000</a:t>
            </a:r>
            <a:r>
              <a:rPr lang="zh-CN" altLang="zh-CN" b="1" dirty="0">
                <a:solidFill>
                  <a:schemeClr val="accent1"/>
                </a:solidFill>
                <a:ea typeface="字体视界-简圆体"/>
              </a:rPr>
              <a:t>只以上、肉鸡出栏量</a:t>
            </a:r>
            <a:r>
              <a:rPr lang="en-US" altLang="zh-CN" b="1" dirty="0">
                <a:solidFill>
                  <a:schemeClr val="accent1"/>
                </a:solidFill>
                <a:ea typeface="字体视界-简圆体"/>
              </a:rPr>
              <a:t>50000</a:t>
            </a:r>
            <a:r>
              <a:rPr lang="zh-CN" altLang="zh-CN" b="1" dirty="0">
                <a:solidFill>
                  <a:schemeClr val="accent1"/>
                </a:solidFill>
                <a:ea typeface="字体视界-简圆体"/>
              </a:rPr>
              <a:t>只以上的畜禽养殖场，以及达到上述规模的其他类型的畜禽养殖场。其他畜禽养殖场的折算方法按照《畜禽养殖业污染物排放标准》（</a:t>
            </a:r>
            <a:r>
              <a:rPr lang="en-US" altLang="zh-CN" b="1" dirty="0">
                <a:solidFill>
                  <a:schemeClr val="accent1"/>
                </a:solidFill>
                <a:ea typeface="字体视界-简圆体"/>
              </a:rPr>
              <a:t>DB44/613</a:t>
            </a:r>
            <a:r>
              <a:rPr lang="zh-CN" altLang="zh-CN" b="1" dirty="0">
                <a:solidFill>
                  <a:schemeClr val="accent1"/>
                </a:solidFill>
                <a:ea typeface="字体视界-简圆体"/>
              </a:rPr>
              <a:t>—</a:t>
            </a:r>
            <a:r>
              <a:rPr lang="en-US" altLang="zh-CN" b="1" dirty="0">
                <a:solidFill>
                  <a:schemeClr val="accent1"/>
                </a:solidFill>
                <a:ea typeface="字体视界-简圆体"/>
              </a:rPr>
              <a:t>2009</a:t>
            </a:r>
            <a:r>
              <a:rPr lang="zh-CN" altLang="zh-CN" b="1" dirty="0">
                <a:solidFill>
                  <a:schemeClr val="accent1"/>
                </a:solidFill>
                <a:ea typeface="字体视界-简圆体"/>
              </a:rPr>
              <a:t>）执行。</a:t>
            </a:r>
            <a:endParaRPr lang="en-US" altLang="zh-CN" b="1" dirty="0">
              <a:solidFill>
                <a:schemeClr val="accent1"/>
              </a:solidFill>
              <a:ea typeface="字体视界-简圆体"/>
            </a:endParaRPr>
          </a:p>
          <a:p>
            <a:pPr eaLnBrk="1" hangingPunct="1">
              <a:lnSpc>
                <a:spcPct val="150000"/>
              </a:lnSpc>
              <a:buNone/>
            </a:pPr>
            <a:r>
              <a:rPr lang="en-US" altLang="zh-CN" b="1" dirty="0">
                <a:solidFill>
                  <a:schemeClr val="accent1"/>
                </a:solidFill>
                <a:ea typeface="字体视界-简圆体"/>
              </a:rPr>
              <a:t>        </a:t>
            </a:r>
            <a:r>
              <a:rPr lang="zh-CN" altLang="zh-CN" b="1" dirty="0">
                <a:solidFill>
                  <a:schemeClr val="accent1"/>
                </a:solidFill>
                <a:ea typeface="字体视界-简圆体"/>
              </a:rPr>
              <a:t>达到省级人民政府确定的</a:t>
            </a:r>
            <a:r>
              <a:rPr lang="zh-CN" altLang="zh-CN" b="1" dirty="0">
                <a:solidFill>
                  <a:srgbClr val="FFC000"/>
                </a:solidFill>
                <a:ea typeface="字体视界-简圆体"/>
              </a:rPr>
              <a:t>规模标准并且有污染物排放口</a:t>
            </a:r>
            <a:r>
              <a:rPr lang="zh-CN" altLang="zh-CN" b="1" dirty="0">
                <a:solidFill>
                  <a:schemeClr val="accent1"/>
                </a:solidFill>
                <a:ea typeface="字体视界-简圆体"/>
              </a:rPr>
              <a:t>的畜禽养殖场，应当依法缴纳环境保护税；</a:t>
            </a:r>
            <a:endParaRPr lang="en-US" altLang="zh-CN" b="1" dirty="0">
              <a:solidFill>
                <a:schemeClr val="accent1"/>
              </a:solidFill>
              <a:ea typeface="字体视界-简圆体"/>
            </a:endParaRPr>
          </a:p>
          <a:p>
            <a:pPr eaLnBrk="1" hangingPunct="1">
              <a:lnSpc>
                <a:spcPct val="150000"/>
              </a:lnSpc>
              <a:buNone/>
            </a:pPr>
            <a:r>
              <a:rPr lang="en-US" altLang="zh-CN" b="1" dirty="0">
                <a:solidFill>
                  <a:schemeClr val="accent1"/>
                </a:solidFill>
                <a:ea typeface="字体视界-简圆体"/>
              </a:rPr>
              <a:t>       </a:t>
            </a:r>
            <a:r>
              <a:rPr lang="zh-CN" altLang="zh-CN" b="1" dirty="0">
                <a:solidFill>
                  <a:schemeClr val="accent1"/>
                </a:solidFill>
                <a:ea typeface="字体视界-简圆体"/>
              </a:rPr>
              <a:t>依法对畜禽养殖废弃物进行</a:t>
            </a:r>
            <a:r>
              <a:rPr lang="zh-CN" altLang="zh-CN" b="1" dirty="0">
                <a:solidFill>
                  <a:srgbClr val="FFC000"/>
                </a:solidFill>
                <a:ea typeface="字体视界-简圆体"/>
              </a:rPr>
              <a:t>综合利用和无害化处理的</a:t>
            </a:r>
            <a:r>
              <a:rPr lang="zh-CN" altLang="zh-CN" b="1" dirty="0">
                <a:solidFill>
                  <a:schemeClr val="accent1"/>
                </a:solidFill>
                <a:ea typeface="字体视界-简圆体"/>
              </a:rPr>
              <a:t>，不属于直接向环境排放污染物，</a:t>
            </a:r>
            <a:r>
              <a:rPr lang="zh-CN" altLang="zh-CN" b="1" dirty="0">
                <a:solidFill>
                  <a:srgbClr val="FFC000"/>
                </a:solidFill>
                <a:ea typeface="字体视界-简圆体"/>
              </a:rPr>
              <a:t>不缴纳环境保护税</a:t>
            </a:r>
            <a:r>
              <a:rPr lang="zh-CN" altLang="zh-CN" b="1" dirty="0">
                <a:solidFill>
                  <a:schemeClr val="accent1"/>
                </a:solidFill>
                <a:ea typeface="字体视界-简圆体"/>
              </a:rPr>
              <a:t>。</a:t>
            </a:r>
            <a:endParaRPr lang="en-US" altLang="zh-CN" b="1" dirty="0">
              <a:solidFill>
                <a:schemeClr val="accent1"/>
              </a:solidFill>
              <a:ea typeface="字体视界-简圆体"/>
            </a:endParaRPr>
          </a:p>
          <a:p>
            <a:pPr eaLnBrk="1" hangingPunct="1">
              <a:lnSpc>
                <a:spcPct val="150000"/>
              </a:lnSpc>
              <a:buNone/>
            </a:pPr>
            <a:endParaRPr lang="en-US" altLang="zh-CN" b="1" dirty="0">
              <a:solidFill>
                <a:schemeClr val="accent1"/>
              </a:solidFill>
              <a:ea typeface="字体视界-简圆体"/>
            </a:endParaRPr>
          </a:p>
          <a:p>
            <a:pPr eaLnBrk="1" hangingPunct="1">
              <a:lnSpc>
                <a:spcPct val="150000"/>
              </a:lnSpc>
              <a:buNone/>
            </a:pPr>
            <a:r>
              <a:rPr lang="en-US" altLang="zh-CN" b="1" dirty="0">
                <a:solidFill>
                  <a:schemeClr val="accent1"/>
                </a:solidFill>
                <a:ea typeface="字体视界-简圆体"/>
              </a:rPr>
              <a:t>       </a:t>
            </a:r>
            <a:endParaRPr lang="zh-CN" altLang="en-US" b="1" dirty="0">
              <a:solidFill>
                <a:schemeClr val="accent1"/>
              </a:solidFill>
              <a:ea typeface="字体视界-简圆体"/>
              <a:sym typeface="+mn-lt"/>
            </a:endParaRPr>
          </a:p>
        </p:txBody>
      </p:sp>
      <p:grpSp>
        <p:nvGrpSpPr>
          <p:cNvPr id="9" name="组合 8"/>
          <p:cNvGrpSpPr/>
          <p:nvPr/>
        </p:nvGrpSpPr>
        <p:grpSpPr>
          <a:xfrm>
            <a:off x="390525" y="-333375"/>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7350"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7351"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禽畜养殖业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图片 12"/>
          <p:cNvPicPr>
            <a:picLocks noChangeAspect="1"/>
          </p:cNvPicPr>
          <p:nvPr/>
        </p:nvPicPr>
        <p:blipFill>
          <a:blip r:embed="rId1"/>
          <a:stretch>
            <a:fillRect/>
          </a:stretch>
        </p:blipFill>
        <p:spPr>
          <a:xfrm>
            <a:off x="-38100" y="0"/>
            <a:ext cx="9144000" cy="5141913"/>
          </a:xfrm>
          <a:prstGeom prst="rect">
            <a:avLst/>
          </a:prstGeom>
          <a:noFill/>
          <a:ln w="9525">
            <a:noFill/>
          </a:ln>
        </p:spPr>
      </p:pic>
      <p:sp>
        <p:nvSpPr>
          <p:cNvPr id="4" name="文本框 3"/>
          <p:cNvSpPr txBox="1"/>
          <p:nvPr/>
        </p:nvSpPr>
        <p:spPr>
          <a:xfrm>
            <a:off x="431800" y="803275"/>
            <a:ext cx="8559800" cy="1754188"/>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zh-CN" b="1" kern="1200" cap="none" spc="0" normalizeH="0" baseline="0" noProof="0" dirty="0" smtClean="0">
                <a:solidFill>
                  <a:srgbClr val="FFC000"/>
                </a:solidFill>
                <a:latin typeface="+mn-lt"/>
                <a:ea typeface="+mn-ea"/>
                <a:cs typeface="+mn-ea"/>
              </a:rPr>
              <a:t>应</a:t>
            </a:r>
            <a:r>
              <a:rPr kumimoji="0" lang="zh-CN" altLang="zh-CN" b="1" kern="1200" cap="none" spc="0" normalizeH="0" baseline="0" noProof="0" dirty="0">
                <a:solidFill>
                  <a:srgbClr val="FFC000"/>
                </a:solidFill>
                <a:latin typeface="+mn-lt"/>
                <a:ea typeface="+mn-ea"/>
                <a:cs typeface="+mn-ea"/>
              </a:rPr>
              <a:t>纳税额</a:t>
            </a:r>
            <a:r>
              <a:rPr kumimoji="0" lang="en-US" altLang="zh-CN" b="1" kern="1200" cap="none" spc="0" normalizeH="0" baseline="0" noProof="0" dirty="0" smtClean="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禽畜养殖场的月均存栏量（头、羽）÷污染当量值×适用</a:t>
            </a:r>
            <a:r>
              <a:rPr kumimoji="0" lang="zh-CN" altLang="zh-CN" b="1" kern="1200" cap="none" spc="0" normalizeH="0" baseline="0" noProof="0" dirty="0" smtClean="0">
                <a:solidFill>
                  <a:schemeClr val="accent1"/>
                </a:solidFill>
                <a:latin typeface="+mn-lt"/>
                <a:ea typeface="+mn-ea"/>
                <a:cs typeface="+mn-ea"/>
              </a:rPr>
              <a:t>税额</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zh-CN" altLang="zh-CN" b="1" kern="1200" cap="none" spc="0" normalizeH="0" baseline="0" noProof="0" dirty="0" smtClean="0">
                <a:solidFill>
                  <a:schemeClr val="accent1"/>
                </a:solidFill>
                <a:latin typeface="+mn-lt"/>
                <a:ea typeface="+mn-ea"/>
                <a:cs typeface="+mn-ea"/>
              </a:rPr>
              <a:t>畜禽</a:t>
            </a:r>
            <a:r>
              <a:rPr kumimoji="0" lang="zh-CN" altLang="zh-CN" b="1" kern="1200" cap="none" spc="0" normalizeH="0" baseline="0" noProof="0" dirty="0">
                <a:solidFill>
                  <a:schemeClr val="accent1"/>
                </a:solidFill>
                <a:latin typeface="+mn-lt"/>
                <a:ea typeface="+mn-ea"/>
                <a:cs typeface="+mn-ea"/>
              </a:rPr>
              <a:t>养殖场的月均存栏量按照月初存栏量和月末存栏量的平均数计算。</a:t>
            </a:r>
            <a:endParaRPr kumimoji="0" lang="zh-CN" altLang="zh-CN" b="1" kern="1200" cap="none" spc="0" normalizeH="0" baseline="0" noProof="0" dirty="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381000" y="-290512"/>
            <a:ext cx="4473575" cy="1354137"/>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8375"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58376"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禽畜养殖业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58373" name="Picture 2"/>
          <p:cNvPicPr>
            <a:picLocks noChangeAspect="1"/>
          </p:cNvPicPr>
          <p:nvPr/>
        </p:nvPicPr>
        <p:blipFill>
          <a:blip r:embed="rId3"/>
          <a:stretch>
            <a:fillRect/>
          </a:stretch>
        </p:blipFill>
        <p:spPr>
          <a:xfrm>
            <a:off x="1647825" y="1790700"/>
            <a:ext cx="4933950" cy="3152775"/>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4343401" y="1277144"/>
            <a:ext cx="3638550" cy="551815"/>
            <a:chOff x="2378635" y="1178297"/>
            <a:chExt cx="4107604" cy="657777"/>
          </a:xfrm>
        </p:grpSpPr>
        <p:grpSp>
          <p:nvGrpSpPr>
            <p:cNvPr id="30" name="组合 29"/>
            <p:cNvGrpSpPr/>
            <p:nvPr/>
          </p:nvGrpSpPr>
          <p:grpSpPr>
            <a:xfrm>
              <a:off x="2378635" y="1178297"/>
              <a:ext cx="4107604" cy="657777"/>
              <a:chOff x="5197841" y="1120871"/>
              <a:chExt cx="5478073" cy="840328"/>
            </a:xfrm>
            <a:solidFill>
              <a:srgbClr val="6A7E88"/>
            </a:solidFill>
          </p:grpSpPr>
          <p:sp>
            <p:nvSpPr>
              <p:cNvPr id="31" name="圆角矩形 31"/>
              <p:cNvSpPr/>
              <p:nvPr/>
            </p:nvSpPr>
            <p:spPr>
              <a:xfrm rot="16200000">
                <a:off x="7659873" y="-1215901"/>
                <a:ext cx="554008" cy="547807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1">
                  <a:ln>
                    <a:noFill/>
                  </a:ln>
                  <a:solidFill>
                    <a:schemeClr val="accent1"/>
                  </a:solidFill>
                  <a:effectLst/>
                  <a:uLnTx/>
                  <a:uFillTx/>
                  <a:latin typeface="+mn-lt"/>
                  <a:ea typeface="+mn-ea"/>
                  <a:cs typeface="+mn-ea"/>
                  <a:sym typeface="+mn-lt"/>
                </a:endParaRPr>
              </a:p>
            </p:txBody>
          </p:sp>
          <p:sp>
            <p:nvSpPr>
              <p:cNvPr id="32" name="文本框 4"/>
              <p:cNvSpPr txBox="1">
                <a:spLocks noChangeArrowheads="1"/>
              </p:cNvSpPr>
              <p:nvPr/>
            </p:nvSpPr>
            <p:spPr bwMode="auto">
              <a:xfrm rot="16200000">
                <a:off x="6938618" y="33385"/>
                <a:ext cx="840328" cy="30152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en-US"/>
                </a:defPPr>
                <a:lvl1pPr algn="ctr">
                  <a:defRPr sz="1600">
                    <a:solidFill>
                      <a:schemeClr val="accent1"/>
                    </a:solidFill>
                    <a:cs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相关</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ea"/>
                    <a:sym typeface="+mn-lt"/>
                  </a:rPr>
                  <a:t>政策</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endParaRPr>
              </a:p>
            </p:txBody>
          </p:sp>
        </p:grpSp>
        <p:sp>
          <p:nvSpPr>
            <p:cNvPr id="13" name="MH_Other_1"/>
            <p:cNvSpPr>
              <a:spLocks noChangeAspect="1"/>
            </p:cNvSpPr>
            <p:nvPr>
              <p:custDataLst>
                <p:tags r:id="rId1"/>
              </p:custDataLst>
            </p:nvPr>
          </p:nvSpPr>
          <p:spPr>
            <a:xfrm>
              <a:off x="2498516" y="1228474"/>
              <a:ext cx="511025" cy="512117"/>
            </a:xfrm>
            <a:prstGeom prst="ellipse">
              <a:avLst/>
            </a:prstGeom>
            <a:solidFill>
              <a:schemeClr val="accent1"/>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1</a:t>
              </a:r>
              <a:endPar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sp>
        <p:nvSpPr>
          <p:cNvPr id="29" name="MH_Text_1"/>
          <p:cNvSpPr/>
          <p:nvPr>
            <p:custDataLst>
              <p:tags r:id="rId2"/>
            </p:custDataLst>
          </p:nvPr>
        </p:nvSpPr>
        <p:spPr>
          <a:xfrm>
            <a:off x="680442" y="1447696"/>
            <a:ext cx="1906949" cy="923330"/>
          </a:xfrm>
          <a:prstGeom prst="rect">
            <a:avLst/>
          </a:prstGeom>
          <a:noFill/>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w="47625">
                  <a:solidFill>
                    <a:schemeClr val="bg1"/>
                  </a:solidFill>
                </a:ln>
                <a:gradFill>
                  <a:gsLst>
                    <a:gs pos="0">
                      <a:srgbClr val="53D027"/>
                    </a:gs>
                    <a:gs pos="53000">
                      <a:srgbClr val="1C9518"/>
                    </a:gs>
                    <a:gs pos="100000">
                      <a:srgbClr val="3BD440"/>
                    </a:gs>
                  </a:gsLst>
                  <a:lin ang="5400000" scaled="1"/>
                </a:gradFill>
                <a:effectLst>
                  <a:outerShdw blurRad="50800" dist="25400" dir="2700000" algn="tl" rotWithShape="0">
                    <a:prstClr val="black">
                      <a:alpha val="40000"/>
                    </a:prstClr>
                  </a:outerShdw>
                </a:effectLst>
                <a:uLnTx/>
                <a:uFillTx/>
                <a:latin typeface="+mn-lt"/>
                <a:ea typeface="+mn-ea"/>
                <a:cs typeface="+mn-ea"/>
                <a:sym typeface="+mn-lt"/>
              </a:rPr>
              <a:t>目录</a:t>
            </a:r>
            <a:endParaRPr kumimoji="0" lang="zh-CN" altLang="en-US" sz="6000" b="0" i="0" u="none" strike="noStrike" kern="1200" cap="none" spc="0" normalizeH="0" baseline="0" noProof="0" dirty="0">
              <a:ln w="47625">
                <a:solidFill>
                  <a:schemeClr val="bg1"/>
                </a:solidFill>
              </a:ln>
              <a:gradFill>
                <a:gsLst>
                  <a:gs pos="0">
                    <a:srgbClr val="53D027"/>
                  </a:gs>
                  <a:gs pos="53000">
                    <a:srgbClr val="1C9518"/>
                  </a:gs>
                  <a:gs pos="100000">
                    <a:srgbClr val="3BD440"/>
                  </a:gs>
                </a:gsLst>
                <a:lin ang="5400000" scaled="1"/>
              </a:gradFill>
              <a:effectLst>
                <a:outerShdw blurRad="50800" dist="25400" dir="2700000" algn="tl" rotWithShape="0">
                  <a:prstClr val="black">
                    <a:alpha val="40000"/>
                  </a:prstClr>
                </a:outerShdw>
              </a:effectLst>
              <a:uLnTx/>
              <a:uFillTx/>
              <a:latin typeface="+mn-lt"/>
              <a:ea typeface="+mn-ea"/>
              <a:cs typeface="+mn-ea"/>
              <a:sym typeface="+mn-lt"/>
            </a:endParaRPr>
          </a:p>
        </p:txBody>
      </p:sp>
      <p:grpSp>
        <p:nvGrpSpPr>
          <p:cNvPr id="39" name="组合 38"/>
          <p:cNvGrpSpPr/>
          <p:nvPr/>
        </p:nvGrpSpPr>
        <p:grpSpPr>
          <a:xfrm>
            <a:off x="4343400" y="2725262"/>
            <a:ext cx="3638550" cy="551815"/>
            <a:chOff x="2378634" y="1168627"/>
            <a:chExt cx="4107603" cy="657775"/>
          </a:xfrm>
        </p:grpSpPr>
        <p:grpSp>
          <p:nvGrpSpPr>
            <p:cNvPr id="40" name="组合 39"/>
            <p:cNvGrpSpPr/>
            <p:nvPr/>
          </p:nvGrpSpPr>
          <p:grpSpPr>
            <a:xfrm>
              <a:off x="2378634" y="1168627"/>
              <a:ext cx="4107603" cy="657775"/>
              <a:chOff x="5197840" y="1108512"/>
              <a:chExt cx="5478072" cy="840324"/>
            </a:xfrm>
            <a:solidFill>
              <a:srgbClr val="6A7E88"/>
            </a:solidFill>
          </p:grpSpPr>
          <p:sp>
            <p:nvSpPr>
              <p:cNvPr id="42" name="圆角矩形 31"/>
              <p:cNvSpPr/>
              <p:nvPr/>
            </p:nvSpPr>
            <p:spPr>
              <a:xfrm rot="16200000">
                <a:off x="7659872" y="-1215901"/>
                <a:ext cx="554008" cy="547807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1">
                  <a:ln>
                    <a:noFill/>
                  </a:ln>
                  <a:solidFill>
                    <a:schemeClr val="accent1"/>
                  </a:solidFill>
                  <a:effectLst/>
                  <a:uLnTx/>
                  <a:uFillTx/>
                  <a:latin typeface="+mn-lt"/>
                  <a:ea typeface="+mn-ea"/>
                  <a:cs typeface="+mn-ea"/>
                  <a:sym typeface="+mn-lt"/>
                </a:endParaRPr>
              </a:p>
            </p:txBody>
          </p:sp>
          <p:sp>
            <p:nvSpPr>
              <p:cNvPr id="43" name="文本框 4"/>
              <p:cNvSpPr txBox="1">
                <a:spLocks noChangeArrowheads="1"/>
              </p:cNvSpPr>
              <p:nvPr/>
            </p:nvSpPr>
            <p:spPr bwMode="auto">
              <a:xfrm rot="16200000">
                <a:off x="6938619" y="-470715"/>
                <a:ext cx="840324" cy="39987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defPPr>
                  <a:defRPr lang="en-US"/>
                </a:defPPr>
                <a:lvl1pPr algn="ctr">
                  <a:defRPr sz="1600">
                    <a:solidFill>
                      <a:schemeClr val="accent1"/>
                    </a:solidFill>
                    <a:cs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rPr>
                  <a:t>热点问答</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ea"/>
                </a:endParaRPr>
              </a:p>
            </p:txBody>
          </p:sp>
        </p:grpSp>
        <p:sp>
          <p:nvSpPr>
            <p:cNvPr id="41" name="MH_Other_1"/>
            <p:cNvSpPr>
              <a:spLocks noChangeAspect="1"/>
            </p:cNvSpPr>
            <p:nvPr>
              <p:custDataLst>
                <p:tags r:id="rId3"/>
              </p:custDataLst>
            </p:nvPr>
          </p:nvSpPr>
          <p:spPr>
            <a:xfrm>
              <a:off x="2498516" y="1228474"/>
              <a:ext cx="511025" cy="512117"/>
            </a:xfrm>
            <a:prstGeom prst="ellipse">
              <a:avLst/>
            </a:prstGeom>
            <a:solidFill>
              <a:schemeClr val="accent1"/>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rPr>
                <a:t>2</a:t>
              </a:r>
              <a:endParaRPr kumimoji="0" lang="en-US" altLang="zh-CN" sz="2800" b="0" i="0" u="none" strike="noStrike" kern="0" cap="none" spc="0" normalizeH="0" baseline="0" noProof="0" dirty="0">
                <a:ln>
                  <a:noFill/>
                </a:ln>
                <a:solidFill>
                  <a:schemeClr val="bg1"/>
                </a:solidFill>
                <a:effectLst/>
                <a:uLnTx/>
                <a:uFillTx/>
                <a:latin typeface="+mn-lt"/>
                <a:ea typeface="+mn-ea"/>
                <a:cs typeface="+mn-ea"/>
                <a:sym typeface="+mn-lt"/>
              </a:endParaRPr>
            </a:p>
          </p:txBody>
        </p:sp>
      </p:grpSp>
      <p:pic>
        <p:nvPicPr>
          <p:cNvPr id="33" name="图片 32"/>
          <p:cNvPicPr>
            <a:picLocks noChangeAspect="1"/>
          </p:cNvPicPr>
          <p:nvPr/>
        </p:nvPicPr>
        <p:blipFill>
          <a:blip r:embed="rId4"/>
          <a:stretch>
            <a:fillRect/>
          </a:stretch>
        </p:blipFill>
        <p:spPr>
          <a:xfrm>
            <a:off x="2819400" y="1352233"/>
            <a:ext cx="1316038" cy="403225"/>
          </a:xfrm>
          <a:prstGeom prst="rect">
            <a:avLst/>
          </a:prstGeom>
          <a:noFill/>
          <a:ln w="9525">
            <a:noFill/>
          </a:ln>
        </p:spPr>
      </p:pic>
      <p:sp>
        <p:nvSpPr>
          <p:cNvPr id="45" name="MH_Text_1"/>
          <p:cNvSpPr/>
          <p:nvPr>
            <p:custDataLst>
              <p:tags r:id="rId5"/>
            </p:custDataLst>
          </p:nvPr>
        </p:nvSpPr>
        <p:spPr>
          <a:xfrm>
            <a:off x="680442" y="1443884"/>
            <a:ext cx="1906949" cy="923330"/>
          </a:xfrm>
          <a:prstGeom prst="rect">
            <a:avLst/>
          </a:prstGeom>
          <a:noFill/>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gradFill>
                  <a:gsLst>
                    <a:gs pos="0">
                      <a:srgbClr val="53D027"/>
                    </a:gs>
                    <a:gs pos="53000">
                      <a:srgbClr val="1C9518"/>
                    </a:gs>
                    <a:gs pos="100000">
                      <a:srgbClr val="3BD440"/>
                    </a:gs>
                  </a:gsLst>
                  <a:lin ang="5400000" scaled="1"/>
                </a:gradFill>
                <a:effectLst/>
                <a:uLnTx/>
                <a:uFillTx/>
                <a:latin typeface="+mn-lt"/>
                <a:ea typeface="+mn-ea"/>
                <a:cs typeface="+mn-ea"/>
                <a:sym typeface="+mn-lt"/>
              </a:rPr>
              <a:t>目录</a:t>
            </a:r>
            <a:endParaRPr kumimoji="0" lang="zh-CN" altLang="en-US" sz="6000" b="0" i="0" u="none" strike="noStrike" kern="1200" cap="none" spc="0" normalizeH="0" baseline="0" noProof="0" dirty="0">
              <a:ln>
                <a:noFill/>
              </a:ln>
              <a:gradFill>
                <a:gsLst>
                  <a:gs pos="0">
                    <a:srgbClr val="53D027"/>
                  </a:gs>
                  <a:gs pos="53000">
                    <a:srgbClr val="1C9518"/>
                  </a:gs>
                  <a:gs pos="100000">
                    <a:srgbClr val="3BD440"/>
                  </a:gs>
                </a:gsLst>
                <a:lin ang="5400000" scaled="1"/>
              </a:gradFill>
              <a:effectLst/>
              <a:uLnTx/>
              <a:uFillTx/>
              <a:latin typeface="+mn-lt"/>
              <a:ea typeface="+mn-ea"/>
              <a:cs typeface="+mn-ea"/>
              <a:sym typeface="+mn-lt"/>
            </a:endParaRPr>
          </a:p>
        </p:txBody>
      </p:sp>
      <p:pic>
        <p:nvPicPr>
          <p:cNvPr id="47" name="图片 46"/>
          <p:cNvPicPr>
            <a:picLocks noChangeAspect="1"/>
          </p:cNvPicPr>
          <p:nvPr/>
        </p:nvPicPr>
        <p:blipFill>
          <a:blip r:embed="rId4"/>
          <a:stretch>
            <a:fillRect/>
          </a:stretch>
        </p:blipFill>
        <p:spPr>
          <a:xfrm>
            <a:off x="2819400" y="2724150"/>
            <a:ext cx="1316038" cy="401638"/>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000000"/>
                                          </p:val>
                                        </p:tav>
                                        <p:tav tm="100000">
                                          <p:val>
                                            <p:strVal val="#ppt_w"/>
                                          </p:val>
                                        </p:tav>
                                      </p:tavLst>
                                    </p:anim>
                                    <p:anim calcmode="lin" valueType="num">
                                      <p:cBhvr>
                                        <p:cTn id="8" dur="500" fill="hold"/>
                                        <p:tgtEl>
                                          <p:spTgt spid="29"/>
                                        </p:tgtEl>
                                        <p:attrNameLst>
                                          <p:attrName>ppt_h</p:attrName>
                                        </p:attrNameLst>
                                      </p:cBhvr>
                                      <p:tavLst>
                                        <p:tav tm="0">
                                          <p:val>
                                            <p:fltVal val="0.00000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000000"/>
                                          </p:val>
                                        </p:tav>
                                        <p:tav tm="100000">
                                          <p:val>
                                            <p:strVal val="#ppt_w"/>
                                          </p:val>
                                        </p:tav>
                                      </p:tavLst>
                                    </p:anim>
                                    <p:anim calcmode="lin" valueType="num">
                                      <p:cBhvr>
                                        <p:cTn id="13" dur="500" fill="hold"/>
                                        <p:tgtEl>
                                          <p:spTgt spid="45"/>
                                        </p:tgtEl>
                                        <p:attrNameLst>
                                          <p:attrName>ppt_h</p:attrName>
                                        </p:attrNameLst>
                                      </p:cBhvr>
                                      <p:tavLst>
                                        <p:tav tm="0">
                                          <p:val>
                                            <p:fltVal val="0.000000"/>
                                          </p:val>
                                        </p:tav>
                                        <p:tav tm="100000">
                                          <p:val>
                                            <p:strVal val="#ppt_h"/>
                                          </p:val>
                                        </p:tav>
                                      </p:tavLst>
                                    </p:anim>
                                    <p:animEffect transition="in" filter="fade">
                                      <p:cBhvr>
                                        <p:cTn id="14" dur="500"/>
                                        <p:tgtEl>
                                          <p:spTgt spid="45"/>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000000"/>
                                          </p:val>
                                        </p:tav>
                                        <p:tav tm="100000">
                                          <p:val>
                                            <p:strVal val="#ppt_w"/>
                                          </p:val>
                                        </p:tav>
                                      </p:tavLst>
                                    </p:anim>
                                    <p:anim calcmode="lin" valueType="num">
                                      <p:cBhvr>
                                        <p:cTn id="24" dur="500" fill="hold"/>
                                        <p:tgtEl>
                                          <p:spTgt spid="6"/>
                                        </p:tgtEl>
                                        <p:attrNameLst>
                                          <p:attrName>ppt_h</p:attrName>
                                        </p:attrNameLst>
                                      </p:cBhvr>
                                      <p:tavLst>
                                        <p:tav tm="0">
                                          <p:val>
                                            <p:fltVal val="0.000000"/>
                                          </p:val>
                                        </p:tav>
                                        <p:tav tm="100000">
                                          <p:val>
                                            <p:strVal val="#ppt_h"/>
                                          </p:val>
                                        </p:tav>
                                      </p:tavLst>
                                    </p:anim>
                                    <p:animEffect transition="in" filter="fade">
                                      <p:cBhvr>
                                        <p:cTn id="25" dur="500"/>
                                        <p:tgtEl>
                                          <p:spTgt spid="6"/>
                                        </p:tgtEl>
                                      </p:cBhvr>
                                    </p:animEffect>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0-#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000000"/>
                                          </p:val>
                                        </p:tav>
                                        <p:tav tm="100000">
                                          <p:val>
                                            <p:strVal val="#ppt_w"/>
                                          </p:val>
                                        </p:tav>
                                      </p:tavLst>
                                    </p:anim>
                                    <p:anim calcmode="lin" valueType="num">
                                      <p:cBhvr>
                                        <p:cTn id="35" dur="500" fill="hold"/>
                                        <p:tgtEl>
                                          <p:spTgt spid="39"/>
                                        </p:tgtEl>
                                        <p:attrNameLst>
                                          <p:attrName>ppt_h</p:attrName>
                                        </p:attrNameLst>
                                      </p:cBhvr>
                                      <p:tavLst>
                                        <p:tav tm="0">
                                          <p:val>
                                            <p:fltVal val="0.000000"/>
                                          </p:val>
                                        </p:tav>
                                        <p:tav tm="100000">
                                          <p:val>
                                            <p:strVal val="#ppt_h"/>
                                          </p:val>
                                        </p:tav>
                                      </p:tavLst>
                                    </p:anim>
                                    <p:animEffect transition="in" filter="fade">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图片 12"/>
          <p:cNvPicPr>
            <a:picLocks noChangeAspect="1"/>
          </p:cNvPicPr>
          <p:nvPr/>
        </p:nvPicPr>
        <p:blipFill>
          <a:blip r:embed="rId1"/>
          <a:stretch>
            <a:fillRect/>
          </a:stretch>
        </p:blipFill>
        <p:spPr>
          <a:xfrm>
            <a:off x="0" y="-9525"/>
            <a:ext cx="9144000" cy="5141913"/>
          </a:xfrm>
          <a:prstGeom prst="rect">
            <a:avLst/>
          </a:prstGeom>
          <a:noFill/>
          <a:ln w="9525">
            <a:noFill/>
          </a:ln>
        </p:spPr>
      </p:pic>
      <p:sp>
        <p:nvSpPr>
          <p:cNvPr id="4" name="文本框 3"/>
          <p:cNvSpPr txBox="1"/>
          <p:nvPr/>
        </p:nvSpPr>
        <p:spPr>
          <a:xfrm>
            <a:off x="0" y="819150"/>
            <a:ext cx="9067800" cy="3416300"/>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en-US" b="1" kern="1200" cap="none" spc="0" normalizeH="0" baseline="0" noProof="0" dirty="0" smtClean="0">
                <a:solidFill>
                  <a:schemeClr val="accent1"/>
                </a:solidFill>
                <a:latin typeface="+mn-lt"/>
                <a:ea typeface="+mn-ea"/>
                <a:cs typeface="+mn-ea"/>
              </a:rPr>
              <a:t>        一、</a:t>
            </a:r>
            <a:r>
              <a:rPr kumimoji="0" lang="zh-CN" altLang="zh-CN" b="1" kern="1200" cap="none" spc="0" normalizeH="0" baseline="0" noProof="0" dirty="0" smtClean="0">
                <a:solidFill>
                  <a:schemeClr val="accent1"/>
                </a:solidFill>
                <a:latin typeface="+mn-lt"/>
                <a:ea typeface="+mn-ea"/>
                <a:cs typeface="+mn-ea"/>
              </a:rPr>
              <a:t>排放</a:t>
            </a:r>
            <a:r>
              <a:rPr kumimoji="0" lang="zh-CN" altLang="zh-CN" b="1" kern="1200" cap="none" spc="0" normalizeH="0" baseline="0" noProof="0" dirty="0">
                <a:solidFill>
                  <a:schemeClr val="accent1"/>
                </a:solidFill>
                <a:latin typeface="+mn-lt"/>
                <a:ea typeface="+mn-ea"/>
                <a:cs typeface="+mn-ea"/>
              </a:rPr>
              <a:t>口</a:t>
            </a:r>
            <a:r>
              <a:rPr kumimoji="0" lang="zh-CN" altLang="zh-CN" b="1" kern="1200" cap="none" spc="0" normalizeH="0" baseline="0" noProof="0" dirty="0">
                <a:solidFill>
                  <a:srgbClr val="FFC000"/>
                </a:solidFill>
                <a:latin typeface="+mn-lt"/>
                <a:ea typeface="+mn-ea"/>
                <a:cs typeface="+mn-ea"/>
              </a:rPr>
              <a:t>安装排污计量设备</a:t>
            </a:r>
            <a:r>
              <a:rPr kumimoji="0" lang="zh-CN" altLang="zh-CN" b="1" kern="1200" cap="none" spc="0" normalizeH="0" baseline="0" noProof="0" dirty="0">
                <a:solidFill>
                  <a:schemeClr val="accent1"/>
                </a:solidFill>
                <a:latin typeface="+mn-lt"/>
                <a:ea typeface="+mn-ea"/>
                <a:cs typeface="+mn-ea"/>
              </a:rPr>
              <a:t>，能够准确计量</a:t>
            </a:r>
            <a:r>
              <a:rPr kumimoji="0" lang="zh-CN" altLang="zh-CN" b="1" kern="1200" cap="none" spc="0" normalizeH="0" baseline="0" noProof="0" dirty="0">
                <a:solidFill>
                  <a:srgbClr val="FFC000"/>
                </a:solidFill>
                <a:latin typeface="+mn-lt"/>
                <a:ea typeface="+mn-ea"/>
                <a:cs typeface="+mn-ea"/>
              </a:rPr>
              <a:t>污水排放量</a:t>
            </a:r>
            <a:r>
              <a:rPr kumimoji="0" lang="zh-CN" altLang="zh-CN" b="1" kern="1200" cap="none" spc="0" normalizeH="0" baseline="0" noProof="0" dirty="0">
                <a:solidFill>
                  <a:schemeClr val="accent1"/>
                </a:solidFill>
                <a:latin typeface="+mn-lt"/>
                <a:ea typeface="+mn-ea"/>
                <a:cs typeface="+mn-ea"/>
              </a:rPr>
              <a:t>的，按照环境保护税法《当量值表》计算：</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a:t>
            </a:r>
            <a:r>
              <a:rPr kumimoji="0" lang="zh-CN" altLang="zh-CN" b="1" kern="1200" cap="none" spc="0" normalizeH="0" baseline="0" noProof="0" dirty="0">
                <a:solidFill>
                  <a:srgbClr val="FFC000"/>
                </a:solidFill>
                <a:latin typeface="+mn-lt"/>
                <a:ea typeface="+mn-ea"/>
                <a:cs typeface="+mn-ea"/>
              </a:rPr>
              <a:t>应纳税额</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rgbClr val="FFC000"/>
                </a:solidFill>
                <a:latin typeface="+mn-lt"/>
                <a:ea typeface="+mn-ea"/>
                <a:cs typeface="+mn-ea"/>
              </a:rPr>
              <a:t>污水排放量</a:t>
            </a:r>
            <a:r>
              <a:rPr kumimoji="0" lang="zh-CN" altLang="zh-CN" b="1" kern="1200" cap="none" spc="0" normalizeH="0" baseline="0" noProof="0" dirty="0">
                <a:solidFill>
                  <a:schemeClr val="accent1"/>
                </a:solidFill>
                <a:latin typeface="+mn-lt"/>
                <a:ea typeface="+mn-ea"/>
                <a:cs typeface="+mn-ea"/>
              </a:rPr>
              <a:t>（吨）÷污染当量值×适用</a:t>
            </a:r>
            <a:r>
              <a:rPr kumimoji="0" lang="zh-CN" altLang="zh-CN" b="1" kern="1200" cap="none" spc="0" normalizeH="0" baseline="0" noProof="0" dirty="0" smtClean="0">
                <a:solidFill>
                  <a:schemeClr val="accent1"/>
                </a:solidFill>
                <a:latin typeface="+mn-lt"/>
                <a:ea typeface="+mn-ea"/>
                <a:cs typeface="+mn-ea"/>
              </a:rPr>
              <a:t>税额</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zh-CN" altLang="en-US" b="1" kern="1200" cap="none" spc="0" normalizeH="0" baseline="0" noProof="0" dirty="0" smtClean="0">
                <a:solidFill>
                  <a:schemeClr val="accent1"/>
                </a:solidFill>
                <a:latin typeface="+mn-lt"/>
                <a:ea typeface="+mn-ea"/>
                <a:cs typeface="+mn-ea"/>
              </a:rPr>
              <a:t>       二</a:t>
            </a:r>
            <a:r>
              <a:rPr kumimoji="0" lang="zh-CN" altLang="en-US"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排放口未安装排污计量设备或虽安装排污计量设备，未按规定正常使用，无法准确提供污水排放量，但</a:t>
            </a:r>
            <a:r>
              <a:rPr kumimoji="0" lang="zh-CN" altLang="zh-CN" b="1" kern="1200" cap="none" spc="0" normalizeH="0" baseline="0" noProof="0" dirty="0">
                <a:solidFill>
                  <a:srgbClr val="FFC000"/>
                </a:solidFill>
                <a:latin typeface="+mn-lt"/>
                <a:ea typeface="+mn-ea"/>
                <a:cs typeface="+mn-ea"/>
              </a:rPr>
              <a:t>安装用水测量设备</a:t>
            </a:r>
            <a:r>
              <a:rPr kumimoji="0" lang="zh-CN" altLang="zh-CN" b="1" kern="1200" cap="none" spc="0" normalizeH="0" baseline="0" noProof="0" dirty="0">
                <a:solidFill>
                  <a:schemeClr val="accent1"/>
                </a:solidFill>
                <a:latin typeface="+mn-lt"/>
                <a:ea typeface="+mn-ea"/>
                <a:cs typeface="+mn-ea"/>
              </a:rPr>
              <a:t>（水表等），可准确计量用水量的，根据用水量乘以污水排放系数核定污水排放量，按照环境保护税法《当量值表》计算：</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a:t>
            </a:r>
            <a:r>
              <a:rPr kumimoji="0" lang="zh-CN" altLang="zh-CN" b="1" kern="1200" cap="none" spc="0" normalizeH="0" baseline="0" noProof="0" dirty="0">
                <a:solidFill>
                  <a:srgbClr val="FFC000"/>
                </a:solidFill>
                <a:latin typeface="+mn-lt"/>
                <a:ea typeface="+mn-ea"/>
                <a:cs typeface="+mn-ea"/>
              </a:rPr>
              <a:t>应纳税额</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rgbClr val="FFC000"/>
                </a:solidFill>
                <a:latin typeface="+mn-lt"/>
                <a:ea typeface="+mn-ea"/>
                <a:cs typeface="+mn-ea"/>
              </a:rPr>
              <a:t>用水量（吨）×污水排放</a:t>
            </a:r>
            <a:r>
              <a:rPr kumimoji="0" lang="zh-CN" altLang="zh-CN" b="1" kern="1200" cap="none" spc="0" normalizeH="0" baseline="0" noProof="0" dirty="0" smtClean="0">
                <a:solidFill>
                  <a:srgbClr val="FFC000"/>
                </a:solidFill>
                <a:latin typeface="+mn-lt"/>
                <a:ea typeface="+mn-ea"/>
                <a:cs typeface="+mn-ea"/>
              </a:rPr>
              <a:t>系数</a:t>
            </a:r>
            <a:r>
              <a:rPr kumimoji="0" lang="zh-CN" altLang="en-US" b="1" kern="1200" cap="none" spc="0" normalizeH="0" baseline="0" noProof="0" dirty="0" smtClean="0">
                <a:solidFill>
                  <a:srgbClr val="FFC000"/>
                </a:solidFill>
                <a:latin typeface="+mn-lt"/>
                <a:ea typeface="+mn-ea"/>
                <a:cs typeface="+mn-ea"/>
              </a:rPr>
              <a:t>（</a:t>
            </a:r>
            <a:r>
              <a:rPr kumimoji="0" lang="en-US" altLang="zh-CN" b="1" kern="1200" cap="none" spc="0" normalizeH="0" baseline="0" noProof="0" dirty="0" smtClean="0">
                <a:solidFill>
                  <a:srgbClr val="FFC000"/>
                </a:solidFill>
                <a:latin typeface="+mn-lt"/>
                <a:ea typeface="+mn-ea"/>
                <a:cs typeface="+mn-ea"/>
              </a:rPr>
              <a:t>0.7</a:t>
            </a:r>
            <a:r>
              <a:rPr kumimoji="0" lang="zh-CN" altLang="en-US" b="1" kern="1200" cap="none" spc="0" normalizeH="0" baseline="0" noProof="0" dirty="0" smtClean="0">
                <a:solidFill>
                  <a:srgbClr val="FFC000"/>
                </a:solidFill>
                <a:latin typeface="+mn-lt"/>
                <a:ea typeface="+mn-ea"/>
                <a:cs typeface="+mn-ea"/>
              </a:rPr>
              <a:t>）</a:t>
            </a:r>
            <a:r>
              <a:rPr kumimoji="0" lang="zh-CN" altLang="zh-CN" b="1" kern="1200" cap="none" spc="0" normalizeH="0" baseline="0" noProof="0" dirty="0" smtClean="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污染当量值×适用</a:t>
            </a:r>
            <a:r>
              <a:rPr kumimoji="0" lang="zh-CN" altLang="zh-CN" b="1" kern="1200" cap="none" spc="0" normalizeH="0" baseline="0" noProof="0" dirty="0" smtClean="0">
                <a:solidFill>
                  <a:schemeClr val="accent1"/>
                </a:solidFill>
                <a:latin typeface="+mn-lt"/>
                <a:ea typeface="+mn-ea"/>
                <a:cs typeface="+mn-ea"/>
              </a:rPr>
              <a:t>税额</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228600" y="-185737"/>
            <a:ext cx="7696200" cy="2011362"/>
            <a:chOff x="2937662" y="1790482"/>
            <a:chExt cx="6624831" cy="2011346"/>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9399" name="图片 10"/>
            <p:cNvPicPr>
              <a:picLocks noChangeAspect="1"/>
            </p:cNvPicPr>
            <p:nvPr/>
          </p:nvPicPr>
          <p:blipFill>
            <a:blip r:embed="rId2"/>
            <a:stretch>
              <a:fillRect/>
            </a:stretch>
          </p:blipFill>
          <p:spPr>
            <a:xfrm>
              <a:off x="8054580" y="1790482"/>
              <a:ext cx="1507913" cy="1134183"/>
            </a:xfrm>
            <a:prstGeom prst="rect">
              <a:avLst/>
            </a:prstGeom>
            <a:noFill/>
            <a:ln w="9525">
              <a:noFill/>
            </a:ln>
          </p:spPr>
        </p:pic>
        <p:sp>
          <p:nvSpPr>
            <p:cNvPr id="59400" name="矩形 11"/>
            <p:cNvSpPr/>
            <p:nvPr/>
          </p:nvSpPr>
          <p:spPr>
            <a:xfrm>
              <a:off x="3021375" y="2047502"/>
              <a:ext cx="5144671" cy="1754326"/>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小型企业、饮食娱乐服务业、医院水污染物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59397" name="Picture 3"/>
          <p:cNvPicPr>
            <a:picLocks noChangeAspect="1"/>
          </p:cNvPicPr>
          <p:nvPr/>
        </p:nvPicPr>
        <p:blipFill>
          <a:blip r:embed="rId3"/>
          <a:stretch>
            <a:fillRect/>
          </a:stretch>
        </p:blipFill>
        <p:spPr>
          <a:xfrm>
            <a:off x="6019800" y="1211263"/>
            <a:ext cx="3124200" cy="1350962"/>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图片 12"/>
          <p:cNvPicPr>
            <a:picLocks noChangeAspect="1"/>
          </p:cNvPicPr>
          <p:nvPr/>
        </p:nvPicPr>
        <p:blipFill>
          <a:blip r:embed="rId1"/>
          <a:stretch>
            <a:fillRect/>
          </a:stretch>
        </p:blipFill>
        <p:spPr>
          <a:xfrm>
            <a:off x="0" y="-9525"/>
            <a:ext cx="9144000" cy="5141913"/>
          </a:xfrm>
          <a:prstGeom prst="rect">
            <a:avLst/>
          </a:prstGeom>
          <a:noFill/>
          <a:ln w="9525">
            <a:noFill/>
          </a:ln>
        </p:spPr>
      </p:pic>
      <p:sp>
        <p:nvSpPr>
          <p:cNvPr id="4" name="文本框 3"/>
          <p:cNvSpPr txBox="1"/>
          <p:nvPr/>
        </p:nvSpPr>
        <p:spPr>
          <a:xfrm>
            <a:off x="-15875" y="949325"/>
            <a:ext cx="9067800" cy="2584450"/>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en-US" b="1" kern="1200" cap="none" spc="0" normalizeH="0" baseline="0" noProof="0" dirty="0" smtClean="0">
                <a:solidFill>
                  <a:schemeClr val="accent1"/>
                </a:solidFill>
                <a:latin typeface="+mn-lt"/>
                <a:ea typeface="+mn-ea"/>
                <a:cs typeface="+mn-ea"/>
              </a:rPr>
              <a:t>        三、</a:t>
            </a:r>
            <a:r>
              <a:rPr kumimoji="0" lang="zh-CN" altLang="zh-CN" b="1" kern="1200" cap="none" spc="0" normalizeH="0" baseline="0" noProof="0" dirty="0">
                <a:solidFill>
                  <a:srgbClr val="FFC000"/>
                </a:solidFill>
                <a:latin typeface="+mn-lt"/>
                <a:ea typeface="+mn-ea"/>
                <a:cs typeface="+mn-ea"/>
              </a:rPr>
              <a:t>无法核定污水排放量</a:t>
            </a:r>
            <a:r>
              <a:rPr kumimoji="0" lang="zh-CN" altLang="zh-CN" b="1" kern="1200" cap="none" spc="0" normalizeH="0" baseline="0" noProof="0" dirty="0">
                <a:solidFill>
                  <a:schemeClr val="accent1"/>
                </a:solidFill>
                <a:latin typeface="+mn-lt"/>
                <a:ea typeface="+mn-ea"/>
                <a:cs typeface="+mn-ea"/>
              </a:rPr>
              <a:t>的，</a:t>
            </a:r>
            <a:r>
              <a:rPr kumimoji="0" lang="zh-CN" altLang="zh-CN" b="1" kern="1200" cap="none" spc="0" normalizeH="0" baseline="0" noProof="0" dirty="0" smtClean="0">
                <a:solidFill>
                  <a:schemeClr val="accent1"/>
                </a:solidFill>
                <a:latin typeface="+mn-lt"/>
                <a:ea typeface="+mn-ea"/>
                <a:cs typeface="+mn-ea"/>
              </a:rPr>
              <a:t>按照《部分小型第三产业排污特征指标值系数表》</a:t>
            </a:r>
            <a:r>
              <a:rPr kumimoji="0" lang="zh-CN" altLang="zh-CN" b="1" kern="1200" cap="none" spc="0" normalizeH="0" baseline="0" noProof="0" dirty="0">
                <a:solidFill>
                  <a:schemeClr val="accent1"/>
                </a:solidFill>
                <a:latin typeface="+mn-lt"/>
                <a:ea typeface="+mn-ea"/>
                <a:cs typeface="+mn-ea"/>
              </a:rPr>
              <a:t>计算：</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a:t>
            </a:r>
            <a:r>
              <a:rPr kumimoji="0" lang="en-US" altLang="zh-CN" b="1" kern="1200" cap="none" spc="0" normalizeH="0" baseline="0" noProof="0" dirty="0" smtClean="0">
                <a:solidFill>
                  <a:srgbClr val="C00000"/>
                </a:solidFill>
                <a:latin typeface="+mn-lt"/>
                <a:ea typeface="+mn-ea"/>
                <a:cs typeface="+mn-ea"/>
              </a:rPr>
              <a:t>1</a:t>
            </a:r>
            <a:r>
              <a:rPr kumimoji="0" lang="zh-CN" altLang="en-US" b="1" kern="1200" cap="none" spc="0" normalizeH="0" baseline="0" noProof="0" dirty="0" smtClean="0">
                <a:solidFill>
                  <a:srgbClr val="C00000"/>
                </a:solidFill>
                <a:latin typeface="+mn-lt"/>
                <a:ea typeface="+mn-ea"/>
                <a:cs typeface="+mn-ea"/>
              </a:rPr>
              <a:t>、饮食娱乐服务业排放应税水污染物</a:t>
            </a:r>
            <a:endParaRPr kumimoji="0" lang="en-US" altLang="zh-CN" b="1" kern="1200" cap="none" spc="0" normalizeH="0" baseline="0" noProof="0" dirty="0" smtClean="0">
              <a:solidFill>
                <a:srgbClr val="C00000"/>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a:solidFill>
                  <a:schemeClr val="accent1"/>
                </a:solidFill>
                <a:latin typeface="+mn-lt"/>
                <a:ea typeface="+mn-ea"/>
                <a:cs typeface="+mn-ea"/>
              </a:rPr>
              <a:t> </a:t>
            </a: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rgbClr val="FFC000"/>
                </a:solidFill>
                <a:latin typeface="+mn-lt"/>
                <a:ea typeface="+mn-ea"/>
                <a:cs typeface="+mn-ea"/>
              </a:rPr>
              <a:t>应</a:t>
            </a:r>
            <a:r>
              <a:rPr kumimoji="0" lang="zh-CN" altLang="zh-CN" b="1" kern="1200" cap="none" spc="0" normalizeH="0" baseline="0" noProof="0" dirty="0">
                <a:solidFill>
                  <a:srgbClr val="FFC000"/>
                </a:solidFill>
                <a:latin typeface="+mn-lt"/>
                <a:ea typeface="+mn-ea"/>
                <a:cs typeface="+mn-ea"/>
              </a:rPr>
              <a:t>纳税额（餐饮业）</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营业面积对应的排污特征指标值系数×适用</a:t>
            </a:r>
            <a:r>
              <a:rPr kumimoji="0" lang="zh-CN" altLang="zh-CN" b="1" kern="1200" cap="none" spc="0" normalizeH="0" baseline="0" noProof="0" dirty="0" smtClean="0">
                <a:solidFill>
                  <a:schemeClr val="accent1"/>
                </a:solidFill>
                <a:latin typeface="+mn-lt"/>
                <a:ea typeface="+mn-ea"/>
                <a:cs typeface="+mn-ea"/>
              </a:rPr>
              <a:t>税额</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228600" y="-185737"/>
            <a:ext cx="7696200" cy="1135062"/>
            <a:chOff x="2937662" y="1790482"/>
            <a:chExt cx="6624831" cy="11341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0425" name="图片 10"/>
            <p:cNvPicPr>
              <a:picLocks noChangeAspect="1"/>
            </p:cNvPicPr>
            <p:nvPr/>
          </p:nvPicPr>
          <p:blipFill>
            <a:blip r:embed="rId2"/>
            <a:stretch>
              <a:fillRect/>
            </a:stretch>
          </p:blipFill>
          <p:spPr>
            <a:xfrm>
              <a:off x="8054580" y="1790482"/>
              <a:ext cx="1507913" cy="1134183"/>
            </a:xfrm>
            <a:prstGeom prst="rect">
              <a:avLst/>
            </a:prstGeom>
            <a:noFill/>
            <a:ln w="9525">
              <a:noFill/>
            </a:ln>
          </p:spPr>
        </p:pic>
        <p:sp>
          <p:nvSpPr>
            <p:cNvPr id="60426"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小型企业、饮食娱乐服务业、医院水污染物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0421" name="Rectangle 4"/>
          <p:cNvSpPr/>
          <p:nvPr/>
        </p:nvSpPr>
        <p:spPr>
          <a:xfrm>
            <a:off x="2133600" y="2876550"/>
            <a:ext cx="9144000" cy="0"/>
          </a:xfrm>
          <a:prstGeom prst="rect">
            <a:avLst/>
          </a:prstGeom>
          <a:noFill/>
          <a:ln w="9525">
            <a:noFill/>
          </a:ln>
        </p:spPr>
        <p:txBody>
          <a:bodyPr wrap="none" anchor="ctr" anchorCtr="0">
            <a:spAutoFit/>
          </a:bodyPr>
          <a:p>
            <a:pPr eaLnBrk="1" hangingPunct="1">
              <a:buNone/>
            </a:pPr>
            <a:endParaRPr lang="zh-CN" altLang="en-US" dirty="0"/>
          </a:p>
        </p:txBody>
      </p:sp>
      <p:sp>
        <p:nvSpPr>
          <p:cNvPr id="60422" name="Rectangle 7"/>
          <p:cNvSpPr/>
          <p:nvPr/>
        </p:nvSpPr>
        <p:spPr>
          <a:xfrm>
            <a:off x="2263775" y="2716213"/>
            <a:ext cx="9144000" cy="0"/>
          </a:xfrm>
          <a:prstGeom prst="rect">
            <a:avLst/>
          </a:prstGeom>
          <a:noFill/>
          <a:ln w="9525">
            <a:noFill/>
          </a:ln>
        </p:spPr>
        <p:txBody>
          <a:bodyPr wrap="none" anchor="ctr" anchorCtr="0">
            <a:spAutoFit/>
          </a:bodyPr>
          <a:p>
            <a:pPr eaLnBrk="1" hangingPunct="1">
              <a:buNone/>
            </a:pPr>
            <a:endParaRPr lang="zh-CN" altLang="en-US" dirty="0"/>
          </a:p>
        </p:txBody>
      </p:sp>
      <p:graphicFrame>
        <p:nvGraphicFramePr>
          <p:cNvPr id="60423" name="对象 7"/>
          <p:cNvGraphicFramePr>
            <a:graphicFrameLocks noChangeAspect="1"/>
          </p:cNvGraphicFramePr>
          <p:nvPr/>
        </p:nvGraphicFramePr>
        <p:xfrm>
          <a:off x="1954213" y="2597150"/>
          <a:ext cx="5235575" cy="2417763"/>
        </p:xfrm>
        <a:graphic>
          <a:graphicData uri="http://schemas.openxmlformats.org/presentationml/2006/ole">
            <mc:AlternateContent xmlns:mc="http://schemas.openxmlformats.org/markup-compatibility/2006">
              <mc:Choice xmlns:v="urn:schemas-microsoft-com:vml" Requires="v">
                <p:oleObj spid="_x0000_s3084" name="" r:id="rId3" imgW="4556760" imgH="2103120" progId="Picture.PicObj.1">
                  <p:embed/>
                </p:oleObj>
              </mc:Choice>
              <mc:Fallback>
                <p:oleObj name="" r:id="rId3" imgW="4556760" imgH="2103120" progId="Picture.PicObj.1">
                  <p:embed/>
                  <p:pic>
                    <p:nvPicPr>
                      <p:cNvPr id="0" name="图片 3083"/>
                      <p:cNvPicPr/>
                      <p:nvPr/>
                    </p:nvPicPr>
                    <p:blipFill>
                      <a:blip r:embed="rId4"/>
                      <a:stretch>
                        <a:fillRect/>
                      </a:stretch>
                    </p:blipFill>
                    <p:spPr>
                      <a:xfrm>
                        <a:off x="1954213" y="2597150"/>
                        <a:ext cx="5235575" cy="2417763"/>
                      </a:xfrm>
                      <a:prstGeom prst="rect">
                        <a:avLst/>
                      </a:prstGeom>
                      <a:noFill/>
                      <a:ln w="38100">
                        <a:noFill/>
                        <a:miter/>
                      </a:ln>
                    </p:spPr>
                  </p:pic>
                </p:oleObj>
              </mc:Fallback>
            </mc:AlternateContent>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图片 12"/>
          <p:cNvPicPr>
            <a:picLocks noChangeAspect="1"/>
          </p:cNvPicPr>
          <p:nvPr/>
        </p:nvPicPr>
        <p:blipFill>
          <a:blip r:embed="rId1"/>
          <a:stretch>
            <a:fillRect/>
          </a:stretch>
        </p:blipFill>
        <p:spPr>
          <a:xfrm>
            <a:off x="-15875" y="1588"/>
            <a:ext cx="9144000" cy="5141912"/>
          </a:xfrm>
          <a:prstGeom prst="rect">
            <a:avLst/>
          </a:prstGeom>
          <a:noFill/>
          <a:ln w="9525">
            <a:noFill/>
          </a:ln>
        </p:spPr>
      </p:pic>
      <p:sp>
        <p:nvSpPr>
          <p:cNvPr id="4" name="文本框 3"/>
          <p:cNvSpPr txBox="1"/>
          <p:nvPr/>
        </p:nvSpPr>
        <p:spPr>
          <a:xfrm>
            <a:off x="-15875" y="949325"/>
            <a:ext cx="8702675" cy="1338263"/>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en-US"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rgbClr val="FFC000"/>
                </a:solidFill>
                <a:latin typeface="+mn-lt"/>
                <a:ea typeface="+mn-ea"/>
                <a:cs typeface="+mn-ea"/>
              </a:rPr>
              <a:t>应</a:t>
            </a:r>
            <a:r>
              <a:rPr kumimoji="0" lang="zh-CN" altLang="zh-CN" b="1" kern="1200" cap="none" spc="0" normalizeH="0" baseline="0" noProof="0" dirty="0">
                <a:solidFill>
                  <a:srgbClr val="FFC000"/>
                </a:solidFill>
                <a:latin typeface="+mn-lt"/>
                <a:ea typeface="+mn-ea"/>
                <a:cs typeface="+mn-ea"/>
              </a:rPr>
              <a:t>纳税额</a:t>
            </a:r>
            <a:r>
              <a:rPr kumimoji="0" lang="zh-CN" altLang="zh-CN" b="1" kern="1200" cap="none" spc="0" normalizeH="0" baseline="0" noProof="0" dirty="0" smtClean="0">
                <a:solidFill>
                  <a:srgbClr val="FFC000"/>
                </a:solidFill>
                <a:latin typeface="+mn-lt"/>
                <a:ea typeface="+mn-ea"/>
                <a:cs typeface="+mn-ea"/>
              </a:rPr>
              <a:t>（</a:t>
            </a:r>
            <a:r>
              <a:rPr kumimoji="0" lang="zh-CN" altLang="en-US" b="1" kern="1200" cap="none" spc="0" normalizeH="0" baseline="0" noProof="0" dirty="0" smtClean="0">
                <a:solidFill>
                  <a:srgbClr val="FFC000"/>
                </a:solidFill>
                <a:latin typeface="+mn-lt"/>
                <a:ea typeface="+mn-ea"/>
                <a:cs typeface="+mn-ea"/>
              </a:rPr>
              <a:t>除餐饮业之外的</a:t>
            </a:r>
            <a:r>
              <a:rPr kumimoji="0" lang="zh-CN" altLang="zh-CN" b="1" kern="1200" cap="none" spc="0" normalizeH="0" baseline="0" noProof="0" dirty="0" smtClean="0">
                <a:solidFill>
                  <a:srgbClr val="FFC000"/>
                </a:solidFill>
                <a:latin typeface="+mn-lt"/>
                <a:ea typeface="+mn-ea"/>
                <a:cs typeface="+mn-ea"/>
              </a:rPr>
              <a:t>其他</a:t>
            </a:r>
            <a:r>
              <a:rPr kumimoji="0" lang="zh-CN" altLang="en-US" b="1" kern="1200" cap="none" spc="0" normalizeH="0" baseline="0" noProof="0" dirty="0">
                <a:solidFill>
                  <a:srgbClr val="FFC000"/>
                </a:solidFill>
                <a:latin typeface="+mn-lt"/>
                <a:ea typeface="+mn-ea"/>
                <a:cs typeface="+mn-ea"/>
              </a:rPr>
              <a:t>行</a:t>
            </a:r>
            <a:r>
              <a:rPr kumimoji="0" lang="zh-CN" altLang="zh-CN" b="1" kern="1200" cap="none" spc="0" normalizeH="0" baseline="0" noProof="0" dirty="0" smtClean="0">
                <a:solidFill>
                  <a:srgbClr val="FFC000"/>
                </a:solidFill>
                <a:latin typeface="+mn-lt"/>
                <a:ea typeface="+mn-ea"/>
                <a:cs typeface="+mn-ea"/>
              </a:rPr>
              <a:t>业</a:t>
            </a:r>
            <a:r>
              <a:rPr kumimoji="0" lang="zh-CN" altLang="zh-CN" b="1" kern="1200" cap="none" spc="0" normalizeH="0" baseline="0" noProof="0" dirty="0">
                <a:solidFill>
                  <a:srgbClr val="FFC000"/>
                </a:solidFill>
                <a:latin typeface="+mn-lt"/>
                <a:ea typeface="+mn-ea"/>
                <a:cs typeface="+mn-ea"/>
              </a:rPr>
              <a:t>）</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特征指标数量（台、张</a:t>
            </a:r>
            <a:r>
              <a:rPr kumimoji="0" lang="zh-CN" altLang="zh-CN" b="1" kern="1200" cap="none" spc="0" normalizeH="0" baseline="0" noProof="0" dirty="0" smtClean="0">
                <a:solidFill>
                  <a:schemeClr val="accent1"/>
                </a:solidFill>
                <a:latin typeface="+mn-lt"/>
                <a:ea typeface="+mn-ea"/>
                <a:cs typeface="+mn-ea"/>
              </a:rPr>
              <a:t>、</a:t>
            </a:r>
            <a:r>
              <a:rPr kumimoji="0" lang="zh-CN" altLang="en-US" b="1" kern="1200" cap="none" spc="0" normalizeH="0" baseline="0" noProof="0" dirty="0" smtClean="0">
                <a:solidFill>
                  <a:schemeClr val="accent1"/>
                </a:solidFill>
                <a:latin typeface="+mn-lt"/>
                <a:ea typeface="+mn-ea"/>
                <a:cs typeface="+mn-ea"/>
              </a:rPr>
              <a:t>个、条、</a:t>
            </a:r>
            <a:r>
              <a:rPr kumimoji="0" lang="zh-CN" altLang="zh-CN" b="1" kern="1200" cap="none" spc="0" normalizeH="0" baseline="0" noProof="0" dirty="0" smtClean="0">
                <a:solidFill>
                  <a:schemeClr val="accent1"/>
                </a:solidFill>
                <a:latin typeface="+mn-lt"/>
                <a:ea typeface="+mn-ea"/>
                <a:cs typeface="+mn-ea"/>
              </a:rPr>
              <a:t>支</a:t>
            </a:r>
            <a:r>
              <a:rPr kumimoji="0" lang="zh-CN" altLang="zh-CN" b="1" kern="1200" cap="none" spc="0" normalizeH="0" baseline="0" noProof="0" dirty="0">
                <a:solidFill>
                  <a:schemeClr val="accent1"/>
                </a:solidFill>
                <a:latin typeface="+mn-lt"/>
                <a:ea typeface="+mn-ea"/>
                <a:cs typeface="+mn-ea"/>
              </a:rPr>
              <a:t>等）×排污特征指标值系数×适用税额</a:t>
            </a:r>
            <a:endParaRPr kumimoji="0" lang="en-US" altLang="zh-CN" b="1" kern="1200" cap="none" spc="0" normalizeH="0" baseline="0" noProof="0" dirty="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228600" y="-185737"/>
            <a:ext cx="7696200" cy="1135062"/>
            <a:chOff x="2937662" y="1790482"/>
            <a:chExt cx="6624831" cy="11341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1450" name="图片 10"/>
            <p:cNvPicPr>
              <a:picLocks noChangeAspect="1"/>
            </p:cNvPicPr>
            <p:nvPr/>
          </p:nvPicPr>
          <p:blipFill>
            <a:blip r:embed="rId2"/>
            <a:stretch>
              <a:fillRect/>
            </a:stretch>
          </p:blipFill>
          <p:spPr>
            <a:xfrm>
              <a:off x="8054580" y="1790482"/>
              <a:ext cx="1507913" cy="1134183"/>
            </a:xfrm>
            <a:prstGeom prst="rect">
              <a:avLst/>
            </a:prstGeom>
            <a:noFill/>
            <a:ln w="9525">
              <a:noFill/>
            </a:ln>
          </p:spPr>
        </p:pic>
        <p:sp>
          <p:nvSpPr>
            <p:cNvPr id="61451"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小型企业、饮食娱乐服务业、医院水污染物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1445" name="Rectangle 4"/>
          <p:cNvSpPr/>
          <p:nvPr/>
        </p:nvSpPr>
        <p:spPr>
          <a:xfrm>
            <a:off x="2438400" y="1895475"/>
            <a:ext cx="7939088" cy="46038"/>
          </a:xfrm>
          <a:prstGeom prst="rect">
            <a:avLst/>
          </a:prstGeom>
          <a:noFill/>
          <a:ln w="9525">
            <a:noFill/>
          </a:ln>
        </p:spPr>
        <p:txBody>
          <a:bodyPr anchor="ctr" anchorCtr="0">
            <a:spAutoFit/>
          </a:bodyPr>
          <a:p>
            <a:pPr eaLnBrk="1" hangingPunct="1">
              <a:buNone/>
            </a:pPr>
            <a:endParaRPr lang="zh-CN" altLang="en-US" dirty="0"/>
          </a:p>
        </p:txBody>
      </p:sp>
      <p:graphicFrame>
        <p:nvGraphicFramePr>
          <p:cNvPr id="61446" name="对象 7"/>
          <p:cNvGraphicFramePr>
            <a:graphicFrameLocks noChangeAspect="1"/>
          </p:cNvGraphicFramePr>
          <p:nvPr/>
        </p:nvGraphicFramePr>
        <p:xfrm>
          <a:off x="2438400" y="2063750"/>
          <a:ext cx="3735388" cy="3079750"/>
        </p:xfrm>
        <a:graphic>
          <a:graphicData uri="http://schemas.openxmlformats.org/presentationml/2006/ole">
            <mc:AlternateContent xmlns:mc="http://schemas.openxmlformats.org/markup-compatibility/2006">
              <mc:Choice xmlns:v="urn:schemas-microsoft-com:vml" Requires="v">
                <p:oleObj spid="_x0000_s3083" name="" r:id="rId3" imgW="4564380" imgH="3764280" progId="Picture.PicObj.1">
                  <p:embed/>
                </p:oleObj>
              </mc:Choice>
              <mc:Fallback>
                <p:oleObj name="" r:id="rId3" imgW="4564380" imgH="3764280" progId="Picture.PicObj.1">
                  <p:embed/>
                  <p:pic>
                    <p:nvPicPr>
                      <p:cNvPr id="0" name="图片 3082"/>
                      <p:cNvPicPr/>
                      <p:nvPr/>
                    </p:nvPicPr>
                    <p:blipFill>
                      <a:blip r:embed="rId4"/>
                      <a:stretch>
                        <a:fillRect/>
                      </a:stretch>
                    </p:blipFill>
                    <p:spPr>
                      <a:xfrm>
                        <a:off x="2438400" y="2063750"/>
                        <a:ext cx="3735388" cy="3079750"/>
                      </a:xfrm>
                      <a:prstGeom prst="rect">
                        <a:avLst/>
                      </a:prstGeom>
                      <a:noFill/>
                      <a:ln w="38100">
                        <a:noFill/>
                        <a:miter/>
                      </a:ln>
                    </p:spPr>
                  </p:pic>
                </p:oleObj>
              </mc:Fallback>
            </mc:AlternateContent>
          </a:graphicData>
        </a:graphic>
      </p:graphicFrame>
      <p:sp>
        <p:nvSpPr>
          <p:cNvPr id="61447" name="Rectangle 6"/>
          <p:cNvSpPr/>
          <p:nvPr/>
        </p:nvSpPr>
        <p:spPr>
          <a:xfrm>
            <a:off x="2438400" y="1838325"/>
            <a:ext cx="7210425" cy="46038"/>
          </a:xfrm>
          <a:prstGeom prst="rect">
            <a:avLst/>
          </a:prstGeom>
          <a:noFill/>
          <a:ln w="9525">
            <a:noFill/>
          </a:ln>
        </p:spPr>
        <p:txBody>
          <a:bodyPr anchor="ctr" anchorCtr="0">
            <a:spAutoFit/>
          </a:bodyPr>
          <a:p>
            <a:pPr eaLnBrk="1" hangingPunct="1">
              <a:buNone/>
            </a:pPr>
            <a:endParaRPr lang="zh-CN" altLang="en-US" dirty="0"/>
          </a:p>
        </p:txBody>
      </p:sp>
      <p:graphicFrame>
        <p:nvGraphicFramePr>
          <p:cNvPr id="61448" name="对象 16"/>
          <p:cNvGraphicFramePr>
            <a:graphicFrameLocks noChangeAspect="1"/>
          </p:cNvGraphicFramePr>
          <p:nvPr/>
        </p:nvGraphicFramePr>
        <p:xfrm>
          <a:off x="2446338" y="1866900"/>
          <a:ext cx="3733800" cy="238125"/>
        </p:xfrm>
        <a:graphic>
          <a:graphicData uri="http://schemas.openxmlformats.org/presentationml/2006/ole">
            <mc:AlternateContent xmlns:mc="http://schemas.openxmlformats.org/markup-compatibility/2006">
              <mc:Choice xmlns:v="urn:schemas-microsoft-com:vml" Requires="v">
                <p:oleObj spid="_x0000_s3082" name="" r:id="rId5" imgW="4541520" imgH="289560" progId="Picture.PicObj.1">
                  <p:embed/>
                </p:oleObj>
              </mc:Choice>
              <mc:Fallback>
                <p:oleObj name="" r:id="rId5" imgW="4541520" imgH="289560" progId="Picture.PicObj.1">
                  <p:embed/>
                  <p:pic>
                    <p:nvPicPr>
                      <p:cNvPr id="0" name="图片 3081"/>
                      <p:cNvPicPr/>
                      <p:nvPr/>
                    </p:nvPicPr>
                    <p:blipFill>
                      <a:blip r:embed="rId6"/>
                      <a:stretch>
                        <a:fillRect/>
                      </a:stretch>
                    </p:blipFill>
                    <p:spPr>
                      <a:xfrm>
                        <a:off x="2446338" y="1866900"/>
                        <a:ext cx="3733800" cy="238125"/>
                      </a:xfrm>
                      <a:prstGeom prst="rect">
                        <a:avLst/>
                      </a:prstGeom>
                      <a:noFill/>
                      <a:ln w="38100">
                        <a:noFill/>
                        <a:miter/>
                      </a:ln>
                    </p:spPr>
                  </p:pic>
                </p:oleObj>
              </mc:Fallback>
            </mc:AlternateContent>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图片 12"/>
          <p:cNvPicPr>
            <a:picLocks noChangeAspect="1"/>
          </p:cNvPicPr>
          <p:nvPr/>
        </p:nvPicPr>
        <p:blipFill>
          <a:blip r:embed="rId1"/>
          <a:stretch>
            <a:fillRect/>
          </a:stretch>
        </p:blipFill>
        <p:spPr>
          <a:xfrm>
            <a:off x="0" y="-47625"/>
            <a:ext cx="9144000" cy="5141913"/>
          </a:xfrm>
          <a:prstGeom prst="rect">
            <a:avLst/>
          </a:prstGeom>
          <a:noFill/>
          <a:ln w="9525">
            <a:noFill/>
          </a:ln>
        </p:spPr>
      </p:pic>
      <p:sp>
        <p:nvSpPr>
          <p:cNvPr id="4" name="文本框 3"/>
          <p:cNvSpPr txBox="1"/>
          <p:nvPr/>
        </p:nvSpPr>
        <p:spPr>
          <a:xfrm>
            <a:off x="0" y="819150"/>
            <a:ext cx="9067800" cy="1338263"/>
          </a:xfrm>
          <a:prstGeom prst="rect">
            <a:avLst/>
          </a:prstGeom>
          <a:noFill/>
        </p:spPr>
        <p:txBody>
          <a:bodyPr wrap="square" rtlCol="0">
            <a:spAutoFit/>
          </a:bodyPr>
          <a:p>
            <a:pPr eaLnBrk="1" hangingPunct="1">
              <a:lnSpc>
                <a:spcPct val="150000"/>
              </a:lnSpc>
              <a:buNone/>
            </a:pPr>
            <a:r>
              <a:rPr lang="zh-CN" altLang="en-US" b="1" dirty="0">
                <a:solidFill>
                  <a:schemeClr val="accent1"/>
                </a:solidFill>
                <a:ea typeface="字体视界-简圆体"/>
              </a:rPr>
              <a:t>            </a:t>
            </a:r>
            <a:r>
              <a:rPr lang="en-US" altLang="zh-CN" b="1" dirty="0">
                <a:solidFill>
                  <a:srgbClr val="C00000"/>
                </a:solidFill>
                <a:ea typeface="字体视界-简圆体"/>
              </a:rPr>
              <a:t>2</a:t>
            </a:r>
            <a:r>
              <a:rPr lang="zh-CN" altLang="en-US" b="1" dirty="0">
                <a:solidFill>
                  <a:srgbClr val="C00000"/>
                </a:solidFill>
                <a:ea typeface="字体视界-简圆体"/>
              </a:rPr>
              <a:t>、医院排放应税水污染物</a:t>
            </a:r>
            <a:endParaRPr lang="en-US" altLang="zh-CN" b="1" dirty="0">
              <a:solidFill>
                <a:srgbClr val="C00000"/>
              </a:solidFill>
              <a:ea typeface="字体视界-简圆体"/>
            </a:endParaRPr>
          </a:p>
          <a:p>
            <a:pPr eaLnBrk="1" hangingPunct="1">
              <a:lnSpc>
                <a:spcPct val="150000"/>
              </a:lnSpc>
              <a:buNone/>
            </a:pPr>
            <a:br>
              <a:rPr lang="en-US" altLang="zh-CN" b="1" dirty="0">
                <a:solidFill>
                  <a:schemeClr val="accent1"/>
                </a:solidFill>
                <a:ea typeface="字体视界-简圆体"/>
              </a:rPr>
            </a:br>
            <a:r>
              <a:rPr lang="en-US" altLang="zh-CN" b="1" dirty="0">
                <a:solidFill>
                  <a:schemeClr val="accent1"/>
                </a:solidFill>
                <a:ea typeface="字体视界-简圆体"/>
              </a:rPr>
              <a:t>   </a:t>
            </a:r>
            <a:r>
              <a:rPr lang="en-US" altLang="zh-CN" b="1" dirty="0">
                <a:solidFill>
                  <a:srgbClr val="FFC000"/>
                </a:solidFill>
                <a:ea typeface="字体视界-简圆体"/>
              </a:rPr>
              <a:t>                 </a:t>
            </a:r>
            <a:r>
              <a:rPr lang="zh-CN" altLang="zh-CN" b="1" dirty="0">
                <a:solidFill>
                  <a:srgbClr val="FFC000"/>
                </a:solidFill>
                <a:ea typeface="字体视界-简圆体"/>
              </a:rPr>
              <a:t>应纳税额</a:t>
            </a:r>
            <a:r>
              <a:rPr lang="en-US" altLang="zh-CN" b="1" dirty="0">
                <a:solidFill>
                  <a:schemeClr val="accent1"/>
                </a:solidFill>
                <a:ea typeface="字体视界-简圆体"/>
              </a:rPr>
              <a:t>=</a:t>
            </a:r>
            <a:r>
              <a:rPr lang="zh-CN" altLang="zh-CN" b="1" dirty="0">
                <a:solidFill>
                  <a:schemeClr val="accent1"/>
                </a:solidFill>
                <a:ea typeface="字体视界-简圆体"/>
              </a:rPr>
              <a:t>病床数（床）÷污染当量值×适用税额</a:t>
            </a:r>
            <a:endParaRPr lang="zh-CN" altLang="en-US" b="1" dirty="0">
              <a:solidFill>
                <a:schemeClr val="accent1"/>
              </a:solidFill>
              <a:ea typeface="字体视界-简圆体"/>
              <a:sym typeface="+mn-lt"/>
            </a:endParaRPr>
          </a:p>
        </p:txBody>
      </p:sp>
      <p:grpSp>
        <p:nvGrpSpPr>
          <p:cNvPr id="9" name="组合 8"/>
          <p:cNvGrpSpPr/>
          <p:nvPr/>
        </p:nvGrpSpPr>
        <p:grpSpPr>
          <a:xfrm>
            <a:off x="228600" y="-185737"/>
            <a:ext cx="7696200" cy="1135062"/>
            <a:chOff x="2937662" y="1790482"/>
            <a:chExt cx="6624831" cy="11341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2471" name="图片 10"/>
            <p:cNvPicPr>
              <a:picLocks noChangeAspect="1"/>
            </p:cNvPicPr>
            <p:nvPr/>
          </p:nvPicPr>
          <p:blipFill>
            <a:blip r:embed="rId2"/>
            <a:stretch>
              <a:fillRect/>
            </a:stretch>
          </p:blipFill>
          <p:spPr>
            <a:xfrm>
              <a:off x="8054580" y="1790482"/>
              <a:ext cx="1507913" cy="1134183"/>
            </a:xfrm>
            <a:prstGeom prst="rect">
              <a:avLst/>
            </a:prstGeom>
            <a:noFill/>
            <a:ln w="9525">
              <a:noFill/>
            </a:ln>
          </p:spPr>
        </p:pic>
        <p:sp>
          <p:nvSpPr>
            <p:cNvPr id="62472"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小型企业、饮食娱乐服务业、医院水污染物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62469" name="Picture 4"/>
          <p:cNvPicPr>
            <a:picLocks noChangeAspect="1"/>
          </p:cNvPicPr>
          <p:nvPr/>
        </p:nvPicPr>
        <p:blipFill>
          <a:blip r:embed="rId3"/>
          <a:stretch>
            <a:fillRect/>
          </a:stretch>
        </p:blipFill>
        <p:spPr>
          <a:xfrm>
            <a:off x="2071688" y="2038350"/>
            <a:ext cx="5000625" cy="1914525"/>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图片 12"/>
          <p:cNvPicPr>
            <a:picLocks noChangeAspect="1"/>
          </p:cNvPicPr>
          <p:nvPr/>
        </p:nvPicPr>
        <p:blipFill>
          <a:blip r:embed="rId1"/>
          <a:stretch>
            <a:fillRect/>
          </a:stretch>
        </p:blipFill>
        <p:spPr>
          <a:xfrm>
            <a:off x="-47625" y="-9525"/>
            <a:ext cx="9144000" cy="5141913"/>
          </a:xfrm>
          <a:prstGeom prst="rect">
            <a:avLst/>
          </a:prstGeom>
          <a:noFill/>
          <a:ln w="9525">
            <a:noFill/>
          </a:ln>
        </p:spPr>
      </p:pic>
      <p:sp>
        <p:nvSpPr>
          <p:cNvPr id="4" name="文本框 3"/>
          <p:cNvSpPr txBox="1"/>
          <p:nvPr/>
        </p:nvSpPr>
        <p:spPr>
          <a:xfrm>
            <a:off x="381000" y="841375"/>
            <a:ext cx="8455025" cy="1755775"/>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zh-CN" b="1" kern="1200" cap="none" spc="0" normalizeH="0" baseline="0" noProof="0" dirty="0" smtClean="0">
                <a:solidFill>
                  <a:schemeClr val="accent1"/>
                </a:solidFill>
                <a:latin typeface="+mn-lt"/>
                <a:ea typeface="+mn-ea"/>
                <a:cs typeface="+mn-ea"/>
              </a:rPr>
              <a:t>纳税人</a:t>
            </a:r>
            <a:r>
              <a:rPr kumimoji="0" lang="zh-CN" altLang="zh-CN" b="1" kern="1200" cap="none" spc="0" normalizeH="0" baseline="0" noProof="0" dirty="0">
                <a:solidFill>
                  <a:schemeClr val="accent1"/>
                </a:solidFill>
                <a:latin typeface="+mn-lt"/>
                <a:ea typeface="+mn-ea"/>
                <a:cs typeface="+mn-ea"/>
              </a:rPr>
              <a:t>使用独立燃烧锅炉（≤</a:t>
            </a:r>
            <a:r>
              <a:rPr kumimoji="0" lang="en-US" altLang="zh-CN" b="1" kern="1200" cap="none" spc="0" normalizeH="0" baseline="0" noProof="0" dirty="0">
                <a:solidFill>
                  <a:schemeClr val="accent1"/>
                </a:solidFill>
                <a:latin typeface="+mn-lt"/>
                <a:ea typeface="+mn-ea"/>
                <a:cs typeface="+mn-ea"/>
              </a:rPr>
              <a:t>2</a:t>
            </a:r>
            <a:r>
              <a:rPr kumimoji="0" lang="zh-CN" altLang="zh-CN" b="1" kern="1200" cap="none" spc="0" normalizeH="0" baseline="0" noProof="0" dirty="0">
                <a:solidFill>
                  <a:schemeClr val="accent1"/>
                </a:solidFill>
                <a:latin typeface="+mn-lt"/>
                <a:ea typeface="+mn-ea"/>
                <a:cs typeface="+mn-ea"/>
              </a:rPr>
              <a:t>蒸吨）排放应税大气污染物、餐饮业</a:t>
            </a:r>
            <a:r>
              <a:rPr kumimoji="0" lang="zh-CN" altLang="zh-CN" b="1" kern="1200" cap="none" spc="0" normalizeH="0" baseline="0" noProof="0" dirty="0">
                <a:solidFill>
                  <a:srgbClr val="FFC000"/>
                </a:solidFill>
                <a:latin typeface="+mn-lt"/>
                <a:ea typeface="+mn-ea"/>
                <a:cs typeface="+mn-ea"/>
              </a:rPr>
              <a:t>燃烧燃煤</a:t>
            </a:r>
            <a:r>
              <a:rPr kumimoji="0" lang="zh-CN" altLang="zh-CN" b="1" kern="1200" cap="none" spc="0" normalizeH="0" baseline="0" noProof="0" dirty="0">
                <a:solidFill>
                  <a:schemeClr val="accent1"/>
                </a:solidFill>
                <a:latin typeface="+mn-lt"/>
                <a:ea typeface="+mn-ea"/>
                <a:cs typeface="+mn-ea"/>
              </a:rPr>
              <a:t>产生废气（</a:t>
            </a:r>
            <a:r>
              <a:rPr kumimoji="0" lang="zh-CN" altLang="zh-CN" b="1" kern="1200" cap="none" spc="0" normalizeH="0" baseline="0" noProof="0" dirty="0">
                <a:solidFill>
                  <a:srgbClr val="FFC000"/>
                </a:solidFill>
                <a:latin typeface="+mn-lt"/>
                <a:ea typeface="+mn-ea"/>
                <a:cs typeface="+mn-ea"/>
              </a:rPr>
              <a:t>不含油烟类污染物</a:t>
            </a:r>
            <a:r>
              <a:rPr kumimoji="0" lang="zh-CN"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smtClean="0">
                <a:solidFill>
                  <a:schemeClr val="accent1"/>
                </a:solidFill>
                <a:latin typeface="+mn-lt"/>
                <a:ea typeface="+mn-ea"/>
                <a:cs typeface="+mn-ea"/>
              </a:rPr>
              <a:t>按照《部分小型第三产业排污特征指标值系数表》</a:t>
            </a:r>
            <a:r>
              <a:rPr kumimoji="0" lang="zh-CN" altLang="zh-CN" b="1" kern="1200" cap="none" spc="0" normalizeH="0" baseline="0" noProof="0" dirty="0">
                <a:solidFill>
                  <a:schemeClr val="accent1"/>
                </a:solidFill>
                <a:latin typeface="+mn-lt"/>
                <a:ea typeface="+mn-ea"/>
                <a:cs typeface="+mn-ea"/>
              </a:rPr>
              <a:t>计算：</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a:t>
            </a:r>
            <a:r>
              <a:rPr kumimoji="0" lang="zh-CN" altLang="zh-CN" b="1" kern="1200" cap="none" spc="0" normalizeH="0" baseline="0" noProof="0" dirty="0">
                <a:solidFill>
                  <a:srgbClr val="FFC000"/>
                </a:solidFill>
                <a:latin typeface="+mn-lt"/>
                <a:ea typeface="+mn-ea"/>
                <a:cs typeface="+mn-ea"/>
              </a:rPr>
              <a:t>应纳税额</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排污特征指标值系数×适用税额</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381000" y="-290512"/>
            <a:ext cx="6629400" cy="1587500"/>
            <a:chOff x="2937662" y="1660988"/>
            <a:chExt cx="6791690" cy="158684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63499" name="图片 10"/>
            <p:cNvPicPr>
              <a:picLocks noChangeAspect="1"/>
            </p:cNvPicPr>
            <p:nvPr/>
          </p:nvPicPr>
          <p:blipFill>
            <a:blip r:embed="rId2"/>
            <a:stretch>
              <a:fillRect/>
            </a:stretch>
          </p:blipFill>
          <p:spPr>
            <a:xfrm>
              <a:off x="8054579" y="1660988"/>
              <a:ext cx="1674773" cy="1354083"/>
            </a:xfrm>
            <a:prstGeom prst="rect">
              <a:avLst/>
            </a:prstGeom>
            <a:noFill/>
            <a:ln w="9525">
              <a:noFill/>
            </a:ln>
          </p:spPr>
        </p:pic>
        <p:sp>
          <p:nvSpPr>
            <p:cNvPr id="63500" name="矩形 11"/>
            <p:cNvSpPr/>
            <p:nvPr/>
          </p:nvSpPr>
          <p:spPr>
            <a:xfrm>
              <a:off x="3021375" y="2047502"/>
              <a:ext cx="5144671" cy="1200329"/>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独立燃烧锅炉、饮食业大气污染物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3493" name="Rectangle 2"/>
          <p:cNvSpPr/>
          <p:nvPr/>
        </p:nvSpPr>
        <p:spPr>
          <a:xfrm>
            <a:off x="1905000" y="2586038"/>
            <a:ext cx="9144000" cy="0"/>
          </a:xfrm>
          <a:prstGeom prst="rect">
            <a:avLst/>
          </a:prstGeom>
          <a:noFill/>
          <a:ln w="9525">
            <a:noFill/>
          </a:ln>
        </p:spPr>
        <p:txBody>
          <a:bodyPr wrap="none" anchor="ctr" anchorCtr="0">
            <a:spAutoFit/>
          </a:bodyPr>
          <a:p>
            <a:pPr eaLnBrk="1" hangingPunct="1">
              <a:buNone/>
            </a:pPr>
            <a:endParaRPr lang="zh-CN" altLang="en-US" dirty="0"/>
          </a:p>
        </p:txBody>
      </p:sp>
      <p:sp>
        <p:nvSpPr>
          <p:cNvPr id="63494" name="Rectangle 4"/>
          <p:cNvSpPr/>
          <p:nvPr/>
        </p:nvSpPr>
        <p:spPr>
          <a:xfrm>
            <a:off x="1882775" y="2952750"/>
            <a:ext cx="9144000" cy="0"/>
          </a:xfrm>
          <a:prstGeom prst="rect">
            <a:avLst/>
          </a:prstGeom>
          <a:noFill/>
          <a:ln w="9525">
            <a:noFill/>
          </a:ln>
        </p:spPr>
        <p:txBody>
          <a:bodyPr wrap="none" anchor="ctr" anchorCtr="0">
            <a:spAutoFit/>
          </a:bodyPr>
          <a:p>
            <a:pPr eaLnBrk="1" hangingPunct="1">
              <a:buNone/>
            </a:pPr>
            <a:endParaRPr lang="zh-CN" altLang="en-US" dirty="0"/>
          </a:p>
        </p:txBody>
      </p:sp>
      <p:graphicFrame>
        <p:nvGraphicFramePr>
          <p:cNvPr id="63495" name="对象 5"/>
          <p:cNvGraphicFramePr>
            <a:graphicFrameLocks noChangeAspect="1"/>
          </p:cNvGraphicFramePr>
          <p:nvPr/>
        </p:nvGraphicFramePr>
        <p:xfrm>
          <a:off x="2241550" y="2463800"/>
          <a:ext cx="4564063" cy="2103438"/>
        </p:xfrm>
        <a:graphic>
          <a:graphicData uri="http://schemas.openxmlformats.org/presentationml/2006/ole">
            <mc:AlternateContent xmlns:mc="http://schemas.openxmlformats.org/markup-compatibility/2006">
              <mc:Choice xmlns:v="urn:schemas-microsoft-com:vml" Requires="v">
                <p:oleObj spid="_x0000_s3080" name="" r:id="rId3" imgW="4564380" imgH="2103120" progId="Picture.PicObj.1">
                  <p:embed/>
                </p:oleObj>
              </mc:Choice>
              <mc:Fallback>
                <p:oleObj name="" r:id="rId3" imgW="4564380" imgH="2103120" progId="Picture.PicObj.1">
                  <p:embed/>
                  <p:pic>
                    <p:nvPicPr>
                      <p:cNvPr id="0" name="图片 3079"/>
                      <p:cNvPicPr/>
                      <p:nvPr/>
                    </p:nvPicPr>
                    <p:blipFill>
                      <a:blip r:embed="rId4"/>
                      <a:stretch>
                        <a:fillRect/>
                      </a:stretch>
                    </p:blipFill>
                    <p:spPr>
                      <a:xfrm>
                        <a:off x="2241550" y="2463800"/>
                        <a:ext cx="4564063" cy="2103438"/>
                      </a:xfrm>
                      <a:prstGeom prst="rect">
                        <a:avLst/>
                      </a:prstGeom>
                      <a:noFill/>
                      <a:ln w="38100">
                        <a:noFill/>
                        <a:miter/>
                      </a:ln>
                    </p:spPr>
                  </p:pic>
                </p:oleObj>
              </mc:Fallback>
            </mc:AlternateContent>
          </a:graphicData>
        </a:graphic>
      </p:graphicFrame>
      <p:sp>
        <p:nvSpPr>
          <p:cNvPr id="63496" name="Rectangle 6"/>
          <p:cNvSpPr/>
          <p:nvPr/>
        </p:nvSpPr>
        <p:spPr>
          <a:xfrm>
            <a:off x="749300" y="1614488"/>
            <a:ext cx="9144000" cy="0"/>
          </a:xfrm>
          <a:prstGeom prst="rect">
            <a:avLst/>
          </a:prstGeom>
          <a:noFill/>
          <a:ln w="9525">
            <a:noFill/>
          </a:ln>
        </p:spPr>
        <p:txBody>
          <a:bodyPr wrap="none" anchor="ctr" anchorCtr="0">
            <a:spAutoFit/>
          </a:bodyPr>
          <a:p>
            <a:pPr eaLnBrk="1" hangingPunct="1">
              <a:buNone/>
            </a:pPr>
            <a:endParaRPr lang="zh-CN" altLang="en-US" dirty="0"/>
          </a:p>
        </p:txBody>
      </p:sp>
      <p:graphicFrame>
        <p:nvGraphicFramePr>
          <p:cNvPr id="63497" name="对象 7"/>
          <p:cNvGraphicFramePr>
            <a:graphicFrameLocks noChangeAspect="1"/>
          </p:cNvGraphicFramePr>
          <p:nvPr/>
        </p:nvGraphicFramePr>
        <p:xfrm>
          <a:off x="2179638" y="4532313"/>
          <a:ext cx="4625975" cy="266700"/>
        </p:xfrm>
        <a:graphic>
          <a:graphicData uri="http://schemas.openxmlformats.org/presentationml/2006/ole">
            <mc:AlternateContent xmlns:mc="http://schemas.openxmlformats.org/markup-compatibility/2006">
              <mc:Choice xmlns:v="urn:schemas-microsoft-com:vml" Requires="v">
                <p:oleObj spid="_x0000_s3081" name="" r:id="rId5" imgW="4625340" imgH="266700" progId="Picture.PicObj.1">
                  <p:embed/>
                </p:oleObj>
              </mc:Choice>
              <mc:Fallback>
                <p:oleObj name="" r:id="rId5" imgW="4625340" imgH="266700" progId="Picture.PicObj.1">
                  <p:embed/>
                  <p:pic>
                    <p:nvPicPr>
                      <p:cNvPr id="0" name="图片 3080"/>
                      <p:cNvPicPr/>
                      <p:nvPr/>
                    </p:nvPicPr>
                    <p:blipFill>
                      <a:blip r:embed="rId6"/>
                      <a:stretch>
                        <a:fillRect/>
                      </a:stretch>
                    </p:blipFill>
                    <p:spPr>
                      <a:xfrm>
                        <a:off x="2179638" y="4532313"/>
                        <a:ext cx="4625975" cy="266700"/>
                      </a:xfrm>
                      <a:prstGeom prst="rect">
                        <a:avLst/>
                      </a:prstGeom>
                      <a:noFill/>
                      <a:ln w="38100">
                        <a:noFill/>
                        <a:miter/>
                      </a:ln>
                    </p:spPr>
                  </p:pic>
                </p:oleObj>
              </mc:Fallback>
            </mc:AlternateContent>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0" y="817563"/>
            <a:ext cx="5638800" cy="3832225"/>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zh-CN" b="1" kern="1200" cap="none" spc="0" normalizeH="0" baseline="0" noProof="0" dirty="0" smtClean="0">
                <a:solidFill>
                  <a:schemeClr val="accent1"/>
                </a:solidFill>
                <a:latin typeface="+mn-lt"/>
                <a:ea typeface="+mn-ea"/>
                <a:cs typeface="+mn-ea"/>
              </a:rPr>
              <a:t>按照《施工扬尘排污特征值系数》</a:t>
            </a:r>
            <a:r>
              <a:rPr kumimoji="0" lang="zh-CN" altLang="zh-CN" b="1" kern="1200" cap="none" spc="0" normalizeH="0" baseline="0" noProof="0" dirty="0">
                <a:solidFill>
                  <a:schemeClr val="accent1"/>
                </a:solidFill>
                <a:latin typeface="+mn-lt"/>
                <a:ea typeface="+mn-ea"/>
                <a:cs typeface="+mn-ea"/>
              </a:rPr>
              <a:t>计算：</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a:t>
            </a: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rgbClr val="FFC000"/>
                </a:solidFill>
                <a:latin typeface="+mn-lt"/>
                <a:ea typeface="+mn-ea"/>
                <a:cs typeface="+mn-ea"/>
              </a:rPr>
              <a:t>应</a:t>
            </a:r>
            <a:r>
              <a:rPr kumimoji="0" lang="zh-CN" altLang="zh-CN" b="1" kern="1200" cap="none" spc="0" normalizeH="0" baseline="0" noProof="0" dirty="0">
                <a:solidFill>
                  <a:srgbClr val="FFC000"/>
                </a:solidFill>
                <a:latin typeface="+mn-lt"/>
                <a:ea typeface="+mn-ea"/>
                <a:cs typeface="+mn-ea"/>
              </a:rPr>
              <a:t>纳税额</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（扬尘产生系数</a:t>
            </a:r>
            <a:r>
              <a:rPr kumimoji="0" lang="en-US" altLang="zh-CN" b="1" kern="1200" cap="none" spc="0" normalizeH="0" baseline="0" noProof="0" dirty="0">
                <a:solidFill>
                  <a:schemeClr val="accent1"/>
                </a:solidFill>
                <a:latin typeface="+mn-lt"/>
                <a:ea typeface="+mn-ea"/>
                <a:cs typeface="+mn-ea"/>
              </a:rPr>
              <a:t>-</a:t>
            </a:r>
            <a:r>
              <a:rPr kumimoji="0" lang="zh-CN" altLang="zh-CN" b="1" kern="1200" cap="none" spc="0" normalizeH="0" baseline="0" noProof="0" dirty="0">
                <a:solidFill>
                  <a:schemeClr val="accent1"/>
                </a:solidFill>
                <a:latin typeface="+mn-lt"/>
                <a:ea typeface="+mn-ea"/>
                <a:cs typeface="+mn-ea"/>
              </a:rPr>
              <a:t>扬尘削减系数）</a:t>
            </a:r>
            <a:r>
              <a:rPr kumimoji="0" lang="zh-CN" altLang="zh-CN" b="1" kern="1200" cap="none" spc="0" normalizeH="0" baseline="0" noProof="0" dirty="0" smtClean="0">
                <a:solidFill>
                  <a:schemeClr val="accent1"/>
                </a:solidFill>
                <a:latin typeface="+mn-lt"/>
                <a:ea typeface="+mn-ea"/>
                <a:cs typeface="+mn-ea"/>
              </a:rPr>
              <a:t>×</a:t>
            </a:r>
            <a:r>
              <a:rPr kumimoji="0" lang="zh-CN" altLang="en-US" b="1" kern="1200" cap="none" spc="0" normalizeH="0" baseline="0" noProof="0" dirty="0" smtClean="0">
                <a:solidFill>
                  <a:schemeClr val="accent1"/>
                </a:solidFill>
                <a:latin typeface="+mn-lt"/>
                <a:ea typeface="+mn-ea"/>
                <a:cs typeface="+mn-ea"/>
              </a:rPr>
              <a:t>月</a:t>
            </a:r>
            <a:r>
              <a:rPr kumimoji="0" lang="zh-CN" altLang="zh-CN" b="1" kern="1200" cap="none" spc="0" normalizeH="0" baseline="0" noProof="0" dirty="0" smtClean="0">
                <a:solidFill>
                  <a:schemeClr val="accent1"/>
                </a:solidFill>
                <a:latin typeface="+mn-lt"/>
                <a:ea typeface="+mn-ea"/>
                <a:cs typeface="+mn-ea"/>
              </a:rPr>
              <a:t>建筑面积</a:t>
            </a:r>
            <a:r>
              <a:rPr kumimoji="0" lang="zh-CN" altLang="zh-CN" b="1" kern="1200" cap="none" spc="0" normalizeH="0" baseline="0" noProof="0" dirty="0">
                <a:solidFill>
                  <a:schemeClr val="accent1"/>
                </a:solidFill>
                <a:latin typeface="+mn-lt"/>
                <a:ea typeface="+mn-ea"/>
                <a:cs typeface="+mn-ea"/>
              </a:rPr>
              <a:t>或施工面积÷</a:t>
            </a:r>
            <a:r>
              <a:rPr kumimoji="0" lang="zh-CN" altLang="zh-CN" b="1" kern="1200" cap="none" spc="0" normalizeH="0" baseline="0" noProof="0" dirty="0">
                <a:solidFill>
                  <a:srgbClr val="FFC000"/>
                </a:solidFill>
                <a:latin typeface="+mn-lt"/>
                <a:ea typeface="+mn-ea"/>
                <a:cs typeface="+mn-ea"/>
              </a:rPr>
              <a:t>一般性粉尘</a:t>
            </a:r>
            <a:r>
              <a:rPr kumimoji="0" lang="zh-CN" altLang="zh-CN" b="1" kern="1200" cap="none" spc="0" normalizeH="0" baseline="0" noProof="0" dirty="0">
                <a:solidFill>
                  <a:schemeClr val="accent1"/>
                </a:solidFill>
                <a:latin typeface="+mn-lt"/>
                <a:ea typeface="+mn-ea"/>
                <a:cs typeface="+mn-ea"/>
              </a:rPr>
              <a:t>污染当量值×适用</a:t>
            </a:r>
            <a:r>
              <a:rPr kumimoji="0" lang="zh-CN" altLang="zh-CN" b="1" kern="1200" cap="none" spc="0" normalizeH="0" baseline="0" noProof="0" dirty="0" smtClean="0">
                <a:solidFill>
                  <a:schemeClr val="accent1"/>
                </a:solidFill>
                <a:latin typeface="+mn-lt"/>
                <a:ea typeface="+mn-ea"/>
                <a:cs typeface="+mn-ea"/>
              </a:rPr>
              <a:t>税额</a:t>
            </a:r>
            <a:endParaRPr kumimoji="0" lang="en-US" altLang="zh-CN" b="1" kern="1200" cap="none" spc="0" normalizeH="0" baseline="0" noProof="0" dirty="0" smtClean="0">
              <a:solidFill>
                <a:srgbClr val="FFC000"/>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rgbClr val="FFC000"/>
                </a:solidFill>
                <a:latin typeface="+mn-lt"/>
                <a:ea typeface="+mn-ea"/>
                <a:cs typeface="+mn-ea"/>
              </a:rPr>
              <a:t>        </a:t>
            </a:r>
            <a:r>
              <a:rPr kumimoji="0" lang="zh-CN" altLang="zh-CN" b="1" kern="1200" cap="none" spc="0" normalizeH="0" baseline="0" noProof="0" dirty="0" smtClean="0">
                <a:solidFill>
                  <a:srgbClr val="FFC000"/>
                </a:solidFill>
                <a:latin typeface="+mn-lt"/>
                <a:ea typeface="+mn-ea"/>
                <a:cs typeface="+mn-ea"/>
              </a:rPr>
              <a:t>燃烧</a:t>
            </a:r>
            <a:r>
              <a:rPr kumimoji="0" lang="zh-CN" altLang="zh-CN" b="1" kern="1200" cap="none" spc="0" normalizeH="0" baseline="0" noProof="0" dirty="0">
                <a:solidFill>
                  <a:srgbClr val="FFC000"/>
                </a:solidFill>
                <a:latin typeface="+mn-lt"/>
                <a:ea typeface="+mn-ea"/>
                <a:cs typeface="+mn-ea"/>
              </a:rPr>
              <a:t>产生废气中的颗粒物</a:t>
            </a:r>
            <a:r>
              <a:rPr kumimoji="0" lang="zh-CN" altLang="zh-CN" b="1" kern="1200" cap="none" spc="0" normalizeH="0" baseline="0" noProof="0" dirty="0">
                <a:solidFill>
                  <a:schemeClr val="accent1"/>
                </a:solidFill>
                <a:latin typeface="+mn-lt"/>
                <a:ea typeface="+mn-ea"/>
                <a:cs typeface="+mn-ea"/>
              </a:rPr>
              <a:t>，按照</a:t>
            </a:r>
            <a:r>
              <a:rPr kumimoji="0" lang="zh-CN" altLang="zh-CN" b="1" kern="1200" cap="none" spc="0" normalizeH="0" baseline="0" noProof="0" dirty="0">
                <a:solidFill>
                  <a:srgbClr val="FFC000"/>
                </a:solidFill>
                <a:latin typeface="+mn-lt"/>
                <a:ea typeface="+mn-ea"/>
                <a:cs typeface="+mn-ea"/>
              </a:rPr>
              <a:t>烟尘</a:t>
            </a:r>
            <a:r>
              <a:rPr kumimoji="0" lang="zh-CN" altLang="zh-CN" b="1" kern="1200" cap="none" spc="0" normalizeH="0" baseline="0" noProof="0" dirty="0">
                <a:solidFill>
                  <a:schemeClr val="accent1"/>
                </a:solidFill>
                <a:latin typeface="+mn-lt"/>
                <a:ea typeface="+mn-ea"/>
                <a:cs typeface="+mn-ea"/>
              </a:rPr>
              <a:t>征收环境保护税</a:t>
            </a:r>
            <a:r>
              <a:rPr kumimoji="0" lang="zh-CN" altLang="zh-CN" b="1" kern="1200" cap="none" spc="0" normalizeH="0" baseline="0" noProof="0" dirty="0" smtClean="0">
                <a:solidFill>
                  <a:schemeClr val="accent1"/>
                </a:solidFill>
                <a:latin typeface="+mn-lt"/>
                <a:ea typeface="+mn-ea"/>
                <a:cs typeface="+mn-ea"/>
              </a:rPr>
              <a:t>。</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rgbClr val="FFC000"/>
                </a:solidFill>
                <a:latin typeface="+mn-lt"/>
                <a:ea typeface="+mn-ea"/>
                <a:cs typeface="+mn-ea"/>
              </a:rPr>
              <a:t>排放</a:t>
            </a:r>
            <a:r>
              <a:rPr kumimoji="0" lang="zh-CN" altLang="zh-CN" b="1" kern="1200" cap="none" spc="0" normalizeH="0" baseline="0" noProof="0" dirty="0">
                <a:solidFill>
                  <a:srgbClr val="FFC000"/>
                </a:solidFill>
                <a:latin typeface="+mn-lt"/>
                <a:ea typeface="+mn-ea"/>
                <a:cs typeface="+mn-ea"/>
              </a:rPr>
              <a:t>的扬尘、工业粉尘等颗粒物</a:t>
            </a:r>
            <a:r>
              <a:rPr kumimoji="0" lang="zh-CN" altLang="zh-CN" b="1" kern="1200" cap="none" spc="0" normalizeH="0" baseline="0" noProof="0" dirty="0">
                <a:solidFill>
                  <a:schemeClr val="accent1"/>
                </a:solidFill>
                <a:latin typeface="+mn-lt"/>
                <a:ea typeface="+mn-ea"/>
                <a:cs typeface="+mn-ea"/>
              </a:rPr>
              <a:t>，除可以确定为烟尘、石棉尘、玻璃棉尘、炭黑尘的外，按照</a:t>
            </a:r>
            <a:r>
              <a:rPr kumimoji="0" lang="zh-CN" altLang="zh-CN" b="1" kern="1200" cap="none" spc="0" normalizeH="0" baseline="0" noProof="0" dirty="0">
                <a:solidFill>
                  <a:srgbClr val="FFC000"/>
                </a:solidFill>
                <a:latin typeface="+mn-lt"/>
                <a:ea typeface="+mn-ea"/>
                <a:cs typeface="+mn-ea"/>
              </a:rPr>
              <a:t>一般性粉尘</a:t>
            </a:r>
            <a:r>
              <a:rPr kumimoji="0" lang="zh-CN" altLang="zh-CN" b="1" kern="1200" cap="none" spc="0" normalizeH="0" baseline="0" noProof="0" dirty="0">
                <a:solidFill>
                  <a:schemeClr val="accent1"/>
                </a:solidFill>
                <a:latin typeface="+mn-lt"/>
                <a:ea typeface="+mn-ea"/>
                <a:cs typeface="+mn-ea"/>
              </a:rPr>
              <a:t>征收环境保护税。</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381000" y="-290512"/>
            <a:ext cx="2971800" cy="1354137"/>
            <a:chOff x="2937662" y="1660988"/>
            <a:chExt cx="6791692"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64520" name="图片 10"/>
            <p:cNvPicPr>
              <a:picLocks noChangeAspect="1"/>
            </p:cNvPicPr>
            <p:nvPr/>
          </p:nvPicPr>
          <p:blipFill>
            <a:blip r:embed="rId2"/>
            <a:stretch>
              <a:fillRect/>
            </a:stretch>
          </p:blipFill>
          <p:spPr>
            <a:xfrm>
              <a:off x="6768874" y="1660988"/>
              <a:ext cx="2960480" cy="1354083"/>
            </a:xfrm>
            <a:prstGeom prst="rect">
              <a:avLst/>
            </a:prstGeom>
            <a:noFill/>
            <a:ln w="9525">
              <a:noFill/>
            </a:ln>
          </p:spPr>
        </p:pic>
        <p:sp>
          <p:nvSpPr>
            <p:cNvPr id="64521"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施工扬尘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64517" name="Rectangle 2"/>
          <p:cNvSpPr/>
          <p:nvPr/>
        </p:nvSpPr>
        <p:spPr>
          <a:xfrm>
            <a:off x="0" y="0"/>
            <a:ext cx="9144000" cy="0"/>
          </a:xfrm>
          <a:prstGeom prst="rect">
            <a:avLst/>
          </a:prstGeom>
          <a:noFill/>
          <a:ln w="9525">
            <a:noFill/>
          </a:ln>
        </p:spPr>
        <p:txBody>
          <a:bodyPr wrap="none" anchor="ctr" anchorCtr="0">
            <a:spAutoFit/>
          </a:bodyPr>
          <a:p>
            <a:pPr eaLnBrk="1" hangingPunct="1">
              <a:buNone/>
            </a:pPr>
            <a:endParaRPr lang="zh-CN" altLang="en-US" dirty="0"/>
          </a:p>
        </p:txBody>
      </p:sp>
      <p:graphicFrame>
        <p:nvGraphicFramePr>
          <p:cNvPr id="64518" name="对象 4"/>
          <p:cNvGraphicFramePr>
            <a:graphicFrameLocks noChangeAspect="1"/>
          </p:cNvGraphicFramePr>
          <p:nvPr/>
        </p:nvGraphicFramePr>
        <p:xfrm>
          <a:off x="5410200" y="74613"/>
          <a:ext cx="3733800" cy="5143500"/>
        </p:xfrm>
        <a:graphic>
          <a:graphicData uri="http://schemas.openxmlformats.org/presentationml/2006/ole">
            <mc:AlternateContent xmlns:mc="http://schemas.openxmlformats.org/markup-compatibility/2006">
              <mc:Choice xmlns:v="urn:schemas-microsoft-com:vml" Requires="v">
                <p:oleObj spid="_x0000_s3079" name="" r:id="rId3" imgW="5074920" imgH="4480560" progId="Picture.PicObj.1">
                  <p:embed/>
                </p:oleObj>
              </mc:Choice>
              <mc:Fallback>
                <p:oleObj name="" r:id="rId3" imgW="5074920" imgH="4480560" progId="Picture.PicObj.1">
                  <p:embed/>
                  <p:pic>
                    <p:nvPicPr>
                      <p:cNvPr id="0" name="图片 3078"/>
                      <p:cNvPicPr/>
                      <p:nvPr/>
                    </p:nvPicPr>
                    <p:blipFill>
                      <a:blip r:embed="rId4"/>
                      <a:stretch>
                        <a:fillRect/>
                      </a:stretch>
                    </p:blipFill>
                    <p:spPr>
                      <a:xfrm>
                        <a:off x="5410200" y="74613"/>
                        <a:ext cx="3733800" cy="5143500"/>
                      </a:xfrm>
                      <a:prstGeom prst="rect">
                        <a:avLst/>
                      </a:prstGeom>
                      <a:noFill/>
                      <a:ln w="38100">
                        <a:noFill/>
                        <a:miter/>
                      </a:ln>
                    </p:spPr>
                  </p:pic>
                </p:oleObj>
              </mc:Fallback>
            </mc:AlternateContent>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344488" y="1279525"/>
            <a:ext cx="8455025" cy="2999740"/>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rgbClr val="FFC000"/>
                </a:solidFill>
                <a:latin typeface="+mn-lt"/>
                <a:ea typeface="+mn-ea"/>
                <a:cs typeface="+mn-ea"/>
              </a:rPr>
              <a:t>        </a:t>
            </a:r>
            <a:r>
              <a:rPr kumimoji="0" lang="zh-CN" altLang="zh-CN" b="1" kern="1200" cap="none" spc="0" normalizeH="0" baseline="0" noProof="0" dirty="0" smtClean="0">
                <a:solidFill>
                  <a:srgbClr val="FFC000"/>
                </a:solidFill>
                <a:latin typeface="+mn-lt"/>
                <a:ea typeface="+mn-ea"/>
                <a:cs typeface="+mn-ea"/>
              </a:rPr>
              <a:t>纳税</a:t>
            </a:r>
            <a:r>
              <a:rPr kumimoji="0" lang="zh-CN" altLang="zh-CN" b="1" kern="1200" cap="none" spc="0" normalizeH="0" baseline="0" noProof="0" dirty="0">
                <a:solidFill>
                  <a:srgbClr val="FFC000"/>
                </a:solidFill>
                <a:latin typeface="+mn-lt"/>
                <a:ea typeface="+mn-ea"/>
                <a:cs typeface="+mn-ea"/>
              </a:rPr>
              <a:t>义务发生</a:t>
            </a:r>
            <a:r>
              <a:rPr kumimoji="0" lang="zh-CN" altLang="zh-CN" b="1" kern="1200" cap="none" spc="0" normalizeH="0" baseline="0" noProof="0" dirty="0">
                <a:solidFill>
                  <a:schemeClr val="accent1"/>
                </a:solidFill>
                <a:latin typeface="+mn-lt"/>
                <a:ea typeface="+mn-ea"/>
                <a:cs typeface="+mn-ea"/>
              </a:rPr>
              <a:t>时间为纳税人排放应税污染物的当日</a:t>
            </a:r>
            <a:endParaRPr kumimoji="0" lang="en-US" altLang="zh-CN" b="1" kern="1200" cap="none" spc="0" normalizeH="0" baseline="0" noProof="0" dirty="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chemeClr val="accent1"/>
                </a:solidFill>
                <a:latin typeface="+mn-lt"/>
                <a:ea typeface="+mn-ea"/>
                <a:cs typeface="+mn-ea"/>
              </a:rPr>
              <a:t>纳税人</a:t>
            </a:r>
            <a:r>
              <a:rPr kumimoji="0" lang="zh-CN" altLang="zh-CN" b="1" kern="1200" cap="none" spc="0" normalizeH="0" baseline="0" noProof="0" dirty="0">
                <a:solidFill>
                  <a:schemeClr val="accent1"/>
                </a:solidFill>
                <a:latin typeface="+mn-lt"/>
                <a:ea typeface="+mn-ea"/>
                <a:cs typeface="+mn-ea"/>
              </a:rPr>
              <a:t>应当向</a:t>
            </a:r>
            <a:r>
              <a:rPr kumimoji="0" lang="zh-CN" altLang="zh-CN" b="1" kern="1200" cap="none" spc="0" normalizeH="0" baseline="0" noProof="0" dirty="0">
                <a:solidFill>
                  <a:srgbClr val="FFC000"/>
                </a:solidFill>
                <a:latin typeface="+mn-lt"/>
                <a:ea typeface="+mn-ea"/>
                <a:cs typeface="+mn-ea"/>
              </a:rPr>
              <a:t>应税污染物排放地</a:t>
            </a:r>
            <a:r>
              <a:rPr kumimoji="0" lang="zh-CN" altLang="zh-CN" b="1" kern="1200" cap="none" spc="0" normalizeH="0" baseline="0" noProof="0" dirty="0">
                <a:solidFill>
                  <a:schemeClr val="accent1"/>
                </a:solidFill>
                <a:latin typeface="+mn-lt"/>
                <a:ea typeface="+mn-ea"/>
                <a:cs typeface="+mn-ea"/>
              </a:rPr>
              <a:t>的税务机关申报缴纳环境保护税</a:t>
            </a:r>
            <a:r>
              <a:rPr kumimoji="0" lang="zh-CN" altLang="zh-CN" b="1" kern="1200" cap="none" spc="0" normalizeH="0" baseline="0" noProof="0" dirty="0" smtClean="0">
                <a:solidFill>
                  <a:schemeClr val="accent1"/>
                </a:solidFill>
                <a:latin typeface="+mn-lt"/>
                <a:ea typeface="+mn-ea"/>
                <a:cs typeface="+mn-ea"/>
              </a:rPr>
              <a:t>。</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chemeClr val="accent1"/>
                </a:solidFill>
                <a:latin typeface="+mn-lt"/>
                <a:ea typeface="+mn-ea"/>
                <a:cs typeface="+mn-ea"/>
              </a:rPr>
              <a:t>应</a:t>
            </a:r>
            <a:r>
              <a:rPr kumimoji="0" lang="zh-CN" altLang="zh-CN" b="1" kern="1200" cap="none" spc="0" normalizeH="0" baseline="0" noProof="0" dirty="0">
                <a:solidFill>
                  <a:schemeClr val="accent1"/>
                </a:solidFill>
                <a:latin typeface="+mn-lt"/>
                <a:ea typeface="+mn-ea"/>
                <a:cs typeface="+mn-ea"/>
              </a:rPr>
              <a:t>税污染物</a:t>
            </a:r>
            <a:r>
              <a:rPr kumimoji="0" lang="zh-CN" altLang="zh-CN" b="1" kern="1200" cap="none" spc="0" normalizeH="0" baseline="0" noProof="0" dirty="0">
                <a:solidFill>
                  <a:srgbClr val="FFC000"/>
                </a:solidFill>
                <a:latin typeface="+mn-lt"/>
                <a:ea typeface="+mn-ea"/>
                <a:cs typeface="+mn-ea"/>
              </a:rPr>
              <a:t>排放地</a:t>
            </a:r>
            <a:r>
              <a:rPr kumimoji="0" lang="zh-CN" altLang="zh-CN" b="1" kern="1200" cap="none" spc="0" normalizeH="0" baseline="0" noProof="0" dirty="0">
                <a:solidFill>
                  <a:schemeClr val="accent1"/>
                </a:solidFill>
                <a:latin typeface="+mn-lt"/>
                <a:ea typeface="+mn-ea"/>
                <a:cs typeface="+mn-ea"/>
              </a:rPr>
              <a:t>是指：</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（一）应税大气污染物、水污染物排放口所在地；</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（二）应税固体废物产生地；</a:t>
            </a:r>
            <a:br>
              <a:rPr kumimoji="0" lang="en-US" altLang="zh-CN" b="1" kern="1200" cap="none" spc="0" normalizeH="0" baseline="0" noProof="0" dirty="0">
                <a:solidFill>
                  <a:schemeClr val="accent1"/>
                </a:solidFill>
                <a:latin typeface="+mn-lt"/>
                <a:ea typeface="+mn-ea"/>
                <a:cs typeface="+mn-ea"/>
              </a:rPr>
            </a:br>
            <a:r>
              <a:rPr kumimoji="0" lang="zh-CN" altLang="zh-CN" b="1" kern="1200" cap="none" spc="0" normalizeH="0" baseline="0" noProof="0" dirty="0">
                <a:solidFill>
                  <a:schemeClr val="accent1"/>
                </a:solidFill>
                <a:latin typeface="+mn-lt"/>
                <a:ea typeface="+mn-ea"/>
                <a:cs typeface="+mn-ea"/>
              </a:rPr>
              <a:t>　　（三）应税噪声产生地</a:t>
            </a:r>
            <a:r>
              <a:rPr kumimoji="0" lang="zh-CN" altLang="zh-CN" b="1" kern="1200" cap="none" spc="0" normalizeH="0" baseline="0" noProof="0" dirty="0" smtClean="0">
                <a:solidFill>
                  <a:schemeClr val="accent1"/>
                </a:solidFill>
                <a:latin typeface="+mn-lt"/>
                <a:ea typeface="+mn-ea"/>
                <a:cs typeface="+mn-ea"/>
              </a:rPr>
              <a:t>。</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zh-CN" altLang="en-US" b="1" kern="1200" cap="none" spc="0" normalizeH="0" baseline="0" noProof="0" dirty="0" smtClean="0">
                <a:solidFill>
                  <a:schemeClr val="accent1"/>
                </a:solidFill>
                <a:latin typeface="+mn-lt"/>
                <a:ea typeface="+mn-ea"/>
                <a:cs typeface="+mn-ea"/>
                <a:sym typeface="+mn-lt"/>
              </a:rPr>
              <a:t>       </a:t>
            </a:r>
            <a:endParaRPr kumimoji="0" lang="en-US" altLang="zh-CN" b="1" kern="1200" cap="none" spc="0" normalizeH="0" baseline="0" noProof="0" dirty="0">
              <a:solidFill>
                <a:schemeClr val="accent1"/>
              </a:solidFill>
              <a:latin typeface="+mn-lt"/>
              <a:ea typeface="+mn-ea"/>
              <a:cs typeface="+mn-ea"/>
            </a:endParaRPr>
          </a:p>
        </p:txBody>
      </p:sp>
      <p:grpSp>
        <p:nvGrpSpPr>
          <p:cNvPr id="9" name="组合 8"/>
          <p:cNvGrpSpPr/>
          <p:nvPr/>
        </p:nvGrpSpPr>
        <p:grpSpPr>
          <a:xfrm>
            <a:off x="419100" y="-95250"/>
            <a:ext cx="2971800" cy="1354138"/>
            <a:chOff x="2937662" y="1660988"/>
            <a:chExt cx="6791692"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65542" name="图片 10"/>
            <p:cNvPicPr>
              <a:picLocks noChangeAspect="1"/>
            </p:cNvPicPr>
            <p:nvPr/>
          </p:nvPicPr>
          <p:blipFill>
            <a:blip r:embed="rId2"/>
            <a:stretch>
              <a:fillRect/>
            </a:stretch>
          </p:blipFill>
          <p:spPr>
            <a:xfrm>
              <a:off x="6768874" y="1660988"/>
              <a:ext cx="2960480" cy="1354083"/>
            </a:xfrm>
            <a:prstGeom prst="rect">
              <a:avLst/>
            </a:prstGeom>
            <a:noFill/>
            <a:ln w="9525">
              <a:noFill/>
            </a:ln>
          </p:spPr>
        </p:pic>
        <p:sp>
          <p:nvSpPr>
            <p:cNvPr id="65543"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征收管理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344488" y="895350"/>
            <a:ext cx="8455025" cy="3000375"/>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endParaRPr kumimoji="0" lang="en-US" altLang="zh-CN" b="1" kern="1200" cap="none" spc="0" normalizeH="0" baseline="0" noProof="0" dirty="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chemeClr val="accent1"/>
                </a:solidFill>
                <a:latin typeface="+mn-lt"/>
                <a:ea typeface="+mn-ea"/>
                <a:cs typeface="+mn-ea"/>
              </a:rPr>
              <a:t>环境保护</a:t>
            </a:r>
            <a:r>
              <a:rPr kumimoji="0" lang="zh-CN" altLang="zh-CN" b="1" kern="1200" cap="none" spc="0" normalizeH="0" baseline="0" noProof="0" dirty="0">
                <a:solidFill>
                  <a:schemeClr val="accent1"/>
                </a:solidFill>
                <a:latin typeface="+mn-lt"/>
                <a:ea typeface="+mn-ea"/>
                <a:cs typeface="+mn-ea"/>
              </a:rPr>
              <a:t>税</a:t>
            </a:r>
            <a:r>
              <a:rPr kumimoji="0" lang="zh-CN" altLang="zh-CN" b="1" kern="1200" cap="none" spc="0" normalizeH="0" baseline="0" noProof="0" dirty="0">
                <a:solidFill>
                  <a:srgbClr val="FFC000"/>
                </a:solidFill>
                <a:latin typeface="+mn-lt"/>
                <a:ea typeface="+mn-ea"/>
                <a:cs typeface="+mn-ea"/>
              </a:rPr>
              <a:t>按月计算，按季申</a:t>
            </a:r>
            <a:r>
              <a:rPr kumimoji="0" lang="zh-CN" altLang="zh-CN" b="1" kern="1200" cap="none" spc="0" normalizeH="0" baseline="0" noProof="0" dirty="0">
                <a:solidFill>
                  <a:schemeClr val="accent1"/>
                </a:solidFill>
                <a:latin typeface="+mn-lt"/>
                <a:ea typeface="+mn-ea"/>
                <a:cs typeface="+mn-ea"/>
              </a:rPr>
              <a:t>报缴纳</a:t>
            </a:r>
            <a:r>
              <a:rPr kumimoji="0" lang="zh-CN" altLang="zh-CN" b="1" kern="1200" cap="none" spc="0" normalizeH="0" baseline="0" noProof="0" dirty="0" smtClean="0">
                <a:solidFill>
                  <a:schemeClr val="accent1"/>
                </a:solidFill>
                <a:latin typeface="+mn-lt"/>
                <a:ea typeface="+mn-ea"/>
                <a:cs typeface="+mn-ea"/>
              </a:rPr>
              <a:t>。不能</a:t>
            </a:r>
            <a:r>
              <a:rPr kumimoji="0" lang="zh-CN" altLang="zh-CN" b="1" kern="1200" cap="none" spc="0" normalizeH="0" baseline="0" noProof="0" dirty="0">
                <a:solidFill>
                  <a:schemeClr val="accent1"/>
                </a:solidFill>
                <a:latin typeface="+mn-lt"/>
                <a:ea typeface="+mn-ea"/>
                <a:cs typeface="+mn-ea"/>
              </a:rPr>
              <a:t>按固定期限计算缴纳的，可以按次申报缴纳。</a:t>
            </a:r>
            <a:endParaRPr kumimoji="0" lang="en-US" altLang="zh-CN" b="1" kern="1200" cap="none" spc="0" normalizeH="0" baseline="0" noProof="0" dirty="0">
              <a:solidFill>
                <a:srgbClr val="FFC000"/>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rgbClr val="03933D"/>
                </a:solidFill>
                <a:latin typeface="+mn-lt"/>
                <a:ea typeface="+mn-ea"/>
                <a:cs typeface="+mn-ea"/>
              </a:rPr>
              <a:t>        </a:t>
            </a:r>
            <a:r>
              <a:rPr kumimoji="0" lang="zh-CN" altLang="zh-CN" b="1" kern="1200" cap="none" spc="0" normalizeH="0" baseline="0" noProof="0" dirty="0" smtClean="0">
                <a:solidFill>
                  <a:srgbClr val="03933D"/>
                </a:solidFill>
                <a:latin typeface="+mn-lt"/>
                <a:ea typeface="+mn-ea"/>
                <a:cs typeface="+mn-ea"/>
              </a:rPr>
              <a:t>纳税人</a:t>
            </a:r>
            <a:r>
              <a:rPr kumimoji="0" lang="zh-CN" altLang="zh-CN" b="1" kern="1200" cap="none" spc="0" normalizeH="0" baseline="0" noProof="0" dirty="0">
                <a:solidFill>
                  <a:srgbClr val="FFC000"/>
                </a:solidFill>
                <a:latin typeface="+mn-lt"/>
                <a:ea typeface="+mn-ea"/>
                <a:cs typeface="+mn-ea"/>
              </a:rPr>
              <a:t>按季申报缴纳</a:t>
            </a:r>
            <a:r>
              <a:rPr kumimoji="0" lang="zh-CN" altLang="zh-CN" b="1" kern="1200" cap="none" spc="0" normalizeH="0" baseline="0" noProof="0" dirty="0">
                <a:solidFill>
                  <a:schemeClr val="accent1"/>
                </a:solidFill>
                <a:latin typeface="+mn-lt"/>
                <a:ea typeface="+mn-ea"/>
                <a:cs typeface="+mn-ea"/>
              </a:rPr>
              <a:t>的，应当</a:t>
            </a:r>
            <a:r>
              <a:rPr kumimoji="0" lang="zh-CN" altLang="zh-CN" b="1" kern="1200" cap="none" spc="0" normalizeH="0" baseline="0" noProof="0" dirty="0">
                <a:solidFill>
                  <a:srgbClr val="FFC000"/>
                </a:solidFill>
                <a:latin typeface="+mn-lt"/>
                <a:ea typeface="+mn-ea"/>
                <a:cs typeface="+mn-ea"/>
              </a:rPr>
              <a:t>自季度终了之日起十五日内</a:t>
            </a:r>
            <a:r>
              <a:rPr kumimoji="0" lang="zh-CN" altLang="zh-CN" b="1" kern="1200" cap="none" spc="0" normalizeH="0" baseline="0" noProof="0" dirty="0">
                <a:solidFill>
                  <a:schemeClr val="accent1"/>
                </a:solidFill>
                <a:latin typeface="+mn-lt"/>
                <a:ea typeface="+mn-ea"/>
                <a:cs typeface="+mn-ea"/>
              </a:rPr>
              <a:t>，向税务机关办理纳税申报并缴纳税款</a:t>
            </a:r>
            <a:r>
              <a:rPr kumimoji="0" lang="zh-CN" altLang="zh-CN" b="1" kern="1200" cap="none" spc="0" normalizeH="0" baseline="0" noProof="0" dirty="0" smtClean="0">
                <a:solidFill>
                  <a:schemeClr val="accent1"/>
                </a:solidFill>
                <a:latin typeface="+mn-lt"/>
                <a:ea typeface="+mn-ea"/>
                <a:cs typeface="+mn-ea"/>
              </a:rPr>
              <a:t>。</a:t>
            </a:r>
            <a:endParaRPr kumimoji="0" lang="en-US" altLang="zh-CN"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b="1" kern="1200" cap="none" spc="0" normalizeH="0" baseline="0" noProof="0" dirty="0" smtClean="0">
                <a:solidFill>
                  <a:schemeClr val="accent1"/>
                </a:solidFill>
                <a:latin typeface="+mn-lt"/>
                <a:ea typeface="+mn-ea"/>
                <a:cs typeface="+mn-ea"/>
              </a:rPr>
              <a:t>        </a:t>
            </a:r>
            <a:r>
              <a:rPr kumimoji="0" lang="zh-CN" altLang="zh-CN" b="1" kern="1200" cap="none" spc="0" normalizeH="0" baseline="0" noProof="0" dirty="0" smtClean="0">
                <a:solidFill>
                  <a:schemeClr val="accent1"/>
                </a:solidFill>
                <a:latin typeface="+mn-lt"/>
                <a:ea typeface="+mn-ea"/>
                <a:cs typeface="+mn-ea"/>
              </a:rPr>
              <a:t>纳税人</a:t>
            </a:r>
            <a:r>
              <a:rPr kumimoji="0" lang="zh-CN" altLang="zh-CN" b="1" kern="1200" cap="none" spc="0" normalizeH="0" baseline="0" noProof="0" dirty="0">
                <a:solidFill>
                  <a:srgbClr val="FFC000"/>
                </a:solidFill>
                <a:latin typeface="+mn-lt"/>
                <a:ea typeface="+mn-ea"/>
                <a:cs typeface="+mn-ea"/>
              </a:rPr>
              <a:t>按次申报缴</a:t>
            </a:r>
            <a:r>
              <a:rPr kumimoji="0" lang="zh-CN" altLang="zh-CN" b="1" kern="1200" cap="none" spc="0" normalizeH="0" baseline="0" noProof="0" dirty="0">
                <a:solidFill>
                  <a:schemeClr val="accent1"/>
                </a:solidFill>
                <a:latin typeface="+mn-lt"/>
                <a:ea typeface="+mn-ea"/>
                <a:cs typeface="+mn-ea"/>
              </a:rPr>
              <a:t>纳的，应当</a:t>
            </a:r>
            <a:r>
              <a:rPr kumimoji="0" lang="zh-CN" altLang="zh-CN" b="1" kern="1200" cap="none" spc="0" normalizeH="0" baseline="0" noProof="0" dirty="0">
                <a:solidFill>
                  <a:srgbClr val="FFC000"/>
                </a:solidFill>
                <a:latin typeface="+mn-lt"/>
                <a:ea typeface="+mn-ea"/>
                <a:cs typeface="+mn-ea"/>
              </a:rPr>
              <a:t>自纳税义务发生之日起十五日内</a:t>
            </a:r>
            <a:r>
              <a:rPr kumimoji="0" lang="zh-CN" altLang="zh-CN" b="1" kern="1200" cap="none" spc="0" normalizeH="0" baseline="0" noProof="0" dirty="0">
                <a:solidFill>
                  <a:schemeClr val="accent1"/>
                </a:solidFill>
                <a:latin typeface="+mn-lt"/>
                <a:ea typeface="+mn-ea"/>
                <a:cs typeface="+mn-ea"/>
              </a:rPr>
              <a:t>，向税务机关办理纳税申报并缴纳税款。</a:t>
            </a:r>
            <a:endParaRPr kumimoji="0" lang="zh-CN" altLang="en-US"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571500" y="-95250"/>
            <a:ext cx="2971800" cy="1354138"/>
            <a:chOff x="2937662" y="1660988"/>
            <a:chExt cx="6791692"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66566" name="图片 10"/>
            <p:cNvPicPr>
              <a:picLocks noChangeAspect="1"/>
            </p:cNvPicPr>
            <p:nvPr/>
          </p:nvPicPr>
          <p:blipFill>
            <a:blip r:embed="rId2"/>
            <a:stretch>
              <a:fillRect/>
            </a:stretch>
          </p:blipFill>
          <p:spPr>
            <a:xfrm>
              <a:off x="6768874" y="1660988"/>
              <a:ext cx="2960480" cy="1354083"/>
            </a:xfrm>
            <a:prstGeom prst="rect">
              <a:avLst/>
            </a:prstGeom>
            <a:noFill/>
            <a:ln w="9525">
              <a:noFill/>
            </a:ln>
          </p:spPr>
        </p:pic>
        <p:sp>
          <p:nvSpPr>
            <p:cNvPr id="66567"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征收管理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2752726" y="2303144"/>
            <a:ext cx="3638550" cy="1256382"/>
            <a:chOff x="4523838" y="637465"/>
            <a:chExt cx="5478073" cy="1395408"/>
          </a:xfrm>
          <a:solidFill>
            <a:srgbClr val="6A7E88"/>
          </a:solidFill>
        </p:grpSpPr>
        <p:sp>
          <p:nvSpPr>
            <p:cNvPr id="8" name="圆角矩形 31"/>
            <p:cNvSpPr/>
            <p:nvPr/>
          </p:nvSpPr>
          <p:spPr>
            <a:xfrm rot="16200000">
              <a:off x="6565170" y="-1403868"/>
              <a:ext cx="1395408" cy="547807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1">
                <a:ln>
                  <a:noFill/>
                </a:ln>
                <a:solidFill>
                  <a:schemeClr val="accent1"/>
                </a:solidFill>
                <a:effectLst/>
                <a:uLnTx/>
                <a:uFillTx/>
                <a:latin typeface="+mn-lt"/>
                <a:ea typeface="+mn-ea"/>
                <a:cs typeface="+mn-ea"/>
                <a:sym typeface="+mn-lt"/>
              </a:endParaRPr>
            </a:p>
          </p:txBody>
        </p:sp>
        <p:sp>
          <p:nvSpPr>
            <p:cNvPr id="9" name="文本框 4"/>
            <p:cNvSpPr txBox="1">
              <a:spLocks noChangeArrowheads="1"/>
            </p:cNvSpPr>
            <p:nvPr/>
          </p:nvSpPr>
          <p:spPr bwMode="auto">
            <a:xfrm rot="16200000">
              <a:off x="6889605" y="-1098755"/>
              <a:ext cx="749698" cy="51010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accent1"/>
                  </a:solidFill>
                  <a:effectLst/>
                  <a:uLnTx/>
                  <a:uFillTx/>
                  <a:latin typeface="+mn-lt"/>
                  <a:ea typeface="+mn-ea"/>
                  <a:cs typeface="+mn-ea"/>
                  <a:sym typeface="+mn-lt"/>
                </a:rPr>
                <a:t>热点问答</a:t>
              </a:r>
              <a:endParaRPr kumimoji="0" lang="zh-CN" altLang="en-US" sz="3200" b="0" i="0" u="none" strike="noStrike" kern="1200" cap="none" spc="0" normalizeH="0" baseline="0" noProof="0" dirty="0">
                <a:ln>
                  <a:noFill/>
                </a:ln>
                <a:solidFill>
                  <a:schemeClr val="accent1"/>
                </a:solidFill>
                <a:effectLst/>
                <a:uLnTx/>
                <a:uFillTx/>
                <a:latin typeface="+mn-lt"/>
                <a:ea typeface="+mn-ea"/>
                <a:cs typeface="+mn-ea"/>
                <a:sym typeface="+mn-lt"/>
              </a:endParaRPr>
            </a:p>
          </p:txBody>
        </p:sp>
      </p:grpSp>
      <p:pic>
        <p:nvPicPr>
          <p:cNvPr id="10" name="图片 9"/>
          <p:cNvPicPr>
            <a:picLocks noChangeAspect="1"/>
          </p:cNvPicPr>
          <p:nvPr/>
        </p:nvPicPr>
        <p:blipFill>
          <a:blip r:embed="rId1"/>
          <a:stretch>
            <a:fillRect/>
          </a:stretch>
        </p:blipFill>
        <p:spPr>
          <a:xfrm>
            <a:off x="838200" y="4019550"/>
            <a:ext cx="2286000" cy="709613"/>
          </a:xfrm>
          <a:prstGeom prst="rect">
            <a:avLst/>
          </a:prstGeom>
          <a:noFill/>
          <a:ln w="9525">
            <a:noFill/>
          </a:ln>
        </p:spPr>
      </p:pic>
      <p:pic>
        <p:nvPicPr>
          <p:cNvPr id="11" name="图片 10"/>
          <p:cNvPicPr>
            <a:picLocks noChangeAspect="1"/>
          </p:cNvPicPr>
          <p:nvPr/>
        </p:nvPicPr>
        <p:blipFill>
          <a:blip r:embed="rId2"/>
          <a:stretch>
            <a:fillRect/>
          </a:stretch>
        </p:blipFill>
        <p:spPr>
          <a:xfrm>
            <a:off x="3330575" y="615950"/>
            <a:ext cx="2482850" cy="2484438"/>
          </a:xfrm>
          <a:prstGeom prst="rect">
            <a:avLst/>
          </a:prstGeom>
          <a:noFill/>
          <a:ln w="9525">
            <a:noFill/>
          </a:ln>
        </p:spPr>
      </p:pic>
      <p:grpSp>
        <p:nvGrpSpPr>
          <p:cNvPr id="12" name="组合 11"/>
          <p:cNvGrpSpPr/>
          <p:nvPr/>
        </p:nvGrpSpPr>
        <p:grpSpPr>
          <a:xfrm>
            <a:off x="4038600" y="1625600"/>
            <a:ext cx="896938" cy="923925"/>
            <a:chOff x="4123209" y="1626376"/>
            <a:chExt cx="897581" cy="923330"/>
          </a:xfrm>
        </p:grpSpPr>
        <p:sp>
          <p:nvSpPr>
            <p:cNvPr id="13" name="MH_Text_1"/>
            <p:cNvSpPr/>
            <p:nvPr>
              <p:custDataLst>
                <p:tags r:id="rId3"/>
              </p:custDataLst>
            </p:nvPr>
          </p:nvSpPr>
          <p:spPr>
            <a:xfrm>
              <a:off x="4123209" y="1626376"/>
              <a:ext cx="897581" cy="923330"/>
            </a:xfrm>
            <a:prstGeom prst="rect">
              <a:avLst/>
            </a:prstGeom>
            <a:noFill/>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w="66675">
                    <a:solidFill>
                      <a:schemeClr val="bg1"/>
                    </a:solidFill>
                  </a:ln>
                  <a:gradFill>
                    <a:gsLst>
                      <a:gs pos="0">
                        <a:srgbClr val="53D027"/>
                      </a:gs>
                      <a:gs pos="53000">
                        <a:srgbClr val="1C9518"/>
                      </a:gs>
                      <a:gs pos="100000">
                        <a:srgbClr val="3BD440"/>
                      </a:gs>
                    </a:gsLst>
                    <a:lin ang="5400000" scaled="1"/>
                  </a:gradFill>
                  <a:effectLst>
                    <a:outerShdw blurRad="50800" dist="50800" dir="2700000" algn="tl" rotWithShape="0">
                      <a:prstClr val="black">
                        <a:alpha val="40000"/>
                      </a:prstClr>
                    </a:outerShdw>
                  </a:effectLst>
                  <a:uLnTx/>
                  <a:uFillTx/>
                  <a:latin typeface="+mn-lt"/>
                  <a:ea typeface="+mn-ea"/>
                  <a:cs typeface="+mn-ea"/>
                  <a:sym typeface="+mn-lt"/>
                </a:rPr>
                <a:t>03</a:t>
              </a:r>
              <a:endParaRPr kumimoji="0" lang="zh-CN" altLang="en-US" sz="6000" b="0" i="0" u="none" strike="noStrike" kern="1200" cap="none" spc="0" normalizeH="0" baseline="0" noProof="0" dirty="0">
                <a:ln w="66675">
                  <a:solidFill>
                    <a:schemeClr val="bg1"/>
                  </a:solidFill>
                </a:ln>
                <a:gradFill>
                  <a:gsLst>
                    <a:gs pos="0">
                      <a:srgbClr val="53D027"/>
                    </a:gs>
                    <a:gs pos="53000">
                      <a:srgbClr val="1C9518"/>
                    </a:gs>
                    <a:gs pos="100000">
                      <a:srgbClr val="3BD440"/>
                    </a:gs>
                  </a:gsLst>
                  <a:lin ang="5400000" scaled="1"/>
                </a:gradFill>
                <a:effectLst>
                  <a:outerShdw blurRad="50800" dist="50800" dir="2700000" algn="tl" rotWithShape="0">
                    <a:prstClr val="black">
                      <a:alpha val="40000"/>
                    </a:prstClr>
                  </a:outerShdw>
                </a:effectLst>
                <a:uLnTx/>
                <a:uFillTx/>
                <a:latin typeface="+mn-lt"/>
                <a:ea typeface="+mn-ea"/>
                <a:cs typeface="+mn-ea"/>
                <a:sym typeface="+mn-lt"/>
              </a:endParaRPr>
            </a:p>
          </p:txBody>
        </p:sp>
        <p:sp>
          <p:nvSpPr>
            <p:cNvPr id="14" name="MH_Text_1"/>
            <p:cNvSpPr/>
            <p:nvPr>
              <p:custDataLst>
                <p:tags r:id="rId4"/>
              </p:custDataLst>
            </p:nvPr>
          </p:nvSpPr>
          <p:spPr>
            <a:xfrm>
              <a:off x="4123209" y="1626693"/>
              <a:ext cx="897581" cy="922695"/>
            </a:xfrm>
            <a:prstGeom prst="rect">
              <a:avLst/>
            </a:prstGeom>
            <a:noFill/>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gradFill>
                    <a:gsLst>
                      <a:gs pos="0">
                        <a:srgbClr val="53D027"/>
                      </a:gs>
                      <a:gs pos="53000">
                        <a:srgbClr val="1C9518"/>
                      </a:gs>
                      <a:gs pos="100000">
                        <a:srgbClr val="3BD440"/>
                      </a:gs>
                    </a:gsLst>
                    <a:lin ang="5400000" scaled="1"/>
                  </a:gradFill>
                  <a:effectLst/>
                  <a:uLnTx/>
                  <a:uFillTx/>
                  <a:latin typeface="+mn-lt"/>
                  <a:ea typeface="+mn-ea"/>
                  <a:cs typeface="+mn-ea"/>
                  <a:sym typeface="+mn-lt"/>
                </a:rPr>
                <a:t>02</a:t>
              </a:r>
              <a:endParaRPr kumimoji="0" lang="zh-CN" altLang="en-US" sz="6000" b="0" i="0" u="none" strike="noStrike" kern="1200" cap="none" spc="0" normalizeH="0" baseline="0" noProof="0" dirty="0">
                <a:ln>
                  <a:noFill/>
                </a:ln>
                <a:gradFill>
                  <a:gsLst>
                    <a:gs pos="0">
                      <a:srgbClr val="53D027"/>
                    </a:gs>
                    <a:gs pos="53000">
                      <a:srgbClr val="1C9518"/>
                    </a:gs>
                    <a:gs pos="100000">
                      <a:srgbClr val="3BD440"/>
                    </a:gs>
                  </a:gsLst>
                  <a:lin ang="5400000" scaled="1"/>
                </a:gradFill>
                <a:effectLst/>
                <a:uLnTx/>
                <a:uFillTx/>
                <a:latin typeface="+mn-lt"/>
                <a:ea typeface="+mn-ea"/>
                <a:cs typeface="+mn-ea"/>
                <a:sym typeface="+mn-lt"/>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000000"/>
                                          </p:val>
                                        </p:tav>
                                        <p:tav tm="100000">
                                          <p:val>
                                            <p:strVal val="#ppt_w"/>
                                          </p:val>
                                        </p:tav>
                                      </p:tavLst>
                                    </p:anim>
                                    <p:anim calcmode="lin" valueType="num">
                                      <p:cBhvr>
                                        <p:cTn id="18" dur="500" fill="hold"/>
                                        <p:tgtEl>
                                          <p:spTgt spid="12"/>
                                        </p:tgtEl>
                                        <p:attrNameLst>
                                          <p:attrName>ppt_h</p:attrName>
                                        </p:attrNameLst>
                                      </p:cBhvr>
                                      <p:tavLst>
                                        <p:tav tm="0">
                                          <p:val>
                                            <p:fltVal val="0.00000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344488" y="952500"/>
            <a:ext cx="8455025" cy="2584450"/>
          </a:xfrm>
          <a:prstGeom prst="rect">
            <a:avLst/>
          </a:prstGeom>
          <a:noFill/>
        </p:spPr>
        <p:txBody>
          <a:bodyPr wrap="square" rtlCol="0">
            <a:spAutoFit/>
          </a:bodyPr>
          <a:p>
            <a:pPr eaLnBrk="1" hangingPunct="1">
              <a:lnSpc>
                <a:spcPct val="150000"/>
              </a:lnSpc>
              <a:buNone/>
            </a:pPr>
            <a:endParaRPr lang="en-US" altLang="zh-CN" b="1" dirty="0">
              <a:solidFill>
                <a:schemeClr val="accent1"/>
              </a:solidFill>
              <a:ea typeface="字体视界-简圆体"/>
            </a:endParaRPr>
          </a:p>
          <a:p>
            <a:pPr eaLnBrk="1" hangingPunct="1">
              <a:lnSpc>
                <a:spcPct val="150000"/>
              </a:lnSpc>
              <a:buNone/>
            </a:pPr>
            <a:r>
              <a:rPr lang="zh-CN" altLang="zh-CN" sz="1800" b="1" noProof="0" dirty="0" smtClean="0">
                <a:solidFill>
                  <a:schemeClr val="accent1"/>
                </a:solidFill>
                <a:latin typeface="+mn-lt"/>
                <a:ea typeface="+mn-ea"/>
                <a:cs typeface="+mn-ea"/>
              </a:rPr>
              <a:t>       根据《环境保护税法》第十二条的规定，依法设立的城乡污水集中处理场所，不超过国家和地方规定的排放标准的，暂免征收环境保护税。</a:t>
            </a:r>
            <a:endParaRPr lang="zh-CN" altLang="zh-CN" sz="1800" b="1" noProof="0" dirty="0" smtClean="0">
              <a:solidFill>
                <a:schemeClr val="accent1"/>
              </a:solidFill>
              <a:latin typeface="+mn-lt"/>
              <a:ea typeface="+mn-ea"/>
              <a:cs typeface="+mn-ea"/>
            </a:endParaRPr>
          </a:p>
          <a:p>
            <a:pPr eaLnBrk="1" hangingPunct="1">
              <a:lnSpc>
                <a:spcPct val="150000"/>
              </a:lnSpc>
              <a:buNone/>
            </a:pPr>
            <a:r>
              <a:rPr lang="zh-CN" altLang="zh-CN" sz="1800" b="1" noProof="0" dirty="0" smtClean="0">
                <a:solidFill>
                  <a:schemeClr val="accent1"/>
                </a:solidFill>
                <a:latin typeface="+mn-lt"/>
                <a:ea typeface="+mn-ea"/>
                <a:cs typeface="+mn-ea"/>
              </a:rPr>
              <a:t>根据《环境保护税法实施条例》第三条规定，为工业园区、开发区等工业聚集区域内的企业事业单位和其他生产经营者提供污水处理服务的场所，不属于城乡污水集中处理场所，应当依法缴纳环境保护税。</a:t>
            </a:r>
            <a:endParaRPr lang="zh-CN" altLang="zh-CN" sz="1800" b="1" noProof="0" dirty="0" smtClean="0">
              <a:solidFill>
                <a:schemeClr val="accent1"/>
              </a:solidFill>
              <a:latin typeface="+mn-lt"/>
              <a:ea typeface="+mn-ea"/>
              <a:cs typeface="+mn-ea"/>
            </a:endParaRPr>
          </a:p>
        </p:txBody>
      </p:sp>
      <p:grpSp>
        <p:nvGrpSpPr>
          <p:cNvPr id="9" name="组合 8"/>
          <p:cNvGrpSpPr/>
          <p:nvPr/>
        </p:nvGrpSpPr>
        <p:grpSpPr>
          <a:xfrm>
            <a:off x="571500" y="291465"/>
            <a:ext cx="8345805" cy="645160"/>
            <a:chOff x="2937662" y="2047502"/>
            <a:chExt cx="6465005" cy="6449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5842755" cy="644983"/>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我们是一家工业园区的污水处理厂，需要缴纳环保税吗？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2752725" y="2303144"/>
            <a:ext cx="3638550" cy="1256382"/>
            <a:chOff x="4523837" y="637465"/>
            <a:chExt cx="5478073" cy="1395408"/>
          </a:xfrm>
          <a:solidFill>
            <a:srgbClr val="6A7E88"/>
          </a:solidFill>
        </p:grpSpPr>
        <p:sp>
          <p:nvSpPr>
            <p:cNvPr id="10" name="圆角矩形 31"/>
            <p:cNvSpPr/>
            <p:nvPr/>
          </p:nvSpPr>
          <p:spPr>
            <a:xfrm rot="16200000">
              <a:off x="6565170" y="-1403868"/>
              <a:ext cx="1395408" cy="547807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1">
                <a:ln>
                  <a:noFill/>
                </a:ln>
                <a:solidFill>
                  <a:schemeClr val="accent1"/>
                </a:solidFill>
                <a:effectLst/>
                <a:uLnTx/>
                <a:uFillTx/>
                <a:latin typeface="+mn-lt"/>
                <a:ea typeface="+mn-ea"/>
                <a:cs typeface="+mn-ea"/>
                <a:sym typeface="+mn-lt"/>
              </a:endParaRPr>
            </a:p>
          </p:txBody>
        </p:sp>
        <p:sp>
          <p:nvSpPr>
            <p:cNvPr id="11" name="文本框 4"/>
            <p:cNvSpPr txBox="1">
              <a:spLocks noChangeArrowheads="1"/>
            </p:cNvSpPr>
            <p:nvPr/>
          </p:nvSpPr>
          <p:spPr bwMode="auto">
            <a:xfrm rot="16200000">
              <a:off x="6886854" y="-892808"/>
              <a:ext cx="752034" cy="47240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accent1"/>
                  </a:solidFill>
                  <a:effectLst/>
                  <a:uLnTx/>
                  <a:uFillTx/>
                  <a:latin typeface="+mn-lt"/>
                  <a:ea typeface="+mn-ea"/>
                  <a:cs typeface="+mn-ea"/>
                  <a:sym typeface="+mn-lt"/>
                </a:rPr>
                <a:t>环保税</a:t>
              </a:r>
              <a:r>
                <a:rPr kumimoji="0" lang="zh-CN" altLang="en-US" sz="3200" b="0" i="0" u="none" strike="noStrike" kern="1200" cap="none" spc="0" normalizeH="0" baseline="0" noProof="0" dirty="0" smtClean="0">
                  <a:ln>
                    <a:noFill/>
                  </a:ln>
                  <a:solidFill>
                    <a:schemeClr val="accent1"/>
                  </a:solidFill>
                  <a:effectLst/>
                  <a:uLnTx/>
                  <a:uFillTx/>
                  <a:latin typeface="+mn-lt"/>
                  <a:ea typeface="+mn-ea"/>
                  <a:cs typeface="+mn-ea"/>
                  <a:sym typeface="+mn-lt"/>
                </a:rPr>
                <a:t>政策</a:t>
              </a:r>
              <a:endParaRPr kumimoji="0" lang="zh-CN" altLang="en-US" sz="3200" b="0" i="0" u="none" strike="noStrike" kern="1200" cap="none" spc="0" normalizeH="0" baseline="0" noProof="0" dirty="0">
                <a:ln>
                  <a:noFill/>
                </a:ln>
                <a:solidFill>
                  <a:schemeClr val="accent1"/>
                </a:solidFill>
                <a:effectLst/>
                <a:uLnTx/>
                <a:uFillTx/>
                <a:latin typeface="+mn-lt"/>
                <a:ea typeface="+mn-ea"/>
                <a:cs typeface="+mn-ea"/>
                <a:sym typeface="+mn-lt"/>
              </a:endParaRPr>
            </a:p>
          </p:txBody>
        </p:sp>
      </p:grpSp>
      <p:pic>
        <p:nvPicPr>
          <p:cNvPr id="13" name="图片 12"/>
          <p:cNvPicPr>
            <a:picLocks noChangeAspect="1"/>
          </p:cNvPicPr>
          <p:nvPr/>
        </p:nvPicPr>
        <p:blipFill>
          <a:blip r:embed="rId1"/>
          <a:stretch>
            <a:fillRect/>
          </a:stretch>
        </p:blipFill>
        <p:spPr>
          <a:xfrm>
            <a:off x="838200" y="4019550"/>
            <a:ext cx="2286000" cy="709613"/>
          </a:xfrm>
          <a:prstGeom prst="rect">
            <a:avLst/>
          </a:prstGeom>
          <a:noFill/>
          <a:ln w="9525">
            <a:noFill/>
          </a:ln>
        </p:spPr>
      </p:pic>
      <p:pic>
        <p:nvPicPr>
          <p:cNvPr id="16" name="图片 15"/>
          <p:cNvPicPr>
            <a:picLocks noChangeAspect="1"/>
          </p:cNvPicPr>
          <p:nvPr/>
        </p:nvPicPr>
        <p:blipFill>
          <a:blip r:embed="rId2"/>
          <a:stretch>
            <a:fillRect/>
          </a:stretch>
        </p:blipFill>
        <p:spPr>
          <a:xfrm>
            <a:off x="3330575" y="615950"/>
            <a:ext cx="2482850" cy="2484438"/>
          </a:xfrm>
          <a:prstGeom prst="rect">
            <a:avLst/>
          </a:prstGeom>
          <a:noFill/>
          <a:ln w="9525">
            <a:noFill/>
          </a:ln>
        </p:spPr>
      </p:pic>
      <p:grpSp>
        <p:nvGrpSpPr>
          <p:cNvPr id="2" name="组合 1"/>
          <p:cNvGrpSpPr/>
          <p:nvPr/>
        </p:nvGrpSpPr>
        <p:grpSpPr>
          <a:xfrm>
            <a:off x="4038600" y="1625600"/>
            <a:ext cx="896938" cy="923925"/>
            <a:chOff x="4123209" y="1626376"/>
            <a:chExt cx="897581" cy="923330"/>
          </a:xfrm>
        </p:grpSpPr>
        <p:sp>
          <p:nvSpPr>
            <p:cNvPr id="18" name="MH_Text_1"/>
            <p:cNvSpPr/>
            <p:nvPr>
              <p:custDataLst>
                <p:tags r:id="rId3"/>
              </p:custDataLst>
            </p:nvPr>
          </p:nvSpPr>
          <p:spPr>
            <a:xfrm>
              <a:off x="4123209" y="1626376"/>
              <a:ext cx="897581" cy="923330"/>
            </a:xfrm>
            <a:prstGeom prst="rect">
              <a:avLst/>
            </a:prstGeom>
            <a:noFill/>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w="66675">
                    <a:solidFill>
                      <a:schemeClr val="bg1"/>
                    </a:solidFill>
                  </a:ln>
                  <a:gradFill>
                    <a:gsLst>
                      <a:gs pos="0">
                        <a:srgbClr val="53D027"/>
                      </a:gs>
                      <a:gs pos="53000">
                        <a:srgbClr val="1C9518"/>
                      </a:gs>
                      <a:gs pos="100000">
                        <a:srgbClr val="3BD440"/>
                      </a:gs>
                    </a:gsLst>
                    <a:lin ang="5400000" scaled="1"/>
                  </a:gradFill>
                  <a:effectLst>
                    <a:outerShdw blurRad="50800" dist="50800" dir="2700000" algn="tl" rotWithShape="0">
                      <a:prstClr val="black">
                        <a:alpha val="40000"/>
                      </a:prstClr>
                    </a:outerShdw>
                  </a:effectLst>
                  <a:uLnTx/>
                  <a:uFillTx/>
                  <a:latin typeface="+mn-lt"/>
                  <a:ea typeface="+mn-ea"/>
                  <a:cs typeface="+mn-ea"/>
                  <a:sym typeface="+mn-lt"/>
                </a:rPr>
                <a:t>01</a:t>
              </a:r>
              <a:endParaRPr kumimoji="0" lang="zh-CN" altLang="en-US" sz="6000" b="0" i="0" u="none" strike="noStrike" kern="1200" cap="none" spc="0" normalizeH="0" baseline="0" noProof="0" dirty="0">
                <a:ln w="66675">
                  <a:solidFill>
                    <a:schemeClr val="bg1"/>
                  </a:solidFill>
                </a:ln>
                <a:gradFill>
                  <a:gsLst>
                    <a:gs pos="0">
                      <a:srgbClr val="53D027"/>
                    </a:gs>
                    <a:gs pos="53000">
                      <a:srgbClr val="1C9518"/>
                    </a:gs>
                    <a:gs pos="100000">
                      <a:srgbClr val="3BD440"/>
                    </a:gs>
                  </a:gsLst>
                  <a:lin ang="5400000" scaled="1"/>
                </a:gradFill>
                <a:effectLst>
                  <a:outerShdw blurRad="50800" dist="50800" dir="2700000" algn="tl" rotWithShape="0">
                    <a:prstClr val="black">
                      <a:alpha val="40000"/>
                    </a:prstClr>
                  </a:outerShdw>
                </a:effectLst>
                <a:uLnTx/>
                <a:uFillTx/>
                <a:latin typeface="+mn-lt"/>
                <a:ea typeface="+mn-ea"/>
                <a:cs typeface="+mn-ea"/>
                <a:sym typeface="+mn-lt"/>
              </a:endParaRPr>
            </a:p>
          </p:txBody>
        </p:sp>
        <p:sp>
          <p:nvSpPr>
            <p:cNvPr id="19" name="MH_Text_1"/>
            <p:cNvSpPr/>
            <p:nvPr>
              <p:custDataLst>
                <p:tags r:id="rId4"/>
              </p:custDataLst>
            </p:nvPr>
          </p:nvSpPr>
          <p:spPr>
            <a:xfrm>
              <a:off x="4123209" y="1626376"/>
              <a:ext cx="897581" cy="923330"/>
            </a:xfrm>
            <a:prstGeom prst="rect">
              <a:avLst/>
            </a:prstGeom>
            <a:noFill/>
          </p:spPr>
          <p:txBody>
            <a:bodyPr wrap="square" lIns="0" tIns="0" rIns="0" bIns="0" anchor="ctr">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gradFill>
                    <a:gsLst>
                      <a:gs pos="0">
                        <a:srgbClr val="53D027"/>
                      </a:gs>
                      <a:gs pos="53000">
                        <a:srgbClr val="1C9518"/>
                      </a:gs>
                      <a:gs pos="100000">
                        <a:srgbClr val="3BD440"/>
                      </a:gs>
                    </a:gsLst>
                    <a:lin ang="5400000" scaled="1"/>
                  </a:gradFill>
                  <a:effectLst/>
                  <a:uLnTx/>
                  <a:uFillTx/>
                  <a:latin typeface="+mn-lt"/>
                  <a:ea typeface="+mn-ea"/>
                  <a:cs typeface="+mn-ea"/>
                  <a:sym typeface="+mn-lt"/>
                </a:rPr>
                <a:t>01</a:t>
              </a:r>
              <a:endParaRPr kumimoji="0" lang="zh-CN" altLang="en-US" sz="6000" b="0" i="0" u="none" strike="noStrike" kern="1200" cap="none" spc="0" normalizeH="0" baseline="0" noProof="0" dirty="0">
                <a:ln>
                  <a:noFill/>
                </a:ln>
                <a:gradFill>
                  <a:gsLst>
                    <a:gs pos="0">
                      <a:srgbClr val="53D027"/>
                    </a:gs>
                    <a:gs pos="53000">
                      <a:srgbClr val="1C9518"/>
                    </a:gs>
                    <a:gs pos="100000">
                      <a:srgbClr val="3BD440"/>
                    </a:gs>
                  </a:gsLst>
                  <a:lin ang="5400000" scaled="1"/>
                </a:gradFill>
                <a:effectLst/>
                <a:uLnTx/>
                <a:uFillTx/>
                <a:latin typeface="+mn-lt"/>
                <a:ea typeface="+mn-ea"/>
                <a:cs typeface="+mn-ea"/>
                <a:sym typeface="+mn-lt"/>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000000"/>
                                          </p:val>
                                        </p:tav>
                                        <p:tav tm="100000">
                                          <p:val>
                                            <p:strVal val="#ppt_w"/>
                                          </p:val>
                                        </p:tav>
                                      </p:tavLst>
                                    </p:anim>
                                    <p:anim calcmode="lin" valueType="num">
                                      <p:cBhvr>
                                        <p:cTn id="18" dur="500" fill="hold"/>
                                        <p:tgtEl>
                                          <p:spTgt spid="2"/>
                                        </p:tgtEl>
                                        <p:attrNameLst>
                                          <p:attrName>ppt_h</p:attrName>
                                        </p:attrNameLst>
                                      </p:cBhvr>
                                      <p:tavLst>
                                        <p:tav tm="0">
                                          <p:val>
                                            <p:fltVal val="0.00000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571500" y="1979930"/>
            <a:ext cx="8263255" cy="2584450"/>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lang="zh-CN" altLang="zh-CN" sz="1800" b="1" noProof="0" dirty="0" smtClean="0">
                <a:solidFill>
                  <a:schemeClr val="accent1"/>
                </a:solidFill>
                <a:latin typeface="+mn-lt"/>
                <a:ea typeface="+mn-ea"/>
                <a:cs typeface="+mn-ea"/>
              </a:rPr>
              <a:t>根据《财政部 税务总局 生态环境部关于明确环境保护税应税污染物适用等有关问题的通知》(财税〔2018〕117号 ) ，纳税人采用委托监测方式，在规定监测时限内当月无监测数据的，可以沿用最近一次的监测数据计算应税污染物排放量，但不得跨季度沿用监测数据。纳税人采用监测机构出具的监测数据申报减免环境保护税的，应当取得申报当月的监测数据；当月无监测数据的，不予减免环境保护税。</a:t>
            </a:r>
            <a:endParaRPr lang="zh-CN" altLang="zh-CN" sz="1800" b="1" noProof="0" dirty="0" smtClean="0">
              <a:solidFill>
                <a:schemeClr val="accent1"/>
              </a:solidFill>
              <a:latin typeface="+mn-lt"/>
              <a:ea typeface="+mn-ea"/>
              <a:cs typeface="+mn-ea"/>
            </a:endParaRPr>
          </a:p>
        </p:txBody>
      </p:sp>
      <p:grpSp>
        <p:nvGrpSpPr>
          <p:cNvPr id="9" name="组合 8"/>
          <p:cNvGrpSpPr/>
          <p:nvPr/>
        </p:nvGrpSpPr>
        <p:grpSpPr>
          <a:xfrm>
            <a:off x="571500" y="291465"/>
            <a:ext cx="8345805" cy="1753235"/>
            <a:chOff x="2937662" y="2047502"/>
            <a:chExt cx="6465005" cy="1752754"/>
          </a:xfrm>
        </p:grpSpPr>
        <p:sp>
          <p:nvSpPr>
            <p:cNvPr id="10" name="剪去对角的矩形 16"/>
            <p:cNvSpPr/>
            <p:nvPr/>
          </p:nvSpPr>
          <p:spPr>
            <a:xfrm>
              <a:off x="2937662" y="2110350"/>
              <a:ext cx="6465005" cy="1625154"/>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1752754"/>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计算排污费时，我们一直按照环保主管部门要求采用委托监测方法，一个季度监测一次。《环境保护税法》规定是“按月计算、按季申报”，我们需要改为每月监测一次吗？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304800" y="1809750"/>
            <a:ext cx="8263255" cy="2168525"/>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lang="zh-CN" altLang="zh-CN" sz="1800" b="1" noProof="0" dirty="0" smtClean="0">
                <a:solidFill>
                  <a:schemeClr val="accent1"/>
                </a:solidFill>
                <a:latin typeface="+mn-lt"/>
                <a:ea typeface="+mn-ea"/>
                <a:cs typeface="+mn-ea"/>
              </a:rPr>
              <a:t>环保税税法附表规定“昼、夜均超标的，昼、夜分别计算应纳税额，累计计征。”“声源一个月内超标不足15天的，减半计算应纳税额。”另外，根据《财政部 税务总局 生态环境部关于环境保护税有关问题的通知》（财税〔2018〕23号）第四点的规定，声源一个月内累计昼间超标不足15昼或者累计夜间超标不足15夜的，分别减半计算应纳税额，即，减半计算同样区分昼、夜。</a:t>
            </a:r>
            <a:endParaRPr lang="zh-CN" altLang="zh-CN" sz="1800" b="1" noProof="0" dirty="0" smtClean="0">
              <a:solidFill>
                <a:schemeClr val="accent1"/>
              </a:solidFill>
              <a:latin typeface="+mn-lt"/>
              <a:ea typeface="+mn-ea"/>
              <a:cs typeface="+mn-ea"/>
            </a:endParaRPr>
          </a:p>
        </p:txBody>
      </p:sp>
      <p:grpSp>
        <p:nvGrpSpPr>
          <p:cNvPr id="9" name="组合 8"/>
          <p:cNvGrpSpPr/>
          <p:nvPr/>
        </p:nvGrpSpPr>
        <p:grpSpPr>
          <a:xfrm>
            <a:off x="571500" y="291465"/>
            <a:ext cx="8345805" cy="1199515"/>
            <a:chOff x="2937662" y="2047502"/>
            <a:chExt cx="6465005" cy="1199186"/>
          </a:xfrm>
        </p:grpSpPr>
        <p:sp>
          <p:nvSpPr>
            <p:cNvPr id="10" name="剪去对角的矩形 16"/>
            <p:cNvSpPr/>
            <p:nvPr/>
          </p:nvSpPr>
          <p:spPr>
            <a:xfrm>
              <a:off x="2937662" y="2110350"/>
              <a:ext cx="6465005" cy="1136338"/>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1198551"/>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同一噪声源昼、夜均超标，是昼、夜分别计算还是合并计算一个月内超标不足15天，以减半计算应纳税额？</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304800" y="1809750"/>
            <a:ext cx="8263255" cy="2168525"/>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lang="zh-CN" altLang="zh-CN" sz="1800" b="1" noProof="0" dirty="0" smtClean="0">
                <a:solidFill>
                  <a:schemeClr val="accent1"/>
                </a:solidFill>
                <a:latin typeface="+mn-lt"/>
                <a:ea typeface="+mn-ea"/>
                <a:cs typeface="+mn-ea"/>
              </a:rPr>
              <a:t>环保税税法附表规定“昼、夜均超标的，昼、夜分别计算应纳税额，累计计征。声源一个月内超标不足15天的，减半计算应纳税额。”另外，根据《财政部 税务总局 生态环境部关于环境保护税有关问题的通知》（财税〔2018〕23号）第四点的规定，声源一个月内累计昼间超标不足15昼或者累计夜间超标不足15夜的，分别减半计算应纳税额，即，减半计算同样区分昼、夜。</a:t>
            </a:r>
            <a:endParaRPr lang="zh-CN" altLang="zh-CN" sz="1800" b="1" noProof="0" dirty="0" smtClean="0">
              <a:solidFill>
                <a:schemeClr val="accent1"/>
              </a:solidFill>
              <a:latin typeface="+mn-lt"/>
              <a:ea typeface="+mn-ea"/>
              <a:cs typeface="+mn-ea"/>
            </a:endParaRPr>
          </a:p>
        </p:txBody>
      </p:sp>
      <p:grpSp>
        <p:nvGrpSpPr>
          <p:cNvPr id="9" name="组合 8"/>
          <p:cNvGrpSpPr/>
          <p:nvPr/>
        </p:nvGrpSpPr>
        <p:grpSpPr>
          <a:xfrm>
            <a:off x="571500" y="291465"/>
            <a:ext cx="8345805" cy="1199515"/>
            <a:chOff x="2937662" y="2047502"/>
            <a:chExt cx="6465005" cy="1199186"/>
          </a:xfrm>
        </p:grpSpPr>
        <p:sp>
          <p:nvSpPr>
            <p:cNvPr id="10" name="剪去对角的矩形 16"/>
            <p:cNvSpPr/>
            <p:nvPr/>
          </p:nvSpPr>
          <p:spPr>
            <a:xfrm>
              <a:off x="2937662" y="2110350"/>
              <a:ext cx="6465005" cy="1136338"/>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1198551"/>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建筑施工、交通产生的噪声也是污染，也需要缴纳环境保护税吗？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457200" y="1694815"/>
            <a:ext cx="8263255" cy="1753235"/>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altLang="zh-CN" sz="1800" b="1" noProof="0" dirty="0" smtClean="0">
                <a:solidFill>
                  <a:schemeClr val="accent1"/>
                </a:solidFill>
                <a:latin typeface="+mn-lt"/>
                <a:ea typeface="+mn-ea"/>
                <a:cs typeface="+mn-ea"/>
              </a:rPr>
              <a:t>医疗废物属于危险废物，不属于生活垃圾，不能享受生活垃圾集中处理场所的优惠政策。但危险废物作为固体废物的税目，在符合国家和地方环境保护标准的设施、场所贮存或者处置的，不属于直接向环境排放污染物，不缴纳相应污染物的环境保护税。</a:t>
            </a:r>
            <a:endParaRPr altLang="zh-CN" sz="1800" b="1" noProof="0" dirty="0" smtClean="0">
              <a:solidFill>
                <a:schemeClr val="accent1"/>
              </a:solidFill>
              <a:latin typeface="+mn-lt"/>
              <a:ea typeface="+mn-ea"/>
              <a:cs typeface="+mn-ea"/>
            </a:endParaRPr>
          </a:p>
        </p:txBody>
      </p:sp>
      <p:grpSp>
        <p:nvGrpSpPr>
          <p:cNvPr id="9" name="组合 8"/>
          <p:cNvGrpSpPr/>
          <p:nvPr/>
        </p:nvGrpSpPr>
        <p:grpSpPr>
          <a:xfrm>
            <a:off x="304800" y="285750"/>
            <a:ext cx="8345805" cy="786131"/>
            <a:chOff x="2937662" y="2047502"/>
            <a:chExt cx="6465005" cy="785915"/>
          </a:xfrm>
        </p:grpSpPr>
        <p:sp>
          <p:nvSpPr>
            <p:cNvPr id="10" name="剪去对角的矩形 16"/>
            <p:cNvSpPr/>
            <p:nvPr/>
          </p:nvSpPr>
          <p:spPr>
            <a:xfrm>
              <a:off x="2937662" y="2110350"/>
              <a:ext cx="6465005" cy="72306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644983"/>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我们是一家处理医疗垃圾的公司，能否享受环保税税收优惠？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457200" y="1694815"/>
            <a:ext cx="8263255" cy="1337945"/>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altLang="zh-CN" sz="1800" b="1" noProof="0" dirty="0" smtClean="0">
                <a:solidFill>
                  <a:schemeClr val="accent1"/>
                </a:solidFill>
                <a:latin typeface="+mn-lt"/>
                <a:ea typeface="+mn-ea"/>
                <a:cs typeface="+mn-ea"/>
              </a:rPr>
              <a:t>《环境保护税法实施条例》第九条规定，纳税人自行对污染物进行监测所获取的监测数据，符合国家有关规定和监测规范的，在计算环境保护税时视同监测机构出具的监测数据。</a:t>
            </a:r>
            <a:endParaRPr altLang="zh-CN" sz="1800" b="1" noProof="0" dirty="0" smtClean="0">
              <a:solidFill>
                <a:schemeClr val="accent1"/>
              </a:solidFill>
              <a:latin typeface="+mn-lt"/>
              <a:ea typeface="+mn-ea"/>
              <a:cs typeface="+mn-ea"/>
            </a:endParaRPr>
          </a:p>
        </p:txBody>
      </p:sp>
      <p:grpSp>
        <p:nvGrpSpPr>
          <p:cNvPr id="9" name="组合 8"/>
          <p:cNvGrpSpPr/>
          <p:nvPr/>
        </p:nvGrpSpPr>
        <p:grpSpPr>
          <a:xfrm>
            <a:off x="304800" y="285750"/>
            <a:ext cx="8345805" cy="1360964"/>
            <a:chOff x="2937662" y="2047502"/>
            <a:chExt cx="6465005" cy="785915"/>
          </a:xfrm>
        </p:grpSpPr>
        <p:sp>
          <p:nvSpPr>
            <p:cNvPr id="10" name="剪去对角的矩形 16"/>
            <p:cNvSpPr/>
            <p:nvPr/>
          </p:nvSpPr>
          <p:spPr>
            <a:xfrm>
              <a:off x="2937662" y="2110350"/>
              <a:ext cx="6465005" cy="72306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692316"/>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我单位有自己的监测人员和监测设备，请问我们自行监测的数据能否作为计算污染物排放量的依据？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457200" y="1694815"/>
            <a:ext cx="8263255" cy="1337945"/>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altLang="zh-CN" sz="1800" b="1" noProof="0" dirty="0" smtClean="0">
                <a:solidFill>
                  <a:schemeClr val="accent1"/>
                </a:solidFill>
                <a:latin typeface="+mn-lt"/>
                <a:ea typeface="+mn-ea"/>
                <a:cs typeface="+mn-ea"/>
              </a:rPr>
              <a:t>《环境保护税法实施条例》第二十一条规定，纳税人申报的污染物排放数据与环境保护主管部门交送的相关数据不一致的，按照环境保护主管部门交送的数据确定应税污染物的计税依据。</a:t>
            </a:r>
            <a:endParaRPr altLang="zh-CN" sz="1800" b="1" noProof="0" dirty="0" smtClean="0">
              <a:solidFill>
                <a:schemeClr val="accent1"/>
              </a:solidFill>
              <a:latin typeface="+mn-lt"/>
              <a:ea typeface="+mn-ea"/>
              <a:cs typeface="+mn-ea"/>
            </a:endParaRPr>
          </a:p>
        </p:txBody>
      </p:sp>
      <p:grpSp>
        <p:nvGrpSpPr>
          <p:cNvPr id="9" name="组合 8"/>
          <p:cNvGrpSpPr/>
          <p:nvPr/>
        </p:nvGrpSpPr>
        <p:grpSpPr>
          <a:xfrm>
            <a:off x="304800" y="285750"/>
            <a:ext cx="8345805" cy="1284541"/>
            <a:chOff x="2937662" y="2047502"/>
            <a:chExt cx="6465005" cy="785915"/>
          </a:xfrm>
        </p:grpSpPr>
        <p:sp>
          <p:nvSpPr>
            <p:cNvPr id="10" name="剪去对角的矩形 16"/>
            <p:cNvSpPr/>
            <p:nvPr/>
          </p:nvSpPr>
          <p:spPr>
            <a:xfrm>
              <a:off x="2937662" y="2110350"/>
              <a:ext cx="6465005" cy="72306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733505"/>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自动监测数据、监测机构监测数据和环保部门监测数据不一致时，如何处理？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457200" y="2571750"/>
            <a:ext cx="8263255" cy="922020"/>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lang="zh-CN" altLang="zh-CN" sz="1800" b="1" noProof="0" dirty="0" smtClean="0">
                <a:solidFill>
                  <a:schemeClr val="accent1"/>
                </a:solidFill>
                <a:latin typeface="+mn-lt"/>
                <a:ea typeface="+mn-ea"/>
                <a:cs typeface="+mn-ea"/>
              </a:rPr>
              <a:t>纳税人应该向污染物排放地税务机关申报缴纳环保税。大气污染物排放地是指排放口所在地，所以应该向县主管税务机关申报缴纳环保税。</a:t>
            </a:r>
            <a:endParaRPr lang="zh-CN" altLang="zh-CN" sz="1800" b="1" noProof="0" dirty="0" smtClean="0">
              <a:solidFill>
                <a:schemeClr val="accent1"/>
              </a:solidFill>
              <a:latin typeface="+mn-lt"/>
              <a:ea typeface="+mn-ea"/>
              <a:cs typeface="+mn-ea"/>
            </a:endParaRPr>
          </a:p>
        </p:txBody>
      </p:sp>
      <p:grpSp>
        <p:nvGrpSpPr>
          <p:cNvPr id="9" name="组合 8"/>
          <p:cNvGrpSpPr/>
          <p:nvPr/>
        </p:nvGrpSpPr>
        <p:grpSpPr>
          <a:xfrm>
            <a:off x="571500" y="291465"/>
            <a:ext cx="8345805" cy="1753235"/>
            <a:chOff x="2937662" y="2047502"/>
            <a:chExt cx="6465005" cy="1752754"/>
          </a:xfrm>
        </p:grpSpPr>
        <p:sp>
          <p:nvSpPr>
            <p:cNvPr id="10" name="剪去对角的矩形 16"/>
            <p:cNvSpPr/>
            <p:nvPr/>
          </p:nvSpPr>
          <p:spPr>
            <a:xfrm>
              <a:off x="2937662" y="2110350"/>
              <a:ext cx="6465005" cy="1625154"/>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1752754"/>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我们是一家火电企业，企业总部在市区，但电厂在该市所辖某县，原来是向市环保局缴纳废气排污费，请问改缴环境保护税后，应在哪里申报缴纳？</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4" name="文本框 3"/>
          <p:cNvSpPr txBox="1"/>
          <p:nvPr/>
        </p:nvSpPr>
        <p:spPr>
          <a:xfrm>
            <a:off x="457200" y="1694815"/>
            <a:ext cx="8263255" cy="1337945"/>
          </a:xfrm>
          <a:prstGeom prst="rect">
            <a:avLst/>
          </a:prstGeom>
          <a:noFill/>
        </p:spPr>
        <p:txBody>
          <a:bodyPr wrap="square" rtlCol="0">
            <a:spAutoFit/>
          </a:bodyPr>
          <a:p>
            <a:pPr eaLnBrk="1" hangingPunct="1">
              <a:lnSpc>
                <a:spcPct val="150000"/>
              </a:lnSpc>
              <a:buNone/>
            </a:pPr>
            <a:r>
              <a:rPr lang="en-US" altLang="zh-CN" sz="1800" b="1" noProof="0" dirty="0" smtClean="0">
                <a:solidFill>
                  <a:schemeClr val="accent1"/>
                </a:solidFill>
                <a:latin typeface="+mn-lt"/>
                <a:ea typeface="+mn-ea"/>
                <a:cs typeface="+mn-ea"/>
              </a:rPr>
              <a:t>     </a:t>
            </a:r>
            <a:r>
              <a:rPr altLang="zh-CN" sz="1800" b="1" noProof="0" dirty="0" smtClean="0">
                <a:solidFill>
                  <a:schemeClr val="accent1"/>
                </a:solidFill>
                <a:latin typeface="+mn-lt"/>
                <a:ea typeface="+mn-ea"/>
                <a:cs typeface="+mn-ea"/>
              </a:rPr>
              <a:t>环境保护税减免税项目属于备案类减免。对符合减免税情形的纳税人，通过填报纳税申报表履行备案手续，无需专门办理减免税备案手续。减免税相关资料由纳税人留存备查。</a:t>
            </a:r>
            <a:endParaRPr altLang="zh-CN" sz="1800" b="1" noProof="0" dirty="0" smtClean="0">
              <a:solidFill>
                <a:schemeClr val="accent1"/>
              </a:solidFill>
              <a:latin typeface="+mn-lt"/>
              <a:ea typeface="+mn-ea"/>
              <a:cs typeface="+mn-ea"/>
            </a:endParaRPr>
          </a:p>
        </p:txBody>
      </p:sp>
      <p:grpSp>
        <p:nvGrpSpPr>
          <p:cNvPr id="9" name="组合 8"/>
          <p:cNvGrpSpPr/>
          <p:nvPr/>
        </p:nvGrpSpPr>
        <p:grpSpPr>
          <a:xfrm>
            <a:off x="304800" y="285750"/>
            <a:ext cx="8345805" cy="1360964"/>
            <a:chOff x="2937662" y="2047502"/>
            <a:chExt cx="6465005" cy="785915"/>
          </a:xfrm>
        </p:grpSpPr>
        <p:sp>
          <p:nvSpPr>
            <p:cNvPr id="10" name="剪去对角的矩形 16"/>
            <p:cNvSpPr/>
            <p:nvPr/>
          </p:nvSpPr>
          <p:spPr>
            <a:xfrm>
              <a:off x="2937662" y="2110350"/>
              <a:ext cx="6465005" cy="72306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51" name="矩形 11"/>
            <p:cNvSpPr/>
            <p:nvPr/>
          </p:nvSpPr>
          <p:spPr>
            <a:xfrm>
              <a:off x="3021285" y="2047502"/>
              <a:ext cx="6319403" cy="692316"/>
            </a:xfrm>
            <a:prstGeom prst="rect">
              <a:avLst/>
            </a:prstGeom>
            <a:noFill/>
            <a:ln w="9525">
              <a:noFill/>
            </a:ln>
          </p:spPr>
          <p:txBody>
            <a:bodyPr wrap="square">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请问享受环境保护税减免税优惠的企业需要专门到税务机关办理减免税手续吗？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838200" y="4019550"/>
            <a:ext cx="2286000" cy="709613"/>
          </a:xfrm>
          <a:prstGeom prst="rect">
            <a:avLst/>
          </a:prstGeom>
          <a:noFill/>
          <a:ln w="9525">
            <a:noFill/>
          </a:ln>
        </p:spPr>
      </p:pic>
      <p:sp>
        <p:nvSpPr>
          <p:cNvPr id="10" name="文本框 9"/>
          <p:cNvSpPr txBox="1"/>
          <p:nvPr/>
        </p:nvSpPr>
        <p:spPr>
          <a:xfrm>
            <a:off x="2532063" y="1657350"/>
            <a:ext cx="3665538" cy="830263"/>
          </a:xfrm>
          <a:prstGeom prst="rect">
            <a:avLst/>
          </a:prstGeom>
          <a:noFill/>
        </p:spPr>
        <p:txBody>
          <a:bodyPr wrap="none" rtlCol="0">
            <a:spAutoFit/>
          </a:bodyPr>
          <a:lstStyle/>
          <a:p>
            <a:pPr marR="0" algn="ctr" defTabSz="914400" eaLnBrk="1" fontAlgn="auto" hangingPunct="1">
              <a:spcBef>
                <a:spcPts val="0"/>
              </a:spcBef>
              <a:spcAft>
                <a:spcPts val="0"/>
              </a:spcAft>
              <a:buClrTx/>
              <a:buSzTx/>
              <a:buFontTx/>
              <a:buNone/>
              <a:defRPr/>
            </a:pPr>
            <a:r>
              <a:rPr kumimoji="0" lang="en-US" altLang="zh-CN" sz="4800" b="1" kern="1200" cap="none" spc="300" normalizeH="0" baseline="0" noProof="0" dirty="0" smtClean="0">
                <a:solidFill>
                  <a:schemeClr val="accent1"/>
                </a:solidFill>
                <a:latin typeface="+mn-lt"/>
                <a:ea typeface="+mn-ea"/>
                <a:cs typeface="+mn-ea"/>
                <a:sym typeface="+mn-lt"/>
              </a:rPr>
              <a:t> </a:t>
            </a:r>
            <a:r>
              <a:rPr kumimoji="0" lang="zh-CN" altLang="en-US" sz="4800" b="1" kern="1200" cap="none" spc="300" normalizeH="0" baseline="0" noProof="0" dirty="0" smtClean="0">
                <a:solidFill>
                  <a:schemeClr val="accent1"/>
                </a:solidFill>
                <a:latin typeface="+mn-lt"/>
                <a:ea typeface="+mn-ea"/>
                <a:cs typeface="+mn-ea"/>
                <a:sym typeface="+mn-lt"/>
              </a:rPr>
              <a:t>谢谢大家！</a:t>
            </a:r>
            <a:endParaRPr kumimoji="0" lang="zh-CN" altLang="en-US" sz="4800" b="1" kern="1200" cap="none" spc="300" normalizeH="0" baseline="0" noProof="0" dirty="0">
              <a:solidFill>
                <a:schemeClr val="accent1"/>
              </a:solidFill>
              <a:latin typeface="+mn-lt"/>
              <a:ea typeface="+mn-ea"/>
              <a:cs typeface="+mn-ea"/>
              <a:sym typeface="+mn-lt"/>
            </a:endParaRPr>
          </a:p>
        </p:txBody>
      </p:sp>
    </p:spTree>
  </p:cSld>
  <p:clrMapOvr>
    <a:masterClrMapping/>
  </p:clrMapOvr>
  <p:transition spd="slow"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by="(-#ppt_w*2)" calcmode="lin" valueType="num">
                                      <p:cBhvr rctx="PPT">
                                        <p:cTn id="12" dur="500" autoRev="1" fill="hold">
                                          <p:stCondLst>
                                            <p:cond delay="0"/>
                                          </p:stCondLst>
                                        </p:cTn>
                                        <p:tgtEl>
                                          <p:spTgt spid="10"/>
                                        </p:tgtEl>
                                        <p:attrNameLst>
                                          <p:attrName>ppt_w</p:attrName>
                                        </p:attrNameLst>
                                      </p:cBhvr>
                                    </p:anim>
                                    <p:anim by="(#ppt_w*0.50)" calcmode="lin" valueType="num">
                                      <p:cBhvr>
                                        <p:cTn id="13" dur="500" decel="50000" autoRev="1" fill="hold">
                                          <p:stCondLst>
                                            <p:cond delay="0"/>
                                          </p:stCondLst>
                                        </p:cTn>
                                        <p:tgtEl>
                                          <p:spTgt spid="10"/>
                                        </p:tgtEl>
                                        <p:attrNameLst>
                                          <p:attrName>ppt_x</p:attrName>
                                        </p:attrNameLst>
                                      </p:cBhvr>
                                    </p:anim>
                                    <p:anim from="(-#ppt_h/2)" to="(#ppt_y)" calcmode="lin" valueType="num">
                                      <p:cBhvr>
                                        <p:cTn id="14" dur="1000" fill="hold">
                                          <p:stCondLst>
                                            <p:cond delay="0"/>
                                          </p:stCondLst>
                                        </p:cTn>
                                        <p:tgtEl>
                                          <p:spTgt spid="10"/>
                                        </p:tgtEl>
                                        <p:attrNameLst>
                                          <p:attrName>ppt_y</p:attrName>
                                        </p:attrNameLst>
                                      </p:cBhvr>
                                    </p:anim>
                                    <p:animRot by="21600000">
                                      <p:cBhvr>
                                        <p:cTn id="15"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图片 12"/>
          <p:cNvPicPr>
            <a:picLocks noChangeAspect="1"/>
          </p:cNvPicPr>
          <p:nvPr/>
        </p:nvPicPr>
        <p:blipFill>
          <a:blip r:embed="rId1"/>
          <a:stretch>
            <a:fillRect/>
          </a:stretch>
        </p:blipFill>
        <p:spPr>
          <a:xfrm>
            <a:off x="0" y="0"/>
            <a:ext cx="9144000" cy="5141913"/>
          </a:xfrm>
          <a:prstGeom prst="rect">
            <a:avLst/>
          </a:prstGeom>
          <a:noFill/>
          <a:ln w="9525">
            <a:noFill/>
          </a:ln>
        </p:spPr>
      </p:pic>
      <p:graphicFrame>
        <p:nvGraphicFramePr>
          <p:cNvPr id="14" name="表格 13"/>
          <p:cNvGraphicFramePr>
            <a:graphicFrameLocks noGrp="1"/>
          </p:cNvGraphicFramePr>
          <p:nvPr/>
        </p:nvGraphicFramePr>
        <p:xfrm>
          <a:off x="685800" y="1047750"/>
          <a:ext cx="7543800" cy="3191149"/>
        </p:xfrm>
        <a:graphic>
          <a:graphicData uri="http://schemas.openxmlformats.org/drawingml/2006/table">
            <a:tbl>
              <a:tblPr firstRow="1" bandRow="1">
                <a:tableStyleId>{5C22544A-7EE6-4342-B048-85BDC9FD1C3A}</a:tableStyleId>
              </a:tblPr>
              <a:tblGrid>
                <a:gridCol w="7543800"/>
              </a:tblGrid>
              <a:tr h="578123">
                <a:tc>
                  <a:txBody>
                    <a:bodyPr/>
                    <a:lstStyle/>
                    <a:p>
                      <a:r>
                        <a:rPr lang="en-US" altLang="zh-CN" dirty="0" smtClean="0"/>
                        <a:t>《</a:t>
                      </a:r>
                      <a:r>
                        <a:rPr lang="zh-CN" altLang="en-US" dirty="0" smtClean="0"/>
                        <a:t>中华人民共和国环境保护税法</a:t>
                      </a:r>
                      <a:r>
                        <a:rPr lang="en-US" altLang="zh-CN" dirty="0" smtClean="0"/>
                        <a:t>》</a:t>
                      </a:r>
                      <a:endParaRPr lang="zh-CN" altLang="en-US" dirty="0"/>
                    </a:p>
                  </a:txBody>
                  <a:tcPr/>
                </a:tc>
              </a:tr>
              <a:tr h="578123">
                <a:tc>
                  <a:txBody>
                    <a:bodyPr/>
                    <a:lstStyle/>
                    <a:p>
                      <a:r>
                        <a:rPr lang="en-US" altLang="zh-CN" dirty="0" smtClean="0"/>
                        <a:t>《</a:t>
                      </a:r>
                      <a:r>
                        <a:rPr lang="zh-CN" altLang="en-US" dirty="0" smtClean="0"/>
                        <a:t>中华人民共和国环境保护税法实施条例</a:t>
                      </a:r>
                      <a:r>
                        <a:rPr lang="en-US" altLang="zh-CN" dirty="0" smtClean="0"/>
                        <a:t>》</a:t>
                      </a:r>
                      <a:endParaRPr lang="zh-CN" altLang="en-US" dirty="0"/>
                    </a:p>
                  </a:txBody>
                  <a:tcPr/>
                </a:tc>
              </a:tr>
              <a:tr h="578123">
                <a:tc>
                  <a:txBody>
                    <a:bodyPr/>
                    <a:lstStyle/>
                    <a:p>
                      <a:r>
                        <a:rPr lang="en-US" altLang="zh-CN" dirty="0" smtClean="0"/>
                        <a:t>《</a:t>
                      </a:r>
                      <a:r>
                        <a:rPr lang="zh-CN" altLang="en-US" dirty="0" smtClean="0"/>
                        <a:t>国家税务总局广东省税务局环境保护税核定征收管理办法</a:t>
                      </a:r>
                      <a:r>
                        <a:rPr lang="en-US" altLang="zh-CN" dirty="0" smtClean="0"/>
                        <a:t>》</a:t>
                      </a:r>
                      <a:endParaRPr lang="zh-CN" altLang="en-US" dirty="0"/>
                    </a:p>
                  </a:txBody>
                  <a:tcPr/>
                </a:tc>
              </a:tr>
              <a:tr h="728345">
                <a:tc>
                  <a:txBody>
                    <a:bodyPr/>
                    <a:lstStyle/>
                    <a:p>
                      <a:r>
                        <a:rPr lang="en-US" altLang="zh-CN" dirty="0" smtClean="0"/>
                        <a:t>《</a:t>
                      </a:r>
                      <a:r>
                        <a:rPr lang="zh-CN" altLang="en-US" dirty="0" smtClean="0"/>
                        <a:t>财政部 税务总局 生态环境部关于环境保护税有关问题的通知 </a:t>
                      </a:r>
                      <a:r>
                        <a:rPr lang="en-US" altLang="zh-CN" dirty="0" smtClean="0"/>
                        <a:t>》</a:t>
                      </a:r>
                      <a:r>
                        <a:rPr lang="zh-CN" altLang="en-US" dirty="0" smtClean="0"/>
                        <a:t>（</a:t>
                      </a:r>
                      <a:r>
                        <a:rPr lang="zh-CN" altLang="zh-CN" sz="1800" kern="1200" dirty="0" smtClean="0">
                          <a:solidFill>
                            <a:schemeClr val="dk1"/>
                          </a:solidFill>
                          <a:effectLst/>
                          <a:latin typeface="+mn-lt"/>
                          <a:ea typeface="+mn-ea"/>
                          <a:cs typeface="+mn-cs"/>
                        </a:rPr>
                        <a:t>财税〔</a:t>
                      </a:r>
                      <a:r>
                        <a:rPr lang="en-US" altLang="zh-CN" sz="1800" kern="1200" dirty="0" smtClean="0">
                          <a:solidFill>
                            <a:schemeClr val="dk1"/>
                          </a:solidFill>
                          <a:effectLst/>
                          <a:latin typeface="+mn-lt"/>
                          <a:ea typeface="+mn-ea"/>
                          <a:cs typeface="+mn-cs"/>
                        </a:rPr>
                        <a:t>2018</a:t>
                      </a:r>
                      <a:r>
                        <a:rPr lang="zh-CN" altLang="zh-CN" sz="1800" kern="1200" dirty="0" smtClean="0">
                          <a:solidFill>
                            <a:schemeClr val="dk1"/>
                          </a:solidFill>
                          <a:effectLst/>
                          <a:latin typeface="+mn-lt"/>
                          <a:ea typeface="+mn-ea"/>
                          <a:cs typeface="+mn-cs"/>
                        </a:rPr>
                        <a:t>〕</a:t>
                      </a:r>
                      <a:r>
                        <a:rPr lang="en-US" altLang="zh-CN" sz="1800" kern="1200" dirty="0" smtClean="0">
                          <a:solidFill>
                            <a:schemeClr val="dk1"/>
                          </a:solidFill>
                          <a:effectLst/>
                          <a:latin typeface="+mn-lt"/>
                          <a:ea typeface="+mn-ea"/>
                          <a:cs typeface="+mn-cs"/>
                        </a:rPr>
                        <a:t>23</a:t>
                      </a:r>
                      <a:r>
                        <a:rPr lang="zh-CN" altLang="zh-CN" sz="1800" kern="1200" dirty="0" smtClean="0">
                          <a:solidFill>
                            <a:schemeClr val="dk1"/>
                          </a:solidFill>
                          <a:effectLst/>
                          <a:latin typeface="+mn-lt"/>
                          <a:ea typeface="+mn-ea"/>
                          <a:cs typeface="+mn-cs"/>
                        </a:rPr>
                        <a:t>号</a:t>
                      </a:r>
                      <a:r>
                        <a:rPr lang="zh-CN" altLang="en-US" dirty="0" smtClean="0"/>
                        <a:t>）</a:t>
                      </a:r>
                      <a:endParaRPr lang="zh-CN" altLang="en-US" dirty="0"/>
                    </a:p>
                  </a:txBody>
                  <a:tcPr/>
                </a:tc>
              </a:tr>
              <a:tr h="728435">
                <a:tc>
                  <a:txBody>
                    <a:bodyPr/>
                    <a:lstStyle/>
                    <a:p>
                      <a:r>
                        <a:rPr lang="en-US" altLang="zh-CN" dirty="0" smtClean="0"/>
                        <a:t>《</a:t>
                      </a:r>
                      <a:r>
                        <a:rPr lang="zh-CN" altLang="en-US" dirty="0" smtClean="0"/>
                        <a:t>财政部 税务总局 生态环境部关于明确环境保护税应税污染物适用等有关问题的通知 </a:t>
                      </a:r>
                      <a:r>
                        <a:rPr lang="en-US" altLang="zh-CN" dirty="0" smtClean="0"/>
                        <a:t>》</a:t>
                      </a:r>
                      <a:r>
                        <a:rPr lang="zh-CN" altLang="en-US" dirty="0" smtClean="0"/>
                        <a:t>（</a:t>
                      </a:r>
                      <a:r>
                        <a:rPr lang="zh-CN" altLang="zh-CN" sz="1800" kern="1200" dirty="0" smtClean="0">
                          <a:solidFill>
                            <a:schemeClr val="dk1"/>
                          </a:solidFill>
                          <a:effectLst/>
                          <a:latin typeface="+mn-lt"/>
                          <a:ea typeface="+mn-ea"/>
                          <a:cs typeface="+mn-cs"/>
                        </a:rPr>
                        <a:t>财税〔</a:t>
                      </a:r>
                      <a:r>
                        <a:rPr lang="en-US" altLang="zh-CN" sz="1800" kern="1200" dirty="0" smtClean="0">
                          <a:solidFill>
                            <a:schemeClr val="dk1"/>
                          </a:solidFill>
                          <a:effectLst/>
                          <a:latin typeface="+mn-lt"/>
                          <a:ea typeface="+mn-ea"/>
                          <a:cs typeface="+mn-cs"/>
                        </a:rPr>
                        <a:t>2018</a:t>
                      </a:r>
                      <a:r>
                        <a:rPr lang="zh-CN" altLang="zh-CN" sz="1800" kern="1200" dirty="0" smtClean="0">
                          <a:solidFill>
                            <a:schemeClr val="dk1"/>
                          </a:solidFill>
                          <a:effectLst/>
                          <a:latin typeface="+mn-lt"/>
                          <a:ea typeface="+mn-ea"/>
                          <a:cs typeface="+mn-cs"/>
                        </a:rPr>
                        <a:t>〕</a:t>
                      </a:r>
                      <a:r>
                        <a:rPr lang="en-US" altLang="zh-CN" sz="1800" kern="1200" dirty="0" smtClean="0">
                          <a:solidFill>
                            <a:schemeClr val="dk1"/>
                          </a:solidFill>
                          <a:effectLst/>
                          <a:latin typeface="+mn-lt"/>
                          <a:ea typeface="+mn-ea"/>
                          <a:cs typeface="+mn-cs"/>
                        </a:rPr>
                        <a:t>117</a:t>
                      </a:r>
                      <a:r>
                        <a:rPr lang="zh-CN" altLang="zh-CN" sz="1800" kern="1200" dirty="0" smtClean="0">
                          <a:solidFill>
                            <a:schemeClr val="dk1"/>
                          </a:solidFill>
                          <a:effectLst/>
                          <a:latin typeface="+mn-lt"/>
                          <a:ea typeface="+mn-ea"/>
                          <a:cs typeface="+mn-cs"/>
                        </a:rPr>
                        <a:t>号 </a:t>
                      </a:r>
                      <a:r>
                        <a:rPr lang="zh-CN" altLang="en-US" dirty="0" smtClean="0"/>
                        <a:t>）</a:t>
                      </a:r>
                      <a:endParaRPr lang="zh-CN" altLang="en-US" dirty="0"/>
                    </a:p>
                  </a:txBody>
                  <a:tcPr/>
                </a:tc>
              </a:tr>
            </a:tbl>
          </a:graphicData>
        </a:graphic>
      </p:graphicFrame>
      <p:grpSp>
        <p:nvGrpSpPr>
          <p:cNvPr id="15" name="组合 14"/>
          <p:cNvGrpSpPr/>
          <p:nvPr/>
        </p:nvGrpSpPr>
        <p:grpSpPr>
          <a:xfrm>
            <a:off x="685800" y="-171450"/>
            <a:ext cx="4473575" cy="1354138"/>
            <a:chOff x="2937662" y="1660988"/>
            <a:chExt cx="7338148" cy="1354083"/>
          </a:xfrm>
        </p:grpSpPr>
        <p:sp>
          <p:nvSpPr>
            <p:cNvPr id="16"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2003" name="图片 16"/>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2004" name="矩形 17"/>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现行有效文件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图片 12"/>
          <p:cNvPicPr>
            <a:picLocks noChangeAspect="1"/>
          </p:cNvPicPr>
          <p:nvPr/>
        </p:nvPicPr>
        <p:blipFill>
          <a:blip r:embed="rId1"/>
          <a:stretch>
            <a:fillRect/>
          </a:stretch>
        </p:blipFill>
        <p:spPr>
          <a:xfrm>
            <a:off x="0" y="0"/>
            <a:ext cx="9144000" cy="5141913"/>
          </a:xfrm>
          <a:prstGeom prst="rect">
            <a:avLst/>
          </a:prstGeom>
          <a:noFill/>
          <a:ln w="9525">
            <a:noFill/>
          </a:ln>
        </p:spPr>
      </p:pic>
      <p:sp>
        <p:nvSpPr>
          <p:cNvPr id="4" name="文本框 3"/>
          <p:cNvSpPr txBox="1"/>
          <p:nvPr/>
        </p:nvSpPr>
        <p:spPr>
          <a:xfrm>
            <a:off x="862013" y="1441450"/>
            <a:ext cx="6767513" cy="2239963"/>
          </a:xfrm>
          <a:prstGeom prst="rect">
            <a:avLst/>
          </a:prstGeom>
          <a:noFill/>
        </p:spPr>
        <p:txBody>
          <a:bodyPr wrap="square" rtlCol="0">
            <a:spAutoFit/>
          </a:bodyPr>
          <a:lstStyle/>
          <a:p>
            <a:pPr marR="0" algn="just" defTabSz="914400" eaLnBrk="1" fontAlgn="auto" hangingPunct="1">
              <a:lnSpc>
                <a:spcPct val="150000"/>
              </a:lnSpc>
              <a:spcBef>
                <a:spcPts val="0"/>
              </a:spcBef>
              <a:spcAft>
                <a:spcPts val="0"/>
              </a:spcAft>
              <a:buClrTx/>
              <a:buSzTx/>
              <a:buFontTx/>
              <a:buNone/>
              <a:defRPr/>
            </a:pPr>
            <a:endParaRPr kumimoji="0" lang="zh-CN" altLang="en-US" sz="900" kern="1200" cap="none" spc="0" normalizeH="0" baseline="0" noProof="0" dirty="0">
              <a:solidFill>
                <a:schemeClr val="accent1"/>
              </a:solidFill>
              <a:latin typeface="+mn-lt"/>
              <a:ea typeface="+mn-ea"/>
              <a:cs typeface="+mn-ea"/>
              <a:sym typeface="+mn-lt"/>
            </a:endParaRPr>
          </a:p>
          <a:p>
            <a:pPr marR="0" defTabSz="914400" eaLnBrk="1" fontAlgn="auto" hangingPunct="1">
              <a:lnSpc>
                <a:spcPct val="150000"/>
              </a:lnSpc>
              <a:spcBef>
                <a:spcPts val="0"/>
              </a:spcBef>
              <a:spcAft>
                <a:spcPts val="0"/>
              </a:spcAft>
              <a:buClrTx/>
              <a:buSzTx/>
              <a:buFontTx/>
              <a:buNone/>
              <a:defRPr/>
            </a:pPr>
            <a:r>
              <a:rPr kumimoji="0" lang="en-US" altLang="zh-CN" sz="2100" b="1" kern="1200" cap="none" spc="0" normalizeH="0" baseline="0" noProof="0" dirty="0" smtClean="0">
                <a:solidFill>
                  <a:schemeClr val="accent1"/>
                </a:solidFill>
                <a:latin typeface="+mn-lt"/>
                <a:ea typeface="+mn-ea"/>
                <a:cs typeface="+mn-ea"/>
              </a:rPr>
              <a:t>       </a:t>
            </a:r>
            <a:r>
              <a:rPr kumimoji="0" lang="zh-CN" altLang="zh-CN" sz="2100" b="1" kern="1200" cap="none" spc="0" normalizeH="0" baseline="0" noProof="0" dirty="0" smtClean="0">
                <a:solidFill>
                  <a:schemeClr val="accent1"/>
                </a:solidFill>
                <a:latin typeface="+mn-lt"/>
                <a:ea typeface="+mn-ea"/>
                <a:cs typeface="+mn-ea"/>
              </a:rPr>
              <a:t>在</a:t>
            </a:r>
            <a:r>
              <a:rPr kumimoji="0" lang="zh-CN" altLang="zh-CN" sz="2100" b="1" kern="1200" cap="none" spc="0" normalizeH="0" baseline="0" noProof="0" dirty="0">
                <a:solidFill>
                  <a:schemeClr val="accent1"/>
                </a:solidFill>
                <a:latin typeface="+mn-lt"/>
                <a:ea typeface="+mn-ea"/>
                <a:cs typeface="+mn-ea"/>
              </a:rPr>
              <a:t>中华人民共和国领域和中华人民共和国管辖的其他海域，</a:t>
            </a:r>
            <a:r>
              <a:rPr kumimoji="0" lang="zh-CN" altLang="zh-CN" sz="2100" b="1" kern="1200" cap="none" spc="0" normalizeH="0" baseline="0" noProof="0" dirty="0">
                <a:solidFill>
                  <a:srgbClr val="FFC000"/>
                </a:solidFill>
                <a:latin typeface="+mn-lt"/>
                <a:ea typeface="+mn-ea"/>
                <a:cs typeface="+mn-ea"/>
              </a:rPr>
              <a:t>直接向环境排放</a:t>
            </a:r>
            <a:r>
              <a:rPr kumimoji="0" lang="zh-CN" altLang="zh-CN" sz="2100" b="1" kern="1200" cap="none" spc="0" normalizeH="0" baseline="0" noProof="0" dirty="0">
                <a:solidFill>
                  <a:schemeClr val="accent1"/>
                </a:solidFill>
                <a:latin typeface="+mn-lt"/>
                <a:ea typeface="+mn-ea"/>
                <a:cs typeface="+mn-ea"/>
              </a:rPr>
              <a:t>应税污染物的</a:t>
            </a:r>
            <a:r>
              <a:rPr kumimoji="0" lang="zh-CN" altLang="zh-CN" sz="2100" b="1" kern="1200" cap="none" spc="0" normalizeH="0" baseline="0" noProof="0" dirty="0">
                <a:solidFill>
                  <a:srgbClr val="FFC000"/>
                </a:solidFill>
                <a:latin typeface="+mn-lt"/>
                <a:ea typeface="+mn-ea"/>
                <a:cs typeface="+mn-ea"/>
              </a:rPr>
              <a:t>企业事业单位和其他生产经营者</a:t>
            </a:r>
            <a:r>
              <a:rPr kumimoji="0" lang="zh-CN" altLang="zh-CN" sz="2100" b="1" kern="1200" cap="none" spc="0" normalizeH="0" baseline="0" noProof="0" dirty="0">
                <a:solidFill>
                  <a:schemeClr val="accent1"/>
                </a:solidFill>
                <a:latin typeface="+mn-lt"/>
                <a:ea typeface="+mn-ea"/>
                <a:cs typeface="+mn-ea"/>
              </a:rPr>
              <a:t>为环境保护税的纳税人，应当依照本法规定缴纳环境保护税。</a:t>
            </a:r>
            <a:endParaRPr kumimoji="0" lang="zh-CN" altLang="en-US" sz="2100"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304800" y="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3014"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3015"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环保税纳税人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图片 12"/>
          <p:cNvPicPr>
            <a:picLocks noChangeAspect="1"/>
          </p:cNvPicPr>
          <p:nvPr/>
        </p:nvPicPr>
        <p:blipFill>
          <a:blip r:embed="rId1"/>
          <a:stretch>
            <a:fillRect/>
          </a:stretch>
        </p:blipFill>
        <p:spPr>
          <a:xfrm>
            <a:off x="0" y="0"/>
            <a:ext cx="9144000" cy="5141913"/>
          </a:xfrm>
          <a:prstGeom prst="rect">
            <a:avLst/>
          </a:prstGeom>
          <a:noFill/>
          <a:ln w="9525">
            <a:noFill/>
          </a:ln>
        </p:spPr>
      </p:pic>
      <p:sp>
        <p:nvSpPr>
          <p:cNvPr id="4" name="文本框 3"/>
          <p:cNvSpPr txBox="1"/>
          <p:nvPr/>
        </p:nvSpPr>
        <p:spPr>
          <a:xfrm>
            <a:off x="695325" y="1200150"/>
            <a:ext cx="8001000" cy="3000375"/>
          </a:xfrm>
          <a:prstGeom prst="rect">
            <a:avLst/>
          </a:prstGeom>
          <a:noFill/>
        </p:spPr>
        <p:txBody>
          <a:bodyPr wrap="square" rtlCol="0">
            <a:spAutoFit/>
          </a:bodyPr>
          <a:p>
            <a:pPr eaLnBrk="1" hangingPunct="1">
              <a:lnSpc>
                <a:spcPct val="150000"/>
              </a:lnSpc>
              <a:buNone/>
            </a:pPr>
            <a:r>
              <a:rPr lang="zh-CN" altLang="zh-CN" sz="2100" b="1" dirty="0">
                <a:solidFill>
                  <a:schemeClr val="accent1"/>
                </a:solidFill>
                <a:ea typeface="字体视界-简圆体"/>
              </a:rPr>
              <a:t>有下列情形之一的，</a:t>
            </a:r>
            <a:r>
              <a:rPr lang="zh-CN" altLang="zh-CN" sz="2100" b="1" dirty="0">
                <a:solidFill>
                  <a:srgbClr val="FFC000"/>
                </a:solidFill>
                <a:ea typeface="字体视界-简圆体"/>
              </a:rPr>
              <a:t>不属于直接向环境排放污</a:t>
            </a:r>
            <a:r>
              <a:rPr lang="zh-CN" altLang="zh-CN" sz="2100" b="1" dirty="0">
                <a:solidFill>
                  <a:schemeClr val="accent1"/>
                </a:solidFill>
                <a:ea typeface="字体视界-简圆体"/>
              </a:rPr>
              <a:t>染物，不缴纳相应污染物的环境保护税：</a:t>
            </a:r>
            <a:br>
              <a:rPr lang="en-US" altLang="zh-CN" sz="2100" b="1" dirty="0">
                <a:solidFill>
                  <a:schemeClr val="accent1"/>
                </a:solidFill>
                <a:ea typeface="字体视界-简圆体"/>
              </a:rPr>
            </a:br>
            <a:r>
              <a:rPr lang="en-US" altLang="zh-CN" sz="2100" b="1" dirty="0">
                <a:solidFill>
                  <a:schemeClr val="accent1"/>
                </a:solidFill>
                <a:ea typeface="字体视界-简圆体"/>
              </a:rPr>
              <a:t>      </a:t>
            </a:r>
            <a:r>
              <a:rPr lang="zh-CN" altLang="zh-CN" sz="2100" b="1" dirty="0">
                <a:solidFill>
                  <a:schemeClr val="accent1"/>
                </a:solidFill>
                <a:ea typeface="字体视界-简圆体"/>
              </a:rPr>
              <a:t>（一）企业事业单位和其他生产经营者向依法设立的</a:t>
            </a:r>
            <a:r>
              <a:rPr lang="zh-CN" altLang="zh-CN" sz="2100" b="1" dirty="0">
                <a:solidFill>
                  <a:srgbClr val="FFC000"/>
                </a:solidFill>
                <a:ea typeface="字体视界-简圆体"/>
              </a:rPr>
              <a:t>污水集中处理、生活垃圾集中处理场所</a:t>
            </a:r>
            <a:r>
              <a:rPr lang="zh-CN" altLang="zh-CN" sz="2100" b="1" dirty="0">
                <a:solidFill>
                  <a:schemeClr val="accent1"/>
                </a:solidFill>
                <a:ea typeface="字体视界-简圆体"/>
              </a:rPr>
              <a:t>排放应税污染物的；</a:t>
            </a:r>
            <a:br>
              <a:rPr lang="en-US" altLang="zh-CN" sz="2100" b="1" dirty="0">
                <a:solidFill>
                  <a:schemeClr val="accent1"/>
                </a:solidFill>
                <a:ea typeface="字体视界-简圆体"/>
              </a:rPr>
            </a:br>
            <a:r>
              <a:rPr lang="en-US" altLang="zh-CN" sz="2100" b="1" dirty="0">
                <a:solidFill>
                  <a:schemeClr val="accent1"/>
                </a:solidFill>
                <a:ea typeface="字体视界-简圆体"/>
              </a:rPr>
              <a:t>      </a:t>
            </a:r>
            <a:r>
              <a:rPr lang="zh-CN" altLang="zh-CN" sz="2100" b="1" dirty="0">
                <a:solidFill>
                  <a:schemeClr val="accent1"/>
                </a:solidFill>
                <a:ea typeface="字体视界-简圆体"/>
              </a:rPr>
              <a:t>（二）企业事业单位和其他生产经营者在符合国家和地方环境保护标准的设施、场所</a:t>
            </a:r>
            <a:r>
              <a:rPr lang="zh-CN" altLang="zh-CN" sz="2100" b="1" dirty="0">
                <a:solidFill>
                  <a:srgbClr val="FFC000"/>
                </a:solidFill>
                <a:ea typeface="字体视界-简圆体"/>
              </a:rPr>
              <a:t>贮存或者处置固体废物的</a:t>
            </a:r>
            <a:r>
              <a:rPr lang="zh-CN" altLang="zh-CN" sz="2100" b="1" dirty="0">
                <a:solidFill>
                  <a:schemeClr val="accent1"/>
                </a:solidFill>
                <a:ea typeface="字体视界-简圆体"/>
              </a:rPr>
              <a:t>。</a:t>
            </a:r>
            <a:endParaRPr lang="zh-CN" altLang="en-US" sz="2100" b="1" dirty="0">
              <a:solidFill>
                <a:schemeClr val="accent1"/>
              </a:solidFill>
              <a:ea typeface="字体视界-简圆体"/>
              <a:sym typeface="+mn-lt"/>
            </a:endParaRPr>
          </a:p>
        </p:txBody>
      </p:sp>
      <p:grpSp>
        <p:nvGrpSpPr>
          <p:cNvPr id="9" name="组合 8"/>
          <p:cNvGrpSpPr/>
          <p:nvPr/>
        </p:nvGrpSpPr>
        <p:grpSpPr>
          <a:xfrm>
            <a:off x="304800" y="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4038"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4039"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环保税纳税人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图片 12"/>
          <p:cNvPicPr>
            <a:picLocks noChangeAspect="1"/>
          </p:cNvPicPr>
          <p:nvPr/>
        </p:nvPicPr>
        <p:blipFill>
          <a:blip r:embed="rId1"/>
          <a:stretch>
            <a:fillRect/>
          </a:stretch>
        </p:blipFill>
        <p:spPr>
          <a:xfrm>
            <a:off x="0" y="0"/>
            <a:ext cx="9144000" cy="5141913"/>
          </a:xfrm>
          <a:prstGeom prst="rect">
            <a:avLst/>
          </a:prstGeom>
          <a:noFill/>
          <a:ln w="9525">
            <a:noFill/>
          </a:ln>
        </p:spPr>
      </p:pic>
      <p:grpSp>
        <p:nvGrpSpPr>
          <p:cNvPr id="9" name="组合 8"/>
          <p:cNvGrpSpPr/>
          <p:nvPr/>
        </p:nvGrpSpPr>
        <p:grpSpPr>
          <a:xfrm>
            <a:off x="304800" y="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5063"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5064"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应税污染物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pic>
        <p:nvPicPr>
          <p:cNvPr id="45060" name="Picture 1" descr="C:\Users\Administrator\Desktop\环保税\中华人民共和国环境保护税法\附件1.jpg"/>
          <p:cNvPicPr>
            <a:picLocks noChangeAspect="1"/>
          </p:cNvPicPr>
          <p:nvPr/>
        </p:nvPicPr>
        <p:blipFill>
          <a:blip r:embed="rId3"/>
          <a:stretch>
            <a:fillRect/>
          </a:stretch>
        </p:blipFill>
        <p:spPr>
          <a:xfrm>
            <a:off x="2438400" y="1588"/>
            <a:ext cx="5105400" cy="5141912"/>
          </a:xfrm>
          <a:prstGeom prst="rect">
            <a:avLst/>
          </a:prstGeom>
          <a:noFill/>
          <a:ln w="9525">
            <a:noFill/>
          </a:ln>
        </p:spPr>
      </p:pic>
      <p:sp>
        <p:nvSpPr>
          <p:cNvPr id="2" name="TextBox 1"/>
          <p:cNvSpPr txBox="1"/>
          <p:nvPr/>
        </p:nvSpPr>
        <p:spPr>
          <a:xfrm>
            <a:off x="7467600" y="819150"/>
            <a:ext cx="1676400" cy="2032000"/>
          </a:xfrm>
          <a:prstGeom prst="rect">
            <a:avLst/>
          </a:prstGeom>
          <a:noFill/>
        </p:spPr>
        <p:txBody>
          <a:bodyPr wrap="square" rtlCol="0">
            <a:spAutoFit/>
          </a:bodyPr>
          <a:lstStyle/>
          <a:p>
            <a:pPr marR="0" defTabSz="914400" eaLnBrk="1" fontAlgn="auto" hangingPunct="1">
              <a:spcBef>
                <a:spcPts val="0"/>
              </a:spcBef>
              <a:spcAft>
                <a:spcPts val="0"/>
              </a:spcAft>
              <a:buClrTx/>
              <a:buSzTx/>
              <a:buFontTx/>
              <a:buNone/>
              <a:defRPr/>
            </a:pPr>
            <a:r>
              <a:rPr kumimoji="0" lang="zh-CN" altLang="en-US" sz="2100" b="1" kern="1200" cap="none" spc="0" normalizeH="0" baseline="0" noProof="0" dirty="0" smtClean="0">
                <a:solidFill>
                  <a:schemeClr val="accent1"/>
                </a:solidFill>
                <a:latin typeface="+mn-lt"/>
                <a:ea typeface="+mn-ea"/>
                <a:cs typeface="+mn-ea"/>
              </a:rPr>
              <a:t>广东省</a:t>
            </a: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spcBef>
                <a:spcPts val="0"/>
              </a:spcBef>
              <a:spcAft>
                <a:spcPts val="0"/>
              </a:spcAft>
              <a:buClrTx/>
              <a:buSzTx/>
              <a:buFontTx/>
              <a:buNone/>
              <a:defRPr/>
            </a:pPr>
            <a:r>
              <a:rPr kumimoji="0" lang="zh-CN" altLang="zh-CN" sz="2100" b="1" kern="1200" cap="none" spc="0" normalizeH="0" baseline="0" noProof="0" dirty="0" smtClean="0">
                <a:solidFill>
                  <a:srgbClr val="FFC000"/>
                </a:solidFill>
                <a:latin typeface="+mn-lt"/>
                <a:ea typeface="+mn-ea"/>
                <a:cs typeface="+mn-ea"/>
              </a:rPr>
              <a:t>大气污染物</a:t>
            </a:r>
            <a:r>
              <a:rPr kumimoji="0" lang="zh-CN" altLang="en-US" sz="2100" b="1" kern="1200" cap="none" spc="0" normalizeH="0" baseline="0" noProof="0" dirty="0">
                <a:solidFill>
                  <a:schemeClr val="accent1"/>
                </a:solidFill>
                <a:latin typeface="+mn-lt"/>
                <a:ea typeface="+mn-ea"/>
                <a:cs typeface="+mn-ea"/>
              </a:rPr>
              <a:t>税额</a:t>
            </a:r>
            <a:r>
              <a:rPr kumimoji="0" lang="en-US" altLang="zh-CN" sz="2100" b="1" kern="1200" cap="none" spc="0" normalizeH="0" baseline="0" noProof="0" dirty="0" smtClean="0">
                <a:solidFill>
                  <a:srgbClr val="FFC000"/>
                </a:solidFill>
                <a:latin typeface="+mn-lt"/>
                <a:ea typeface="+mn-ea"/>
                <a:cs typeface="+mn-ea"/>
              </a:rPr>
              <a:t>1.8</a:t>
            </a:r>
            <a:r>
              <a:rPr kumimoji="0" lang="zh-CN" altLang="zh-CN" sz="2100" b="1" kern="1200" cap="none" spc="0" normalizeH="0" baseline="0" noProof="0" dirty="0" smtClean="0">
                <a:solidFill>
                  <a:schemeClr val="accent1"/>
                </a:solidFill>
                <a:latin typeface="+mn-lt"/>
                <a:ea typeface="+mn-ea"/>
                <a:cs typeface="+mn-ea"/>
              </a:rPr>
              <a:t>元</a:t>
            </a:r>
            <a:endParaRPr kumimoji="0" lang="en-US" altLang="zh-CN" sz="2100" b="1" kern="1200" cap="none" spc="0" normalizeH="0" baseline="0" noProof="0" dirty="0">
              <a:solidFill>
                <a:schemeClr val="accent1"/>
              </a:solidFill>
              <a:latin typeface="+mn-lt"/>
              <a:ea typeface="+mn-ea"/>
              <a:cs typeface="+mn-ea"/>
            </a:endParaRPr>
          </a:p>
          <a:p>
            <a:pPr marR="0" defTabSz="914400" eaLnBrk="1" fontAlgn="auto" hangingPunct="1">
              <a:spcBef>
                <a:spcPts val="0"/>
              </a:spcBef>
              <a:spcAft>
                <a:spcPts val="0"/>
              </a:spcAft>
              <a:buClrTx/>
              <a:buSzTx/>
              <a:buFontTx/>
              <a:buNone/>
              <a:defRPr/>
            </a:pP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spcBef>
                <a:spcPts val="0"/>
              </a:spcBef>
              <a:spcAft>
                <a:spcPts val="0"/>
              </a:spcAft>
              <a:buClrTx/>
              <a:buSzTx/>
              <a:buFontTx/>
              <a:buNone/>
              <a:defRPr/>
            </a:pPr>
            <a:r>
              <a:rPr kumimoji="0" lang="zh-CN" altLang="zh-CN" sz="2100" b="1" kern="1200" cap="none" spc="0" normalizeH="0" baseline="0" noProof="0" dirty="0" smtClean="0">
                <a:solidFill>
                  <a:srgbClr val="FFC000"/>
                </a:solidFill>
                <a:latin typeface="+mn-lt"/>
                <a:ea typeface="+mn-ea"/>
                <a:cs typeface="+mn-ea"/>
              </a:rPr>
              <a:t>水污染物</a:t>
            </a:r>
            <a:r>
              <a:rPr kumimoji="0" lang="zh-CN" altLang="en-US" sz="2100" b="1" kern="1200" cap="none" spc="0" normalizeH="0" baseline="0" noProof="0" dirty="0">
                <a:solidFill>
                  <a:schemeClr val="accent1"/>
                </a:solidFill>
                <a:latin typeface="+mn-lt"/>
                <a:ea typeface="+mn-ea"/>
                <a:cs typeface="+mn-ea"/>
              </a:rPr>
              <a:t>税额</a:t>
            </a:r>
            <a:r>
              <a:rPr kumimoji="0" lang="en-US" altLang="zh-CN" sz="2100" b="1" kern="1200" cap="none" spc="0" normalizeH="0" baseline="0" noProof="0" dirty="0" smtClean="0">
                <a:solidFill>
                  <a:srgbClr val="FFC000"/>
                </a:solidFill>
                <a:latin typeface="+mn-lt"/>
                <a:ea typeface="+mn-ea"/>
                <a:cs typeface="+mn-ea"/>
              </a:rPr>
              <a:t>2.8</a:t>
            </a:r>
            <a:r>
              <a:rPr kumimoji="0" lang="zh-CN" altLang="zh-CN" sz="2100" b="1" kern="1200" cap="none" spc="0" normalizeH="0" baseline="0" noProof="0" dirty="0">
                <a:solidFill>
                  <a:schemeClr val="accent1"/>
                </a:solidFill>
                <a:latin typeface="+mn-lt"/>
                <a:ea typeface="+mn-ea"/>
                <a:cs typeface="+mn-ea"/>
              </a:rPr>
              <a:t>元</a:t>
            </a:r>
            <a:endParaRPr kumimoji="0" lang="zh-CN" altLang="en-US" sz="2100" b="1" kern="1200" cap="none" spc="0" normalizeH="0" baseline="0" noProof="0" dirty="0">
              <a:solidFill>
                <a:schemeClr val="accent1"/>
              </a:solidFill>
              <a:latin typeface="+mn-lt"/>
              <a:ea typeface="+mn-ea"/>
              <a:cs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图片 12"/>
          <p:cNvPicPr>
            <a:picLocks noChangeAspect="1"/>
          </p:cNvPicPr>
          <p:nvPr/>
        </p:nvPicPr>
        <p:blipFill>
          <a:blip r:embed="rId1"/>
          <a:stretch>
            <a:fillRect/>
          </a:stretch>
        </p:blipFill>
        <p:spPr>
          <a:xfrm>
            <a:off x="0" y="0"/>
            <a:ext cx="9144000" cy="5141913"/>
          </a:xfrm>
          <a:prstGeom prst="rect">
            <a:avLst/>
          </a:prstGeom>
          <a:noFill/>
          <a:ln w="9525">
            <a:noFill/>
          </a:ln>
        </p:spPr>
      </p:pic>
      <p:sp>
        <p:nvSpPr>
          <p:cNvPr id="4" name="文本框 3"/>
          <p:cNvSpPr txBox="1"/>
          <p:nvPr/>
        </p:nvSpPr>
        <p:spPr>
          <a:xfrm>
            <a:off x="254000" y="1068388"/>
            <a:ext cx="8636000" cy="3486150"/>
          </a:xfrm>
          <a:prstGeom prst="rect">
            <a:avLst/>
          </a:prstGeom>
          <a:noFill/>
        </p:spPr>
        <p:txBody>
          <a:bodyPr wrap="square" rtlCol="0">
            <a:spAutoFit/>
          </a:bodyPr>
          <a:lstStyle/>
          <a:p>
            <a:pPr marR="0" defTabSz="914400" eaLnBrk="1" fontAlgn="auto" hangingPunct="1">
              <a:lnSpc>
                <a:spcPct val="150000"/>
              </a:lnSpc>
              <a:spcBef>
                <a:spcPts val="0"/>
              </a:spcBef>
              <a:spcAft>
                <a:spcPts val="0"/>
              </a:spcAft>
              <a:buClrTx/>
              <a:buSzTx/>
              <a:buFontTx/>
              <a:buNone/>
              <a:defRPr/>
            </a:pPr>
            <a:r>
              <a:rPr kumimoji="0" lang="zh-CN" altLang="zh-CN" sz="2100" b="1" kern="1200" cap="none" spc="0" normalizeH="0" baseline="0" noProof="0" dirty="0" smtClean="0">
                <a:solidFill>
                  <a:schemeClr val="accent1"/>
                </a:solidFill>
                <a:latin typeface="+mn-lt"/>
                <a:ea typeface="+mn-ea"/>
                <a:cs typeface="+mn-ea"/>
              </a:rPr>
              <a:t>（</a:t>
            </a:r>
            <a:r>
              <a:rPr kumimoji="0" lang="zh-CN" altLang="zh-CN" sz="2100" b="1" kern="1200" cap="none" spc="0" normalizeH="0" baseline="0" noProof="0" dirty="0">
                <a:solidFill>
                  <a:schemeClr val="accent1"/>
                </a:solidFill>
                <a:latin typeface="+mn-lt"/>
                <a:ea typeface="+mn-ea"/>
                <a:cs typeface="+mn-ea"/>
              </a:rPr>
              <a:t>一</a:t>
            </a:r>
            <a:r>
              <a:rPr kumimoji="0" lang="zh-CN" altLang="zh-CN" sz="2100" b="1" kern="1200" cap="none" spc="0" normalizeH="0" baseline="0" noProof="0" dirty="0" smtClean="0">
                <a:solidFill>
                  <a:schemeClr val="accent1"/>
                </a:solidFill>
                <a:latin typeface="+mn-lt"/>
                <a:ea typeface="+mn-ea"/>
                <a:cs typeface="+mn-ea"/>
              </a:rPr>
              <a:t>）</a:t>
            </a:r>
            <a:r>
              <a:rPr kumimoji="0" lang="zh-CN" altLang="en-US" sz="2100" b="1" kern="1200" cap="none" spc="0" normalizeH="0" baseline="0" noProof="0" dirty="0" smtClean="0">
                <a:solidFill>
                  <a:schemeClr val="accent1"/>
                </a:solidFill>
                <a:latin typeface="+mn-lt"/>
                <a:ea typeface="+mn-ea"/>
                <a:cs typeface="+mn-ea"/>
              </a:rPr>
              <a:t>大气污染物、水污染物</a:t>
            </a: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zh-CN" altLang="en-US" sz="2100" b="1" kern="1200" cap="none" spc="0" normalizeH="0" baseline="0" noProof="0" dirty="0" smtClean="0">
                <a:solidFill>
                  <a:schemeClr val="accent1"/>
                </a:solidFill>
                <a:latin typeface="+mn-lt"/>
                <a:ea typeface="+mn-ea"/>
                <a:cs typeface="+mn-ea"/>
              </a:rPr>
              <a:t>           应</a:t>
            </a:r>
            <a:r>
              <a:rPr kumimoji="0" lang="zh-CN" altLang="en-US" sz="2100" b="1" kern="1200" cap="none" spc="0" normalizeH="0" baseline="0" noProof="0" dirty="0">
                <a:solidFill>
                  <a:schemeClr val="accent1"/>
                </a:solidFill>
                <a:latin typeface="+mn-lt"/>
                <a:ea typeface="+mn-ea"/>
                <a:cs typeface="+mn-ea"/>
              </a:rPr>
              <a:t>纳税</a:t>
            </a:r>
            <a:r>
              <a:rPr kumimoji="0" lang="zh-CN" altLang="en-US" sz="2100" b="1" kern="1200" cap="none" spc="0" normalizeH="0" baseline="0" noProof="0" dirty="0" smtClean="0">
                <a:solidFill>
                  <a:schemeClr val="accent1"/>
                </a:solidFill>
                <a:latin typeface="+mn-lt"/>
                <a:ea typeface="+mn-ea"/>
                <a:cs typeface="+mn-ea"/>
              </a:rPr>
              <a:t>额</a:t>
            </a:r>
            <a:r>
              <a:rPr kumimoji="0" lang="en-US" altLang="zh-CN" sz="2100" b="1" kern="1200" cap="none" spc="0" normalizeH="0" baseline="0" noProof="0" dirty="0" smtClean="0">
                <a:solidFill>
                  <a:schemeClr val="accent1"/>
                </a:solidFill>
                <a:latin typeface="+mn-lt"/>
                <a:ea typeface="+mn-ea"/>
                <a:cs typeface="+mn-ea"/>
              </a:rPr>
              <a:t>=</a:t>
            </a:r>
            <a:r>
              <a:rPr kumimoji="0" lang="zh-CN" altLang="en-US" sz="2100" b="1" kern="1200" cap="none" spc="0" normalizeH="0" baseline="0" noProof="0" dirty="0" smtClean="0">
                <a:solidFill>
                  <a:srgbClr val="FFC000"/>
                </a:solidFill>
                <a:latin typeface="+mn-lt"/>
                <a:ea typeface="+mn-ea"/>
                <a:cs typeface="+mn-ea"/>
              </a:rPr>
              <a:t>污染当量数</a:t>
            </a:r>
            <a:r>
              <a:rPr kumimoji="0" lang="en-US" altLang="zh-CN" sz="2100" b="1" kern="1200" cap="none" spc="0" normalizeH="0" baseline="0" noProof="0" dirty="0" smtClean="0">
                <a:solidFill>
                  <a:schemeClr val="accent1"/>
                </a:solidFill>
                <a:latin typeface="+mn-lt"/>
                <a:ea typeface="+mn-ea"/>
                <a:cs typeface="+mn-ea"/>
              </a:rPr>
              <a:t>×</a:t>
            </a:r>
            <a:r>
              <a:rPr kumimoji="0" lang="zh-CN" altLang="en-US" sz="2100" b="1" kern="1200" cap="none" spc="0" normalizeH="0" baseline="0" noProof="0" dirty="0">
                <a:solidFill>
                  <a:schemeClr val="accent1"/>
                </a:solidFill>
                <a:latin typeface="+mn-lt"/>
                <a:ea typeface="+mn-ea"/>
                <a:cs typeface="+mn-ea"/>
              </a:rPr>
              <a:t>适用</a:t>
            </a:r>
            <a:r>
              <a:rPr kumimoji="0" lang="zh-CN" altLang="en-US" sz="2100" b="1" kern="1200" cap="none" spc="0" normalizeH="0" baseline="0" noProof="0" dirty="0" smtClean="0">
                <a:solidFill>
                  <a:schemeClr val="accent1"/>
                </a:solidFill>
                <a:latin typeface="+mn-lt"/>
                <a:ea typeface="+mn-ea"/>
                <a:cs typeface="+mn-ea"/>
              </a:rPr>
              <a:t>税额</a:t>
            </a: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sz="2100" b="1" kern="1200" cap="none" spc="0" normalizeH="0" baseline="0" noProof="0" dirty="0">
                <a:solidFill>
                  <a:schemeClr val="accent1"/>
                </a:solidFill>
                <a:latin typeface="+mn-lt"/>
                <a:ea typeface="+mn-ea"/>
                <a:cs typeface="+mn-ea"/>
              </a:rPr>
              <a:t> </a:t>
            </a:r>
            <a:r>
              <a:rPr kumimoji="0" lang="en-US" altLang="zh-CN" sz="2100" b="1" kern="1200" cap="none" spc="0" normalizeH="0" baseline="0" noProof="0" dirty="0" smtClean="0">
                <a:solidFill>
                  <a:schemeClr val="accent1"/>
                </a:solidFill>
                <a:latin typeface="+mn-lt"/>
                <a:ea typeface="+mn-ea"/>
                <a:cs typeface="+mn-ea"/>
              </a:rPr>
              <a:t>                         =(</a:t>
            </a:r>
            <a:r>
              <a:rPr kumimoji="0" lang="zh-CN" altLang="en-US" sz="2100" b="1" kern="1200" cap="none" spc="0" normalizeH="0" baseline="0" noProof="0" dirty="0" smtClean="0">
                <a:solidFill>
                  <a:schemeClr val="accent1"/>
                </a:solidFill>
                <a:latin typeface="+mn-lt"/>
                <a:ea typeface="+mn-ea"/>
                <a:cs typeface="+mn-ea"/>
              </a:rPr>
              <a:t>污染物排放量</a:t>
            </a:r>
            <a:r>
              <a:rPr kumimoji="0" lang="en-US" altLang="zh-CN" sz="2100" b="1" kern="1200" cap="none" spc="0" normalizeH="0" baseline="0" noProof="0" dirty="0" smtClean="0">
                <a:solidFill>
                  <a:schemeClr val="accent1"/>
                </a:solidFill>
                <a:latin typeface="+mn-lt"/>
                <a:ea typeface="+mn-ea"/>
                <a:cs typeface="+mn-ea"/>
              </a:rPr>
              <a:t>÷</a:t>
            </a:r>
            <a:r>
              <a:rPr kumimoji="0" lang="zh-CN" altLang="en-US" sz="2100" b="1" kern="1200" cap="none" spc="0" normalizeH="0" baseline="0" noProof="0" dirty="0" smtClean="0">
                <a:solidFill>
                  <a:schemeClr val="accent1"/>
                </a:solidFill>
                <a:latin typeface="+mn-lt"/>
                <a:ea typeface="+mn-ea"/>
                <a:cs typeface="+mn-ea"/>
              </a:rPr>
              <a:t>污染当量值</a:t>
            </a:r>
            <a:r>
              <a:rPr kumimoji="0" lang="en-US" altLang="zh-CN" sz="2100" b="1" kern="1200" cap="none" spc="0" normalizeH="0" baseline="0" noProof="0" dirty="0">
                <a:solidFill>
                  <a:schemeClr val="accent1"/>
                </a:solidFill>
                <a:latin typeface="+mn-lt"/>
                <a:ea typeface="+mn-ea"/>
                <a:cs typeface="+mn-ea"/>
              </a:rPr>
              <a:t>) </a:t>
            </a:r>
            <a:r>
              <a:rPr kumimoji="0" lang="en-US" altLang="zh-CN" sz="2100" b="1" kern="1200" cap="none" spc="0" normalizeH="0" baseline="0" noProof="0" dirty="0" smtClean="0">
                <a:solidFill>
                  <a:schemeClr val="accent1"/>
                </a:solidFill>
                <a:latin typeface="+mn-lt"/>
                <a:ea typeface="+mn-ea"/>
                <a:cs typeface="+mn-ea"/>
              </a:rPr>
              <a:t>×</a:t>
            </a:r>
            <a:r>
              <a:rPr kumimoji="0" lang="zh-CN" altLang="en-US" sz="2100" b="1" kern="1200" cap="none" spc="0" normalizeH="0" baseline="0" noProof="0" dirty="0">
                <a:solidFill>
                  <a:schemeClr val="accent1"/>
                </a:solidFill>
                <a:latin typeface="+mn-lt"/>
                <a:ea typeface="+mn-ea"/>
                <a:cs typeface="+mn-ea"/>
              </a:rPr>
              <a:t>适用</a:t>
            </a:r>
            <a:r>
              <a:rPr kumimoji="0" lang="zh-CN" altLang="en-US" sz="2100" b="1" kern="1200" cap="none" spc="0" normalizeH="0" baseline="0" noProof="0" dirty="0" smtClean="0">
                <a:solidFill>
                  <a:schemeClr val="accent1"/>
                </a:solidFill>
                <a:latin typeface="+mn-lt"/>
                <a:ea typeface="+mn-ea"/>
                <a:cs typeface="+mn-ea"/>
              </a:rPr>
              <a:t>税额（</a:t>
            </a:r>
            <a:r>
              <a:rPr kumimoji="0" lang="en-US" altLang="zh-CN" sz="2100" b="1" kern="1200" cap="none" spc="0" normalizeH="0" baseline="0" noProof="0" dirty="0" smtClean="0">
                <a:solidFill>
                  <a:schemeClr val="accent1"/>
                </a:solidFill>
                <a:latin typeface="+mn-lt"/>
                <a:ea typeface="+mn-ea"/>
                <a:cs typeface="+mn-ea"/>
              </a:rPr>
              <a:t>1.8/2.8</a:t>
            </a:r>
            <a:r>
              <a:rPr kumimoji="0" lang="zh-CN" altLang="en-US" sz="2100" b="1" kern="1200" cap="none" spc="0" normalizeH="0" baseline="0" noProof="0" dirty="0" smtClean="0">
                <a:solidFill>
                  <a:schemeClr val="accent1"/>
                </a:solidFill>
                <a:latin typeface="+mn-lt"/>
                <a:ea typeface="+mn-ea"/>
                <a:cs typeface="+mn-ea"/>
              </a:rPr>
              <a:t>）</a:t>
            </a:r>
            <a:br>
              <a:rPr kumimoji="0" lang="en-US" altLang="zh-CN" sz="2100" b="1" kern="1200" cap="none" spc="0" normalizeH="0" baseline="0" noProof="0" dirty="0">
                <a:solidFill>
                  <a:schemeClr val="accent1"/>
                </a:solidFill>
                <a:latin typeface="+mn-lt"/>
                <a:ea typeface="+mn-ea"/>
                <a:cs typeface="+mn-ea"/>
              </a:rPr>
            </a:br>
            <a:r>
              <a:rPr kumimoji="0" lang="zh-CN" altLang="zh-CN" sz="2100" b="1" kern="1200" cap="none" spc="0" normalizeH="0" baseline="0" noProof="0" dirty="0" smtClean="0">
                <a:solidFill>
                  <a:schemeClr val="accent1"/>
                </a:solidFill>
                <a:latin typeface="+mn-lt"/>
                <a:ea typeface="+mn-ea"/>
                <a:cs typeface="+mn-ea"/>
              </a:rPr>
              <a:t>（</a:t>
            </a:r>
            <a:r>
              <a:rPr kumimoji="0" lang="zh-CN" altLang="zh-CN" sz="2100" b="1" kern="1200" cap="none" spc="0" normalizeH="0" baseline="0" noProof="0" dirty="0">
                <a:solidFill>
                  <a:schemeClr val="accent1"/>
                </a:solidFill>
                <a:latin typeface="+mn-lt"/>
                <a:ea typeface="+mn-ea"/>
                <a:cs typeface="+mn-ea"/>
              </a:rPr>
              <a:t>二</a:t>
            </a:r>
            <a:r>
              <a:rPr kumimoji="0" lang="zh-CN" altLang="zh-CN" sz="2100" b="1" kern="1200" cap="none" spc="0" normalizeH="0" baseline="0" noProof="0" dirty="0" smtClean="0">
                <a:solidFill>
                  <a:schemeClr val="accent1"/>
                </a:solidFill>
                <a:latin typeface="+mn-lt"/>
                <a:ea typeface="+mn-ea"/>
                <a:cs typeface="+mn-ea"/>
              </a:rPr>
              <a:t>）</a:t>
            </a:r>
            <a:r>
              <a:rPr kumimoji="0" lang="zh-CN" altLang="en-US" sz="2100" b="1" kern="1200" cap="none" spc="0" normalizeH="0" baseline="0" noProof="0" dirty="0" smtClean="0">
                <a:solidFill>
                  <a:schemeClr val="accent1"/>
                </a:solidFill>
                <a:latin typeface="+mn-lt"/>
                <a:ea typeface="+mn-ea"/>
                <a:cs typeface="+mn-ea"/>
              </a:rPr>
              <a:t>固体废物</a:t>
            </a: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sz="2100" b="1" kern="1200" cap="none" spc="0" normalizeH="0" baseline="0" noProof="0" dirty="0">
                <a:solidFill>
                  <a:schemeClr val="accent1"/>
                </a:solidFill>
                <a:latin typeface="+mn-lt"/>
                <a:ea typeface="+mn-ea"/>
                <a:cs typeface="+mn-ea"/>
                <a:sym typeface="+mn-lt"/>
              </a:rPr>
              <a:t> </a:t>
            </a:r>
            <a:r>
              <a:rPr kumimoji="0" lang="en-US" altLang="zh-CN" sz="2100" b="1" kern="1200" cap="none" spc="0" normalizeH="0" baseline="0" noProof="0" dirty="0" smtClean="0">
                <a:solidFill>
                  <a:schemeClr val="accent1"/>
                </a:solidFill>
                <a:latin typeface="+mn-lt"/>
                <a:ea typeface="+mn-ea"/>
                <a:cs typeface="+mn-ea"/>
                <a:sym typeface="+mn-lt"/>
              </a:rPr>
              <a:t>          </a:t>
            </a:r>
            <a:r>
              <a:rPr kumimoji="0" lang="zh-CN" altLang="en-US" sz="2100" b="1" kern="1200" cap="none" spc="0" normalizeH="0" baseline="0" noProof="0" dirty="0" smtClean="0">
                <a:solidFill>
                  <a:schemeClr val="accent1"/>
                </a:solidFill>
                <a:latin typeface="+mn-lt"/>
                <a:ea typeface="+mn-ea"/>
                <a:cs typeface="+mn-ea"/>
                <a:sym typeface="+mn-lt"/>
              </a:rPr>
              <a:t>应纳税额</a:t>
            </a:r>
            <a:r>
              <a:rPr kumimoji="0" lang="en-US" altLang="zh-CN" sz="2100" b="1" kern="1200" cap="none" spc="0" normalizeH="0" baseline="0" noProof="0" dirty="0" smtClean="0">
                <a:solidFill>
                  <a:schemeClr val="accent1"/>
                </a:solidFill>
                <a:latin typeface="+mn-lt"/>
                <a:ea typeface="+mn-ea"/>
                <a:cs typeface="+mn-ea"/>
                <a:sym typeface="+mn-lt"/>
              </a:rPr>
              <a:t>=</a:t>
            </a:r>
            <a:r>
              <a:rPr kumimoji="0" lang="zh-CN" altLang="en-US" sz="2100" b="1" kern="1200" cap="none" spc="0" normalizeH="0" baseline="0" noProof="0" dirty="0" smtClean="0">
                <a:solidFill>
                  <a:schemeClr val="accent1"/>
                </a:solidFill>
                <a:latin typeface="+mn-lt"/>
                <a:ea typeface="+mn-ea"/>
                <a:cs typeface="+mn-ea"/>
                <a:sym typeface="+mn-lt"/>
              </a:rPr>
              <a:t>（产生量</a:t>
            </a:r>
            <a:r>
              <a:rPr kumimoji="0" lang="en-US" altLang="zh-CN" sz="2100" b="1" kern="1200" cap="none" spc="0" normalizeH="0" baseline="0" noProof="0" dirty="0" smtClean="0">
                <a:solidFill>
                  <a:schemeClr val="accent1"/>
                </a:solidFill>
                <a:latin typeface="+mn-lt"/>
                <a:ea typeface="+mn-ea"/>
                <a:cs typeface="+mn-ea"/>
                <a:sym typeface="+mn-lt"/>
              </a:rPr>
              <a:t>-</a:t>
            </a:r>
            <a:r>
              <a:rPr kumimoji="0" lang="zh-CN" altLang="en-US" sz="2100" b="1" kern="1200" cap="none" spc="0" normalizeH="0" baseline="0" noProof="0" dirty="0" smtClean="0">
                <a:solidFill>
                  <a:schemeClr val="accent1"/>
                </a:solidFill>
                <a:latin typeface="+mn-lt"/>
                <a:ea typeface="+mn-ea"/>
                <a:cs typeface="+mn-ea"/>
                <a:sym typeface="+mn-lt"/>
              </a:rPr>
              <a:t>贮存量</a:t>
            </a:r>
            <a:r>
              <a:rPr kumimoji="0" lang="en-US" altLang="zh-CN" sz="2100" b="1" kern="1200" cap="none" spc="0" normalizeH="0" baseline="0" noProof="0" dirty="0" smtClean="0">
                <a:solidFill>
                  <a:schemeClr val="accent1"/>
                </a:solidFill>
                <a:latin typeface="+mn-lt"/>
                <a:ea typeface="+mn-ea"/>
                <a:cs typeface="+mn-ea"/>
                <a:sym typeface="+mn-lt"/>
              </a:rPr>
              <a:t>-</a:t>
            </a:r>
            <a:r>
              <a:rPr kumimoji="0" lang="zh-CN" altLang="en-US" sz="2100" b="1" kern="1200" cap="none" spc="0" normalizeH="0" baseline="0" noProof="0" dirty="0" smtClean="0">
                <a:solidFill>
                  <a:schemeClr val="accent1"/>
                </a:solidFill>
                <a:latin typeface="+mn-lt"/>
                <a:ea typeface="+mn-ea"/>
                <a:cs typeface="+mn-ea"/>
                <a:sym typeface="+mn-lt"/>
              </a:rPr>
              <a:t>处置量</a:t>
            </a:r>
            <a:r>
              <a:rPr kumimoji="0" lang="en-US" altLang="zh-CN" sz="2100" b="1" kern="1200" cap="none" spc="0" normalizeH="0" baseline="0" noProof="0" dirty="0" smtClean="0">
                <a:solidFill>
                  <a:schemeClr val="accent1"/>
                </a:solidFill>
                <a:latin typeface="+mn-lt"/>
                <a:ea typeface="+mn-ea"/>
                <a:cs typeface="+mn-ea"/>
                <a:sym typeface="+mn-lt"/>
              </a:rPr>
              <a:t>-</a:t>
            </a:r>
            <a:r>
              <a:rPr kumimoji="0" lang="zh-CN" altLang="en-US" sz="2100" b="1" kern="1200" cap="none" spc="0" normalizeH="0" baseline="0" noProof="0" dirty="0" smtClean="0">
                <a:solidFill>
                  <a:schemeClr val="accent1"/>
                </a:solidFill>
                <a:latin typeface="+mn-lt"/>
                <a:ea typeface="+mn-ea"/>
                <a:cs typeface="+mn-ea"/>
                <a:sym typeface="+mn-lt"/>
              </a:rPr>
              <a:t>综合利用量）</a:t>
            </a:r>
            <a:r>
              <a:rPr kumimoji="0" lang="en-US" altLang="zh-CN" sz="2100" b="1" kern="1200" cap="none" spc="0" normalizeH="0" baseline="0" noProof="0" dirty="0">
                <a:solidFill>
                  <a:schemeClr val="accent1"/>
                </a:solidFill>
                <a:latin typeface="+mn-lt"/>
                <a:ea typeface="+mn-ea"/>
                <a:cs typeface="+mn-ea"/>
              </a:rPr>
              <a:t>×</a:t>
            </a:r>
            <a:r>
              <a:rPr kumimoji="0" lang="zh-CN" altLang="en-US" sz="2100" b="1" kern="1200" cap="none" spc="0" normalizeH="0" baseline="0" noProof="0" dirty="0" smtClean="0">
                <a:solidFill>
                  <a:schemeClr val="accent1"/>
                </a:solidFill>
                <a:latin typeface="+mn-lt"/>
                <a:ea typeface="+mn-ea"/>
                <a:cs typeface="+mn-ea"/>
              </a:rPr>
              <a:t>适用税额</a:t>
            </a: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zh-CN" altLang="en-US" sz="2100" b="1" kern="1200" cap="none" spc="0" normalizeH="0" baseline="0" noProof="0" dirty="0" smtClean="0">
                <a:solidFill>
                  <a:schemeClr val="accent1"/>
                </a:solidFill>
                <a:latin typeface="+mn-lt"/>
                <a:ea typeface="+mn-ea"/>
                <a:cs typeface="+mn-ea"/>
              </a:rPr>
              <a:t>（三）工业噪声</a:t>
            </a:r>
            <a:endParaRPr kumimoji="0" lang="en-US" altLang="zh-CN" sz="2100" b="1" kern="1200" cap="none" spc="0" normalizeH="0" baseline="0" noProof="0" dirty="0" smtClean="0">
              <a:solidFill>
                <a:schemeClr val="accent1"/>
              </a:solidFill>
              <a:latin typeface="+mn-lt"/>
              <a:ea typeface="+mn-ea"/>
              <a:cs typeface="+mn-ea"/>
            </a:endParaRPr>
          </a:p>
          <a:p>
            <a:pPr marR="0" defTabSz="914400" eaLnBrk="1" fontAlgn="auto" hangingPunct="1">
              <a:lnSpc>
                <a:spcPct val="150000"/>
              </a:lnSpc>
              <a:spcBef>
                <a:spcPts val="0"/>
              </a:spcBef>
              <a:spcAft>
                <a:spcPts val="0"/>
              </a:spcAft>
              <a:buClrTx/>
              <a:buSzTx/>
              <a:buFontTx/>
              <a:buNone/>
              <a:defRPr/>
            </a:pPr>
            <a:r>
              <a:rPr kumimoji="0" lang="en-US" altLang="zh-CN" sz="2100" b="1" kern="1200" cap="none" spc="0" normalizeH="0" baseline="0" noProof="0" dirty="0">
                <a:solidFill>
                  <a:schemeClr val="accent1"/>
                </a:solidFill>
                <a:latin typeface="+mn-lt"/>
                <a:ea typeface="+mn-ea"/>
                <a:cs typeface="+mn-ea"/>
                <a:sym typeface="+mn-lt"/>
              </a:rPr>
              <a:t> </a:t>
            </a:r>
            <a:r>
              <a:rPr kumimoji="0" lang="en-US" altLang="zh-CN" sz="2100" b="1" kern="1200" cap="none" spc="0" normalizeH="0" baseline="0" noProof="0" dirty="0" smtClean="0">
                <a:solidFill>
                  <a:schemeClr val="accent1"/>
                </a:solidFill>
                <a:latin typeface="+mn-lt"/>
                <a:ea typeface="+mn-ea"/>
                <a:cs typeface="+mn-ea"/>
                <a:sym typeface="+mn-lt"/>
              </a:rPr>
              <a:t>          </a:t>
            </a:r>
            <a:r>
              <a:rPr kumimoji="0" lang="zh-CN" altLang="en-US" sz="2100" b="1" kern="1200" cap="none" spc="0" normalizeH="0" baseline="0" noProof="0" dirty="0" smtClean="0">
                <a:solidFill>
                  <a:schemeClr val="accent1"/>
                </a:solidFill>
                <a:latin typeface="+mn-lt"/>
                <a:ea typeface="+mn-ea"/>
                <a:cs typeface="+mn-ea"/>
                <a:sym typeface="+mn-lt"/>
              </a:rPr>
              <a:t>应纳税额</a:t>
            </a:r>
            <a:r>
              <a:rPr kumimoji="0" lang="en-US" altLang="zh-CN" sz="2100" b="1" kern="1200" cap="none" spc="0" normalizeH="0" baseline="0" noProof="0" dirty="0" smtClean="0">
                <a:solidFill>
                  <a:schemeClr val="accent1"/>
                </a:solidFill>
                <a:latin typeface="+mn-lt"/>
                <a:ea typeface="+mn-ea"/>
                <a:cs typeface="+mn-ea"/>
                <a:sym typeface="+mn-lt"/>
              </a:rPr>
              <a:t>=</a:t>
            </a:r>
            <a:r>
              <a:rPr kumimoji="0" lang="zh-CN" altLang="zh-CN" sz="2100" b="1" kern="1200" cap="none" spc="0" normalizeH="0" baseline="0" noProof="0" dirty="0">
                <a:solidFill>
                  <a:schemeClr val="accent1"/>
                </a:solidFill>
                <a:latin typeface="+mn-lt"/>
                <a:ea typeface="+mn-ea"/>
                <a:cs typeface="+mn-ea"/>
              </a:rPr>
              <a:t>超过国家规定标准的分贝数对应的具体适用税额</a:t>
            </a:r>
            <a:endParaRPr kumimoji="0" lang="zh-CN" altLang="en-US" sz="2100" b="1" kern="1200" cap="none" spc="0" normalizeH="0" baseline="0" noProof="0" dirty="0">
              <a:solidFill>
                <a:schemeClr val="accent1"/>
              </a:solidFill>
              <a:latin typeface="+mn-lt"/>
              <a:ea typeface="+mn-ea"/>
              <a:cs typeface="+mn-ea"/>
              <a:sym typeface="+mn-lt"/>
            </a:endParaRPr>
          </a:p>
        </p:txBody>
      </p:sp>
      <p:grpSp>
        <p:nvGrpSpPr>
          <p:cNvPr id="9" name="组合 8"/>
          <p:cNvGrpSpPr/>
          <p:nvPr/>
        </p:nvGrpSpPr>
        <p:grpSpPr>
          <a:xfrm>
            <a:off x="304800" y="0"/>
            <a:ext cx="4473575" cy="1354138"/>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6086"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6087"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应纳税额</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图片 12"/>
          <p:cNvPicPr>
            <a:picLocks noChangeAspect="1"/>
          </p:cNvPicPr>
          <p:nvPr/>
        </p:nvPicPr>
        <p:blipFill>
          <a:blip r:embed="rId1"/>
          <a:stretch>
            <a:fillRect/>
          </a:stretch>
        </p:blipFill>
        <p:spPr>
          <a:xfrm>
            <a:off x="-38100" y="0"/>
            <a:ext cx="9144000" cy="5141913"/>
          </a:xfrm>
          <a:prstGeom prst="rect">
            <a:avLst/>
          </a:prstGeom>
          <a:noFill/>
          <a:ln w="9525">
            <a:noFill/>
          </a:ln>
        </p:spPr>
      </p:pic>
      <p:sp>
        <p:nvSpPr>
          <p:cNvPr id="4" name="文本框 3"/>
          <p:cNvSpPr txBox="1"/>
          <p:nvPr/>
        </p:nvSpPr>
        <p:spPr>
          <a:xfrm>
            <a:off x="209550" y="819150"/>
            <a:ext cx="8636000" cy="3808413"/>
          </a:xfrm>
          <a:prstGeom prst="rect">
            <a:avLst/>
          </a:prstGeom>
          <a:noFill/>
        </p:spPr>
        <p:txBody>
          <a:bodyPr wrap="square" rtlCol="0">
            <a:spAutoFit/>
          </a:bodyPr>
          <a:p>
            <a:pPr eaLnBrk="1" hangingPunct="1">
              <a:lnSpc>
                <a:spcPct val="150000"/>
              </a:lnSpc>
              <a:buNone/>
            </a:pPr>
            <a:r>
              <a:rPr lang="en-US" altLang="zh-CN" sz="2100" b="1" dirty="0">
                <a:solidFill>
                  <a:schemeClr val="accent1"/>
                </a:solidFill>
                <a:ea typeface="字体视界-简圆体"/>
              </a:rPr>
              <a:t>    </a:t>
            </a:r>
            <a:r>
              <a:rPr lang="zh-CN" altLang="zh-CN" sz="2000" b="1" dirty="0">
                <a:solidFill>
                  <a:schemeClr val="accent1"/>
                </a:solidFill>
                <a:ea typeface="字体视界-简圆体"/>
              </a:rPr>
              <a:t>（一）纳税人安装使用符合国家规定和监测规范的污染物自动监测设备的，按照污染物</a:t>
            </a:r>
            <a:r>
              <a:rPr lang="zh-CN" altLang="zh-CN" sz="2000" b="1" dirty="0">
                <a:solidFill>
                  <a:srgbClr val="FFC000"/>
                </a:solidFill>
                <a:ea typeface="字体视界-简圆体"/>
              </a:rPr>
              <a:t>自动监测数据</a:t>
            </a:r>
            <a:r>
              <a:rPr lang="zh-CN" altLang="zh-CN" sz="2000" b="1" dirty="0">
                <a:solidFill>
                  <a:schemeClr val="accent1"/>
                </a:solidFill>
                <a:ea typeface="字体视界-简圆体"/>
              </a:rPr>
              <a:t>计算；</a:t>
            </a:r>
            <a:br>
              <a:rPr lang="en-US" altLang="zh-CN" sz="2000" b="1" dirty="0">
                <a:solidFill>
                  <a:schemeClr val="accent1"/>
                </a:solidFill>
                <a:ea typeface="字体视界-简圆体"/>
              </a:rPr>
            </a:br>
            <a:r>
              <a:rPr lang="en-US" altLang="zh-CN" sz="2000" b="1" dirty="0">
                <a:solidFill>
                  <a:schemeClr val="accent1"/>
                </a:solidFill>
                <a:ea typeface="字体视界-简圆体"/>
              </a:rPr>
              <a:t>    </a:t>
            </a:r>
            <a:r>
              <a:rPr lang="zh-CN" altLang="zh-CN" sz="2000" b="1" dirty="0">
                <a:solidFill>
                  <a:schemeClr val="accent1"/>
                </a:solidFill>
                <a:ea typeface="字体视界-简圆体"/>
              </a:rPr>
              <a:t>（二）纳税人未安装使用污染物自动监测设备的，按照监测机构出具的符合国家有关规定和监测规范的</a:t>
            </a:r>
            <a:r>
              <a:rPr lang="zh-CN" altLang="zh-CN" sz="2000" b="1" dirty="0">
                <a:solidFill>
                  <a:srgbClr val="FFC000"/>
                </a:solidFill>
                <a:ea typeface="字体视界-简圆体"/>
              </a:rPr>
              <a:t>监测数据</a:t>
            </a:r>
            <a:r>
              <a:rPr lang="zh-CN" altLang="zh-CN" sz="2000" b="1" dirty="0">
                <a:solidFill>
                  <a:schemeClr val="accent1"/>
                </a:solidFill>
                <a:ea typeface="字体视界-简圆体"/>
              </a:rPr>
              <a:t>计算；</a:t>
            </a:r>
            <a:br>
              <a:rPr lang="en-US" altLang="zh-CN" sz="2000" b="1" dirty="0">
                <a:solidFill>
                  <a:schemeClr val="accent1"/>
                </a:solidFill>
                <a:ea typeface="字体视界-简圆体"/>
              </a:rPr>
            </a:br>
            <a:r>
              <a:rPr lang="en-US" altLang="zh-CN" sz="2000" b="1" dirty="0">
                <a:solidFill>
                  <a:schemeClr val="accent1"/>
                </a:solidFill>
                <a:ea typeface="字体视界-简圆体"/>
              </a:rPr>
              <a:t>    </a:t>
            </a:r>
            <a:r>
              <a:rPr lang="zh-CN" altLang="zh-CN" sz="2000" b="1" dirty="0">
                <a:solidFill>
                  <a:schemeClr val="accent1"/>
                </a:solidFill>
                <a:ea typeface="字体视界-简圆体"/>
              </a:rPr>
              <a:t>（三）因排放污染物种类多等原因不具备监测条件的，按照国务院生态环境主管部门规定的</a:t>
            </a:r>
            <a:r>
              <a:rPr lang="zh-CN" altLang="zh-CN" sz="2000" b="1" dirty="0">
                <a:solidFill>
                  <a:srgbClr val="FFC000"/>
                </a:solidFill>
                <a:ea typeface="字体视界-简圆体"/>
              </a:rPr>
              <a:t>排污系数、物料衡算方法</a:t>
            </a:r>
            <a:r>
              <a:rPr lang="zh-CN" altLang="zh-CN" sz="2000" b="1" dirty="0">
                <a:solidFill>
                  <a:schemeClr val="accent1"/>
                </a:solidFill>
                <a:ea typeface="字体视界-简圆体"/>
              </a:rPr>
              <a:t>计算；</a:t>
            </a:r>
            <a:br>
              <a:rPr lang="en-US" altLang="zh-CN" sz="2000" b="1" dirty="0">
                <a:solidFill>
                  <a:schemeClr val="accent1"/>
                </a:solidFill>
                <a:ea typeface="字体视界-简圆体"/>
              </a:rPr>
            </a:br>
            <a:r>
              <a:rPr lang="en-US" altLang="zh-CN" sz="2000" b="1" dirty="0">
                <a:solidFill>
                  <a:schemeClr val="accent1"/>
                </a:solidFill>
                <a:ea typeface="字体视界-简圆体"/>
              </a:rPr>
              <a:t>    </a:t>
            </a:r>
            <a:r>
              <a:rPr lang="zh-CN" altLang="zh-CN" sz="2000" b="1" dirty="0">
                <a:solidFill>
                  <a:schemeClr val="accent1"/>
                </a:solidFill>
                <a:ea typeface="字体视界-简圆体"/>
              </a:rPr>
              <a:t>（四）不能按照本条第一项至第三项规定的方法计算的，按照省、自治区、直辖市人民政府生态环境主管部门规定的</a:t>
            </a:r>
            <a:r>
              <a:rPr lang="zh-CN" altLang="zh-CN" sz="2000" b="1" dirty="0">
                <a:solidFill>
                  <a:srgbClr val="FFC000"/>
                </a:solidFill>
                <a:ea typeface="字体视界-简圆体"/>
              </a:rPr>
              <a:t>抽样测算</a:t>
            </a:r>
            <a:r>
              <a:rPr lang="zh-CN" altLang="zh-CN" sz="2000" b="1" dirty="0">
                <a:solidFill>
                  <a:schemeClr val="accent1"/>
                </a:solidFill>
                <a:ea typeface="字体视界-简圆体"/>
              </a:rPr>
              <a:t>的方法核定计算。</a:t>
            </a:r>
            <a:endParaRPr lang="zh-CN" altLang="en-US" sz="2000" b="1" dirty="0">
              <a:solidFill>
                <a:schemeClr val="accent1"/>
              </a:solidFill>
              <a:ea typeface="字体视界-简圆体"/>
              <a:sym typeface="+mn-lt"/>
            </a:endParaRPr>
          </a:p>
        </p:txBody>
      </p:sp>
      <p:grpSp>
        <p:nvGrpSpPr>
          <p:cNvPr id="9" name="组合 8"/>
          <p:cNvGrpSpPr/>
          <p:nvPr/>
        </p:nvGrpSpPr>
        <p:grpSpPr>
          <a:xfrm>
            <a:off x="381000" y="-290512"/>
            <a:ext cx="4473575" cy="1354137"/>
            <a:chOff x="2937662" y="1660988"/>
            <a:chExt cx="7338148" cy="1354083"/>
          </a:xfrm>
        </p:grpSpPr>
        <p:sp>
          <p:nvSpPr>
            <p:cNvPr id="10" name="剪去对角的矩形 16"/>
            <p:cNvSpPr/>
            <p:nvPr/>
          </p:nvSpPr>
          <p:spPr>
            <a:xfrm>
              <a:off x="2937662" y="2110255"/>
              <a:ext cx="6465005" cy="581057"/>
            </a:xfrm>
            <a:prstGeom prst="round2DiagRect">
              <a:avLst/>
            </a:prstGeom>
            <a:solidFill>
              <a:srgbClr val="07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7110" name="图片 10"/>
            <p:cNvPicPr>
              <a:picLocks noChangeAspect="1"/>
            </p:cNvPicPr>
            <p:nvPr/>
          </p:nvPicPr>
          <p:blipFill>
            <a:blip r:embed="rId2"/>
            <a:stretch>
              <a:fillRect/>
            </a:stretch>
          </p:blipFill>
          <p:spPr>
            <a:xfrm>
              <a:off x="8054579" y="1660988"/>
              <a:ext cx="2221231" cy="1354083"/>
            </a:xfrm>
            <a:prstGeom prst="rect">
              <a:avLst/>
            </a:prstGeom>
            <a:noFill/>
            <a:ln w="9525">
              <a:noFill/>
            </a:ln>
          </p:spPr>
        </p:pic>
        <p:sp>
          <p:nvSpPr>
            <p:cNvPr id="47111" name="矩形 11"/>
            <p:cNvSpPr/>
            <p:nvPr/>
          </p:nvSpPr>
          <p:spPr>
            <a:xfrm>
              <a:off x="3021375" y="2047502"/>
              <a:ext cx="5144671" cy="581057"/>
            </a:xfrm>
            <a:prstGeom prst="rect">
              <a:avLst/>
            </a:prstGeom>
            <a:noFill/>
            <a:ln w="9525">
              <a:noFill/>
            </a:ln>
          </p:spPr>
          <p:txBody>
            <a:bodyPr>
              <a:spAutoFit/>
            </a:bodyPr>
            <a:p>
              <a:pPr eaLnBrk="1" hangingPunct="1">
                <a:lnSpc>
                  <a:spcPct val="150000"/>
                </a:lnSpc>
                <a:buNone/>
              </a:pPr>
              <a:r>
                <a:rPr lang="zh-CN" altLang="en-US" sz="2400" b="1" dirty="0">
                  <a:solidFill>
                    <a:schemeClr val="bg1"/>
                  </a:solidFill>
                  <a:latin typeface="微软雅黑" panose="020B0503020204020204" pitchFamily="34" charset="-122"/>
                  <a:ea typeface="微软雅黑" panose="020B0503020204020204" pitchFamily="34" charset="-122"/>
                </a:rPr>
                <a:t>排放量计算</a:t>
              </a:r>
              <a:r>
                <a:rPr lang="zh-CN" altLang="en-US" sz="2400" b="1" dirty="0">
                  <a:solidFill>
                    <a:srgbClr val="FFC000"/>
                  </a:solidFill>
                  <a:latin typeface="微软雅黑" panose="020B0503020204020204" pitchFamily="34" charset="-122"/>
                  <a:ea typeface="微软雅黑" panose="020B0503020204020204" pitchFamily="34" charset="-122"/>
                </a:rPr>
                <a:t>顺序</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1022203400"/>
  <p:tag name="MH_LIBRARY" val="GRAPHIC"/>
  <p:tag name="MH_TYPE" val="Other"/>
  <p:tag name="MH_ORDER" val="1"/>
</p:tagLst>
</file>

<file path=ppt/tags/tag2.xml><?xml version="1.0" encoding="utf-8"?>
<p:tagLst xmlns:p="http://schemas.openxmlformats.org/presentationml/2006/main">
  <p:tag name="MH" val="20161022192605"/>
  <p:tag name="MH_LIBRARY" val="GRAPHIC"/>
  <p:tag name="MH_TYPE" val="Text"/>
  <p:tag name="MH_ORDER" val="1"/>
</p:tagLst>
</file>

<file path=ppt/tags/tag3.xml><?xml version="1.0" encoding="utf-8"?>
<p:tagLst xmlns:p="http://schemas.openxmlformats.org/presentationml/2006/main">
  <p:tag name="MH" val="20161022203400"/>
  <p:tag name="MH_LIBRARY" val="GRAPHIC"/>
  <p:tag name="MH_TYPE" val="Other"/>
  <p:tag name="MH_ORDER" val="1"/>
</p:tagLst>
</file>

<file path=ppt/tags/tag4.xml><?xml version="1.0" encoding="utf-8"?>
<p:tagLst xmlns:p="http://schemas.openxmlformats.org/presentationml/2006/main">
  <p:tag name="MH" val="20161022192605"/>
  <p:tag name="MH_LIBRARY" val="GRAPHIC"/>
  <p:tag name="MH_TYPE" val="Text"/>
  <p:tag name="MH_ORDER" val="1"/>
</p:tagLst>
</file>

<file path=ppt/tags/tag5.xml><?xml version="1.0" encoding="utf-8"?>
<p:tagLst xmlns:p="http://schemas.openxmlformats.org/presentationml/2006/main">
  <p:tag name="MH" val="20161022192605"/>
  <p:tag name="MH_LIBRARY" val="GRAPHIC"/>
  <p:tag name="MH_TYPE" val="Text"/>
  <p:tag name="MH_ORDER" val="1"/>
</p:tagLst>
</file>

<file path=ppt/tags/tag6.xml><?xml version="1.0" encoding="utf-8"?>
<p:tagLst xmlns:p="http://schemas.openxmlformats.org/presentationml/2006/main">
  <p:tag name="MH" val="20161022192605"/>
  <p:tag name="MH_LIBRARY" val="GRAPHIC"/>
  <p:tag name="MH_TYPE" val="Text"/>
  <p:tag name="MH_ORDER" val="1"/>
</p:tagLst>
</file>

<file path=ppt/tags/tag7.xml><?xml version="1.0" encoding="utf-8"?>
<p:tagLst xmlns:p="http://schemas.openxmlformats.org/presentationml/2006/main">
  <p:tag name="MH" val="20161022192605"/>
  <p:tag name="MH_LIBRARY" val="GRAPHIC"/>
  <p:tag name="MH_TYPE" val="Text"/>
  <p:tag name="MH_ORDER" val="1"/>
</p:tagLst>
</file>

<file path=ppt/tags/tag8.xml><?xml version="1.0" encoding="utf-8"?>
<p:tagLst xmlns:p="http://schemas.openxmlformats.org/presentationml/2006/main">
  <p:tag name="MH" val="20161022192605"/>
  <p:tag name="MH_LIBRARY" val="GRAPHIC"/>
  <p:tag name="MH_TYPE" val="Text"/>
  <p:tag name="MH_ORDER" val="1"/>
</p:tagLst>
</file>

<file path=ppt/tags/tag9.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heme/theme1.xml><?xml version="1.0" encoding="utf-8"?>
<a:theme xmlns:a="http://schemas.openxmlformats.org/drawingml/2006/main" name="Office 主题">
  <a:themeElements>
    <a:clrScheme name="自定义 106">
      <a:dk1>
        <a:srgbClr val="000000"/>
      </a:dk1>
      <a:lt1>
        <a:srgbClr val="FFFFFF"/>
      </a:lt1>
      <a:dk2>
        <a:srgbClr val="000000"/>
      </a:dk2>
      <a:lt2>
        <a:srgbClr val="FFFFFF"/>
      </a:lt2>
      <a:accent1>
        <a:srgbClr val="03933D"/>
      </a:accent1>
      <a:accent2>
        <a:srgbClr val="FFC000"/>
      </a:accent2>
      <a:accent3>
        <a:srgbClr val="03933D"/>
      </a:accent3>
      <a:accent4>
        <a:srgbClr val="FFC000"/>
      </a:accent4>
      <a:accent5>
        <a:srgbClr val="03933D"/>
      </a:accent5>
      <a:accent6>
        <a:srgbClr val="FFC000"/>
      </a:accent6>
      <a:hlink>
        <a:srgbClr val="03933D"/>
      </a:hlink>
      <a:folHlink>
        <a:srgbClr val="FFC000"/>
      </a:folHlink>
    </a:clrScheme>
    <a:fontScheme name="emaajegc">
      <a:majorFont>
        <a:latin typeface=""/>
        <a:ea typeface="字体视界-简圆体"/>
        <a:cs typeface=""/>
      </a:majorFont>
      <a:minorFont>
        <a:latin typeface=""/>
        <a:ea typeface="字体视界-简圆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6">
      <a:dk1>
        <a:srgbClr val="000000"/>
      </a:dk1>
      <a:lt1>
        <a:srgbClr val="FFFFFF"/>
      </a:lt1>
      <a:dk2>
        <a:srgbClr val="000000"/>
      </a:dk2>
      <a:lt2>
        <a:srgbClr val="FFFFFF"/>
      </a:lt2>
      <a:accent1>
        <a:srgbClr val="03933D"/>
      </a:accent1>
      <a:accent2>
        <a:srgbClr val="FFC000"/>
      </a:accent2>
      <a:accent3>
        <a:srgbClr val="03933D"/>
      </a:accent3>
      <a:accent4>
        <a:srgbClr val="FFC000"/>
      </a:accent4>
      <a:accent5>
        <a:srgbClr val="03933D"/>
      </a:accent5>
      <a:accent6>
        <a:srgbClr val="FFC000"/>
      </a:accent6>
      <a:hlink>
        <a:srgbClr val="03933D"/>
      </a:hlink>
      <a:folHlink>
        <a:srgbClr val="FFC000"/>
      </a:folHlink>
    </a:clrScheme>
    <a:fontScheme name="emaajegc">
      <a:majorFont>
        <a:latin typeface=""/>
        <a:ea typeface="字体视界-简圆体"/>
        <a:cs typeface=""/>
      </a:majorFont>
      <a:minorFont>
        <a:latin typeface=""/>
        <a:ea typeface="字体视界-简圆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5111</Words>
  <Application>WPS 演示</Application>
  <PresentationFormat>全屏显示(16:9)</PresentationFormat>
  <Paragraphs>212</Paragraphs>
  <Slides>38</Slides>
  <Notes>6</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7</vt:i4>
      </vt:variant>
      <vt:variant>
        <vt:lpstr>幻灯片标题</vt:lpstr>
      </vt:variant>
      <vt:variant>
        <vt:i4>38</vt:i4>
      </vt:variant>
    </vt:vector>
  </HeadingPairs>
  <TitlesOfParts>
    <vt:vector size="56" baseType="lpstr">
      <vt:lpstr>Arial</vt:lpstr>
      <vt:lpstr>宋体</vt:lpstr>
      <vt:lpstr>Wingdings</vt:lpstr>
      <vt:lpstr>字体视界-简圆体</vt:lpstr>
      <vt:lpstr>Segoe Print</vt:lpstr>
      <vt:lpstr>微软雅黑</vt:lpstr>
      <vt:lpstr>Calibri</vt:lpstr>
      <vt:lpstr>Arial Unicode MS</vt:lpstr>
      <vt:lpstr>字体视界-简圆体</vt:lpstr>
      <vt:lpstr>Office 主题</vt:lpstr>
      <vt:lpstr>1_Office 主题</vt:lpstr>
      <vt:lpstr>Picture.PicObj.1</vt:lpstr>
      <vt:lpstr>Picture.PicObj.1</vt:lpstr>
      <vt:lpstr>Picture.PicObj.1</vt:lpstr>
      <vt:lpstr>Picture.PicObj.1</vt:lpstr>
      <vt:lpstr>Picture.PicObj.1</vt:lpstr>
      <vt:lpstr>Picture.PicObj.1</vt:lpstr>
      <vt:lpstr>Picture.PicObj.1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李祥</cp:lastModifiedBy>
  <cp:revision>3</cp:revision>
  <dcterms:created xsi:type="dcterms:W3CDTF">2019-05-08T02:39:00Z</dcterms:created>
  <dcterms:modified xsi:type="dcterms:W3CDTF">2024-06-14T02:12:02Z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