
<file path=[Content_Types].xml><?xml version="1.0" encoding="utf-8"?>
<Types xmlns="http://schemas.openxmlformats.org/package/2006/content-types">
  <Default Extension="jpeg" ContentType="image/jpeg"/>
  <Default Extension="JPG" ContentType="image/.jpg"/>
  <Default Extension="png" ContentType="image/png"/>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media/image1.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theme/theme18.xml" ContentType="application/vnd.openxmlformats-officedocument.theme+xml"/>
  <Override PartName="/ppt/theme/theme19.xml" ContentType="application/vnd.openxmlformats-officedocument.theme+xml"/>
  <Override PartName="/ppt/theme/theme2.xml" ContentType="application/vnd.openxmlformats-officedocument.theme+xml"/>
  <Override PartName="/ppt/theme/theme20.xml" ContentType="application/vnd.openxmlformats-officedocument.theme+xml"/>
  <Override PartName="/ppt/theme/theme21.xml" ContentType="application/vnd.openxmlformats-officedocument.theme+xml"/>
  <Override PartName="/ppt/theme/theme2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theme/themeOverride1.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53" r:id="rId3"/>
    <p:sldMasterId id="2147483657" r:id="rId4"/>
    <p:sldMasterId id="2147483661" r:id="rId5"/>
    <p:sldMasterId id="2147483665" r:id="rId6"/>
    <p:sldMasterId id="2147483669" r:id="rId7"/>
    <p:sldMasterId id="2147483673" r:id="rId8"/>
    <p:sldMasterId id="2147483677" r:id="rId9"/>
    <p:sldMasterId id="2147483681" r:id="rId10"/>
    <p:sldMasterId id="2147483685" r:id="rId11"/>
    <p:sldMasterId id="2147483689" r:id="rId12"/>
    <p:sldMasterId id="2147483693" r:id="rId13"/>
    <p:sldMasterId id="2147483697" r:id="rId14"/>
    <p:sldMasterId id="2147483701" r:id="rId15"/>
    <p:sldMasterId id="2147483705" r:id="rId16"/>
    <p:sldMasterId id="2147483709" r:id="rId17"/>
    <p:sldMasterId id="2147483713" r:id="rId18"/>
    <p:sldMasterId id="2147483717" r:id="rId19"/>
    <p:sldMasterId id="2147483721" r:id="rId20"/>
    <p:sldMasterId id="2147483725" r:id="rId21"/>
    <p:sldMasterId id="2147483729" r:id="rId22"/>
  </p:sldMasterIdLst>
  <p:notesMasterIdLst>
    <p:notesMasterId r:id="rId24"/>
  </p:notesMasterIdLst>
  <p:sldIdLst>
    <p:sldId id="257" r:id="rId23"/>
    <p:sldId id="325" r:id="rId25"/>
    <p:sldId id="283" r:id="rId26"/>
    <p:sldId id="308" r:id="rId27"/>
    <p:sldId id="309" r:id="rId28"/>
    <p:sldId id="311" r:id="rId29"/>
    <p:sldId id="312" r:id="rId30"/>
    <p:sldId id="313" r:id="rId31"/>
    <p:sldId id="314" r:id="rId32"/>
    <p:sldId id="315" r:id="rId33"/>
    <p:sldId id="345" r:id="rId34"/>
    <p:sldId id="346" r:id="rId35"/>
    <p:sldId id="316" r:id="rId36"/>
    <p:sldId id="317" r:id="rId37"/>
    <p:sldId id="347" r:id="rId38"/>
    <p:sldId id="344" r:id="rId39"/>
    <p:sldId id="318" r:id="rId40"/>
    <p:sldId id="319" r:id="rId41"/>
    <p:sldId id="320" r:id="rId42"/>
    <p:sldId id="322" r:id="rId43"/>
    <p:sldId id="327" r:id="rId44"/>
    <p:sldId id="328" r:id="rId45"/>
    <p:sldId id="349" r:id="rId46"/>
    <p:sldId id="277" r:id="rId47"/>
    <p:sldId id="359" r:id="rId48"/>
    <p:sldId id="360" r:id="rId49"/>
    <p:sldId id="361" r:id="rId50"/>
    <p:sldId id="362" r:id="rId51"/>
    <p:sldId id="363" r:id="rId52"/>
    <p:sldId id="364" r:id="rId53"/>
    <p:sldId id="365" r:id="rId54"/>
    <p:sldId id="366" r:id="rId55"/>
    <p:sldId id="367" r:id="rId56"/>
    <p:sldId id="368" r:id="rId57"/>
    <p:sldId id="369" r:id="rId58"/>
    <p:sldId id="370" r:id="rId59"/>
    <p:sldId id="371" r:id="rId60"/>
    <p:sldId id="372" r:id="rId61"/>
    <p:sldId id="373" r:id="rId62"/>
    <p:sldId id="374" r:id="rId63"/>
    <p:sldId id="375" r:id="rId64"/>
    <p:sldId id="376" r:id="rId65"/>
    <p:sldId id="377" r:id="rId66"/>
    <p:sldId id="378" r:id="rId67"/>
    <p:sldId id="379" r:id="rId68"/>
    <p:sldId id="380" r:id="rId69"/>
    <p:sldId id="381" r:id="rId70"/>
    <p:sldId id="382" r:id="rId71"/>
    <p:sldId id="383" r:id="rId72"/>
    <p:sldId id="384" r:id="rId73"/>
    <p:sldId id="385" r:id="rId74"/>
    <p:sldId id="386" r:id="rId75"/>
    <p:sldId id="387" r:id="rId76"/>
    <p:sldId id="388" r:id="rId77"/>
    <p:sldId id="389" r:id="rId78"/>
    <p:sldId id="390" r:id="rId79"/>
    <p:sldId id="391" r:id="rId80"/>
    <p:sldId id="392" r:id="rId81"/>
    <p:sldId id="393" r:id="rId82"/>
    <p:sldId id="394" r:id="rId83"/>
    <p:sldId id="395" r:id="rId8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13709" initials="1" lastIdx="1" clrIdx="0"/>
  <p:cmAuthor id="2" name="wangyy" initials="w" lastIdx="9" clrIdx="1"/>
  <p:cmAuthor id="3" name="Scarlet" initials="S" lastIdx="1" clrIdx="2"/>
  <p:cmAuthor id="4" name="wllw" initials="w" lastIdx="1" clrIdx="6"/>
  <p:cmAuthor id="5" name="Mia Vida Villanueva" initials="M" lastIdx="1" clrIdx="0"/>
  <p:cmAuthor id="6" name="姜伟光" initials="姜" lastIdx="1" clrIdx="0"/>
  <p:cmAuthor id="7" name="gf" initials="g" lastIdx="1" clrIdx="3"/>
  <p:cmAuthor id="8" name="作者" initials="作" lastIdx="0" clrIdx="24"/>
  <p:cmAuthor id="9" name="张辉" initials="张" lastIdx="1" clrIdx="4"/>
  <p:cmAuthor id="10" name="WFLEE" initials="W" lastIdx="1" clrIdx="11"/>
  <p:cmAuthor id="11" name="Anlj" initials="A" lastIdx="12" clrIdx="25"/>
  <p:cmAuthor id="12" name="宗骏" initials="宗" lastIdx="1" clrIdx="5"/>
  <p:cmAuthor id="13" name="杨小白" initials="杨" lastIdx="2" clrIdx="12"/>
  <p:cmAuthor id="14" name="赵然" initials="赵" lastIdx="1" clrIdx="13"/>
  <p:cmAuthor id="15" name="广东地质六分公司" initials="广" lastIdx="1" clrIdx="14"/>
  <p:cmAuthor id="16" name="YY" initials="Y" lastIdx="4" clrIdx="26"/>
  <p:cmAuthor id="17" name="apple" initials="a" lastIdx="1" clrIdx="16"/>
  <p:cmAuthor id="18" name="何 璇" initials="何" lastIdx="1" clrIdx="26"/>
  <p:cmAuthor id="77" name="jhj" initials="j" lastIdx="3" clrIdx="26"/>
  <p:cmAuthor id="20" name="creep" initials="c" lastIdx="1" clrIdx="16"/>
  <p:cmAuthor id="78" name="wyin" initials="w" lastIdx="1" clrIdx="27"/>
  <p:cmAuthor id="21" name="莫辛" initials="M" lastIdx="1" clrIdx="20"/>
  <p:cmAuthor id="23" name="chang" initials="c" lastIdx="1" clrIdx="22"/>
  <p:cmAuthor id="24" name="zhuzhenguo" initials="z" lastIdx="1" clrIdx="23"/>
  <p:cmAuthor id="2000" name="天下孟德_3MjubA7B" initials="authorId_1198981768" lastIdx="0"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09"/>
    <p:restoredTop sz="95853"/>
  </p:normalViewPr>
  <p:slideViewPr>
    <p:cSldViewPr snapToGrid="0" showGuides="1">
      <p:cViewPr>
        <p:scale>
          <a:sx n="40" d="100"/>
          <a:sy n="40" d="100"/>
        </p:scale>
        <p:origin x="3352" y="1760"/>
      </p:cViewPr>
      <p:guideLst>
        <p:guide orient="horz" pos="2666"/>
        <p:guide pos="387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Master" Target="slideMasters/slideMaster8.xml"/><Relationship Id="rId88" Type="http://schemas.openxmlformats.org/officeDocument/2006/relationships/commentAuthors" Target="commentAuthors.xml"/><Relationship Id="rId87" Type="http://schemas.openxmlformats.org/officeDocument/2006/relationships/tableStyles" Target="tableStyles.xml"/><Relationship Id="rId86" Type="http://schemas.openxmlformats.org/officeDocument/2006/relationships/viewProps" Target="viewProps.xml"/><Relationship Id="rId85" Type="http://schemas.openxmlformats.org/officeDocument/2006/relationships/presProps" Target="presProps.xml"/><Relationship Id="rId84" Type="http://schemas.openxmlformats.org/officeDocument/2006/relationships/slide" Target="slides/slide61.xml"/><Relationship Id="rId83" Type="http://schemas.openxmlformats.org/officeDocument/2006/relationships/slide" Target="slides/slide60.xml"/><Relationship Id="rId82" Type="http://schemas.openxmlformats.org/officeDocument/2006/relationships/slide" Target="slides/slide59.xml"/><Relationship Id="rId81" Type="http://schemas.openxmlformats.org/officeDocument/2006/relationships/slide" Target="slides/slide58.xml"/><Relationship Id="rId80" Type="http://schemas.openxmlformats.org/officeDocument/2006/relationships/slide" Target="slides/slide57.xml"/><Relationship Id="rId8" Type="http://schemas.openxmlformats.org/officeDocument/2006/relationships/slideMaster" Target="slideMasters/slideMaster7.xml"/><Relationship Id="rId79" Type="http://schemas.openxmlformats.org/officeDocument/2006/relationships/slide" Target="slides/slide56.xml"/><Relationship Id="rId78" Type="http://schemas.openxmlformats.org/officeDocument/2006/relationships/slide" Target="slides/slide55.xml"/><Relationship Id="rId77" Type="http://schemas.openxmlformats.org/officeDocument/2006/relationships/slide" Target="slides/slide54.xml"/><Relationship Id="rId76" Type="http://schemas.openxmlformats.org/officeDocument/2006/relationships/slide" Target="slides/slide53.xml"/><Relationship Id="rId75" Type="http://schemas.openxmlformats.org/officeDocument/2006/relationships/slide" Target="slides/slide52.xml"/><Relationship Id="rId74" Type="http://schemas.openxmlformats.org/officeDocument/2006/relationships/slide" Target="slides/slide51.xml"/><Relationship Id="rId73" Type="http://schemas.openxmlformats.org/officeDocument/2006/relationships/slide" Target="slides/slide50.xml"/><Relationship Id="rId72" Type="http://schemas.openxmlformats.org/officeDocument/2006/relationships/slide" Target="slides/slide49.xml"/><Relationship Id="rId71" Type="http://schemas.openxmlformats.org/officeDocument/2006/relationships/slide" Target="slides/slide48.xml"/><Relationship Id="rId70" Type="http://schemas.openxmlformats.org/officeDocument/2006/relationships/slide" Target="slides/slide47.xml"/><Relationship Id="rId7" Type="http://schemas.openxmlformats.org/officeDocument/2006/relationships/slideMaster" Target="slideMasters/slideMaster6.xml"/><Relationship Id="rId69" Type="http://schemas.openxmlformats.org/officeDocument/2006/relationships/slide" Target="slides/slide46.xml"/><Relationship Id="rId68" Type="http://schemas.openxmlformats.org/officeDocument/2006/relationships/slide" Target="slides/slide45.xml"/><Relationship Id="rId67" Type="http://schemas.openxmlformats.org/officeDocument/2006/relationships/slide" Target="slides/slide44.xml"/><Relationship Id="rId66" Type="http://schemas.openxmlformats.org/officeDocument/2006/relationships/slide" Target="slides/slide43.xml"/><Relationship Id="rId65" Type="http://schemas.openxmlformats.org/officeDocument/2006/relationships/slide" Target="slides/slide42.xml"/><Relationship Id="rId64" Type="http://schemas.openxmlformats.org/officeDocument/2006/relationships/slide" Target="slides/slide41.xml"/><Relationship Id="rId63" Type="http://schemas.openxmlformats.org/officeDocument/2006/relationships/slide" Target="slides/slide40.xml"/><Relationship Id="rId62" Type="http://schemas.openxmlformats.org/officeDocument/2006/relationships/slide" Target="slides/slide39.xml"/><Relationship Id="rId61" Type="http://schemas.openxmlformats.org/officeDocument/2006/relationships/slide" Target="slides/slide38.xml"/><Relationship Id="rId60" Type="http://schemas.openxmlformats.org/officeDocument/2006/relationships/slide" Target="slides/slide37.xml"/><Relationship Id="rId6" Type="http://schemas.openxmlformats.org/officeDocument/2006/relationships/slideMaster" Target="slideMasters/slideMaster5.xml"/><Relationship Id="rId59" Type="http://schemas.openxmlformats.org/officeDocument/2006/relationships/slide" Target="slides/slide36.xml"/><Relationship Id="rId58" Type="http://schemas.openxmlformats.org/officeDocument/2006/relationships/slide" Target="slides/slide35.xml"/><Relationship Id="rId57" Type="http://schemas.openxmlformats.org/officeDocument/2006/relationships/slide" Target="slides/slide34.xml"/><Relationship Id="rId56" Type="http://schemas.openxmlformats.org/officeDocument/2006/relationships/slide" Target="slides/slide33.xml"/><Relationship Id="rId55" Type="http://schemas.openxmlformats.org/officeDocument/2006/relationships/slide" Target="slides/slide32.xml"/><Relationship Id="rId54" Type="http://schemas.openxmlformats.org/officeDocument/2006/relationships/slide" Target="slides/slide31.xml"/><Relationship Id="rId53" Type="http://schemas.openxmlformats.org/officeDocument/2006/relationships/slide" Target="slides/slide30.xml"/><Relationship Id="rId52" Type="http://schemas.openxmlformats.org/officeDocument/2006/relationships/slide" Target="slides/slide29.xml"/><Relationship Id="rId51" Type="http://schemas.openxmlformats.org/officeDocument/2006/relationships/slide" Target="slides/slide28.xml"/><Relationship Id="rId50" Type="http://schemas.openxmlformats.org/officeDocument/2006/relationships/slide" Target="slides/slide27.xml"/><Relationship Id="rId5" Type="http://schemas.openxmlformats.org/officeDocument/2006/relationships/slideMaster" Target="slideMasters/slideMaster4.xml"/><Relationship Id="rId49" Type="http://schemas.openxmlformats.org/officeDocument/2006/relationships/slide" Target="slides/slide26.xml"/><Relationship Id="rId48" Type="http://schemas.openxmlformats.org/officeDocument/2006/relationships/slide" Target="slides/slide25.xml"/><Relationship Id="rId47" Type="http://schemas.openxmlformats.org/officeDocument/2006/relationships/slide" Target="slides/slide24.xml"/><Relationship Id="rId46" Type="http://schemas.openxmlformats.org/officeDocument/2006/relationships/slide" Target="slides/slide23.xml"/><Relationship Id="rId45" Type="http://schemas.openxmlformats.org/officeDocument/2006/relationships/slide" Target="slides/slide22.xml"/><Relationship Id="rId44" Type="http://schemas.openxmlformats.org/officeDocument/2006/relationships/slide" Target="slides/slide21.xml"/><Relationship Id="rId43" Type="http://schemas.openxmlformats.org/officeDocument/2006/relationships/slide" Target="slides/slide20.xml"/><Relationship Id="rId42" Type="http://schemas.openxmlformats.org/officeDocument/2006/relationships/slide" Target="slides/slide19.xml"/><Relationship Id="rId41" Type="http://schemas.openxmlformats.org/officeDocument/2006/relationships/slide" Target="slides/slide18.xml"/><Relationship Id="rId40" Type="http://schemas.openxmlformats.org/officeDocument/2006/relationships/slide" Target="slides/slide17.xml"/><Relationship Id="rId4" Type="http://schemas.openxmlformats.org/officeDocument/2006/relationships/slideMaster" Target="slideMasters/slideMaster3.xml"/><Relationship Id="rId39" Type="http://schemas.openxmlformats.org/officeDocument/2006/relationships/slide" Target="slides/slide16.xml"/><Relationship Id="rId38" Type="http://schemas.openxmlformats.org/officeDocument/2006/relationships/slide" Target="slides/slide15.xml"/><Relationship Id="rId37" Type="http://schemas.openxmlformats.org/officeDocument/2006/relationships/slide" Target="slides/slide14.xml"/><Relationship Id="rId36" Type="http://schemas.openxmlformats.org/officeDocument/2006/relationships/slide" Target="slides/slide13.xml"/><Relationship Id="rId35" Type="http://schemas.openxmlformats.org/officeDocument/2006/relationships/slide" Target="slides/slide12.xml"/><Relationship Id="rId34" Type="http://schemas.openxmlformats.org/officeDocument/2006/relationships/slide" Target="slides/slide11.xml"/><Relationship Id="rId33" Type="http://schemas.openxmlformats.org/officeDocument/2006/relationships/slide" Target="slides/slide10.xml"/><Relationship Id="rId32" Type="http://schemas.openxmlformats.org/officeDocument/2006/relationships/slide" Target="slides/slide9.xml"/><Relationship Id="rId31" Type="http://schemas.openxmlformats.org/officeDocument/2006/relationships/slide" Target="slides/slide8.xml"/><Relationship Id="rId30" Type="http://schemas.openxmlformats.org/officeDocument/2006/relationships/slide" Target="slides/slide7.xml"/><Relationship Id="rId3" Type="http://schemas.openxmlformats.org/officeDocument/2006/relationships/slideMaster" Target="slideMasters/slideMaster2.xml"/><Relationship Id="rId29" Type="http://schemas.openxmlformats.org/officeDocument/2006/relationships/slide" Target="slides/slide6.xml"/><Relationship Id="rId28" Type="http://schemas.openxmlformats.org/officeDocument/2006/relationships/slide" Target="slides/slide5.xml"/><Relationship Id="rId27" Type="http://schemas.openxmlformats.org/officeDocument/2006/relationships/slide" Target="slides/slide4.xml"/><Relationship Id="rId26" Type="http://schemas.openxmlformats.org/officeDocument/2006/relationships/slide" Target="slides/slide3.xml"/><Relationship Id="rId25" Type="http://schemas.openxmlformats.org/officeDocument/2006/relationships/slide" Target="slides/slide2.xml"/><Relationship Id="rId24" Type="http://schemas.openxmlformats.org/officeDocument/2006/relationships/notesMaster" Target="notesMasters/notesMaster1.xml"/><Relationship Id="rId23" Type="http://schemas.openxmlformats.org/officeDocument/2006/relationships/slide" Target="slides/slide1.xml"/><Relationship Id="rId22" Type="http://schemas.openxmlformats.org/officeDocument/2006/relationships/slideMaster" Target="slideMasters/slideMaster21.xml"/><Relationship Id="rId21" Type="http://schemas.openxmlformats.org/officeDocument/2006/relationships/slideMaster" Target="slideMasters/slideMaster20.xml"/><Relationship Id="rId20" Type="http://schemas.openxmlformats.org/officeDocument/2006/relationships/slideMaster" Target="slideMasters/slideMaster19.xml"/><Relationship Id="rId2" Type="http://schemas.openxmlformats.org/officeDocument/2006/relationships/theme" Target="theme/theme1.xml"/><Relationship Id="rId19" Type="http://schemas.openxmlformats.org/officeDocument/2006/relationships/slideMaster" Target="slideMasters/slideMaster18.xml"/><Relationship Id="rId18" Type="http://schemas.openxmlformats.org/officeDocument/2006/relationships/slideMaster" Target="slideMasters/slideMaster17.xml"/><Relationship Id="rId17" Type="http://schemas.openxmlformats.org/officeDocument/2006/relationships/slideMaster" Target="slideMasters/slideMaster16.xml"/><Relationship Id="rId16" Type="http://schemas.openxmlformats.org/officeDocument/2006/relationships/slideMaster" Target="slideMasters/slideMaster15.xml"/><Relationship Id="rId15" Type="http://schemas.openxmlformats.org/officeDocument/2006/relationships/slideMaster" Target="slideMasters/slideMaster14.xml"/><Relationship Id="rId14" Type="http://schemas.openxmlformats.org/officeDocument/2006/relationships/slideMaster" Target="slideMasters/slideMaster13.xml"/><Relationship Id="rId13" Type="http://schemas.openxmlformats.org/officeDocument/2006/relationships/slideMaster" Target="slideMasters/slideMaster12.xml"/><Relationship Id="rId12" Type="http://schemas.openxmlformats.org/officeDocument/2006/relationships/slideMaster" Target="slideMasters/slideMaster11.xml"/><Relationship Id="rId11" Type="http://schemas.openxmlformats.org/officeDocument/2006/relationships/slideMaster" Target="slideMasters/slideMaster10.xml"/><Relationship Id="rId10" Type="http://schemas.openxmlformats.org/officeDocument/2006/relationships/slideMaster" Target="slideMasters/slideMaster9.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AB6E27-7061-264B-982B-148E0B3E9DDD}" type="datetimeFigureOut">
              <a:rPr kumimoji="1" lang="zh-CN" altLang="en-US" smtClean="0"/>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DA99C9-BBE9-6F44-972C-A30197374E83}" type="slidenum">
              <a:rPr kumimoji="1" lang="zh-CN" altLang="en-US" smtClean="0"/>
            </a:fld>
            <a:endParaRPr kumimoji="1"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a:t>锦十七原创模板，更多模板欢迎访问：</a:t>
            </a:r>
            <a:r>
              <a:rPr lang="en-US" altLang="zh-CN"/>
              <a:t>https://www.docer.com/works?userid=418866232</a:t>
            </a:r>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1FBD52AA-F5BC-4A40-AD3A-C090B01539DE}" type="slidenum">
              <a:rPr kumimoji="0" lang="zh-CN" altLang="en-US" sz="1200" b="0" i="0" u="none" strike="noStrike" kern="1200" cap="none" spc="0" normalizeH="0" baseline="0" noProof="0" smtClean="0">
                <a:ln>
                  <a:noFill/>
                </a:ln>
                <a:solidFill>
                  <a:prstClr val="black"/>
                </a:solidFill>
                <a:effectLst/>
                <a:uLnTx/>
                <a:uFillTx/>
                <a:latin typeface="微软雅黑 Light" panose="020B0502040204020203" pitchFamily="34" charset="-122"/>
                <a:ea typeface="微软雅黑 Light" panose="020B0502040204020203" pitchFamily="34" charset="-122"/>
                <a:cs typeface="+mn-cs"/>
              </a:rPr>
            </a:fld>
            <a:endParaRPr kumimoji="0" lang="zh-CN" altLang="en-US" sz="1200" b="0" i="0" u="none" strike="noStrike" kern="120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a:t>锦十七原创模板，更多模板欢迎访问：</a:t>
            </a:r>
            <a:r>
              <a:rPr lang="en-US" altLang="zh-CN"/>
              <a:t>https://www.docer.com/works?userid=418866232</a:t>
            </a:r>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1FBD52AA-F5BC-4A40-AD3A-C090B01539DE}" type="slidenum">
              <a:rPr kumimoji="0" lang="zh-CN" altLang="en-US" sz="1200" b="0" i="0" u="none" strike="noStrike" kern="1200" cap="none" spc="0" normalizeH="0" baseline="0" noProof="0" smtClean="0">
                <a:ln>
                  <a:noFill/>
                </a:ln>
                <a:solidFill>
                  <a:prstClr val="black"/>
                </a:solidFill>
                <a:effectLst/>
                <a:uLnTx/>
                <a:uFillTx/>
                <a:latin typeface="微软雅黑 Light" panose="020B0502040204020203" pitchFamily="34" charset="-122"/>
                <a:ea typeface="微软雅黑 Light" panose="020B0502040204020203" pitchFamily="34" charset="-122"/>
                <a:cs typeface="+mn-cs"/>
              </a:rPr>
            </a:fld>
            <a:endParaRPr kumimoji="0" lang="zh-CN" altLang="en-US" sz="1200" b="0" i="0" u="none" strike="noStrike" kern="120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a:t>锦十七原创模板，更多模板欢迎访问：</a:t>
            </a:r>
            <a:r>
              <a:rPr lang="en-US" altLang="zh-CN"/>
              <a:t>https://www.docer.com/works?userid=418866232</a:t>
            </a:r>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1FBD52AA-F5BC-4A40-AD3A-C090B01539DE}" type="slidenum">
              <a:rPr kumimoji="0" lang="zh-CN" altLang="en-US" sz="1200" b="0" i="0" u="none" strike="noStrike" kern="1200" cap="none" spc="0" normalizeH="0" baseline="0" noProof="0" smtClean="0">
                <a:ln>
                  <a:noFill/>
                </a:ln>
                <a:solidFill>
                  <a:prstClr val="black"/>
                </a:solidFill>
                <a:effectLst/>
                <a:uLnTx/>
                <a:uFillTx/>
                <a:latin typeface="微软雅黑 Light" panose="020B0502040204020203" pitchFamily="34" charset="-122"/>
                <a:ea typeface="微软雅黑 Light" panose="020B0502040204020203" pitchFamily="34" charset="-122"/>
                <a:cs typeface="+mn-cs"/>
              </a:rPr>
            </a:fld>
            <a:endParaRPr kumimoji="0" lang="zh-CN" altLang="en-US" sz="1200" b="0" i="0" u="none" strike="noStrike" kern="120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image" Target="../media/image1.png"/><Relationship Id="rId1" Type="http://schemas.openxmlformats.org/officeDocument/2006/relationships/slideMaster" Target="../slideMasters/slideMaster1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image" Target="../media/image1.png"/><Relationship Id="rId1" Type="http://schemas.openxmlformats.org/officeDocument/2006/relationships/slideMaster" Target="../slideMasters/slideMaster1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image" Target="../media/image1.png"/><Relationship Id="rId1" Type="http://schemas.openxmlformats.org/officeDocument/2006/relationships/slideMaster" Target="../slideMasters/slideMaster1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image" Target="../media/image1.png"/><Relationship Id="rId1" Type="http://schemas.openxmlformats.org/officeDocument/2006/relationships/slideMaster" Target="../slideMasters/slideMaster1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image" Target="../media/image1.png"/><Relationship Id="rId1" Type="http://schemas.openxmlformats.org/officeDocument/2006/relationships/slideMaster" Target="../slideMasters/slideMaster1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image" Target="../media/image1.png"/><Relationship Id="rId1" Type="http://schemas.openxmlformats.org/officeDocument/2006/relationships/slideMaster" Target="../slideMasters/slideMaster1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image" Target="../media/image1.png"/><Relationship Id="rId1" Type="http://schemas.openxmlformats.org/officeDocument/2006/relationships/slideMaster" Target="../slideMasters/slideMaster19.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image" Target="../media/image1.png"/><Relationship Id="rId1" Type="http://schemas.openxmlformats.org/officeDocument/2006/relationships/slideMaster" Target="../slideMasters/slideMaster20.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image" Target="../media/image1.png"/><Relationship Id="rId1" Type="http://schemas.openxmlformats.org/officeDocument/2006/relationships/slideMaster" Target="../slideMasters/slideMaster2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仅标题">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仅标题">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仅标题">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仅标题">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仅标题">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仅标题">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仅标题">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仅标题">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仅标题">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仅标题">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仅标题">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标题幻灯片">
    <p:bg>
      <p:bgPr>
        <a:noFill/>
        <a:effectLst/>
      </p:bgPr>
    </p:bg>
    <p:spTree>
      <p:nvGrpSpPr>
        <p:cNvPr id="1" name=""/>
        <p:cNvGrpSpPr/>
        <p:nvPr/>
      </p:nvGrpSpPr>
      <p:grpSpPr>
        <a:xfrm>
          <a:off x="0" y="0"/>
          <a:ext cx="0" cy="0"/>
          <a:chOff x="0" y="0"/>
          <a:chExt cx="0" cy="0"/>
        </a:xfrm>
      </p:grpSpPr>
      <p:sp>
        <p:nvSpPr>
          <p:cNvPr id="15" name="矩形 14"/>
          <p:cNvSpPr/>
          <p:nvPr userDrawn="1"/>
        </p:nvSpPr>
        <p:spPr>
          <a:xfrm>
            <a:off x="0" y="2139954"/>
            <a:ext cx="12192000" cy="2578100"/>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1">
              <a:ln>
                <a:noFill/>
              </a:ln>
              <a:solidFill>
                <a:prstClr val="white"/>
              </a:solidFill>
              <a:effectLst/>
              <a:uLnTx/>
              <a:uFillTx/>
              <a:latin typeface="Calibri" panose="020F0502020204030204"/>
              <a:ea typeface="微软雅黑" panose="020B0503020204020204" charset="-122"/>
              <a:cs typeface="+mn-cs"/>
            </a:endParaRPr>
          </a:p>
        </p:txBody>
      </p:sp>
      <p:sp>
        <p:nvSpPr>
          <p:cNvPr id="43" name="Rectangle 3"/>
          <p:cNvSpPr txBox="1"/>
          <p:nvPr userDrawn="1"/>
        </p:nvSpPr>
        <p:spPr>
          <a:xfrm>
            <a:off x="2392046" y="3045463"/>
            <a:ext cx="9674860" cy="671407"/>
          </a:xfrm>
          <a:prstGeom prst="rect">
            <a:avLst/>
          </a:prstGeom>
          <a:noFill/>
          <a:ln w="9525">
            <a:noFill/>
          </a:ln>
        </p:spPr>
        <p:txBody>
          <a:bodyPr anchor="ctr" anchorCtr="0"/>
          <a:lstStyle/>
          <a:p>
            <a:pPr marL="0" marR="0" lvl="0" indent="0" algn="ctr" defTabSz="914400" rtl="0" eaLnBrk="1" fontAlgn="auto" latinLnBrk="0" hangingPunct="1">
              <a:lnSpc>
                <a:spcPct val="150000"/>
              </a:lnSpc>
              <a:spcBef>
                <a:spcPts val="0"/>
              </a:spcBef>
              <a:spcAft>
                <a:spcPts val="0"/>
              </a:spcAft>
              <a:buClrTx/>
              <a:buSzTx/>
              <a:buFontTx/>
              <a:buNone/>
              <a:defRPr/>
            </a:pPr>
            <a:endParaRPr kumimoji="0" lang="zh-CN" altLang="en-US" sz="40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pic>
        <p:nvPicPr>
          <p:cNvPr id="12" name="图片 11" descr="C:/Users/Administrator/AppData/Local/Temp/picturecompress_20220331123100/output_1.pngoutput_1"/>
          <p:cNvPicPr>
            <a:picLocks noChangeAspect="1"/>
          </p:cNvPicPr>
          <p:nvPr userDrawn="1"/>
        </p:nvPicPr>
        <p:blipFill>
          <a:blip r:embed="rId2" cstate="email"/>
          <a:stretch>
            <a:fillRect/>
          </a:stretch>
        </p:blipFill>
        <p:spPr>
          <a:xfrm>
            <a:off x="521164" y="2212070"/>
            <a:ext cx="2634009" cy="2505984"/>
          </a:xfrm>
          <a:prstGeom prst="rect">
            <a:avLst/>
          </a:prstGeom>
          <a:effectLst>
            <a:outerShdw blurRad="50800" dist="38100" dir="2700000" algn="tl" rotWithShape="0">
              <a:prstClr val="black">
                <a:alpha val="40000"/>
              </a:prstClr>
            </a:outerShdw>
            <a:reflection blurRad="6350" stA="52000" endA="300" endPos="35000" dir="5400000" sy="-100000" algn="bl" rotWithShape="0"/>
          </a:effectLst>
        </p:spPr>
      </p:pic>
      <p:sp>
        <p:nvSpPr>
          <p:cNvPr id="7" name="日期占位符 1"/>
          <p:cNvSpPr txBox="1"/>
          <p:nvPr userDrawn="1"/>
        </p:nvSpPr>
        <p:spPr>
          <a:xfrm>
            <a:off x="5873327" y="5258438"/>
            <a:ext cx="2743200" cy="365125"/>
          </a:xfrm>
          <a:prstGeom prst="rect">
            <a:avLst/>
          </a:prstGeom>
        </p:spPr>
        <p:txBody>
          <a:bodyPr vert="horz" lIns="91440" tIns="45720" rIns="91440" bIns="45720" rtlCol="0" anchor="ctr"/>
          <a:lstStyle>
            <a:defPPr>
              <a:defRPr lang="zh-CN"/>
            </a:defPPr>
            <a:lvl1pPr marL="0" algn="ctr" defTabSz="914400" rtl="0" eaLnBrk="1" latinLnBrk="0" hangingPunct="1">
              <a:defRPr sz="1200" kern="1200">
                <a:solidFill>
                  <a:schemeClr val="tx1">
                    <a:tint val="75000"/>
                  </a:schemeClr>
                </a:solidFill>
                <a:latin typeface="+mn-lt"/>
                <a:ea typeface="微软雅黑" panose="020B0503020204020204" charset="-122"/>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1" i="0" u="none" strike="noStrike" kern="1200" cap="none" spc="0" normalizeH="0" baseline="0" noProof="0" dirty="0">
              <a:ln>
                <a:noFill/>
              </a:ln>
              <a:solidFill>
                <a:srgbClr val="005DA2"/>
              </a:solidFill>
              <a:effectLst/>
              <a:uLnTx/>
              <a:uFillTx/>
              <a:latin typeface="微软雅黑" panose="020B0503020204020204" charset="-122"/>
              <a:ea typeface="微软雅黑" panose="020B0503020204020204" charset="-122"/>
              <a:cs typeface="+mn-cs"/>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仅标题">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仅标题">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仅标题">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仅标题">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仅标题">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仅标题">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仅标题">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仅标题">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仅标题">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5" Type="http://schemas.openxmlformats.org/officeDocument/2006/relationships/theme" Target="../theme/theme1.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4" Type="http://schemas.openxmlformats.org/officeDocument/2006/relationships/theme" Target="../theme/theme10.xml"/><Relationship Id="rId3" Type="http://schemas.openxmlformats.org/officeDocument/2006/relationships/slideLayout" Target="../slideLayouts/slideLayout31.xml"/><Relationship Id="rId2" Type="http://schemas.openxmlformats.org/officeDocument/2006/relationships/slideLayout" Target="../slideLayouts/slideLayout30.xml"/><Relationship Id="rId1" Type="http://schemas.openxmlformats.org/officeDocument/2006/relationships/slideLayout" Target="../slideLayouts/slideLayout29.xml"/></Relationships>
</file>

<file path=ppt/slideMasters/_rels/slideMaster11.xml.rels><?xml version="1.0" encoding="UTF-8" standalone="yes"?>
<Relationships xmlns="http://schemas.openxmlformats.org/package/2006/relationships"><Relationship Id="rId4" Type="http://schemas.openxmlformats.org/officeDocument/2006/relationships/theme" Target="../theme/theme11.xml"/><Relationship Id="rId3" Type="http://schemas.openxmlformats.org/officeDocument/2006/relationships/slideLayout" Target="../slideLayouts/slideLayout34.xml"/><Relationship Id="rId2" Type="http://schemas.openxmlformats.org/officeDocument/2006/relationships/slideLayout" Target="../slideLayouts/slideLayout33.xml"/><Relationship Id="rId1" Type="http://schemas.openxmlformats.org/officeDocument/2006/relationships/slideLayout" Target="../slideLayouts/slideLayout32.xml"/></Relationships>
</file>

<file path=ppt/slideMasters/_rels/slideMaster12.xml.rels><?xml version="1.0" encoding="UTF-8" standalone="yes"?>
<Relationships xmlns="http://schemas.openxmlformats.org/package/2006/relationships"><Relationship Id="rId4" Type="http://schemas.openxmlformats.org/officeDocument/2006/relationships/theme" Target="../theme/theme12.xml"/><Relationship Id="rId3" Type="http://schemas.openxmlformats.org/officeDocument/2006/relationships/slideLayout" Target="../slideLayouts/slideLayout37.xml"/><Relationship Id="rId2" Type="http://schemas.openxmlformats.org/officeDocument/2006/relationships/slideLayout" Target="../slideLayouts/slideLayout36.xml"/><Relationship Id="rId1" Type="http://schemas.openxmlformats.org/officeDocument/2006/relationships/slideLayout" Target="../slideLayouts/slideLayout35.xml"/></Relationships>
</file>

<file path=ppt/slideMasters/_rels/slideMaster13.xml.rels><?xml version="1.0" encoding="UTF-8" standalone="yes"?>
<Relationships xmlns="http://schemas.openxmlformats.org/package/2006/relationships"><Relationship Id="rId4" Type="http://schemas.openxmlformats.org/officeDocument/2006/relationships/theme" Target="../theme/theme13.xml"/><Relationship Id="rId3" Type="http://schemas.openxmlformats.org/officeDocument/2006/relationships/slideLayout" Target="../slideLayouts/slideLayout40.xml"/><Relationship Id="rId2" Type="http://schemas.openxmlformats.org/officeDocument/2006/relationships/slideLayout" Target="../slideLayouts/slideLayout39.xml"/><Relationship Id="rId1" Type="http://schemas.openxmlformats.org/officeDocument/2006/relationships/slideLayout" Target="../slideLayouts/slideLayout38.xml"/></Relationships>
</file>

<file path=ppt/slideMasters/_rels/slideMaster14.xml.rels><?xml version="1.0" encoding="UTF-8" standalone="yes"?>
<Relationships xmlns="http://schemas.openxmlformats.org/package/2006/relationships"><Relationship Id="rId4" Type="http://schemas.openxmlformats.org/officeDocument/2006/relationships/theme" Target="../theme/theme14.xml"/><Relationship Id="rId3" Type="http://schemas.openxmlformats.org/officeDocument/2006/relationships/slideLayout" Target="../slideLayouts/slideLayout43.xml"/><Relationship Id="rId2" Type="http://schemas.openxmlformats.org/officeDocument/2006/relationships/slideLayout" Target="../slideLayouts/slideLayout42.xml"/><Relationship Id="rId1" Type="http://schemas.openxmlformats.org/officeDocument/2006/relationships/slideLayout" Target="../slideLayouts/slideLayout41.xml"/></Relationships>
</file>

<file path=ppt/slideMasters/_rels/slideMaster15.xml.rels><?xml version="1.0" encoding="UTF-8" standalone="yes"?>
<Relationships xmlns="http://schemas.openxmlformats.org/package/2006/relationships"><Relationship Id="rId4" Type="http://schemas.openxmlformats.org/officeDocument/2006/relationships/theme" Target="../theme/theme15.xml"/><Relationship Id="rId3" Type="http://schemas.openxmlformats.org/officeDocument/2006/relationships/slideLayout" Target="../slideLayouts/slideLayout46.xml"/><Relationship Id="rId2" Type="http://schemas.openxmlformats.org/officeDocument/2006/relationships/slideLayout" Target="../slideLayouts/slideLayout45.xml"/><Relationship Id="rId1" Type="http://schemas.openxmlformats.org/officeDocument/2006/relationships/slideLayout" Target="../slideLayouts/slideLayout44.xml"/></Relationships>
</file>

<file path=ppt/slideMasters/_rels/slideMaster16.xml.rels><?xml version="1.0" encoding="UTF-8" standalone="yes"?>
<Relationships xmlns="http://schemas.openxmlformats.org/package/2006/relationships"><Relationship Id="rId4" Type="http://schemas.openxmlformats.org/officeDocument/2006/relationships/theme" Target="../theme/theme16.xml"/><Relationship Id="rId3" Type="http://schemas.openxmlformats.org/officeDocument/2006/relationships/slideLayout" Target="../slideLayouts/slideLayout49.xml"/><Relationship Id="rId2" Type="http://schemas.openxmlformats.org/officeDocument/2006/relationships/slideLayout" Target="../slideLayouts/slideLayout48.xml"/><Relationship Id="rId1" Type="http://schemas.openxmlformats.org/officeDocument/2006/relationships/slideLayout" Target="../slideLayouts/slideLayout47.xml"/></Relationships>
</file>

<file path=ppt/slideMasters/_rels/slideMaster17.xml.rels><?xml version="1.0" encoding="UTF-8" standalone="yes"?>
<Relationships xmlns="http://schemas.openxmlformats.org/package/2006/relationships"><Relationship Id="rId4" Type="http://schemas.openxmlformats.org/officeDocument/2006/relationships/theme" Target="../theme/theme17.xml"/><Relationship Id="rId3" Type="http://schemas.openxmlformats.org/officeDocument/2006/relationships/slideLayout" Target="../slideLayouts/slideLayout52.xml"/><Relationship Id="rId2" Type="http://schemas.openxmlformats.org/officeDocument/2006/relationships/slideLayout" Target="../slideLayouts/slideLayout51.xml"/><Relationship Id="rId1" Type="http://schemas.openxmlformats.org/officeDocument/2006/relationships/slideLayout" Target="../slideLayouts/slideLayout50.xml"/></Relationships>
</file>

<file path=ppt/slideMasters/_rels/slideMaster18.xml.rels><?xml version="1.0" encoding="UTF-8" standalone="yes"?>
<Relationships xmlns="http://schemas.openxmlformats.org/package/2006/relationships"><Relationship Id="rId4" Type="http://schemas.openxmlformats.org/officeDocument/2006/relationships/theme" Target="../theme/theme18.xml"/><Relationship Id="rId3" Type="http://schemas.openxmlformats.org/officeDocument/2006/relationships/slideLayout" Target="../slideLayouts/slideLayout55.xml"/><Relationship Id="rId2" Type="http://schemas.openxmlformats.org/officeDocument/2006/relationships/slideLayout" Target="../slideLayouts/slideLayout54.xml"/><Relationship Id="rId1" Type="http://schemas.openxmlformats.org/officeDocument/2006/relationships/slideLayout" Target="../slideLayouts/slideLayout53.xml"/></Relationships>
</file>

<file path=ppt/slideMasters/_rels/slideMaster19.xml.rels><?xml version="1.0" encoding="UTF-8" standalone="yes"?>
<Relationships xmlns="http://schemas.openxmlformats.org/package/2006/relationships"><Relationship Id="rId4" Type="http://schemas.openxmlformats.org/officeDocument/2006/relationships/theme" Target="../theme/theme19.xml"/><Relationship Id="rId3" Type="http://schemas.openxmlformats.org/officeDocument/2006/relationships/slideLayout" Target="../slideLayouts/slideLayout58.xml"/><Relationship Id="rId2" Type="http://schemas.openxmlformats.org/officeDocument/2006/relationships/slideLayout" Target="../slideLayouts/slideLayout57.xml"/><Relationship Id="rId1" Type="http://schemas.openxmlformats.org/officeDocument/2006/relationships/slideLayout" Target="../slideLayouts/slideLayout56.xml"/></Relationships>
</file>

<file path=ppt/slideMasters/_rels/slideMaster2.xml.rels><?xml version="1.0" encoding="UTF-8" standalone="yes"?>
<Relationships xmlns="http://schemas.openxmlformats.org/package/2006/relationships"><Relationship Id="rId4" Type="http://schemas.openxmlformats.org/officeDocument/2006/relationships/theme" Target="../theme/theme2.xml"/><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s>
</file>

<file path=ppt/slideMasters/_rels/slideMaster20.xml.rels><?xml version="1.0" encoding="UTF-8" standalone="yes"?>
<Relationships xmlns="http://schemas.openxmlformats.org/package/2006/relationships"><Relationship Id="rId4" Type="http://schemas.openxmlformats.org/officeDocument/2006/relationships/theme" Target="../theme/theme20.xml"/><Relationship Id="rId3" Type="http://schemas.openxmlformats.org/officeDocument/2006/relationships/slideLayout" Target="../slideLayouts/slideLayout61.xml"/><Relationship Id="rId2" Type="http://schemas.openxmlformats.org/officeDocument/2006/relationships/slideLayout" Target="../slideLayouts/slideLayout60.xml"/><Relationship Id="rId1" Type="http://schemas.openxmlformats.org/officeDocument/2006/relationships/slideLayout" Target="../slideLayouts/slideLayout59.xml"/></Relationships>
</file>

<file path=ppt/slideMasters/_rels/slideMaster21.xml.rels><?xml version="1.0" encoding="UTF-8" standalone="yes"?>
<Relationships xmlns="http://schemas.openxmlformats.org/package/2006/relationships"><Relationship Id="rId4" Type="http://schemas.openxmlformats.org/officeDocument/2006/relationships/theme" Target="../theme/theme21.xml"/><Relationship Id="rId3" Type="http://schemas.openxmlformats.org/officeDocument/2006/relationships/slideLayout" Target="../slideLayouts/slideLayout64.xml"/><Relationship Id="rId2" Type="http://schemas.openxmlformats.org/officeDocument/2006/relationships/slideLayout" Target="../slideLayouts/slideLayout63.xml"/><Relationship Id="rId1" Type="http://schemas.openxmlformats.org/officeDocument/2006/relationships/slideLayout" Target="../slideLayouts/slideLayout62.xml"/></Relationships>
</file>

<file path=ppt/slideMasters/_rels/slideMaster3.xml.rels><?xml version="1.0" encoding="UTF-8" standalone="yes"?>
<Relationships xmlns="http://schemas.openxmlformats.org/package/2006/relationships"><Relationship Id="rId4" Type="http://schemas.openxmlformats.org/officeDocument/2006/relationships/theme" Target="../theme/theme3.xml"/><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s>
</file>

<file path=ppt/slideMasters/_rels/slideMaster4.xml.rels><?xml version="1.0" encoding="UTF-8" standalone="yes"?>
<Relationships xmlns="http://schemas.openxmlformats.org/package/2006/relationships"><Relationship Id="rId4" Type="http://schemas.openxmlformats.org/officeDocument/2006/relationships/theme" Target="../theme/theme4.xml"/><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s>
</file>

<file path=ppt/slideMasters/_rels/slideMaster5.xml.rels><?xml version="1.0" encoding="UTF-8" standalone="yes"?>
<Relationships xmlns="http://schemas.openxmlformats.org/package/2006/relationships"><Relationship Id="rId4" Type="http://schemas.openxmlformats.org/officeDocument/2006/relationships/theme" Target="../theme/theme5.xml"/><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s>
</file>

<file path=ppt/slideMasters/_rels/slideMaster6.xml.rels><?xml version="1.0" encoding="UTF-8" standalone="yes"?>
<Relationships xmlns="http://schemas.openxmlformats.org/package/2006/relationships"><Relationship Id="rId4" Type="http://schemas.openxmlformats.org/officeDocument/2006/relationships/theme" Target="../theme/theme6.xml"/><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s>
</file>

<file path=ppt/slideMasters/_rels/slideMaster7.xml.rels><?xml version="1.0" encoding="UTF-8" standalone="yes"?>
<Relationships xmlns="http://schemas.openxmlformats.org/package/2006/relationships"><Relationship Id="rId4" Type="http://schemas.openxmlformats.org/officeDocument/2006/relationships/theme" Target="../theme/theme7.xml"/><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s>
</file>

<file path=ppt/slideMasters/_rels/slideMaster8.xml.rels><?xml version="1.0" encoding="UTF-8" standalone="yes"?>
<Relationships xmlns="http://schemas.openxmlformats.org/package/2006/relationships"><Relationship Id="rId4" Type="http://schemas.openxmlformats.org/officeDocument/2006/relationships/theme" Target="../theme/theme8.xml"/><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s>
</file>

<file path=ppt/slideMasters/_rels/slideMaster9.xml.rels><?xml version="1.0" encoding="UTF-8" standalone="yes"?>
<Relationships xmlns="http://schemas.openxmlformats.org/package/2006/relationships"><Relationship Id="rId4" Type="http://schemas.openxmlformats.org/officeDocument/2006/relationships/theme" Target="../theme/theme9.xml"/><Relationship Id="rId3" Type="http://schemas.openxmlformats.org/officeDocument/2006/relationships/slideLayout" Target="../slideLayouts/slideLayout28.xml"/><Relationship Id="rId2" Type="http://schemas.openxmlformats.org/officeDocument/2006/relationships/slideLayout" Target="../slideLayouts/slideLayout27.xml"/><Relationship Id="rId1"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notesSlide" Target="../notesSlides/notesSlide1.xml"/><Relationship Id="rId7" Type="http://schemas.openxmlformats.org/officeDocument/2006/relationships/slideLayout" Target="../slideLayouts/slideLayout3.xml"/><Relationship Id="rId6" Type="http://schemas.openxmlformats.org/officeDocument/2006/relationships/themeOverride" Target="../theme/themeOverride1.xml"/><Relationship Id="rId5" Type="http://schemas.openxmlformats.org/officeDocument/2006/relationships/image" Target="../media/image5.png"/><Relationship Id="rId4" Type="http://schemas.openxmlformats.org/officeDocument/2006/relationships/image" Target="../media/image4.png"/><Relationship Id="rId3" Type="http://schemas.microsoft.com/office/2007/relationships/media" Target="../media/media1.mp3"/><Relationship Id="rId2" Type="http://schemas.openxmlformats.org/officeDocument/2006/relationships/audio" Target="../media/media1.mp3"/><Relationship Id="rId1"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xml.rels><?xml version="1.0" encoding="UTF-8" standalone="yes"?>
<Relationships xmlns="http://schemas.openxmlformats.org/package/2006/relationships"><Relationship Id="rId7" Type="http://schemas.openxmlformats.org/officeDocument/2006/relationships/notesSlide" Target="../notesSlides/notesSlide2.xml"/><Relationship Id="rId6"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 Id="rId3" Type="http://schemas.microsoft.com/office/2007/relationships/media" Target="../media/media1.mp3"/><Relationship Id="rId2" Type="http://schemas.openxmlformats.org/officeDocument/2006/relationships/audio" Target="../media/media1.mp3"/><Relationship Id="rId1"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24.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3.xml"/><Relationship Id="rId2" Type="http://schemas.openxmlformats.org/officeDocument/2006/relationships/image" Target="../media/image5.png"/><Relationship Id="rId1" Type="http://schemas.openxmlformats.org/officeDocument/2006/relationships/image" Target="../media/image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2" Type="http://schemas.openxmlformats.org/officeDocument/2006/relationships/notesSlide" Target="../notesSlides/notesSlide5.xml"/><Relationship Id="rId11" Type="http://schemas.openxmlformats.org/officeDocument/2006/relationships/slideLayout" Target="../slideLayouts/slideLayout3.xml"/><Relationship Id="rId10" Type="http://schemas.openxmlformats.org/officeDocument/2006/relationships/tags" Target="../tags/tag10.xml"/><Relationship Id="rId1" Type="http://schemas.openxmlformats.org/officeDocument/2006/relationships/tags" Target="../tags/tag1.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6.pn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7.pn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9.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image" Target="../media/image10.pn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1.png"/></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2.png"/></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3.png"/></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4.png"/></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4.png"/></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5.png"/></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6.png"/></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8.png"/></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9.png"/></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0.png"/></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1.png"/></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2.png"/></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3.png"/></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1.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12.xml"/></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4.png"/></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6.png"/></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7.png"/></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8.png"/></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9.png"/></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0.png"/></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1.png"/></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2.png"/></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3.png"/></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4.png"/></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6.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4" name="图片 13"/>
          <p:cNvPicPr>
            <a:picLocks noChangeAspect="1"/>
          </p:cNvPicPr>
          <p:nvPr/>
        </p:nvPicPr>
        <p:blipFill rotWithShape="1">
          <a:blip r:embed="rId1"/>
          <a:srcRect r="1852" b="1852"/>
          <a:stretch>
            <a:fillRect/>
          </a:stretch>
        </p:blipFill>
        <p:spPr>
          <a:xfrm>
            <a:off x="0" y="1"/>
            <a:ext cx="12192000" cy="6857999"/>
          </a:xfrm>
          <a:prstGeom prst="rect">
            <a:avLst/>
          </a:prstGeom>
          <a:gradFill flip="none" rotWithShape="1">
            <a:gsLst>
              <a:gs pos="0">
                <a:srgbClr val="F2F3F7"/>
              </a:gs>
              <a:gs pos="100000">
                <a:srgbClr val="F2F3F7">
                  <a:alpha val="0"/>
                </a:srgbClr>
              </a:gs>
            </a:gsLst>
            <a:lin ang="5400000" scaled="1"/>
            <a:tileRect/>
          </a:gradFill>
        </p:spPr>
      </p:pic>
      <p:sp>
        <p:nvSpPr>
          <p:cNvPr id="7" name="文本框 6"/>
          <p:cNvSpPr txBox="1"/>
          <p:nvPr/>
        </p:nvSpPr>
        <p:spPr>
          <a:xfrm>
            <a:off x="1707515" y="3519805"/>
            <a:ext cx="8404225" cy="1770380"/>
          </a:xfrm>
          <a:prstGeom prst="rect">
            <a:avLst/>
          </a:prstGeom>
          <a:noFill/>
          <a:ln w="38100">
            <a:noFill/>
          </a:ln>
        </p:spPr>
        <p:txBody>
          <a:bodyPr wrap="square" rtlCol="0">
            <a:spAutoFit/>
            <a:scene3d>
              <a:camera prst="orthographicFront"/>
              <a:lightRig rig="threePt" dir="t"/>
            </a:scene3d>
          </a:bodyPr>
          <a:lstStyle/>
          <a:p>
            <a:pPr marL="0" marR="0" lvl="0" indent="0" algn="ctr" defTabSz="914400" rtl="0" eaLnBrk="1" fontAlgn="auto" latinLnBrk="0" hangingPunct="1">
              <a:lnSpc>
                <a:spcPct val="130000"/>
              </a:lnSpc>
              <a:spcBef>
                <a:spcPts val="0"/>
              </a:spcBef>
              <a:spcAft>
                <a:spcPts val="0"/>
              </a:spcAft>
              <a:buClrTx/>
              <a:buSzTx/>
              <a:buFontTx/>
              <a:buNone/>
              <a:defRPr/>
            </a:pPr>
            <a:r>
              <a:rPr kumimoji="0" lang="zh-CN" altLang="en-US" sz="2800" u="none" strike="noStrike" kern="1200" cap="none" spc="0" normalizeH="0" baseline="0" noProof="0" dirty="0">
                <a:solidFill>
                  <a:schemeClr val="accent3"/>
                </a:solidFill>
                <a:effectLst>
                  <a:outerShdw blurRad="38100" dist="25400" dir="5400000" algn="ctr" rotWithShape="0">
                    <a:srgbClr val="6E747A">
                      <a:alpha val="43000"/>
                    </a:srgbClr>
                  </a:outerShdw>
                </a:effectLst>
                <a:uLnTx/>
                <a:uFillTx/>
                <a:latin typeface="楷体" panose="02010609060101010101" charset="-122"/>
                <a:ea typeface="楷体" panose="02010609060101010101" charset="-122"/>
                <a:cs typeface="楷体" panose="02010609060101010101" charset="-122"/>
              </a:rPr>
              <a:t>国家税务总局广州市税务局</a:t>
            </a:r>
            <a:endParaRPr kumimoji="0" lang="zh-CN" altLang="en-US" sz="2800" u="none" strike="noStrike" kern="1200" cap="none" spc="0" normalizeH="0" baseline="0" noProof="0" dirty="0">
              <a:solidFill>
                <a:schemeClr val="accent3"/>
              </a:solidFill>
              <a:effectLst>
                <a:outerShdw blurRad="38100" dist="25400" dir="5400000" algn="ctr" rotWithShape="0">
                  <a:srgbClr val="6E747A">
                    <a:alpha val="43000"/>
                  </a:srgbClr>
                </a:outerShdw>
              </a:effectLst>
              <a:uLnTx/>
              <a:uFillTx/>
              <a:latin typeface="楷体" panose="02010609060101010101" charset="-122"/>
              <a:ea typeface="楷体" panose="02010609060101010101" charset="-122"/>
              <a:cs typeface="楷体" panose="02010609060101010101" charset="-122"/>
            </a:endParaRPr>
          </a:p>
          <a:p>
            <a:pPr marL="0" marR="0" lvl="0" indent="0" algn="ctr" defTabSz="914400" rtl="0" eaLnBrk="1" fontAlgn="auto" latinLnBrk="0" hangingPunct="1">
              <a:lnSpc>
                <a:spcPct val="130000"/>
              </a:lnSpc>
              <a:spcBef>
                <a:spcPts val="0"/>
              </a:spcBef>
              <a:spcAft>
                <a:spcPts val="0"/>
              </a:spcAft>
              <a:buClrTx/>
              <a:buSzTx/>
              <a:buFontTx/>
              <a:buNone/>
              <a:defRPr/>
            </a:pPr>
            <a:r>
              <a:rPr kumimoji="0" lang="zh-CN" altLang="en-US" sz="2800" u="none" strike="noStrike" kern="1200" cap="none" spc="0" normalizeH="0" baseline="0" noProof="0" dirty="0">
                <a:solidFill>
                  <a:schemeClr val="accent3"/>
                </a:solidFill>
                <a:effectLst>
                  <a:outerShdw blurRad="38100" dist="25400" dir="5400000" algn="ctr" rotWithShape="0">
                    <a:srgbClr val="6E747A">
                      <a:alpha val="43000"/>
                    </a:srgbClr>
                  </a:outerShdw>
                </a:effectLst>
                <a:uLnTx/>
                <a:uFillTx/>
                <a:latin typeface="楷体" panose="02010609060101010101" charset="-122"/>
                <a:ea typeface="楷体" panose="02010609060101010101" charset="-122"/>
                <a:cs typeface="楷体" panose="02010609060101010101" charset="-122"/>
              </a:rPr>
              <a:t>财产和行为税处</a:t>
            </a:r>
            <a:endParaRPr kumimoji="0" lang="zh-CN" altLang="en-US" sz="2800" u="none" strike="noStrike" kern="1200" cap="none" spc="0" normalizeH="0" baseline="0" noProof="0" dirty="0">
              <a:solidFill>
                <a:schemeClr val="accent3"/>
              </a:solidFill>
              <a:effectLst>
                <a:outerShdw blurRad="38100" dist="25400" dir="5400000" algn="ctr" rotWithShape="0">
                  <a:srgbClr val="6E747A">
                    <a:alpha val="43000"/>
                  </a:srgbClr>
                </a:outerShdw>
              </a:effectLst>
              <a:uLnTx/>
              <a:uFillTx/>
              <a:latin typeface="楷体" panose="02010609060101010101" charset="-122"/>
              <a:ea typeface="楷体" panose="02010609060101010101" charset="-122"/>
              <a:cs typeface="楷体" panose="02010609060101010101" charset="-122"/>
            </a:endParaRPr>
          </a:p>
          <a:p>
            <a:pPr marL="0" marR="0" lvl="0" indent="0" algn="ctr" defTabSz="914400" rtl="0" eaLnBrk="1" fontAlgn="auto" latinLnBrk="0" hangingPunct="1">
              <a:lnSpc>
                <a:spcPct val="130000"/>
              </a:lnSpc>
              <a:spcBef>
                <a:spcPts val="0"/>
              </a:spcBef>
              <a:spcAft>
                <a:spcPts val="0"/>
              </a:spcAft>
              <a:buClrTx/>
              <a:buSzTx/>
              <a:buFontTx/>
              <a:buNone/>
              <a:defRPr/>
            </a:pPr>
            <a:r>
              <a:rPr kumimoji="0" lang="zh-CN" altLang="en-US" sz="2800" u="none" strike="noStrike" kern="1200" cap="none" spc="0" normalizeH="0" baseline="0" noProof="0" dirty="0">
                <a:solidFill>
                  <a:schemeClr val="accent3"/>
                </a:solidFill>
                <a:effectLst>
                  <a:outerShdw blurRad="38100" dist="25400" dir="5400000" algn="ctr" rotWithShape="0">
                    <a:srgbClr val="6E747A">
                      <a:alpha val="43000"/>
                    </a:srgbClr>
                  </a:outerShdw>
                </a:effectLst>
                <a:uLnTx/>
                <a:uFillTx/>
                <a:latin typeface="楷体" panose="02010609060101010101" charset="-122"/>
                <a:ea typeface="楷体" panose="02010609060101010101" charset="-122"/>
                <a:cs typeface="楷体" panose="02010609060101010101" charset="-122"/>
              </a:rPr>
              <a:t>周</a:t>
            </a:r>
            <a:r>
              <a:rPr kumimoji="0" lang="en-US" altLang="zh-CN" sz="2800" u="none" strike="noStrike" kern="1200" cap="none" spc="0" normalizeH="0" baseline="0" noProof="0" dirty="0">
                <a:solidFill>
                  <a:schemeClr val="accent3"/>
                </a:solidFill>
                <a:effectLst>
                  <a:outerShdw blurRad="38100" dist="25400" dir="5400000" algn="ctr" rotWithShape="0">
                    <a:srgbClr val="6E747A">
                      <a:alpha val="43000"/>
                    </a:srgbClr>
                  </a:outerShdw>
                </a:effectLst>
                <a:uLnTx/>
                <a:uFillTx/>
                <a:latin typeface="楷体" panose="02010609060101010101" charset="-122"/>
                <a:ea typeface="楷体" panose="02010609060101010101" charset="-122"/>
                <a:cs typeface="楷体" panose="02010609060101010101" charset="-122"/>
              </a:rPr>
              <a:t>  </a:t>
            </a:r>
            <a:r>
              <a:rPr kumimoji="0" lang="zh-CN" altLang="en-US" sz="2800" u="none" strike="noStrike" kern="1200" cap="none" spc="0" normalizeH="0" baseline="0" noProof="0" dirty="0">
                <a:solidFill>
                  <a:schemeClr val="accent3"/>
                </a:solidFill>
                <a:effectLst>
                  <a:outerShdw blurRad="38100" dist="25400" dir="5400000" algn="ctr" rotWithShape="0">
                    <a:srgbClr val="6E747A">
                      <a:alpha val="43000"/>
                    </a:srgbClr>
                  </a:outerShdw>
                </a:effectLst>
                <a:uLnTx/>
                <a:uFillTx/>
                <a:latin typeface="楷体" panose="02010609060101010101" charset="-122"/>
                <a:ea typeface="楷体" panose="02010609060101010101" charset="-122"/>
                <a:cs typeface="楷体" panose="02010609060101010101" charset="-122"/>
              </a:rPr>
              <a:t>曦</a:t>
            </a:r>
            <a:endParaRPr kumimoji="0" lang="zh-CN" altLang="en-US" sz="2800" u="none" strike="noStrike" kern="1200" cap="none" spc="0" normalizeH="0" baseline="0" noProof="0" dirty="0">
              <a:solidFill>
                <a:schemeClr val="accent3"/>
              </a:solidFill>
              <a:effectLst>
                <a:outerShdw blurRad="38100" dist="25400" dir="5400000" algn="ctr" rotWithShape="0">
                  <a:srgbClr val="6E747A">
                    <a:alpha val="43000"/>
                  </a:srgbClr>
                </a:outerShdw>
              </a:effectLst>
              <a:uLnTx/>
              <a:uFillTx/>
              <a:latin typeface="楷体" panose="02010609060101010101" charset="-122"/>
              <a:ea typeface="楷体" panose="02010609060101010101" charset="-122"/>
              <a:cs typeface="楷体" panose="02010609060101010101" charset="-122"/>
            </a:endParaRPr>
          </a:p>
        </p:txBody>
      </p:sp>
      <p:sp>
        <p:nvSpPr>
          <p:cNvPr id="49" name="文本框 48"/>
          <p:cNvSpPr txBox="1"/>
          <p:nvPr/>
        </p:nvSpPr>
        <p:spPr>
          <a:xfrm>
            <a:off x="612775" y="1797050"/>
            <a:ext cx="10593705" cy="10147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zh-CN" sz="6000" b="1" baseline="0" noProof="0" dirty="0">
                <a:ln>
                  <a:noFill/>
                </a:ln>
                <a:solidFill>
                  <a:schemeClr val="accent5"/>
                </a:solidFill>
                <a:effectLst/>
                <a:uLnTx/>
                <a:uFillTx/>
                <a:latin typeface="方正小标宋简体" panose="03000509000000000000" charset="-122"/>
                <a:ea typeface="方正小标宋简体" panose="03000509000000000000" charset="-122"/>
              </a:rPr>
              <a:t>水</a:t>
            </a:r>
            <a:r>
              <a:rPr kumimoji="0" lang="en-US" altLang="zh-CN" sz="6000" b="1" baseline="0" noProof="0" dirty="0">
                <a:ln>
                  <a:noFill/>
                </a:ln>
                <a:solidFill>
                  <a:schemeClr val="accent5"/>
                </a:solidFill>
                <a:effectLst/>
                <a:uLnTx/>
                <a:uFillTx/>
                <a:latin typeface="方正小标宋简体" panose="03000509000000000000" charset="-122"/>
                <a:ea typeface="方正小标宋简体" panose="03000509000000000000" charset="-122"/>
              </a:rPr>
              <a:t> </a:t>
            </a:r>
            <a:r>
              <a:rPr kumimoji="0" lang="zh-CN" altLang="zh-CN" sz="6000" b="1" baseline="0" noProof="0" dirty="0">
                <a:ln>
                  <a:noFill/>
                </a:ln>
                <a:solidFill>
                  <a:schemeClr val="accent5"/>
                </a:solidFill>
                <a:effectLst/>
                <a:uLnTx/>
                <a:uFillTx/>
                <a:latin typeface="方正小标宋简体" panose="03000509000000000000" charset="-122"/>
                <a:ea typeface="方正小标宋简体" panose="03000509000000000000" charset="-122"/>
              </a:rPr>
              <a:t>资</a:t>
            </a:r>
            <a:r>
              <a:rPr kumimoji="0" lang="en-US" altLang="zh-CN" sz="6000" b="1" baseline="0" noProof="0" dirty="0">
                <a:ln>
                  <a:noFill/>
                </a:ln>
                <a:solidFill>
                  <a:schemeClr val="accent5"/>
                </a:solidFill>
                <a:effectLst/>
                <a:uLnTx/>
                <a:uFillTx/>
                <a:latin typeface="方正小标宋简体" panose="03000509000000000000" charset="-122"/>
                <a:ea typeface="方正小标宋简体" panose="03000509000000000000" charset="-122"/>
              </a:rPr>
              <a:t> </a:t>
            </a:r>
            <a:r>
              <a:rPr kumimoji="0" lang="zh-CN" altLang="zh-CN" sz="6000" b="1" baseline="0" noProof="0" dirty="0">
                <a:ln>
                  <a:noFill/>
                </a:ln>
                <a:solidFill>
                  <a:schemeClr val="accent5"/>
                </a:solidFill>
                <a:effectLst/>
                <a:uLnTx/>
                <a:uFillTx/>
                <a:latin typeface="方正小标宋简体" panose="03000509000000000000" charset="-122"/>
                <a:ea typeface="方正小标宋简体" panose="03000509000000000000" charset="-122"/>
              </a:rPr>
              <a:t>源</a:t>
            </a:r>
            <a:r>
              <a:rPr kumimoji="0" lang="en-US" altLang="zh-CN" sz="6000" b="1" baseline="0" noProof="0" dirty="0">
                <a:ln>
                  <a:noFill/>
                </a:ln>
                <a:solidFill>
                  <a:schemeClr val="accent5"/>
                </a:solidFill>
                <a:effectLst/>
                <a:uLnTx/>
                <a:uFillTx/>
                <a:latin typeface="方正小标宋简体" panose="03000509000000000000" charset="-122"/>
                <a:ea typeface="方正小标宋简体" panose="03000509000000000000" charset="-122"/>
              </a:rPr>
              <a:t> </a:t>
            </a:r>
            <a:r>
              <a:rPr kumimoji="0" lang="zh-CN" altLang="zh-CN" sz="6000" b="1" baseline="0" noProof="0" dirty="0">
                <a:ln>
                  <a:noFill/>
                </a:ln>
                <a:solidFill>
                  <a:schemeClr val="accent5"/>
                </a:solidFill>
                <a:effectLst/>
                <a:uLnTx/>
                <a:uFillTx/>
                <a:latin typeface="方正小标宋简体" panose="03000509000000000000" charset="-122"/>
                <a:ea typeface="方正小标宋简体" panose="03000509000000000000" charset="-122"/>
              </a:rPr>
              <a:t>税</a:t>
            </a:r>
            <a:r>
              <a:rPr kumimoji="0" lang="en-US" altLang="zh-CN" sz="6000" b="1" baseline="0" noProof="0" dirty="0">
                <a:ln>
                  <a:noFill/>
                </a:ln>
                <a:solidFill>
                  <a:schemeClr val="accent5"/>
                </a:solidFill>
                <a:effectLst/>
                <a:uLnTx/>
                <a:uFillTx/>
                <a:latin typeface="方正小标宋简体" panose="03000509000000000000" charset="-122"/>
                <a:ea typeface="方正小标宋简体" panose="03000509000000000000" charset="-122"/>
              </a:rPr>
              <a:t> </a:t>
            </a:r>
            <a:r>
              <a:rPr kumimoji="0" lang="zh-CN" altLang="zh-CN" sz="6000" b="1" baseline="0" noProof="0" dirty="0">
                <a:ln>
                  <a:noFill/>
                </a:ln>
                <a:solidFill>
                  <a:schemeClr val="accent5"/>
                </a:solidFill>
                <a:effectLst/>
                <a:uLnTx/>
                <a:uFillTx/>
                <a:latin typeface="方正小标宋简体" panose="03000509000000000000" charset="-122"/>
                <a:ea typeface="方正小标宋简体" panose="03000509000000000000" charset="-122"/>
              </a:rPr>
              <a:t>政</a:t>
            </a:r>
            <a:r>
              <a:rPr kumimoji="0" lang="en-US" altLang="zh-CN" sz="6000" b="1" baseline="0" noProof="0" dirty="0">
                <a:ln>
                  <a:noFill/>
                </a:ln>
                <a:solidFill>
                  <a:schemeClr val="accent5"/>
                </a:solidFill>
                <a:effectLst/>
                <a:uLnTx/>
                <a:uFillTx/>
                <a:latin typeface="方正小标宋简体" panose="03000509000000000000" charset="-122"/>
                <a:ea typeface="方正小标宋简体" panose="03000509000000000000" charset="-122"/>
              </a:rPr>
              <a:t> </a:t>
            </a:r>
            <a:r>
              <a:rPr kumimoji="0" lang="zh-CN" altLang="zh-CN" sz="6000" b="1" baseline="0" noProof="0" dirty="0">
                <a:ln>
                  <a:noFill/>
                </a:ln>
                <a:solidFill>
                  <a:schemeClr val="accent5"/>
                </a:solidFill>
                <a:effectLst/>
                <a:uLnTx/>
                <a:uFillTx/>
                <a:latin typeface="方正小标宋简体" panose="03000509000000000000" charset="-122"/>
                <a:ea typeface="方正小标宋简体" panose="03000509000000000000" charset="-122"/>
              </a:rPr>
              <a:t>策</a:t>
            </a:r>
            <a:r>
              <a:rPr kumimoji="0" lang="en-US" altLang="zh-CN" sz="6000" b="1" baseline="0" noProof="0" dirty="0">
                <a:ln>
                  <a:noFill/>
                </a:ln>
                <a:solidFill>
                  <a:schemeClr val="accent5"/>
                </a:solidFill>
                <a:effectLst/>
                <a:uLnTx/>
                <a:uFillTx/>
                <a:latin typeface="方正小标宋简体" panose="03000509000000000000" charset="-122"/>
                <a:ea typeface="方正小标宋简体" panose="03000509000000000000" charset="-122"/>
              </a:rPr>
              <a:t> </a:t>
            </a:r>
            <a:r>
              <a:rPr kumimoji="0" lang="zh-CN" altLang="zh-CN" sz="6000" b="1" baseline="0" noProof="0" dirty="0">
                <a:ln>
                  <a:noFill/>
                </a:ln>
                <a:solidFill>
                  <a:schemeClr val="accent5"/>
                </a:solidFill>
                <a:effectLst/>
                <a:uLnTx/>
                <a:uFillTx/>
                <a:latin typeface="方正小标宋简体" panose="03000509000000000000" charset="-122"/>
                <a:ea typeface="方正小标宋简体" panose="03000509000000000000" charset="-122"/>
              </a:rPr>
              <a:t>解</a:t>
            </a:r>
            <a:r>
              <a:rPr kumimoji="0" lang="en-US" altLang="zh-CN" sz="6000" b="1" baseline="0" noProof="0" dirty="0">
                <a:ln>
                  <a:noFill/>
                </a:ln>
                <a:solidFill>
                  <a:schemeClr val="accent5"/>
                </a:solidFill>
                <a:effectLst/>
                <a:uLnTx/>
                <a:uFillTx/>
                <a:latin typeface="方正小标宋简体" panose="03000509000000000000" charset="-122"/>
                <a:ea typeface="方正小标宋简体" panose="03000509000000000000" charset="-122"/>
              </a:rPr>
              <a:t> </a:t>
            </a:r>
            <a:r>
              <a:rPr kumimoji="0" lang="zh-CN" altLang="zh-CN" sz="6000" b="1" baseline="0" noProof="0" dirty="0">
                <a:ln>
                  <a:noFill/>
                </a:ln>
                <a:solidFill>
                  <a:schemeClr val="accent5"/>
                </a:solidFill>
                <a:effectLst/>
                <a:uLnTx/>
                <a:uFillTx/>
                <a:latin typeface="方正小标宋简体" panose="03000509000000000000" charset="-122"/>
                <a:ea typeface="方正小标宋简体" panose="03000509000000000000" charset="-122"/>
              </a:rPr>
              <a:t>读</a:t>
            </a:r>
            <a:endParaRPr kumimoji="0" lang="zh-CN" altLang="zh-CN" sz="6000" b="1" baseline="0" noProof="0" dirty="0">
              <a:ln>
                <a:noFill/>
              </a:ln>
              <a:solidFill>
                <a:schemeClr val="accent5"/>
              </a:solidFill>
              <a:effectLst/>
              <a:uLnTx/>
              <a:uFillTx/>
              <a:latin typeface="方正小标宋简体" panose="03000509000000000000" charset="-122"/>
              <a:ea typeface="方正小标宋简体" panose="03000509000000000000" charset="-122"/>
            </a:endParaRPr>
          </a:p>
        </p:txBody>
      </p:sp>
      <p:grpSp>
        <p:nvGrpSpPr>
          <p:cNvPr id="3" name="组合 2"/>
          <p:cNvGrpSpPr/>
          <p:nvPr/>
        </p:nvGrpSpPr>
        <p:grpSpPr>
          <a:xfrm>
            <a:off x="10952768" y="557514"/>
            <a:ext cx="629632" cy="1168525"/>
            <a:chOff x="7704258" y="1300709"/>
            <a:chExt cx="725619" cy="1346667"/>
          </a:xfrm>
        </p:grpSpPr>
        <p:grpSp>
          <p:nvGrpSpPr>
            <p:cNvPr id="4" name="组合 3"/>
            <p:cNvGrpSpPr/>
            <p:nvPr/>
          </p:nvGrpSpPr>
          <p:grpSpPr>
            <a:xfrm flipH="1">
              <a:off x="7704258" y="1300709"/>
              <a:ext cx="292598" cy="1346667"/>
              <a:chOff x="1724433" y="1612606"/>
              <a:chExt cx="241950" cy="1113561"/>
            </a:xfrm>
            <a:solidFill>
              <a:schemeClr val="accent2"/>
            </a:solidFill>
          </p:grpSpPr>
          <p:grpSp>
            <p:nvGrpSpPr>
              <p:cNvPr id="29" name="组合 28"/>
              <p:cNvGrpSpPr/>
              <p:nvPr/>
            </p:nvGrpSpPr>
            <p:grpSpPr>
              <a:xfrm>
                <a:off x="1898681" y="1612606"/>
                <a:ext cx="67702" cy="1113561"/>
                <a:chOff x="2041334" y="1597820"/>
                <a:chExt cx="67702" cy="1113561"/>
              </a:xfrm>
              <a:grpFill/>
            </p:grpSpPr>
            <p:sp>
              <p:nvSpPr>
                <p:cNvPr id="41" name="椭圆 40"/>
                <p:cNvSpPr/>
                <p:nvPr/>
              </p:nvSpPr>
              <p:spPr>
                <a:xfrm>
                  <a:off x="2041334" y="1597820"/>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4565" fontAlgn="auto">
                    <a:spcBef>
                      <a:spcPts val="0"/>
                    </a:spcBef>
                    <a:spcAft>
                      <a:spcPts val="0"/>
                    </a:spcAft>
                    <a:defRPr/>
                  </a:pPr>
                  <a:endParaRPr lang="zh-CN" altLang="en-US" sz="1900" dirty="0">
                    <a:solidFill>
                      <a:srgbClr val="FFFFFF"/>
                    </a:solidFill>
                    <a:latin typeface="思源黑体 CN Normal"/>
                    <a:ea typeface="思源黑体 CN Medium"/>
                    <a:cs typeface="+mn-ea"/>
                    <a:sym typeface="+mn-lt"/>
                  </a:endParaRPr>
                </a:p>
              </p:txBody>
            </p:sp>
            <p:sp>
              <p:nvSpPr>
                <p:cNvPr id="42" name="椭圆 41"/>
                <p:cNvSpPr/>
                <p:nvPr/>
              </p:nvSpPr>
              <p:spPr>
                <a:xfrm>
                  <a:off x="2041334" y="1747228"/>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4565" fontAlgn="auto">
                    <a:spcBef>
                      <a:spcPts val="0"/>
                    </a:spcBef>
                    <a:spcAft>
                      <a:spcPts val="0"/>
                    </a:spcAft>
                    <a:defRPr/>
                  </a:pPr>
                  <a:endParaRPr lang="zh-CN" altLang="en-US" sz="1900">
                    <a:solidFill>
                      <a:srgbClr val="FFFFFF"/>
                    </a:solidFill>
                    <a:latin typeface="思源黑体 CN Normal"/>
                    <a:ea typeface="思源黑体 CN Medium"/>
                    <a:cs typeface="+mn-ea"/>
                    <a:sym typeface="+mn-lt"/>
                  </a:endParaRPr>
                </a:p>
              </p:txBody>
            </p:sp>
            <p:sp>
              <p:nvSpPr>
                <p:cNvPr id="43" name="椭圆 42"/>
                <p:cNvSpPr/>
                <p:nvPr/>
              </p:nvSpPr>
              <p:spPr>
                <a:xfrm>
                  <a:off x="2041334" y="1896636"/>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4565" fontAlgn="auto">
                    <a:spcBef>
                      <a:spcPts val="0"/>
                    </a:spcBef>
                    <a:spcAft>
                      <a:spcPts val="0"/>
                    </a:spcAft>
                    <a:defRPr/>
                  </a:pPr>
                  <a:endParaRPr lang="zh-CN" altLang="en-US" sz="1900">
                    <a:solidFill>
                      <a:srgbClr val="FFFFFF"/>
                    </a:solidFill>
                    <a:latin typeface="思源黑体 CN Normal"/>
                    <a:ea typeface="思源黑体 CN Medium"/>
                    <a:cs typeface="+mn-ea"/>
                    <a:sym typeface="+mn-lt"/>
                  </a:endParaRPr>
                </a:p>
              </p:txBody>
            </p:sp>
            <p:sp>
              <p:nvSpPr>
                <p:cNvPr id="44" name="椭圆 43"/>
                <p:cNvSpPr/>
                <p:nvPr/>
              </p:nvSpPr>
              <p:spPr>
                <a:xfrm>
                  <a:off x="2041334" y="2046044"/>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4565" fontAlgn="auto">
                    <a:spcBef>
                      <a:spcPts val="0"/>
                    </a:spcBef>
                    <a:spcAft>
                      <a:spcPts val="0"/>
                    </a:spcAft>
                    <a:defRPr/>
                  </a:pPr>
                  <a:endParaRPr lang="zh-CN" altLang="en-US" sz="1900">
                    <a:solidFill>
                      <a:srgbClr val="FFFFFF"/>
                    </a:solidFill>
                    <a:latin typeface="思源黑体 CN Normal"/>
                    <a:ea typeface="思源黑体 CN Medium"/>
                    <a:cs typeface="+mn-ea"/>
                    <a:sym typeface="+mn-lt"/>
                  </a:endParaRPr>
                </a:p>
              </p:txBody>
            </p:sp>
            <p:sp>
              <p:nvSpPr>
                <p:cNvPr id="45" name="椭圆 44"/>
                <p:cNvSpPr/>
                <p:nvPr/>
              </p:nvSpPr>
              <p:spPr>
                <a:xfrm>
                  <a:off x="2041334" y="2195452"/>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4565" fontAlgn="auto">
                    <a:spcBef>
                      <a:spcPts val="0"/>
                    </a:spcBef>
                    <a:spcAft>
                      <a:spcPts val="0"/>
                    </a:spcAft>
                    <a:defRPr/>
                  </a:pPr>
                  <a:endParaRPr lang="zh-CN" altLang="en-US" sz="1900" dirty="0">
                    <a:solidFill>
                      <a:srgbClr val="FFFFFF"/>
                    </a:solidFill>
                    <a:latin typeface="思源黑体 CN Normal"/>
                    <a:ea typeface="思源黑体 CN Medium"/>
                    <a:cs typeface="+mn-ea"/>
                    <a:sym typeface="+mn-lt"/>
                  </a:endParaRPr>
                </a:p>
              </p:txBody>
            </p:sp>
            <p:sp>
              <p:nvSpPr>
                <p:cNvPr id="46" name="椭圆 45"/>
                <p:cNvSpPr/>
                <p:nvPr/>
              </p:nvSpPr>
              <p:spPr>
                <a:xfrm>
                  <a:off x="2041334" y="2344860"/>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4565" fontAlgn="auto">
                    <a:spcBef>
                      <a:spcPts val="0"/>
                    </a:spcBef>
                    <a:spcAft>
                      <a:spcPts val="0"/>
                    </a:spcAft>
                    <a:defRPr/>
                  </a:pPr>
                  <a:endParaRPr lang="zh-CN" altLang="en-US" sz="1900">
                    <a:solidFill>
                      <a:srgbClr val="FFFFFF"/>
                    </a:solidFill>
                    <a:latin typeface="思源黑体 CN Normal"/>
                    <a:ea typeface="思源黑体 CN Medium"/>
                    <a:cs typeface="+mn-ea"/>
                    <a:sym typeface="+mn-lt"/>
                  </a:endParaRPr>
                </a:p>
              </p:txBody>
            </p:sp>
            <p:sp>
              <p:nvSpPr>
                <p:cNvPr id="47" name="椭圆 46"/>
                <p:cNvSpPr/>
                <p:nvPr/>
              </p:nvSpPr>
              <p:spPr>
                <a:xfrm>
                  <a:off x="2041334" y="2494268"/>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4565" fontAlgn="auto">
                    <a:spcBef>
                      <a:spcPts val="0"/>
                    </a:spcBef>
                    <a:spcAft>
                      <a:spcPts val="0"/>
                    </a:spcAft>
                    <a:defRPr/>
                  </a:pPr>
                  <a:endParaRPr lang="zh-CN" altLang="en-US" sz="1900">
                    <a:solidFill>
                      <a:srgbClr val="FFFFFF"/>
                    </a:solidFill>
                    <a:latin typeface="思源黑体 CN Normal"/>
                    <a:ea typeface="思源黑体 CN Medium"/>
                    <a:cs typeface="+mn-ea"/>
                    <a:sym typeface="+mn-lt"/>
                  </a:endParaRPr>
                </a:p>
              </p:txBody>
            </p:sp>
            <p:sp>
              <p:nvSpPr>
                <p:cNvPr id="48" name="椭圆 47"/>
                <p:cNvSpPr/>
                <p:nvPr/>
              </p:nvSpPr>
              <p:spPr>
                <a:xfrm>
                  <a:off x="2041334" y="2643679"/>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4565" fontAlgn="auto">
                    <a:spcBef>
                      <a:spcPts val="0"/>
                    </a:spcBef>
                    <a:spcAft>
                      <a:spcPts val="0"/>
                    </a:spcAft>
                    <a:defRPr/>
                  </a:pPr>
                  <a:endParaRPr lang="zh-CN" altLang="en-US" sz="1900">
                    <a:solidFill>
                      <a:srgbClr val="FFFFFF"/>
                    </a:solidFill>
                    <a:latin typeface="思源黑体 CN Normal"/>
                    <a:ea typeface="思源黑体 CN Medium"/>
                    <a:cs typeface="+mn-ea"/>
                    <a:sym typeface="+mn-lt"/>
                  </a:endParaRPr>
                </a:p>
              </p:txBody>
            </p:sp>
          </p:grpSp>
          <p:grpSp>
            <p:nvGrpSpPr>
              <p:cNvPr id="32" name="组合 31"/>
              <p:cNvGrpSpPr/>
              <p:nvPr/>
            </p:nvGrpSpPr>
            <p:grpSpPr>
              <a:xfrm>
                <a:off x="1724433" y="1612606"/>
                <a:ext cx="67702" cy="1113561"/>
                <a:chOff x="2041334" y="1597820"/>
                <a:chExt cx="67702" cy="1113561"/>
              </a:xfrm>
              <a:grpFill/>
            </p:grpSpPr>
            <p:sp>
              <p:nvSpPr>
                <p:cNvPr id="33" name="椭圆 32"/>
                <p:cNvSpPr/>
                <p:nvPr/>
              </p:nvSpPr>
              <p:spPr>
                <a:xfrm>
                  <a:off x="2041334" y="1597820"/>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4565" fontAlgn="auto">
                    <a:spcBef>
                      <a:spcPts val="0"/>
                    </a:spcBef>
                    <a:spcAft>
                      <a:spcPts val="0"/>
                    </a:spcAft>
                    <a:defRPr/>
                  </a:pPr>
                  <a:endParaRPr lang="zh-CN" altLang="en-US" sz="1900">
                    <a:solidFill>
                      <a:srgbClr val="FFFFFF"/>
                    </a:solidFill>
                    <a:latin typeface="思源黑体 CN Normal"/>
                    <a:ea typeface="思源黑体 CN Medium"/>
                    <a:cs typeface="+mn-ea"/>
                    <a:sym typeface="+mn-lt"/>
                  </a:endParaRPr>
                </a:p>
              </p:txBody>
            </p:sp>
            <p:sp>
              <p:nvSpPr>
                <p:cNvPr id="34" name="椭圆 33"/>
                <p:cNvSpPr/>
                <p:nvPr/>
              </p:nvSpPr>
              <p:spPr>
                <a:xfrm>
                  <a:off x="2041334" y="1747228"/>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4565" fontAlgn="auto">
                    <a:spcBef>
                      <a:spcPts val="0"/>
                    </a:spcBef>
                    <a:spcAft>
                      <a:spcPts val="0"/>
                    </a:spcAft>
                    <a:defRPr/>
                  </a:pPr>
                  <a:endParaRPr lang="zh-CN" altLang="en-US" sz="1900">
                    <a:solidFill>
                      <a:srgbClr val="FFFFFF"/>
                    </a:solidFill>
                    <a:latin typeface="思源黑体 CN Normal"/>
                    <a:ea typeface="思源黑体 CN Medium"/>
                    <a:cs typeface="+mn-ea"/>
                    <a:sym typeface="+mn-lt"/>
                  </a:endParaRPr>
                </a:p>
              </p:txBody>
            </p:sp>
            <p:sp>
              <p:nvSpPr>
                <p:cNvPr id="35" name="椭圆 34"/>
                <p:cNvSpPr/>
                <p:nvPr/>
              </p:nvSpPr>
              <p:spPr>
                <a:xfrm>
                  <a:off x="2041334" y="1896636"/>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4565" fontAlgn="auto">
                    <a:spcBef>
                      <a:spcPts val="0"/>
                    </a:spcBef>
                    <a:spcAft>
                      <a:spcPts val="0"/>
                    </a:spcAft>
                    <a:defRPr/>
                  </a:pPr>
                  <a:endParaRPr lang="zh-CN" altLang="en-US" sz="1900">
                    <a:solidFill>
                      <a:srgbClr val="FFFFFF"/>
                    </a:solidFill>
                    <a:latin typeface="思源黑体 CN Normal"/>
                    <a:ea typeface="思源黑体 CN Medium"/>
                    <a:cs typeface="+mn-ea"/>
                    <a:sym typeface="+mn-lt"/>
                  </a:endParaRPr>
                </a:p>
              </p:txBody>
            </p:sp>
            <p:sp>
              <p:nvSpPr>
                <p:cNvPr id="36" name="椭圆 35"/>
                <p:cNvSpPr/>
                <p:nvPr/>
              </p:nvSpPr>
              <p:spPr>
                <a:xfrm>
                  <a:off x="2041334" y="2046044"/>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4565" fontAlgn="auto">
                    <a:spcBef>
                      <a:spcPts val="0"/>
                    </a:spcBef>
                    <a:spcAft>
                      <a:spcPts val="0"/>
                    </a:spcAft>
                    <a:defRPr/>
                  </a:pPr>
                  <a:endParaRPr lang="zh-CN" altLang="en-US" sz="1900">
                    <a:solidFill>
                      <a:srgbClr val="FFFFFF"/>
                    </a:solidFill>
                    <a:latin typeface="思源黑体 CN Normal"/>
                    <a:ea typeface="思源黑体 CN Medium"/>
                    <a:cs typeface="+mn-ea"/>
                    <a:sym typeface="+mn-lt"/>
                  </a:endParaRPr>
                </a:p>
              </p:txBody>
            </p:sp>
            <p:sp>
              <p:nvSpPr>
                <p:cNvPr id="37" name="椭圆 36"/>
                <p:cNvSpPr/>
                <p:nvPr/>
              </p:nvSpPr>
              <p:spPr>
                <a:xfrm>
                  <a:off x="2041334" y="2195452"/>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4565" fontAlgn="auto">
                    <a:spcBef>
                      <a:spcPts val="0"/>
                    </a:spcBef>
                    <a:spcAft>
                      <a:spcPts val="0"/>
                    </a:spcAft>
                    <a:defRPr/>
                  </a:pPr>
                  <a:endParaRPr lang="zh-CN" altLang="en-US" sz="1900">
                    <a:solidFill>
                      <a:srgbClr val="FFFFFF"/>
                    </a:solidFill>
                    <a:latin typeface="思源黑体 CN Normal"/>
                    <a:ea typeface="思源黑体 CN Medium"/>
                    <a:cs typeface="+mn-ea"/>
                    <a:sym typeface="+mn-lt"/>
                  </a:endParaRPr>
                </a:p>
              </p:txBody>
            </p:sp>
            <p:sp>
              <p:nvSpPr>
                <p:cNvPr id="38" name="椭圆 37"/>
                <p:cNvSpPr/>
                <p:nvPr/>
              </p:nvSpPr>
              <p:spPr>
                <a:xfrm>
                  <a:off x="2041334" y="2344860"/>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4565" fontAlgn="auto">
                    <a:spcBef>
                      <a:spcPts val="0"/>
                    </a:spcBef>
                    <a:spcAft>
                      <a:spcPts val="0"/>
                    </a:spcAft>
                    <a:defRPr/>
                  </a:pPr>
                  <a:endParaRPr lang="zh-CN" altLang="en-US" sz="1900">
                    <a:solidFill>
                      <a:srgbClr val="FFFFFF"/>
                    </a:solidFill>
                    <a:latin typeface="思源黑体 CN Normal"/>
                    <a:ea typeface="思源黑体 CN Medium"/>
                    <a:cs typeface="+mn-ea"/>
                    <a:sym typeface="+mn-lt"/>
                  </a:endParaRPr>
                </a:p>
              </p:txBody>
            </p:sp>
            <p:sp>
              <p:nvSpPr>
                <p:cNvPr id="39" name="椭圆 38"/>
                <p:cNvSpPr/>
                <p:nvPr/>
              </p:nvSpPr>
              <p:spPr>
                <a:xfrm>
                  <a:off x="2041334" y="2494268"/>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4565" fontAlgn="auto">
                    <a:spcBef>
                      <a:spcPts val="0"/>
                    </a:spcBef>
                    <a:spcAft>
                      <a:spcPts val="0"/>
                    </a:spcAft>
                    <a:defRPr/>
                  </a:pPr>
                  <a:endParaRPr lang="zh-CN" altLang="en-US" sz="1900">
                    <a:solidFill>
                      <a:srgbClr val="FFFFFF"/>
                    </a:solidFill>
                    <a:latin typeface="思源黑体 CN Normal"/>
                    <a:ea typeface="思源黑体 CN Medium"/>
                    <a:cs typeface="+mn-ea"/>
                    <a:sym typeface="+mn-lt"/>
                  </a:endParaRPr>
                </a:p>
              </p:txBody>
            </p:sp>
            <p:sp>
              <p:nvSpPr>
                <p:cNvPr id="40" name="椭圆 39"/>
                <p:cNvSpPr/>
                <p:nvPr/>
              </p:nvSpPr>
              <p:spPr>
                <a:xfrm>
                  <a:off x="2041334" y="2643679"/>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4565" fontAlgn="auto">
                    <a:spcBef>
                      <a:spcPts val="0"/>
                    </a:spcBef>
                    <a:spcAft>
                      <a:spcPts val="0"/>
                    </a:spcAft>
                    <a:defRPr/>
                  </a:pPr>
                  <a:endParaRPr lang="zh-CN" altLang="en-US" sz="1900">
                    <a:solidFill>
                      <a:srgbClr val="FFFFFF"/>
                    </a:solidFill>
                    <a:latin typeface="思源黑体 CN Normal"/>
                    <a:ea typeface="思源黑体 CN Medium"/>
                    <a:cs typeface="+mn-ea"/>
                    <a:sym typeface="+mn-lt"/>
                  </a:endParaRPr>
                </a:p>
              </p:txBody>
            </p:sp>
          </p:grpSp>
        </p:grpSp>
        <p:grpSp>
          <p:nvGrpSpPr>
            <p:cNvPr id="5" name="组合 4"/>
            <p:cNvGrpSpPr/>
            <p:nvPr/>
          </p:nvGrpSpPr>
          <p:grpSpPr>
            <a:xfrm flipH="1">
              <a:off x="8137279" y="1300709"/>
              <a:ext cx="292598" cy="1346667"/>
              <a:chOff x="1724433" y="1612606"/>
              <a:chExt cx="241950" cy="1113561"/>
            </a:xfrm>
            <a:solidFill>
              <a:schemeClr val="accent2"/>
            </a:solidFill>
          </p:grpSpPr>
          <p:grpSp>
            <p:nvGrpSpPr>
              <p:cNvPr id="8" name="组合 7"/>
              <p:cNvGrpSpPr/>
              <p:nvPr/>
            </p:nvGrpSpPr>
            <p:grpSpPr>
              <a:xfrm>
                <a:off x="1898681" y="1612606"/>
                <a:ext cx="67702" cy="1113561"/>
                <a:chOff x="2041334" y="1597820"/>
                <a:chExt cx="67702" cy="1113561"/>
              </a:xfrm>
              <a:grpFill/>
            </p:grpSpPr>
            <p:sp>
              <p:nvSpPr>
                <p:cNvPr id="21" name="椭圆 20"/>
                <p:cNvSpPr/>
                <p:nvPr/>
              </p:nvSpPr>
              <p:spPr>
                <a:xfrm>
                  <a:off x="2041334" y="1597820"/>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4565" fontAlgn="auto">
                    <a:spcBef>
                      <a:spcPts val="0"/>
                    </a:spcBef>
                    <a:spcAft>
                      <a:spcPts val="0"/>
                    </a:spcAft>
                    <a:defRPr/>
                  </a:pPr>
                  <a:endParaRPr lang="zh-CN" altLang="en-US" sz="1900" dirty="0">
                    <a:solidFill>
                      <a:srgbClr val="FFFFFF"/>
                    </a:solidFill>
                    <a:latin typeface="思源黑体 CN Normal"/>
                    <a:ea typeface="思源黑体 CN Medium"/>
                    <a:cs typeface="+mn-ea"/>
                    <a:sym typeface="+mn-lt"/>
                  </a:endParaRPr>
                </a:p>
              </p:txBody>
            </p:sp>
            <p:sp>
              <p:nvSpPr>
                <p:cNvPr id="22" name="椭圆 21"/>
                <p:cNvSpPr/>
                <p:nvPr/>
              </p:nvSpPr>
              <p:spPr>
                <a:xfrm>
                  <a:off x="2041334" y="1747228"/>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4565" fontAlgn="auto">
                    <a:spcBef>
                      <a:spcPts val="0"/>
                    </a:spcBef>
                    <a:spcAft>
                      <a:spcPts val="0"/>
                    </a:spcAft>
                    <a:defRPr/>
                  </a:pPr>
                  <a:endParaRPr lang="zh-CN" altLang="en-US" sz="1900">
                    <a:solidFill>
                      <a:srgbClr val="FFFFFF"/>
                    </a:solidFill>
                    <a:latin typeface="思源黑体 CN Normal"/>
                    <a:ea typeface="思源黑体 CN Medium"/>
                    <a:cs typeface="+mn-ea"/>
                    <a:sym typeface="+mn-lt"/>
                  </a:endParaRPr>
                </a:p>
              </p:txBody>
            </p:sp>
            <p:sp>
              <p:nvSpPr>
                <p:cNvPr id="23" name="椭圆 22"/>
                <p:cNvSpPr/>
                <p:nvPr/>
              </p:nvSpPr>
              <p:spPr>
                <a:xfrm>
                  <a:off x="2041334" y="1896636"/>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4565" fontAlgn="auto">
                    <a:spcBef>
                      <a:spcPts val="0"/>
                    </a:spcBef>
                    <a:spcAft>
                      <a:spcPts val="0"/>
                    </a:spcAft>
                    <a:defRPr/>
                  </a:pPr>
                  <a:endParaRPr lang="zh-CN" altLang="en-US" sz="1900">
                    <a:solidFill>
                      <a:srgbClr val="FFFFFF"/>
                    </a:solidFill>
                    <a:latin typeface="思源黑体 CN Normal"/>
                    <a:ea typeface="思源黑体 CN Medium"/>
                    <a:cs typeface="+mn-ea"/>
                    <a:sym typeface="+mn-lt"/>
                  </a:endParaRPr>
                </a:p>
              </p:txBody>
            </p:sp>
            <p:sp>
              <p:nvSpPr>
                <p:cNvPr id="24" name="椭圆 23"/>
                <p:cNvSpPr/>
                <p:nvPr/>
              </p:nvSpPr>
              <p:spPr>
                <a:xfrm>
                  <a:off x="2041334" y="2046044"/>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4565" fontAlgn="auto">
                    <a:spcBef>
                      <a:spcPts val="0"/>
                    </a:spcBef>
                    <a:spcAft>
                      <a:spcPts val="0"/>
                    </a:spcAft>
                    <a:defRPr/>
                  </a:pPr>
                  <a:endParaRPr lang="zh-CN" altLang="en-US" sz="1900">
                    <a:solidFill>
                      <a:srgbClr val="FFFFFF"/>
                    </a:solidFill>
                    <a:latin typeface="思源黑体 CN Normal"/>
                    <a:ea typeface="思源黑体 CN Medium"/>
                    <a:cs typeface="+mn-ea"/>
                    <a:sym typeface="+mn-lt"/>
                  </a:endParaRPr>
                </a:p>
              </p:txBody>
            </p:sp>
            <p:sp>
              <p:nvSpPr>
                <p:cNvPr id="25" name="椭圆 24"/>
                <p:cNvSpPr/>
                <p:nvPr/>
              </p:nvSpPr>
              <p:spPr>
                <a:xfrm>
                  <a:off x="2041334" y="2195452"/>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4565" fontAlgn="auto">
                    <a:spcBef>
                      <a:spcPts val="0"/>
                    </a:spcBef>
                    <a:spcAft>
                      <a:spcPts val="0"/>
                    </a:spcAft>
                    <a:defRPr/>
                  </a:pPr>
                  <a:endParaRPr lang="zh-CN" altLang="en-US" sz="1900" dirty="0">
                    <a:solidFill>
                      <a:srgbClr val="FFFFFF"/>
                    </a:solidFill>
                    <a:latin typeface="思源黑体 CN Normal"/>
                    <a:ea typeface="思源黑体 CN Medium"/>
                    <a:cs typeface="+mn-ea"/>
                    <a:sym typeface="+mn-lt"/>
                  </a:endParaRPr>
                </a:p>
              </p:txBody>
            </p:sp>
            <p:sp>
              <p:nvSpPr>
                <p:cNvPr id="26" name="椭圆 25"/>
                <p:cNvSpPr/>
                <p:nvPr/>
              </p:nvSpPr>
              <p:spPr>
                <a:xfrm>
                  <a:off x="2041334" y="2344860"/>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4565" fontAlgn="auto">
                    <a:spcBef>
                      <a:spcPts val="0"/>
                    </a:spcBef>
                    <a:spcAft>
                      <a:spcPts val="0"/>
                    </a:spcAft>
                    <a:defRPr/>
                  </a:pPr>
                  <a:endParaRPr lang="zh-CN" altLang="en-US" sz="1900">
                    <a:solidFill>
                      <a:srgbClr val="FFFFFF"/>
                    </a:solidFill>
                    <a:latin typeface="思源黑体 CN Normal"/>
                    <a:ea typeface="思源黑体 CN Medium"/>
                    <a:cs typeface="+mn-ea"/>
                    <a:sym typeface="+mn-lt"/>
                  </a:endParaRPr>
                </a:p>
              </p:txBody>
            </p:sp>
            <p:sp>
              <p:nvSpPr>
                <p:cNvPr id="27" name="椭圆 26"/>
                <p:cNvSpPr/>
                <p:nvPr/>
              </p:nvSpPr>
              <p:spPr>
                <a:xfrm>
                  <a:off x="2041334" y="2494268"/>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4565" fontAlgn="auto">
                    <a:spcBef>
                      <a:spcPts val="0"/>
                    </a:spcBef>
                    <a:spcAft>
                      <a:spcPts val="0"/>
                    </a:spcAft>
                    <a:defRPr/>
                  </a:pPr>
                  <a:endParaRPr lang="zh-CN" altLang="en-US" sz="1900">
                    <a:solidFill>
                      <a:srgbClr val="FFFFFF"/>
                    </a:solidFill>
                    <a:latin typeface="思源黑体 CN Normal"/>
                    <a:ea typeface="思源黑体 CN Medium"/>
                    <a:cs typeface="+mn-ea"/>
                    <a:sym typeface="+mn-lt"/>
                  </a:endParaRPr>
                </a:p>
              </p:txBody>
            </p:sp>
            <p:sp>
              <p:nvSpPr>
                <p:cNvPr id="28" name="椭圆 27"/>
                <p:cNvSpPr/>
                <p:nvPr/>
              </p:nvSpPr>
              <p:spPr>
                <a:xfrm>
                  <a:off x="2041334" y="2643679"/>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4565" fontAlgn="auto">
                    <a:spcBef>
                      <a:spcPts val="0"/>
                    </a:spcBef>
                    <a:spcAft>
                      <a:spcPts val="0"/>
                    </a:spcAft>
                    <a:defRPr/>
                  </a:pPr>
                  <a:endParaRPr lang="zh-CN" altLang="en-US" sz="1900">
                    <a:solidFill>
                      <a:srgbClr val="FFFFFF"/>
                    </a:solidFill>
                    <a:latin typeface="思源黑体 CN Normal"/>
                    <a:ea typeface="思源黑体 CN Medium"/>
                    <a:cs typeface="+mn-ea"/>
                    <a:sym typeface="+mn-lt"/>
                  </a:endParaRPr>
                </a:p>
              </p:txBody>
            </p:sp>
          </p:grpSp>
          <p:grpSp>
            <p:nvGrpSpPr>
              <p:cNvPr id="9" name="组合 8"/>
              <p:cNvGrpSpPr/>
              <p:nvPr/>
            </p:nvGrpSpPr>
            <p:grpSpPr>
              <a:xfrm>
                <a:off x="1724433" y="1612606"/>
                <a:ext cx="67702" cy="1113561"/>
                <a:chOff x="2041334" y="1597820"/>
                <a:chExt cx="67702" cy="1113561"/>
              </a:xfrm>
              <a:grpFill/>
            </p:grpSpPr>
            <p:sp>
              <p:nvSpPr>
                <p:cNvPr id="10" name="椭圆 9"/>
                <p:cNvSpPr/>
                <p:nvPr/>
              </p:nvSpPr>
              <p:spPr>
                <a:xfrm>
                  <a:off x="2041334" y="1597820"/>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4565" fontAlgn="auto">
                    <a:spcBef>
                      <a:spcPts val="0"/>
                    </a:spcBef>
                    <a:spcAft>
                      <a:spcPts val="0"/>
                    </a:spcAft>
                    <a:defRPr/>
                  </a:pPr>
                  <a:endParaRPr lang="zh-CN" altLang="en-US" sz="1900">
                    <a:solidFill>
                      <a:srgbClr val="FFFFFF"/>
                    </a:solidFill>
                    <a:latin typeface="思源黑体 CN Normal"/>
                    <a:ea typeface="思源黑体 CN Medium"/>
                    <a:cs typeface="+mn-ea"/>
                    <a:sym typeface="+mn-lt"/>
                  </a:endParaRPr>
                </a:p>
              </p:txBody>
            </p:sp>
            <p:sp>
              <p:nvSpPr>
                <p:cNvPr id="11" name="椭圆 10"/>
                <p:cNvSpPr/>
                <p:nvPr/>
              </p:nvSpPr>
              <p:spPr>
                <a:xfrm>
                  <a:off x="2041334" y="1747228"/>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4565" fontAlgn="auto">
                    <a:spcBef>
                      <a:spcPts val="0"/>
                    </a:spcBef>
                    <a:spcAft>
                      <a:spcPts val="0"/>
                    </a:spcAft>
                    <a:defRPr/>
                  </a:pPr>
                  <a:endParaRPr lang="zh-CN" altLang="en-US" sz="1900">
                    <a:solidFill>
                      <a:srgbClr val="FFFFFF"/>
                    </a:solidFill>
                    <a:latin typeface="思源黑体 CN Normal"/>
                    <a:ea typeface="思源黑体 CN Medium"/>
                    <a:cs typeface="+mn-ea"/>
                    <a:sym typeface="+mn-lt"/>
                  </a:endParaRPr>
                </a:p>
              </p:txBody>
            </p:sp>
            <p:sp>
              <p:nvSpPr>
                <p:cNvPr id="12" name="椭圆 11"/>
                <p:cNvSpPr/>
                <p:nvPr/>
              </p:nvSpPr>
              <p:spPr>
                <a:xfrm>
                  <a:off x="2041334" y="1896636"/>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4565" fontAlgn="auto">
                    <a:spcBef>
                      <a:spcPts val="0"/>
                    </a:spcBef>
                    <a:spcAft>
                      <a:spcPts val="0"/>
                    </a:spcAft>
                    <a:defRPr/>
                  </a:pPr>
                  <a:endParaRPr lang="zh-CN" altLang="en-US" sz="1900">
                    <a:solidFill>
                      <a:srgbClr val="FFFFFF"/>
                    </a:solidFill>
                    <a:latin typeface="思源黑体 CN Normal"/>
                    <a:ea typeface="思源黑体 CN Medium"/>
                    <a:cs typeface="+mn-ea"/>
                    <a:sym typeface="+mn-lt"/>
                  </a:endParaRPr>
                </a:p>
              </p:txBody>
            </p:sp>
            <p:sp>
              <p:nvSpPr>
                <p:cNvPr id="13" name="椭圆 12"/>
                <p:cNvSpPr/>
                <p:nvPr/>
              </p:nvSpPr>
              <p:spPr>
                <a:xfrm>
                  <a:off x="2041334" y="2046044"/>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4565" fontAlgn="auto">
                    <a:spcBef>
                      <a:spcPts val="0"/>
                    </a:spcBef>
                    <a:spcAft>
                      <a:spcPts val="0"/>
                    </a:spcAft>
                    <a:defRPr/>
                  </a:pPr>
                  <a:endParaRPr lang="zh-CN" altLang="en-US" sz="1900">
                    <a:solidFill>
                      <a:srgbClr val="FFFFFF"/>
                    </a:solidFill>
                    <a:latin typeface="思源黑体 CN Normal"/>
                    <a:ea typeface="思源黑体 CN Medium"/>
                    <a:cs typeface="+mn-ea"/>
                    <a:sym typeface="+mn-lt"/>
                  </a:endParaRPr>
                </a:p>
              </p:txBody>
            </p:sp>
            <p:sp>
              <p:nvSpPr>
                <p:cNvPr id="15" name="椭圆 14"/>
                <p:cNvSpPr/>
                <p:nvPr/>
              </p:nvSpPr>
              <p:spPr>
                <a:xfrm>
                  <a:off x="2041334" y="2195452"/>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4565" fontAlgn="auto">
                    <a:spcBef>
                      <a:spcPts val="0"/>
                    </a:spcBef>
                    <a:spcAft>
                      <a:spcPts val="0"/>
                    </a:spcAft>
                    <a:defRPr/>
                  </a:pPr>
                  <a:endParaRPr lang="zh-CN" altLang="en-US" sz="1900">
                    <a:solidFill>
                      <a:srgbClr val="FFFFFF"/>
                    </a:solidFill>
                    <a:latin typeface="思源黑体 CN Normal"/>
                    <a:ea typeface="思源黑体 CN Medium"/>
                    <a:cs typeface="+mn-ea"/>
                    <a:sym typeface="+mn-lt"/>
                  </a:endParaRPr>
                </a:p>
              </p:txBody>
            </p:sp>
            <p:sp>
              <p:nvSpPr>
                <p:cNvPr id="16" name="椭圆 15"/>
                <p:cNvSpPr/>
                <p:nvPr/>
              </p:nvSpPr>
              <p:spPr>
                <a:xfrm>
                  <a:off x="2041334" y="2344860"/>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4565" fontAlgn="auto">
                    <a:spcBef>
                      <a:spcPts val="0"/>
                    </a:spcBef>
                    <a:spcAft>
                      <a:spcPts val="0"/>
                    </a:spcAft>
                    <a:defRPr/>
                  </a:pPr>
                  <a:endParaRPr lang="zh-CN" altLang="en-US" sz="1900">
                    <a:solidFill>
                      <a:srgbClr val="FFFFFF"/>
                    </a:solidFill>
                    <a:latin typeface="思源黑体 CN Normal"/>
                    <a:ea typeface="思源黑体 CN Medium"/>
                    <a:cs typeface="+mn-ea"/>
                    <a:sym typeface="+mn-lt"/>
                  </a:endParaRPr>
                </a:p>
              </p:txBody>
            </p:sp>
            <p:sp>
              <p:nvSpPr>
                <p:cNvPr id="17" name="椭圆 16"/>
                <p:cNvSpPr/>
                <p:nvPr/>
              </p:nvSpPr>
              <p:spPr>
                <a:xfrm>
                  <a:off x="2041334" y="2494268"/>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4565" fontAlgn="auto">
                    <a:spcBef>
                      <a:spcPts val="0"/>
                    </a:spcBef>
                    <a:spcAft>
                      <a:spcPts val="0"/>
                    </a:spcAft>
                    <a:defRPr/>
                  </a:pPr>
                  <a:endParaRPr lang="zh-CN" altLang="en-US" sz="1900">
                    <a:solidFill>
                      <a:srgbClr val="FFFFFF"/>
                    </a:solidFill>
                    <a:latin typeface="思源黑体 CN Normal"/>
                    <a:ea typeface="思源黑体 CN Medium"/>
                    <a:cs typeface="+mn-ea"/>
                    <a:sym typeface="+mn-lt"/>
                  </a:endParaRPr>
                </a:p>
              </p:txBody>
            </p:sp>
            <p:sp>
              <p:nvSpPr>
                <p:cNvPr id="20" name="椭圆 19"/>
                <p:cNvSpPr/>
                <p:nvPr/>
              </p:nvSpPr>
              <p:spPr>
                <a:xfrm>
                  <a:off x="2041334" y="2643679"/>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4565" fontAlgn="auto">
                    <a:spcBef>
                      <a:spcPts val="0"/>
                    </a:spcBef>
                    <a:spcAft>
                      <a:spcPts val="0"/>
                    </a:spcAft>
                    <a:defRPr/>
                  </a:pPr>
                  <a:endParaRPr lang="zh-CN" altLang="en-US" sz="1900">
                    <a:solidFill>
                      <a:srgbClr val="FFFFFF"/>
                    </a:solidFill>
                    <a:latin typeface="思源黑体 CN Normal"/>
                    <a:ea typeface="思源黑体 CN Medium"/>
                    <a:cs typeface="+mn-ea"/>
                    <a:sym typeface="+mn-lt"/>
                  </a:endParaRPr>
                </a:p>
              </p:txBody>
            </p:sp>
          </p:grpSp>
        </p:grpSp>
      </p:grpSp>
      <p:pic>
        <p:nvPicPr>
          <p:cNvPr id="60" name="0-包图网_18351463轻快唯美旋律纯钢琴轻音乐商务风.mp3">
            <a:hlinkClick r:id="" action="ppaction://media"/>
          </p:cNvPr>
          <p:cNvPicPr>
            <a:picLocks noChangeAspect="1"/>
          </p:cNvPicPr>
          <p:nvPr>
            <a:audioFile r:link="rId2"/>
            <p:extLst>
              <p:ext uri="{DAA4B4D4-6D71-4841-9C94-3DE7FCFB9230}">
                <p14:media xmlns:p14="http://schemas.microsoft.com/office/powerpoint/2010/main" r:embed="rId3"/>
              </p:ext>
            </p:extLst>
          </p:nvPr>
        </p:nvPicPr>
        <p:blipFill>
          <a:blip r:embed="rId4"/>
          <a:stretch>
            <a:fillRect/>
          </a:stretch>
        </p:blipFill>
        <p:spPr>
          <a:xfrm>
            <a:off x="5689600" y="-1342366"/>
            <a:ext cx="812800" cy="812800"/>
          </a:xfrm>
          <a:prstGeom prst="rect">
            <a:avLst/>
          </a:prstGeom>
        </p:spPr>
      </p:pic>
      <p:sp>
        <p:nvSpPr>
          <p:cNvPr id="52" name="文本框 2"/>
          <p:cNvSpPr/>
          <p:nvPr/>
        </p:nvSpPr>
        <p:spPr>
          <a:xfrm>
            <a:off x="1364252" y="382541"/>
            <a:ext cx="3906839" cy="438557"/>
          </a:xfrm>
          <a:prstGeom prst="rect">
            <a:avLst/>
          </a:prstGeom>
          <a:noFill/>
          <a:ln w="9525">
            <a:noFill/>
          </a:ln>
        </p:spPr>
        <p:txBody>
          <a:bodyPr wrap="square" lIns="68556" tIns="34278" rIns="68556" bIns="34278">
            <a:spAutoFit/>
          </a:bodyPr>
          <a:lstStyle>
            <a:lvl1pPr marL="227330" indent="-227330" algn="l" rtl="0" eaLnBrk="0" fontAlgn="base" latinLnBrk="1" hangingPunct="0">
              <a:lnSpc>
                <a:spcPct val="90000"/>
              </a:lnSpc>
              <a:spcBef>
                <a:spcPts val="1000"/>
              </a:spcBef>
              <a:spcAft>
                <a:spcPct val="0"/>
              </a:spcAft>
              <a:buFont typeface="Arial" panose="020B0604020202020204" pitchFamily="34" charset="0"/>
              <a:buChar char="•"/>
              <a:defRPr sz="3200" b="1" kern="1200">
                <a:solidFill>
                  <a:schemeClr val="bg1"/>
                </a:solidFill>
                <a:latin typeface="+mn-lt"/>
                <a:ea typeface="+mn-ea"/>
                <a:cs typeface="+mn-cs"/>
              </a:defRPr>
            </a:lvl1pPr>
            <a:lvl2pPr marL="227330" indent="227330" algn="l" rtl="0" eaLnBrk="0" fontAlgn="base" latinLnBrk="1" hangingPunct="0">
              <a:lnSpc>
                <a:spcPct val="90000"/>
              </a:lnSpc>
              <a:spcBef>
                <a:spcPts val="1000"/>
              </a:spcBef>
              <a:spcAft>
                <a:spcPct val="0"/>
              </a:spcAft>
              <a:buFont typeface="Arial" panose="020B0604020202020204" pitchFamily="34" charset="0"/>
              <a:buChar char="•"/>
              <a:defRPr sz="2800" i="1" kern="1200">
                <a:solidFill>
                  <a:schemeClr val="bg1"/>
                </a:solidFill>
                <a:latin typeface="+mn-lt"/>
                <a:ea typeface="+mn-ea"/>
                <a:cs typeface="+mn-cs"/>
              </a:defRPr>
            </a:lvl2pPr>
            <a:lvl3pPr marL="227330" indent="684530" algn="l" rtl="0" eaLnBrk="0" fontAlgn="base" latinLnBrk="1" hangingPunct="0">
              <a:lnSpc>
                <a:spcPct val="90000"/>
              </a:lnSpc>
              <a:spcBef>
                <a:spcPts val="1000"/>
              </a:spcBef>
              <a:spcAft>
                <a:spcPct val="0"/>
              </a:spcAft>
              <a:buFont typeface="Arial" panose="020B0604020202020204" pitchFamily="34" charset="0"/>
              <a:buChar char="•"/>
              <a:defRPr sz="2400" i="1" kern="1200">
                <a:solidFill>
                  <a:schemeClr val="tx1"/>
                </a:solidFill>
                <a:latin typeface="Calibri" panose="020F0502020204030204" pitchFamily="34" charset="0"/>
                <a:ea typeface="宋体" panose="02010600030101010101" pitchFamily="2" charset="-122"/>
                <a:cs typeface="+mn-cs"/>
                <a:sym typeface="Calibri" panose="020F0502020204030204" pitchFamily="34" charset="0"/>
              </a:defRPr>
            </a:lvl3pPr>
            <a:lvl4pPr marL="1141730" indent="227330" algn="l" rtl="0" eaLnBrk="0" fontAlgn="base" hangingPunct="0">
              <a:lnSpc>
                <a:spcPct val="90000"/>
              </a:lnSpc>
              <a:spcBef>
                <a:spcPts val="500"/>
              </a:spcBef>
              <a:spcAft>
                <a:spcPct val="0"/>
              </a:spcAft>
              <a:buFont typeface="Arial" panose="020B0604020202020204" pitchFamily="34" charset="0"/>
              <a:buChar char="•"/>
              <a:defRPr sz="2000" i="1" kern="1200">
                <a:solidFill>
                  <a:schemeClr val="tx1"/>
                </a:solidFill>
                <a:latin typeface="Calibri" panose="020F0502020204030204" pitchFamily="34" charset="0"/>
                <a:ea typeface="宋体" panose="02010600030101010101" pitchFamily="2" charset="-122"/>
                <a:cs typeface="+mn-cs"/>
                <a:sym typeface="Calibri" panose="020F0502020204030204" pitchFamily="34" charset="0"/>
              </a:defRPr>
            </a:lvl4pPr>
            <a:lvl5pPr marL="1598930" indent="227330" algn="l" rtl="0" eaLnBrk="0" fontAlgn="base" hangingPunct="0">
              <a:lnSpc>
                <a:spcPct val="90000"/>
              </a:lnSpc>
              <a:spcBef>
                <a:spcPts val="500"/>
              </a:spcBef>
              <a:spcAft>
                <a:spcPct val="0"/>
              </a:spcAft>
              <a:buFont typeface="Arial" panose="020B0604020202020204" pitchFamily="34" charset="0"/>
              <a:buChar char="•"/>
              <a:defRPr sz="2000" i="1" kern="1200">
                <a:solidFill>
                  <a:schemeClr val="tx1"/>
                </a:solidFill>
                <a:latin typeface="Calibri" panose="020F0502020204030204" pitchFamily="34" charset="0"/>
                <a:ea typeface="宋体" panose="02010600030101010101" pitchFamily="2" charset="-122"/>
                <a:cs typeface="+mn-cs"/>
                <a:sym typeface="Calibri" panose="020F0502020204030204" pitchFamily="34" charset="0"/>
              </a:defRPr>
            </a:lvl5pPr>
          </a:lstStyle>
          <a:p>
            <a:pPr marL="0" lvl="0" indent="0" algn="just" eaLnBrk="1" latinLnBrk="0" hangingPunct="1">
              <a:lnSpc>
                <a:spcPct val="100000"/>
              </a:lnSpc>
              <a:spcBef>
                <a:spcPct val="0"/>
              </a:spcBef>
              <a:buNone/>
            </a:pPr>
            <a:r>
              <a:rPr lang="zh-CN" altLang="en-US" sz="2400" dirty="0">
                <a:solidFill>
                  <a:schemeClr val="tx1"/>
                </a:solidFill>
                <a:latin typeface="黑体" panose="02010609060101010101" charset="-122"/>
                <a:ea typeface="黑体" panose="02010609060101010101" charset="-122"/>
                <a:sym typeface="Calibri" panose="020F0502020204030204" pitchFamily="34" charset="0"/>
              </a:rPr>
              <a:t>国家税务总局广州市税务局</a:t>
            </a:r>
            <a:endParaRPr lang="zh-CN" altLang="en-US" sz="2400" dirty="0">
              <a:solidFill>
                <a:schemeClr val="tx1"/>
              </a:solidFill>
              <a:latin typeface="黑体" panose="02010609060101010101" charset="-122"/>
              <a:ea typeface="黑体" panose="02010609060101010101" charset="-122"/>
              <a:sym typeface="Calibri" panose="020F0502020204030204" pitchFamily="34" charset="0"/>
            </a:endParaRPr>
          </a:p>
        </p:txBody>
      </p:sp>
      <p:pic>
        <p:nvPicPr>
          <p:cNvPr id="19" name="图片 1"/>
          <p:cNvPicPr>
            <a:picLocks noChangeAspect="1"/>
          </p:cNvPicPr>
          <p:nvPr/>
        </p:nvPicPr>
        <p:blipFill>
          <a:blip r:embed="rId5"/>
          <a:srcRect r="86725" b="327"/>
          <a:stretch>
            <a:fillRect/>
          </a:stretch>
        </p:blipFill>
        <p:spPr>
          <a:xfrm>
            <a:off x="680114" y="239955"/>
            <a:ext cx="626245" cy="702168"/>
          </a:xfrm>
          <a:prstGeom prst="rect">
            <a:avLst/>
          </a:prstGeom>
          <a:noFill/>
          <a:ln w="9525">
            <a:noFill/>
          </a:ln>
        </p:spPr>
      </p:pic>
    </p:spTree>
  </p:cSld>
  <p:clrMapOvr>
    <a:overrideClrMapping bg1="lt1" tx1="dk1" bg2="lt2" tx2="dk2" accent1="accent1" accent2="accent2" accent3="accent3" accent4="accent4" accent5="accent5" accent6="accent6" hlink="hlink" folHlink="folHlink"/>
  </p:clrMapOvr>
  <p:transition spd="slow">
    <p:wipe/>
  </p:transition>
  <p:timing>
    <p:tnLst>
      <p:par>
        <p:cTn id="1" dur="indefinite" restart="never" nodeType="tmRoot">
          <p:childTnLst>
            <p:audio>
              <p:cMediaNode vol="80000" numSld="999" showWhenStopped="0">
                <p:cTn id="2" repeatCount="indefinite" fill="hold" display="0">
                  <p:stCondLst>
                    <p:cond delay="indefinite"/>
                  </p:stCondLst>
                  <p:endCondLst>
                    <p:cond evt="onStopAudio" delay="0">
                      <p:tgtEl>
                        <p:sldTgt/>
                      </p:tgtEl>
                    </p:cond>
                  </p:endCondLst>
                </p:cTn>
                <p:tgtEl>
                  <p:spTgt spid="60"/>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对角圆角 38"/>
          <p:cNvSpPr/>
          <p:nvPr/>
        </p:nvSpPr>
        <p:spPr>
          <a:xfrm>
            <a:off x="626110" y="1198245"/>
            <a:ext cx="11058525" cy="5255260"/>
          </a:xfrm>
          <a:prstGeom prst="round2DiagRect">
            <a:avLst/>
          </a:prstGeom>
          <a:noFill/>
          <a:ln w="12700" cap="flat" cmpd="sng" algn="ctr">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Light"/>
              <a:cs typeface="+mn-cs"/>
            </a:endParaRPr>
          </a:p>
        </p:txBody>
      </p:sp>
      <p:sp>
        <p:nvSpPr>
          <p:cNvPr id="3" name="文本框 22"/>
          <p:cNvSpPr txBox="1"/>
          <p:nvPr/>
        </p:nvSpPr>
        <p:spPr>
          <a:xfrm>
            <a:off x="2218690" y="1522095"/>
            <a:ext cx="3257550" cy="368935"/>
          </a:xfrm>
          <a:prstGeom prst="rect">
            <a:avLst/>
          </a:prstGeom>
          <a:noFill/>
        </p:spPr>
        <p:txBody>
          <a:bodyPr wrap="square" lIns="0" tIns="0" rIns="0" bIns="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u="none" strike="noStrike" kern="1200" cap="none" spc="0" normalizeH="0" baseline="0" noProof="0" dirty="0">
                <a:ln>
                  <a:noFill/>
                </a:ln>
                <a:solidFill>
                  <a:srgbClr val="353334"/>
                </a:solidFill>
                <a:effectLst/>
                <a:uLnTx/>
                <a:uFillTx/>
                <a:latin typeface="Source Han Serif CN Heavy" panose="02020400000000000000" pitchFamily="18" charset="-128"/>
                <a:ea typeface="Source Han Serif CN Heavy" panose="02020400000000000000" pitchFamily="18" charset="-128"/>
              </a:rPr>
              <a:t>税额标准</a:t>
            </a:r>
            <a:endParaRPr kumimoji="0" lang="zh-CN" altLang="en-US" sz="2400" b="1" u="none" strike="noStrike" kern="1200" cap="none" spc="0" normalizeH="0" baseline="0" noProof="0" dirty="0">
              <a:ln>
                <a:noFill/>
              </a:ln>
              <a:solidFill>
                <a:srgbClr val="353334"/>
              </a:solidFill>
              <a:effectLst/>
              <a:uLnTx/>
              <a:uFillTx/>
              <a:latin typeface="Source Han Serif CN Heavy" panose="02020400000000000000" pitchFamily="18" charset="-128"/>
              <a:ea typeface="Source Han Serif CN Heavy" panose="02020400000000000000" pitchFamily="18" charset="-128"/>
            </a:endParaRPr>
          </a:p>
        </p:txBody>
      </p:sp>
      <p:sp>
        <p:nvSpPr>
          <p:cNvPr id="7" name="文本框 6"/>
          <p:cNvSpPr txBox="1"/>
          <p:nvPr/>
        </p:nvSpPr>
        <p:spPr>
          <a:xfrm>
            <a:off x="1423670" y="1354455"/>
            <a:ext cx="256540" cy="615315"/>
          </a:xfrm>
          <a:prstGeom prst="rect">
            <a:avLst/>
          </a:prstGeom>
          <a:noFill/>
        </p:spPr>
        <p:txBody>
          <a:bodyPr wrap="none" lIns="0" tIns="0" rIns="0" bIns="0" rtlCol="0">
            <a:spAutoFit/>
          </a:bodyPr>
          <a:lstStyle/>
          <a:p>
            <a:pPr marR="0" indent="0" defTabSz="914400" fontAlgn="auto">
              <a:lnSpc>
                <a:spcPct val="100000"/>
              </a:lnSpc>
              <a:spcBef>
                <a:spcPts val="0"/>
              </a:spcBef>
              <a:spcAft>
                <a:spcPts val="0"/>
              </a:spcAft>
              <a:buClrTx/>
              <a:buSzTx/>
              <a:buFontTx/>
              <a:buNone/>
              <a:defRPr/>
            </a:pPr>
            <a:r>
              <a:rPr kumimoji="0" lang="en-US" altLang="zh-CN" sz="4000" b="1" kern="1200" cap="none" spc="0" normalizeH="0" baseline="0" noProof="0" dirty="0">
                <a:solidFill>
                  <a:srgbClr val="0163BB"/>
                </a:solidFill>
                <a:latin typeface="Source Han Serif CN Heavy" panose="02020400000000000000" pitchFamily="18" charset="-128"/>
                <a:ea typeface="Source Han Serif CN Heavy" panose="02020400000000000000" pitchFamily="18" charset="-128"/>
              </a:rPr>
              <a:t>6</a:t>
            </a:r>
            <a:endParaRPr kumimoji="0" lang="en-US" altLang="zh-CN" sz="4000" b="1" kern="1200" cap="none" spc="0" normalizeH="0" baseline="0" noProof="0" dirty="0">
              <a:solidFill>
                <a:srgbClr val="0163BB"/>
              </a:solidFill>
              <a:latin typeface="Source Han Serif CN Heavy" panose="02020400000000000000" pitchFamily="18" charset="-128"/>
              <a:ea typeface="Source Han Serif CN Heavy" panose="02020400000000000000" pitchFamily="18" charset="-128"/>
            </a:endParaRPr>
          </a:p>
        </p:txBody>
      </p:sp>
      <p:cxnSp>
        <p:nvCxnSpPr>
          <p:cNvPr id="8" name="直接连接符 90"/>
          <p:cNvCxnSpPr/>
          <p:nvPr/>
        </p:nvCxnSpPr>
        <p:spPr>
          <a:xfrm flipH="1">
            <a:off x="1902460" y="1483995"/>
            <a:ext cx="161290" cy="437515"/>
          </a:xfrm>
          <a:prstGeom prst="line">
            <a:avLst/>
          </a:prstGeom>
          <a:ln w="12700" cap="rnd">
            <a:round/>
          </a:ln>
        </p:spPr>
        <p:style>
          <a:lnRef idx="1">
            <a:schemeClr val="accent1"/>
          </a:lnRef>
          <a:fillRef idx="0">
            <a:schemeClr val="accent1"/>
          </a:fillRef>
          <a:effectRef idx="0">
            <a:schemeClr val="accent1"/>
          </a:effectRef>
          <a:fontRef idx="minor">
            <a:schemeClr val="tx1"/>
          </a:fontRef>
        </p:style>
      </p:cxnSp>
      <p:graphicFrame>
        <p:nvGraphicFramePr>
          <p:cNvPr id="4" name="表格 3"/>
          <p:cNvGraphicFramePr/>
          <p:nvPr/>
        </p:nvGraphicFramePr>
        <p:xfrm>
          <a:off x="6280150" y="182245"/>
          <a:ext cx="4763135" cy="6578600"/>
        </p:xfrm>
        <a:graphic>
          <a:graphicData uri="http://schemas.openxmlformats.org/drawingml/2006/table">
            <a:tbl>
              <a:tblPr firstRow="1" bandRow="1">
                <a:tableStyleId>{5C22544A-7EE6-4342-B048-85BDC9FD1C3A}</a:tableStyleId>
              </a:tblPr>
              <a:tblGrid>
                <a:gridCol w="678180"/>
                <a:gridCol w="1407795"/>
                <a:gridCol w="1624330"/>
                <a:gridCol w="1052830"/>
              </a:tblGrid>
              <a:tr h="595630">
                <a:tc gridSpan="4">
                  <a:txBody>
                    <a:bodyPr/>
                    <a:p>
                      <a:pPr indent="0" algn="ctr">
                        <a:buNone/>
                      </a:pPr>
                      <a:r>
                        <a:rPr lang="zh-CN" sz="1100" b="0">
                          <a:solidFill>
                            <a:srgbClr val="000000"/>
                          </a:solidFill>
                          <a:latin typeface="Arial" panose="020B0604020202020204" pitchFamily="34" charset="0"/>
                          <a:ea typeface="方正小标宋简体" panose="03000509000000000000" charset="-122"/>
                        </a:rPr>
                        <a:t>广东省水资源税适用税额表</a:t>
                      </a:r>
                      <a:endParaRPr lang="en-US" altLang="en-US" sz="1100" b="0">
                        <a:solidFill>
                          <a:srgbClr val="000000"/>
                        </a:solidFill>
                        <a:latin typeface="方正小标宋简体" panose="03000509000000000000" charset="-122"/>
                      </a:endParaRPr>
                    </a:p>
                  </a:txBody>
                  <a:tcPr marL="12700" marR="12700" marT="12700" vert="horz" anchor="ctr" anchorCtr="0">
                    <a:lnL>
                      <a:noFill/>
                    </a:lnL>
                    <a:lnR cap="flat">
                      <a:noFill/>
                    </a:lnR>
                    <a:lnT cap="flat">
                      <a:noFill/>
                    </a:lnT>
                    <a:lnB cap="flat">
                      <a:noFill/>
                    </a:lnB>
                    <a:lnTlToBr>
                      <a:noFill/>
                    </a:lnTlToBr>
                    <a:lnBlToTr>
                      <a:noFill/>
                    </a:lnBlToTr>
                    <a:noFill/>
                  </a:tcPr>
                </a:tc>
                <a:tc hMerge="1">
                  <a:tcPr>
                    <a:lnT cap="flat">
                      <a:noFill/>
                    </a:lnT>
                    <a:lnB cap="flat">
                      <a:noFill/>
                    </a:lnB>
                  </a:tcPr>
                </a:tc>
                <a:tc hMerge="1">
                  <a:tcPr>
                    <a:lnT cap="flat">
                      <a:noFill/>
                    </a:lnT>
                    <a:lnB cap="flat">
                      <a:noFill/>
                    </a:lnB>
                  </a:tcPr>
                </a:tc>
                <a:tc hMerge="1">
                  <a:tcPr>
                    <a:lnR cap="flat">
                      <a:noFill/>
                    </a:lnR>
                    <a:lnT cap="flat">
                      <a:noFill/>
                    </a:lnT>
                    <a:lnB cap="flat">
                      <a:noFill/>
                    </a:lnB>
                  </a:tcPr>
                </a:tc>
              </a:tr>
              <a:tr h="434340">
                <a:tc>
                  <a:txBody>
                    <a:bodyPr/>
                    <a:p>
                      <a:pPr indent="0" algn="r">
                        <a:buNone/>
                      </a:pPr>
                      <a:endParaRPr lang="en-US" altLang="en-US" sz="600" b="0">
                        <a:solidFill>
                          <a:srgbClr val="000000"/>
                        </a:solidFill>
                        <a:latin typeface="宋体" panose="02010600030101010101" pitchFamily="2" charset="-122"/>
                      </a:endParaRPr>
                    </a:p>
                  </a:txBody>
                  <a:tcPr marL="12700" marR="12700" marT="12700" vert="horz" anchor="ctr" anchorCtr="0">
                    <a:lnL>
                      <a:noFill/>
                    </a:lnL>
                    <a:lnR>
                      <a:noFill/>
                    </a:lnR>
                    <a:lnT cap="flat">
                      <a:noFill/>
                    </a:lnT>
                    <a:lnB w="6350" cap="flat" cmpd="sng">
                      <a:solidFill>
                        <a:srgbClr val="000000"/>
                      </a:solidFill>
                      <a:prstDash val="solid"/>
                      <a:headEnd type="none" w="med" len="med"/>
                      <a:tailEnd type="none" w="med" len="med"/>
                    </a:lnB>
                    <a:lnTlToBr>
                      <a:noFill/>
                    </a:lnTlToBr>
                    <a:lnBlToTr>
                      <a:noFill/>
                    </a:lnBlToTr>
                    <a:noFill/>
                  </a:tcPr>
                </a:tc>
                <a:tc>
                  <a:txBody>
                    <a:bodyPr/>
                    <a:p>
                      <a:pPr indent="0" algn="r">
                        <a:buNone/>
                      </a:pPr>
                      <a:endParaRPr lang="en-US" altLang="en-US" sz="600" b="0">
                        <a:solidFill>
                          <a:srgbClr val="000000"/>
                        </a:solidFill>
                        <a:latin typeface="宋体" panose="02010600030101010101" pitchFamily="2" charset="-122"/>
                      </a:endParaRPr>
                    </a:p>
                  </a:txBody>
                  <a:tcPr marL="12700" marR="12700" marT="12700" vert="horz" anchor="ctr" anchorCtr="0">
                    <a:lnL>
                      <a:noFill/>
                    </a:lnL>
                    <a:lnR>
                      <a:noFill/>
                    </a:lnR>
                    <a:lnT cap="flat">
                      <a:noFill/>
                    </a:lnT>
                    <a:lnB w="6350" cap="flat" cmpd="sng">
                      <a:solidFill>
                        <a:srgbClr val="000000"/>
                      </a:solidFill>
                      <a:prstDash val="solid"/>
                      <a:headEnd type="none" w="med" len="med"/>
                      <a:tailEnd type="none" w="med" len="med"/>
                    </a:lnB>
                    <a:lnTlToBr>
                      <a:noFill/>
                    </a:lnTlToBr>
                    <a:lnBlToTr>
                      <a:noFill/>
                    </a:lnBlToTr>
                    <a:noFill/>
                  </a:tcPr>
                </a:tc>
                <a:tc>
                  <a:txBody>
                    <a:bodyPr/>
                    <a:p>
                      <a:pPr indent="0" algn="r">
                        <a:buNone/>
                      </a:pPr>
                      <a:endParaRPr lang="en-US" altLang="en-US" sz="600" b="0">
                        <a:solidFill>
                          <a:srgbClr val="000000"/>
                        </a:solidFill>
                        <a:latin typeface="宋体" panose="02010600030101010101" pitchFamily="2" charset="-122"/>
                      </a:endParaRPr>
                    </a:p>
                  </a:txBody>
                  <a:tcPr marL="12700" marR="12700" marT="12700" vert="horz" anchor="ctr" anchorCtr="0">
                    <a:lnL>
                      <a:noFill/>
                    </a:lnL>
                    <a:lnR>
                      <a:noFill/>
                    </a:lnR>
                    <a:lnT cap="flat">
                      <a:noFill/>
                    </a:lnT>
                    <a:lnB w="6350" cap="flat" cmpd="sng">
                      <a:solidFill>
                        <a:srgbClr val="000000"/>
                      </a:solidFill>
                      <a:prstDash val="solid"/>
                      <a:headEnd type="none" w="med" len="med"/>
                      <a:tailEnd type="none" w="med" len="med"/>
                    </a:lnB>
                    <a:lnTlToBr>
                      <a:noFill/>
                    </a:lnTlToBr>
                    <a:lnBlToTr>
                      <a:noFill/>
                    </a:lnBlToTr>
                    <a:noFill/>
                  </a:tcPr>
                </a:tc>
                <a:tc>
                  <a:txBody>
                    <a:bodyPr/>
                    <a:p>
                      <a:pPr indent="0" algn="r">
                        <a:buNone/>
                      </a:pPr>
                      <a:r>
                        <a:rPr lang="zh-CN" sz="800" b="0">
                          <a:solidFill>
                            <a:srgbClr val="000000"/>
                          </a:solidFill>
                          <a:latin typeface="Arial" panose="020B0604020202020204" pitchFamily="34" charset="0"/>
                          <a:ea typeface="宋体" panose="02010600030101010101" pitchFamily="2" charset="-122"/>
                        </a:rPr>
                        <a:t>单位：元/立方米、元/千瓦时</a:t>
                      </a:r>
                      <a:endParaRPr lang="en-US" altLang="en-US" sz="800" b="0">
                        <a:solidFill>
                          <a:srgbClr val="000000"/>
                        </a:solidFill>
                        <a:latin typeface="宋体" panose="02010600030101010101" pitchFamily="2" charset="-122"/>
                      </a:endParaRPr>
                    </a:p>
                  </a:txBody>
                  <a:tcPr marL="12700" marR="12700" marT="12700" vert="horz" anchor="ctr" anchorCtr="0">
                    <a:lnL>
                      <a:noFill/>
                    </a:lnL>
                    <a:lnR cap="flat">
                      <a:noFill/>
                    </a:lnR>
                    <a:lnT cap="flat">
                      <a:noFill/>
                    </a:lnT>
                    <a:lnB w="6350" cap="flat" cmpd="sng">
                      <a:solidFill>
                        <a:srgbClr val="000000"/>
                      </a:solidFill>
                      <a:prstDash val="solid"/>
                      <a:headEnd type="none" w="med" len="med"/>
                      <a:tailEnd type="none" w="med" len="med"/>
                    </a:lnB>
                    <a:lnTlToBr>
                      <a:noFill/>
                    </a:lnTlToBr>
                    <a:lnBlToTr>
                      <a:noFill/>
                    </a:lnBlToTr>
                    <a:noFill/>
                  </a:tcPr>
                </a:tc>
              </a:tr>
              <a:tr h="427355">
                <a:tc>
                  <a:txBody>
                    <a:bodyPr/>
                    <a:p>
                      <a:pPr indent="0" algn="ctr">
                        <a:buNone/>
                      </a:pPr>
                      <a:r>
                        <a:rPr lang="zh-CN" sz="800" b="1">
                          <a:solidFill>
                            <a:srgbClr val="000000"/>
                          </a:solidFill>
                          <a:latin typeface="Arial" panose="020B0604020202020204" pitchFamily="34" charset="0"/>
                          <a:ea typeface="宋体" panose="02010600030101010101" pitchFamily="2" charset="-122"/>
                        </a:rPr>
                        <a:t>类别</a:t>
                      </a:r>
                      <a:endParaRPr lang="en-US" altLang="en-US" sz="800" b="1">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gridSpan="2">
                  <a:txBody>
                    <a:bodyPr/>
                    <a:p>
                      <a:pPr indent="0" algn="ctr">
                        <a:buNone/>
                      </a:pPr>
                      <a:r>
                        <a:rPr lang="zh-CN" sz="800" b="1">
                          <a:solidFill>
                            <a:srgbClr val="000000"/>
                          </a:solidFill>
                          <a:latin typeface="Arial" panose="020B0604020202020204" pitchFamily="34" charset="0"/>
                          <a:ea typeface="宋体" panose="02010600030101010101" pitchFamily="2" charset="-122"/>
                        </a:rPr>
                        <a:t>取用水户</a:t>
                      </a:r>
                      <a:endParaRPr lang="en-US" altLang="en-US" sz="800" b="1">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hMerge="1">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a:txBody>
                    <a:bodyPr/>
                    <a:p>
                      <a:pPr indent="0" algn="ctr">
                        <a:buNone/>
                      </a:pPr>
                      <a:r>
                        <a:rPr lang="zh-CN" sz="800" b="1">
                          <a:solidFill>
                            <a:srgbClr val="000000"/>
                          </a:solidFill>
                          <a:latin typeface="Arial" panose="020B0604020202020204" pitchFamily="34" charset="0"/>
                          <a:ea typeface="宋体" panose="02010600030101010101" pitchFamily="2" charset="-122"/>
                        </a:rPr>
                        <a:t>税额标准</a:t>
                      </a:r>
                      <a:endParaRPr lang="en-US" altLang="en-US" sz="800" b="1">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458470">
                <a:tc>
                  <a:txBody>
                    <a:bodyPr/>
                    <a:p>
                      <a:pPr indent="0" algn="ctr">
                        <a:buNone/>
                      </a:pPr>
                      <a:r>
                        <a:rPr lang="zh-CN" sz="800" b="0">
                          <a:solidFill>
                            <a:srgbClr val="000000"/>
                          </a:solidFill>
                          <a:latin typeface="Arial" panose="020B0604020202020204" pitchFamily="34" charset="0"/>
                          <a:ea typeface="宋体" panose="02010600030101010101" pitchFamily="2" charset="-122"/>
                        </a:rPr>
                        <a:t>地表水</a:t>
                      </a:r>
                      <a:endParaRPr lang="en-US" altLang="en-US" sz="8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gridSpan="2">
                  <a:txBody>
                    <a:bodyPr/>
                    <a:p>
                      <a:pPr indent="0" algn="ctr">
                        <a:buNone/>
                      </a:pPr>
                      <a:r>
                        <a:rPr lang="zh-CN" sz="800" b="0">
                          <a:solidFill>
                            <a:srgbClr val="000000"/>
                          </a:solidFill>
                          <a:latin typeface="Arial" panose="020B0604020202020204" pitchFamily="34" charset="0"/>
                          <a:ea typeface="宋体" panose="02010600030101010101" pitchFamily="2" charset="-122"/>
                        </a:rPr>
                        <a:t>城镇公共供水、生产、经营或其他取用水</a:t>
                      </a:r>
                      <a:endParaRPr lang="en-US" altLang="en-US" sz="8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hMerge="1">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a:txBody>
                    <a:bodyPr/>
                    <a:p>
                      <a:pPr indent="0" algn="ctr">
                        <a:buNone/>
                      </a:pPr>
                      <a:r>
                        <a:rPr lang="en-US" sz="800" b="0">
                          <a:solidFill>
                            <a:srgbClr val="000000"/>
                          </a:solidFill>
                          <a:latin typeface="宋体" panose="02010600030101010101" pitchFamily="2" charset="-122"/>
                        </a:rPr>
                        <a:t>0.2</a:t>
                      </a:r>
                      <a:endParaRPr lang="en-US" altLang="en-US" sz="8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455930">
                <a:tc>
                  <a:txBody>
                    <a:bodyPr/>
                    <a:p>
                      <a:pPr indent="0" algn="ctr">
                        <a:buNone/>
                      </a:pPr>
                      <a:r>
                        <a:rPr lang="zh-CN" sz="800" b="0">
                          <a:solidFill>
                            <a:srgbClr val="000000"/>
                          </a:solidFill>
                          <a:latin typeface="Arial" panose="020B0604020202020204" pitchFamily="34" charset="0"/>
                          <a:ea typeface="宋体" panose="02010600030101010101" pitchFamily="2" charset="-122"/>
                        </a:rPr>
                        <a:t>地下水</a:t>
                      </a:r>
                      <a:endParaRPr lang="en-US" altLang="en-US" sz="8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gridSpan="2">
                  <a:txBody>
                    <a:bodyPr/>
                    <a:p>
                      <a:pPr indent="0" algn="ctr">
                        <a:buNone/>
                      </a:pPr>
                      <a:r>
                        <a:rPr lang="zh-CN" sz="800" b="0">
                          <a:solidFill>
                            <a:srgbClr val="000000"/>
                          </a:solidFill>
                          <a:latin typeface="Arial" panose="020B0604020202020204" pitchFamily="34" charset="0"/>
                          <a:ea typeface="宋体" panose="02010600030101010101" pitchFamily="2" charset="-122"/>
                        </a:rPr>
                        <a:t>城镇公共供水、生产、经营或其他取用水</a:t>
                      </a:r>
                      <a:endParaRPr lang="en-US" altLang="en-US" sz="8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hMerge="1">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a:txBody>
                    <a:bodyPr/>
                    <a:p>
                      <a:pPr indent="0" algn="ctr">
                        <a:buNone/>
                      </a:pPr>
                      <a:r>
                        <a:rPr lang="en-US" sz="800" b="0">
                          <a:solidFill>
                            <a:srgbClr val="000000"/>
                          </a:solidFill>
                          <a:latin typeface="宋体" panose="02010600030101010101" pitchFamily="2" charset="-122"/>
                        </a:rPr>
                        <a:t>0.5</a:t>
                      </a:r>
                      <a:endParaRPr lang="en-US" altLang="en-US" sz="8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457835">
                <a:tc rowSpan="6">
                  <a:txBody>
                    <a:bodyPr/>
                    <a:p>
                      <a:pPr indent="0" algn="ctr">
                        <a:buNone/>
                      </a:pPr>
                      <a:r>
                        <a:rPr lang="zh-CN" sz="800" b="0">
                          <a:solidFill>
                            <a:srgbClr val="000000"/>
                          </a:solidFill>
                          <a:latin typeface="Arial" panose="020B0604020202020204" pitchFamily="34" charset="0"/>
                          <a:ea typeface="宋体" panose="02010600030101010101" pitchFamily="2" charset="-122"/>
                        </a:rPr>
                        <a:t>特殊用水</a:t>
                      </a:r>
                      <a:endParaRPr lang="en-US" altLang="en-US" sz="8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rowSpan="2">
                  <a:txBody>
                    <a:bodyPr/>
                    <a:p>
                      <a:pPr indent="0" algn="ctr">
                        <a:buNone/>
                      </a:pPr>
                      <a:r>
                        <a:rPr lang="zh-CN" sz="800" b="0">
                          <a:solidFill>
                            <a:srgbClr val="000000"/>
                          </a:solidFill>
                          <a:latin typeface="Arial" panose="020B0604020202020204" pitchFamily="34" charset="0"/>
                          <a:ea typeface="宋体" panose="02010600030101010101" pitchFamily="2" charset="-122"/>
                        </a:rPr>
                        <a:t>水力发电</a:t>
                      </a:r>
                      <a:endParaRPr lang="en-US" altLang="en-US" sz="8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800" b="0">
                          <a:solidFill>
                            <a:srgbClr val="000000"/>
                          </a:solidFill>
                          <a:latin typeface="Arial" panose="020B0604020202020204" pitchFamily="34" charset="0"/>
                          <a:ea typeface="宋体" panose="02010600030101010101" pitchFamily="2" charset="-122"/>
                        </a:rPr>
                        <a:t>小型</a:t>
                      </a:r>
                      <a:endParaRPr lang="en-US" altLang="en-US" sz="8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800" b="0">
                          <a:solidFill>
                            <a:srgbClr val="000000"/>
                          </a:solidFill>
                          <a:latin typeface="Arial" panose="020B0604020202020204" pitchFamily="34" charset="0"/>
                          <a:ea typeface="宋体" panose="02010600030101010101" pitchFamily="2" charset="-122"/>
                        </a:rPr>
                        <a:t>0.005元/千瓦时</a:t>
                      </a:r>
                      <a:endParaRPr lang="en-US" altLang="en-US" sz="8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454660">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a:txBody>
                    <a:bodyPr/>
                    <a:p>
                      <a:pPr indent="0" algn="ctr">
                        <a:buNone/>
                      </a:pPr>
                      <a:r>
                        <a:rPr lang="zh-CN" sz="800" b="0">
                          <a:solidFill>
                            <a:srgbClr val="000000"/>
                          </a:solidFill>
                          <a:latin typeface="Arial" panose="020B0604020202020204" pitchFamily="34" charset="0"/>
                          <a:ea typeface="宋体" panose="02010600030101010101" pitchFamily="2" charset="-122"/>
                        </a:rPr>
                        <a:t>大中型</a:t>
                      </a:r>
                      <a:endParaRPr lang="en-US" altLang="en-US" sz="8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800" b="0">
                          <a:solidFill>
                            <a:srgbClr val="000000"/>
                          </a:solidFill>
                          <a:latin typeface="Arial" panose="020B0604020202020204" pitchFamily="34" charset="0"/>
                          <a:ea typeface="宋体" panose="02010600030101010101" pitchFamily="2" charset="-122"/>
                        </a:rPr>
                        <a:t>0.007元/千瓦时</a:t>
                      </a:r>
                      <a:endParaRPr lang="en-US" altLang="en-US" sz="8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461010">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gridSpan="2">
                  <a:txBody>
                    <a:bodyPr/>
                    <a:p>
                      <a:pPr indent="0" algn="ctr">
                        <a:buNone/>
                      </a:pPr>
                      <a:r>
                        <a:rPr lang="zh-CN" sz="800" b="0">
                          <a:solidFill>
                            <a:srgbClr val="000000"/>
                          </a:solidFill>
                          <a:latin typeface="Arial" panose="020B0604020202020204" pitchFamily="34" charset="0"/>
                          <a:ea typeface="宋体" panose="02010600030101010101" pitchFamily="2" charset="-122"/>
                        </a:rPr>
                        <a:t>核电、火力发电等直流式（贯流式，不含循环式）、河道内生产（非水力发电）</a:t>
                      </a:r>
                      <a:endParaRPr lang="en-US" altLang="en-US" sz="8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hMerge="1">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a:txBody>
                    <a:bodyPr/>
                    <a:p>
                      <a:pPr indent="0" algn="ctr">
                        <a:buNone/>
                      </a:pPr>
                      <a:r>
                        <a:rPr lang="en-US" sz="800" b="0">
                          <a:solidFill>
                            <a:srgbClr val="000000"/>
                          </a:solidFill>
                          <a:latin typeface="宋体" panose="02010600030101010101" pitchFamily="2" charset="-122"/>
                        </a:rPr>
                        <a:t>0.005</a:t>
                      </a:r>
                      <a:endParaRPr lang="en-US" altLang="en-US" sz="8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457200">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gridSpan="2">
                  <a:txBody>
                    <a:bodyPr/>
                    <a:p>
                      <a:pPr indent="0" algn="ctr">
                        <a:buNone/>
                      </a:pPr>
                      <a:r>
                        <a:rPr lang="zh-CN" sz="800" b="0">
                          <a:solidFill>
                            <a:srgbClr val="000000"/>
                          </a:solidFill>
                          <a:latin typeface="Arial" panose="020B0604020202020204" pitchFamily="34" charset="0"/>
                          <a:ea typeface="宋体" panose="02010600030101010101" pitchFamily="2" charset="-122"/>
                        </a:rPr>
                        <a:t>供农村人口生活用水</a:t>
                      </a:r>
                      <a:endParaRPr lang="en-US" altLang="en-US" sz="8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hMerge="1">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a:txBody>
                    <a:bodyPr/>
                    <a:p>
                      <a:pPr indent="0" algn="ctr">
                        <a:buNone/>
                      </a:pPr>
                      <a:r>
                        <a:rPr lang="en-US" sz="800" b="0">
                          <a:solidFill>
                            <a:srgbClr val="000000"/>
                          </a:solidFill>
                          <a:latin typeface="宋体" panose="02010600030101010101" pitchFamily="2" charset="-122"/>
                        </a:rPr>
                        <a:t>0.02</a:t>
                      </a:r>
                      <a:endParaRPr lang="en-US" altLang="en-US" sz="8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455930">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gridSpan="2">
                  <a:txBody>
                    <a:bodyPr/>
                    <a:p>
                      <a:pPr indent="0" algn="ctr">
                        <a:buNone/>
                      </a:pPr>
                      <a:r>
                        <a:rPr lang="zh-CN" sz="800" b="0">
                          <a:solidFill>
                            <a:srgbClr val="000000"/>
                          </a:solidFill>
                          <a:latin typeface="Arial" panose="020B0604020202020204" pitchFamily="34" charset="0"/>
                          <a:ea typeface="宋体" panose="02010600030101010101" pitchFamily="2" charset="-122"/>
                        </a:rPr>
                        <a:t>疏干排水回收利用</a:t>
                      </a:r>
                      <a:endParaRPr lang="en-US" altLang="en-US" sz="8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hMerge="1">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a:txBody>
                    <a:bodyPr/>
                    <a:p>
                      <a:pPr indent="0" algn="ctr">
                        <a:buNone/>
                      </a:pPr>
                      <a:r>
                        <a:rPr lang="en-US" sz="800" b="0">
                          <a:solidFill>
                            <a:srgbClr val="000000"/>
                          </a:solidFill>
                          <a:latin typeface="宋体" panose="02010600030101010101" pitchFamily="2" charset="-122"/>
                        </a:rPr>
                        <a:t>0.2</a:t>
                      </a:r>
                      <a:endParaRPr lang="en-US" altLang="en-US" sz="8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458470">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gridSpan="2">
                  <a:txBody>
                    <a:bodyPr/>
                    <a:p>
                      <a:pPr indent="0" algn="ctr">
                        <a:buNone/>
                      </a:pPr>
                      <a:r>
                        <a:rPr lang="zh-CN" sz="800" b="0">
                          <a:solidFill>
                            <a:srgbClr val="000000"/>
                          </a:solidFill>
                          <a:latin typeface="Arial" panose="020B0604020202020204" pitchFamily="34" charset="0"/>
                          <a:ea typeface="宋体" panose="02010600030101010101" pitchFamily="2" charset="-122"/>
                        </a:rPr>
                        <a:t>水源热泵</a:t>
                      </a:r>
                      <a:endParaRPr lang="en-US" altLang="en-US" sz="8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hMerge="1">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a:txBody>
                    <a:bodyPr/>
                    <a:p>
                      <a:pPr indent="0" algn="ctr">
                        <a:buNone/>
                      </a:pPr>
                      <a:r>
                        <a:rPr lang="en-US" sz="800" b="0">
                          <a:solidFill>
                            <a:srgbClr val="000000"/>
                          </a:solidFill>
                          <a:latin typeface="宋体" panose="02010600030101010101" pitchFamily="2" charset="-122"/>
                        </a:rPr>
                        <a:t>0.2</a:t>
                      </a:r>
                      <a:endParaRPr lang="en-US" altLang="en-US" sz="8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1461770">
                <a:tc gridSpan="4">
                  <a:txBody>
                    <a:bodyPr/>
                    <a:p>
                      <a:pPr indent="0">
                        <a:buNone/>
                      </a:pPr>
                      <a:r>
                        <a:rPr lang="zh-CN" sz="700" b="0">
                          <a:solidFill>
                            <a:srgbClr val="000000"/>
                          </a:solidFill>
                          <a:latin typeface="Arial" panose="020B0604020202020204" pitchFamily="34" charset="0"/>
                          <a:ea typeface="宋体" panose="02010600030101010101" pitchFamily="2" charset="-122"/>
                        </a:rPr>
                        <a:t>备注：</a:t>
                      </a:r>
                      <a:endParaRPr lang="zh-CN" sz="700" b="0">
                        <a:solidFill>
                          <a:srgbClr val="000000"/>
                        </a:solidFill>
                        <a:latin typeface="Arial" panose="020B0604020202020204" pitchFamily="34" charset="0"/>
                        <a:ea typeface="宋体" panose="02010600030101010101" pitchFamily="2" charset="-122"/>
                      </a:endParaRPr>
                    </a:p>
                    <a:p>
                      <a:pPr indent="0">
                        <a:buNone/>
                      </a:pPr>
                      <a:r>
                        <a:rPr lang="zh-CN" sz="700" b="0">
                          <a:solidFill>
                            <a:srgbClr val="000000"/>
                          </a:solidFill>
                          <a:latin typeface="Arial" panose="020B0604020202020204" pitchFamily="34" charset="0"/>
                          <a:ea typeface="宋体" panose="02010600030101010101" pitchFamily="2" charset="-122"/>
                        </a:rPr>
                        <a:t>1.纳税人根据征税对象、所属行业等适用相应的税额，取用水资源适用不同税额标准的应分别计量实际取用水量，未分别计量的，从高适用税额；</a:t>
                      </a:r>
                      <a:endParaRPr lang="zh-CN" sz="700" b="0">
                        <a:solidFill>
                          <a:srgbClr val="000000"/>
                        </a:solidFill>
                        <a:latin typeface="Arial" panose="020B0604020202020204" pitchFamily="34" charset="0"/>
                        <a:ea typeface="宋体" panose="02010600030101010101" pitchFamily="2" charset="-122"/>
                      </a:endParaRPr>
                    </a:p>
                    <a:p>
                      <a:pPr indent="0">
                        <a:buNone/>
                      </a:pPr>
                      <a:r>
                        <a:rPr lang="zh-CN" sz="700" b="0">
                          <a:solidFill>
                            <a:srgbClr val="000000"/>
                          </a:solidFill>
                          <a:latin typeface="Arial" panose="020B0604020202020204" pitchFamily="34" charset="0"/>
                          <a:ea typeface="宋体" panose="02010600030101010101" pitchFamily="2" charset="-122"/>
                        </a:rPr>
                        <a:t>2.小型水力发电是指根据《广东省小水电管理办法》确定的本省行政区域内装机容量5万千瓦及以下水电工程；</a:t>
                      </a:r>
                      <a:endParaRPr lang="zh-CN" sz="700" b="0">
                        <a:solidFill>
                          <a:srgbClr val="000000"/>
                        </a:solidFill>
                        <a:latin typeface="Arial" panose="020B0604020202020204" pitchFamily="34" charset="0"/>
                        <a:ea typeface="宋体" panose="02010600030101010101" pitchFamily="2" charset="-122"/>
                      </a:endParaRPr>
                    </a:p>
                    <a:p>
                      <a:pPr indent="0">
                        <a:buNone/>
                      </a:pPr>
                      <a:r>
                        <a:rPr lang="zh-CN" sz="700" b="0">
                          <a:solidFill>
                            <a:srgbClr val="000000"/>
                          </a:solidFill>
                          <a:latin typeface="Arial" panose="020B0604020202020204" pitchFamily="34" charset="0"/>
                          <a:ea typeface="宋体" panose="02010600030101010101" pitchFamily="2" charset="-122"/>
                        </a:rPr>
                        <a:t>3.核电、火力发电直流式、生物质能火力发电直流式取用地下水的，适用其他取用水的地下水税额；</a:t>
                      </a:r>
                      <a:endParaRPr lang="zh-CN" sz="700" b="0">
                        <a:solidFill>
                          <a:srgbClr val="000000"/>
                        </a:solidFill>
                        <a:latin typeface="Arial" panose="020B0604020202020204" pitchFamily="34" charset="0"/>
                        <a:ea typeface="宋体" panose="02010600030101010101" pitchFamily="2" charset="-122"/>
                      </a:endParaRPr>
                    </a:p>
                    <a:p>
                      <a:pPr indent="0">
                        <a:buNone/>
                      </a:pPr>
                      <a:r>
                        <a:rPr lang="zh-CN" sz="700" b="0">
                          <a:solidFill>
                            <a:srgbClr val="000000"/>
                          </a:solidFill>
                          <a:latin typeface="Arial" panose="020B0604020202020204" pitchFamily="34" charset="0"/>
                          <a:ea typeface="宋体" panose="02010600030101010101" pitchFamily="2" charset="-122"/>
                        </a:rPr>
                        <a:t>4.生物质能火力发电直流式（贯流式、不含循环式），按火力发电（贯流式，不含循环式）的适用税额减半征收；</a:t>
                      </a:r>
                      <a:endParaRPr lang="zh-CN" sz="700" b="0">
                        <a:solidFill>
                          <a:srgbClr val="000000"/>
                        </a:solidFill>
                        <a:latin typeface="Arial" panose="020B0604020202020204" pitchFamily="34" charset="0"/>
                        <a:ea typeface="宋体" panose="02010600030101010101" pitchFamily="2" charset="-122"/>
                      </a:endParaRPr>
                    </a:p>
                    <a:p>
                      <a:pPr indent="0">
                        <a:buNone/>
                      </a:pPr>
                      <a:r>
                        <a:rPr lang="zh-CN" sz="700" b="0">
                          <a:solidFill>
                            <a:srgbClr val="000000"/>
                          </a:solidFill>
                          <a:latin typeface="Arial" panose="020B0604020202020204" pitchFamily="34" charset="0"/>
                          <a:ea typeface="宋体" panose="02010600030101010101" pitchFamily="2" charset="-122"/>
                        </a:rPr>
                        <a:t>5.疏干排水直接外排按生产、经营取用水的地下水税额标准执行。</a:t>
                      </a:r>
                      <a:endParaRPr lang="en-US" altLang="en-US" sz="700" b="0">
                        <a:solidFill>
                          <a:srgbClr val="000000"/>
                        </a:solidFill>
                        <a:latin typeface="宋体" panose="02010600030101010101" pitchFamily="2" charset="-122"/>
                      </a:endParaRPr>
                    </a:p>
                  </a:txBody>
                  <a:tcPr marL="12700" marR="12700" marT="12700" vert="horz" anchor="t" anchorCtr="0">
                    <a:lnL>
                      <a:noFill/>
                    </a:lnL>
                    <a:lnR cap="flat">
                      <a:noFill/>
                    </a:lnR>
                    <a:lnT w="6350" cap="flat" cmpd="sng">
                      <a:solidFill>
                        <a:srgbClr val="000000"/>
                      </a:solidFill>
                      <a:prstDash val="solid"/>
                      <a:headEnd type="none" w="med" len="med"/>
                      <a:tailEnd type="none" w="med" len="med"/>
                    </a:lnT>
                    <a:lnB cap="flat">
                      <a:noFill/>
                    </a:lnB>
                    <a:lnTlToBr>
                      <a:noFill/>
                    </a:lnTlToBr>
                    <a:lnBlToTr>
                      <a:noFill/>
                    </a:lnBlToTr>
                    <a:noFill/>
                  </a:tcPr>
                </a:tc>
                <a:tc hMerge="1">
                  <a:tcPr>
                    <a:lnT w="6350" cap="flat" cmpd="sng">
                      <a:solidFill>
                        <a:srgbClr val="000000"/>
                      </a:solidFill>
                      <a:prstDash val="solid"/>
                      <a:headEnd type="none" w="med" len="med"/>
                      <a:tailEnd type="none" w="med" len="med"/>
                    </a:lnT>
                  </a:tcPr>
                </a:tc>
                <a:tc hMerge="1">
                  <a:tcPr>
                    <a:lnT w="6350" cap="flat" cmpd="sng">
                      <a:solidFill>
                        <a:srgbClr val="000000"/>
                      </a:solidFill>
                      <a:prstDash val="solid"/>
                      <a:headEnd type="none" w="med" len="med"/>
                      <a:tailEnd type="none" w="med" len="med"/>
                    </a:lnT>
                  </a:tcPr>
                </a:tc>
                <a:tc hMerge="1">
                  <a:tcPr>
                    <a:lnR cap="flat">
                      <a:noFill/>
                    </a:lnR>
                    <a:lnT w="6350" cap="flat" cmpd="sng">
                      <a:solidFill>
                        <a:srgbClr val="000000"/>
                      </a:solidFill>
                      <a:prstDash val="solid"/>
                      <a:headEnd type="none" w="med" len="med"/>
                      <a:tailEnd type="none" w="med" len="med"/>
                    </a:lnT>
                  </a:tcPr>
                </a:tc>
              </a:tr>
            </a:tbl>
          </a:graphicData>
        </a:graphic>
      </p:graphicFrame>
      <p:sp>
        <p:nvSpPr>
          <p:cNvPr id="9" name="文本框 8"/>
          <p:cNvSpPr txBox="1"/>
          <p:nvPr/>
        </p:nvSpPr>
        <p:spPr>
          <a:xfrm>
            <a:off x="935355" y="2094865"/>
            <a:ext cx="5238750" cy="4185285"/>
          </a:xfrm>
          <a:prstGeom prst="rect">
            <a:avLst/>
          </a:prstGeom>
          <a:noFill/>
        </p:spPr>
        <p:txBody>
          <a:bodyPr wrap="square" lIns="0" tIns="0" rIns="0" bIns="0" rtlCol="0"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defTabSz="964565" fontAlgn="auto">
              <a:lnSpc>
                <a:spcPct val="100000"/>
              </a:lnSpc>
              <a:spcBef>
                <a:spcPts val="0"/>
              </a:spcBef>
              <a:spcAft>
                <a:spcPts val="0"/>
              </a:spcAft>
              <a:buClrTx/>
              <a:buSzTx/>
              <a:buFontTx/>
              <a:defRPr/>
            </a:pPr>
            <a:r>
              <a:rPr lang="zh-CN" altLang="en-US" sz="1600" dirty="0">
                <a:latin typeface="宋体" panose="02010600030101010101" pitchFamily="2" charset="-122"/>
                <a:ea typeface="宋体" panose="02010600030101010101" pitchFamily="2" charset="-122"/>
                <a:cs typeface="宋体" panose="02010600030101010101" pitchFamily="2" charset="-122"/>
                <a:sym typeface="+mn-ea"/>
              </a:rPr>
              <a:t>资源税的适用税额由各省、自治区、直辖市人民政府统筹考虑本地区水资源状况、经济社会发展水平和水资源节约保护要求，按照有关规定，在所附《各省、自治区、直辖市水资源税最低平均税额表》规定的最低平均税额基础上，</a:t>
            </a:r>
            <a:r>
              <a:rPr lang="zh-CN" altLang="en-US" sz="1600" dirty="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分类确定具体适用税额。</a:t>
            </a:r>
            <a:endParaRPr lang="zh-CN" altLang="en-US" sz="1600" dirty="0">
              <a:solidFill>
                <a:srgbClr val="FF0000"/>
              </a:solidFill>
              <a:latin typeface="宋体" panose="02010600030101010101" pitchFamily="2" charset="-122"/>
              <a:ea typeface="宋体" panose="02010600030101010101" pitchFamily="2" charset="-122"/>
              <a:cs typeface="宋体" panose="02010600030101010101" pitchFamily="2" charset="-122"/>
              <a:sym typeface="+mn-ea"/>
            </a:endParaRPr>
          </a:p>
          <a:p>
            <a:pPr lvl="0" algn="l" defTabSz="964565" fontAlgn="auto">
              <a:lnSpc>
                <a:spcPct val="100000"/>
              </a:lnSpc>
              <a:spcBef>
                <a:spcPts val="0"/>
              </a:spcBef>
              <a:spcAft>
                <a:spcPts val="0"/>
              </a:spcAft>
              <a:buClrTx/>
              <a:buSzTx/>
              <a:buFontTx/>
              <a:defRPr/>
            </a:pPr>
            <a:endParaRPr lang="zh-CN" altLang="en-US" sz="1600" dirty="0">
              <a:solidFill>
                <a:srgbClr val="FF0000"/>
              </a:solidFill>
              <a:latin typeface="宋体" panose="02010600030101010101" pitchFamily="2" charset="-122"/>
              <a:ea typeface="宋体" panose="02010600030101010101" pitchFamily="2" charset="-122"/>
              <a:cs typeface="宋体" panose="02010600030101010101" pitchFamily="2" charset="-122"/>
              <a:sym typeface="+mn-ea"/>
            </a:endParaRPr>
          </a:p>
          <a:p>
            <a:pPr lvl="0" algn="l" defTabSz="964565" fontAlgn="auto">
              <a:lnSpc>
                <a:spcPct val="100000"/>
              </a:lnSpc>
              <a:spcBef>
                <a:spcPts val="0"/>
              </a:spcBef>
              <a:spcAft>
                <a:spcPts val="0"/>
              </a:spcAft>
              <a:buClrTx/>
              <a:buSzTx/>
              <a:buFontTx/>
              <a:defRPr/>
            </a:pPr>
            <a:r>
              <a:rPr lang="zh-CN" sz="16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1.纳税人根据征税对象、所属行业等适用相应的税额，取用水资源适用不同税额标准的应分别计量实际取用水量，未分别计量的，从高适用税额；</a:t>
            </a:r>
            <a:endParaRPr lang="zh-CN" sz="1600" b="0">
              <a:solidFill>
                <a:srgbClr val="000000"/>
              </a:solidFill>
              <a:latin typeface="宋体" panose="02010600030101010101" pitchFamily="2" charset="-122"/>
              <a:ea typeface="宋体" panose="02010600030101010101" pitchFamily="2" charset="-122"/>
              <a:cs typeface="宋体" panose="02010600030101010101" pitchFamily="2" charset="-122"/>
            </a:endParaRPr>
          </a:p>
          <a:p>
            <a:pPr indent="0" algn="l" fontAlgn="auto">
              <a:lnSpc>
                <a:spcPct val="100000"/>
              </a:lnSpc>
              <a:spcBef>
                <a:spcPts val="0"/>
              </a:spcBef>
              <a:spcAft>
                <a:spcPts val="0"/>
              </a:spcAft>
              <a:buNone/>
            </a:pPr>
            <a:r>
              <a:rPr lang="zh-CN" sz="16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2.小型水力发电是指根据《广东省小水电管理办法》确定的本省行政区域内装机容量5万千瓦及以下水电工程；</a:t>
            </a:r>
            <a:endParaRPr lang="zh-CN" sz="1600" b="0">
              <a:solidFill>
                <a:srgbClr val="000000"/>
              </a:solidFill>
              <a:latin typeface="宋体" panose="02010600030101010101" pitchFamily="2" charset="-122"/>
              <a:ea typeface="宋体" panose="02010600030101010101" pitchFamily="2" charset="-122"/>
              <a:cs typeface="宋体" panose="02010600030101010101" pitchFamily="2" charset="-122"/>
            </a:endParaRPr>
          </a:p>
          <a:p>
            <a:pPr indent="0" algn="l" fontAlgn="auto">
              <a:lnSpc>
                <a:spcPct val="100000"/>
              </a:lnSpc>
              <a:spcBef>
                <a:spcPts val="0"/>
              </a:spcBef>
              <a:spcAft>
                <a:spcPts val="0"/>
              </a:spcAft>
              <a:buNone/>
            </a:pPr>
            <a:r>
              <a:rPr lang="zh-CN" sz="16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3.核电、火力发电直流式、生物质能火力发电直流式取用地下水的，适用其他取用水的地下水税额；</a:t>
            </a:r>
            <a:endParaRPr lang="zh-CN" sz="1600" b="0">
              <a:solidFill>
                <a:srgbClr val="000000"/>
              </a:solidFill>
              <a:latin typeface="宋体" panose="02010600030101010101" pitchFamily="2" charset="-122"/>
              <a:ea typeface="宋体" panose="02010600030101010101" pitchFamily="2" charset="-122"/>
              <a:cs typeface="宋体" panose="02010600030101010101" pitchFamily="2" charset="-122"/>
            </a:endParaRPr>
          </a:p>
          <a:p>
            <a:pPr indent="0" algn="l" fontAlgn="auto">
              <a:lnSpc>
                <a:spcPct val="100000"/>
              </a:lnSpc>
              <a:spcBef>
                <a:spcPts val="0"/>
              </a:spcBef>
              <a:spcAft>
                <a:spcPts val="0"/>
              </a:spcAft>
              <a:buNone/>
            </a:pPr>
            <a:r>
              <a:rPr lang="zh-CN" sz="16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4.生物质能火力发电直流式（贯流式、不含循环式），按火力发电（贯流式，不含循环式）的适用税额减半征收；</a:t>
            </a:r>
            <a:endParaRPr lang="zh-CN" sz="1600" b="0">
              <a:solidFill>
                <a:srgbClr val="000000"/>
              </a:solidFill>
              <a:latin typeface="宋体" panose="02010600030101010101" pitchFamily="2" charset="-122"/>
              <a:ea typeface="宋体" panose="02010600030101010101" pitchFamily="2" charset="-122"/>
              <a:cs typeface="宋体" panose="02010600030101010101" pitchFamily="2" charset="-122"/>
            </a:endParaRPr>
          </a:p>
          <a:p>
            <a:pPr indent="0" algn="l" fontAlgn="auto">
              <a:lnSpc>
                <a:spcPct val="100000"/>
              </a:lnSpc>
              <a:spcBef>
                <a:spcPts val="0"/>
              </a:spcBef>
              <a:spcAft>
                <a:spcPts val="0"/>
              </a:spcAft>
              <a:buNone/>
            </a:pPr>
            <a:r>
              <a:rPr lang="zh-CN" sz="16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5.疏干排水直接外排按生产、经营取用水的地下水税额标准执行。</a:t>
            </a:r>
            <a:endParaRPr lang="zh-CN" altLang="en-US" sz="1600" dirty="0">
              <a:solidFill>
                <a:schemeClr val="accent5"/>
              </a:solidFill>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10" name="标题 5"/>
          <p:cNvSpPr>
            <a:spLocks noGrp="1"/>
          </p:cNvSpPr>
          <p:nvPr/>
        </p:nvSpPr>
        <p:spPr>
          <a:xfrm>
            <a:off x="626110" y="340995"/>
            <a:ext cx="3592830" cy="525145"/>
          </a:xfrm>
          <a:prstGeom prst="rect">
            <a:avLst/>
          </a:prstGeom>
        </p:spPr>
        <p:txBody>
          <a:bodyPr vert="horz" rtlCol="0">
            <a:noAutofit/>
            <a:scene3d>
              <a:camera prst="orthographicFront"/>
              <a:lightRig rig="threePt" dir="t"/>
            </a:scene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lvl="0" indent="-457200" algn="l">
              <a:buClrTx/>
              <a:buSzTx/>
              <a:buFont typeface="Wingdings" panose="05000000000000000000" charset="0"/>
              <a:buChar char="Ø"/>
            </a:pPr>
            <a:r>
              <a:rPr lang="zh-CN" altLang="en-US" sz="3600" b="1" dirty="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税收要素</a:t>
            </a:r>
            <a:endParaRPr lang="zh-CN" altLang="en-US" sz="3600" b="1" dirty="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endParaRPr>
          </a:p>
        </p:txBody>
      </p:sp>
    </p:spTree>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对角圆角 38"/>
          <p:cNvSpPr/>
          <p:nvPr/>
        </p:nvSpPr>
        <p:spPr>
          <a:xfrm>
            <a:off x="626110" y="1198245"/>
            <a:ext cx="11058525" cy="5255260"/>
          </a:xfrm>
          <a:prstGeom prst="round2DiagRect">
            <a:avLst/>
          </a:prstGeom>
          <a:noFill/>
          <a:ln w="12700" cap="flat" cmpd="sng" algn="ctr">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Light"/>
              <a:cs typeface="+mn-cs"/>
            </a:endParaRPr>
          </a:p>
        </p:txBody>
      </p:sp>
      <p:sp>
        <p:nvSpPr>
          <p:cNvPr id="3" name="文本框 22"/>
          <p:cNvSpPr txBox="1"/>
          <p:nvPr/>
        </p:nvSpPr>
        <p:spPr>
          <a:xfrm>
            <a:off x="2218690" y="1522095"/>
            <a:ext cx="3257550" cy="368935"/>
          </a:xfrm>
          <a:prstGeom prst="rect">
            <a:avLst/>
          </a:prstGeom>
          <a:noFill/>
        </p:spPr>
        <p:txBody>
          <a:bodyPr wrap="square" lIns="0" tIns="0" rIns="0" bIns="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u="none" strike="noStrike" kern="1200" cap="none" spc="0" normalizeH="0" baseline="0" noProof="0" dirty="0">
                <a:ln>
                  <a:noFill/>
                </a:ln>
                <a:solidFill>
                  <a:srgbClr val="353334"/>
                </a:solidFill>
                <a:effectLst/>
                <a:uLnTx/>
                <a:uFillTx/>
                <a:latin typeface="Source Han Serif CN Heavy" panose="02020400000000000000" pitchFamily="18" charset="-128"/>
                <a:ea typeface="Source Han Serif CN Heavy" panose="02020400000000000000" pitchFamily="18" charset="-128"/>
              </a:rPr>
              <a:t>税额标准</a:t>
            </a:r>
            <a:endParaRPr kumimoji="0" lang="zh-CN" altLang="en-US" sz="2400" b="1" u="none" strike="noStrike" kern="1200" cap="none" spc="0" normalizeH="0" baseline="0" noProof="0" dirty="0">
              <a:ln>
                <a:noFill/>
              </a:ln>
              <a:solidFill>
                <a:srgbClr val="353334"/>
              </a:solidFill>
              <a:effectLst/>
              <a:uLnTx/>
              <a:uFillTx/>
              <a:latin typeface="Source Han Serif CN Heavy" panose="02020400000000000000" pitchFamily="18" charset="-128"/>
              <a:ea typeface="Source Han Serif CN Heavy" panose="02020400000000000000" pitchFamily="18" charset="-128"/>
            </a:endParaRPr>
          </a:p>
        </p:txBody>
      </p:sp>
      <p:sp>
        <p:nvSpPr>
          <p:cNvPr id="7" name="文本框 6"/>
          <p:cNvSpPr txBox="1"/>
          <p:nvPr/>
        </p:nvSpPr>
        <p:spPr>
          <a:xfrm>
            <a:off x="1423670" y="1354455"/>
            <a:ext cx="256540" cy="615315"/>
          </a:xfrm>
          <a:prstGeom prst="rect">
            <a:avLst/>
          </a:prstGeom>
          <a:noFill/>
        </p:spPr>
        <p:txBody>
          <a:bodyPr wrap="none" lIns="0" tIns="0" rIns="0" bIns="0" rtlCol="0">
            <a:spAutoFit/>
          </a:bodyPr>
          <a:lstStyle/>
          <a:p>
            <a:pPr marR="0" indent="0" defTabSz="914400" fontAlgn="auto">
              <a:lnSpc>
                <a:spcPct val="100000"/>
              </a:lnSpc>
              <a:spcBef>
                <a:spcPts val="0"/>
              </a:spcBef>
              <a:spcAft>
                <a:spcPts val="0"/>
              </a:spcAft>
              <a:buClrTx/>
              <a:buSzTx/>
              <a:buFontTx/>
              <a:buNone/>
              <a:defRPr/>
            </a:pPr>
            <a:r>
              <a:rPr kumimoji="0" lang="en-US" altLang="zh-CN" sz="4000" b="1" kern="1200" cap="none" spc="0" normalizeH="0" baseline="0" noProof="0" dirty="0">
                <a:solidFill>
                  <a:srgbClr val="0163BB"/>
                </a:solidFill>
                <a:latin typeface="Source Han Serif CN Heavy" panose="02020400000000000000" pitchFamily="18" charset="-128"/>
                <a:ea typeface="Source Han Serif CN Heavy" panose="02020400000000000000" pitchFamily="18" charset="-128"/>
              </a:rPr>
              <a:t>6</a:t>
            </a:r>
            <a:endParaRPr kumimoji="0" lang="en-US" altLang="zh-CN" sz="4000" b="1" kern="1200" cap="none" spc="0" normalizeH="0" baseline="0" noProof="0" dirty="0">
              <a:solidFill>
                <a:srgbClr val="0163BB"/>
              </a:solidFill>
              <a:latin typeface="Source Han Serif CN Heavy" panose="02020400000000000000" pitchFamily="18" charset="-128"/>
              <a:ea typeface="Source Han Serif CN Heavy" panose="02020400000000000000" pitchFamily="18" charset="-128"/>
            </a:endParaRPr>
          </a:p>
        </p:txBody>
      </p:sp>
      <p:cxnSp>
        <p:nvCxnSpPr>
          <p:cNvPr id="8" name="直接连接符 90"/>
          <p:cNvCxnSpPr/>
          <p:nvPr/>
        </p:nvCxnSpPr>
        <p:spPr>
          <a:xfrm flipH="1">
            <a:off x="1902460" y="1483995"/>
            <a:ext cx="161290" cy="437515"/>
          </a:xfrm>
          <a:prstGeom prst="line">
            <a:avLst/>
          </a:prstGeom>
          <a:ln w="12700" cap="rnd">
            <a:round/>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1628140" y="2621280"/>
            <a:ext cx="8632825" cy="2308225"/>
          </a:xfrm>
          <a:prstGeom prst="rect">
            <a:avLst/>
          </a:prstGeom>
          <a:noFill/>
        </p:spPr>
        <p:txBody>
          <a:bodyPr wrap="square" lIns="0" tIns="0" rIns="0" bIns="0" rtlCol="0"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lvl="0" indent="-342900" algn="just" defTabSz="964565">
              <a:lnSpc>
                <a:spcPct val="150000"/>
              </a:lnSpc>
              <a:spcBef>
                <a:spcPts val="0"/>
              </a:spcBef>
              <a:spcAft>
                <a:spcPts val="0"/>
              </a:spcAft>
              <a:buClrTx/>
              <a:buSzTx/>
              <a:buFont typeface="Wingdings" panose="05000000000000000000" charset="0"/>
              <a:buChar char="u"/>
              <a:defRPr/>
            </a:pPr>
            <a:r>
              <a:rPr lang="zh-CN" altLang="en-US" sz="2000" dirty="0">
                <a:solidFill>
                  <a:schemeClr val="tx1"/>
                </a:solidFill>
                <a:latin typeface="新宋体" panose="02010609030101010101" charset="-122"/>
                <a:ea typeface="新宋体" panose="02010609030101010101" charset="-122"/>
                <a:cs typeface="新宋体" panose="02010609030101010101" charset="-122"/>
                <a:sym typeface="+mn-lt"/>
              </a:rPr>
              <a:t>纳税人通过</a:t>
            </a:r>
            <a:r>
              <a:rPr lang="zh-CN" altLang="en-US" sz="2000" dirty="0">
                <a:solidFill>
                  <a:srgbClr val="FF0000"/>
                </a:solidFill>
                <a:latin typeface="新宋体" panose="02010609030101010101" charset="-122"/>
                <a:ea typeface="新宋体" panose="02010609030101010101" charset="-122"/>
                <a:cs typeface="新宋体" panose="02010609030101010101" charset="-122"/>
                <a:sym typeface="+mn-lt"/>
              </a:rPr>
              <a:t>两个以上</a:t>
            </a:r>
            <a:r>
              <a:rPr lang="zh-CN" altLang="en-US" sz="2000" dirty="0">
                <a:solidFill>
                  <a:schemeClr val="tx1"/>
                </a:solidFill>
                <a:latin typeface="新宋体" panose="02010609030101010101" charset="-122"/>
                <a:ea typeface="新宋体" panose="02010609030101010101" charset="-122"/>
                <a:cs typeface="新宋体" panose="02010609030101010101" charset="-122"/>
                <a:sym typeface="+mn-lt"/>
              </a:rPr>
              <a:t>取水口取用水的，应当分别计量每一个取水口的实际取用水量并申报缴纳水资源税。纳税人一个取水许可证上有多个取水口信息且适用同一税额标准，并由水行政主管部门合并下达许可水量或取水计划的，可以将该取水许可证上多个取水口的实际取用水量合并申报缴纳水资源税。</a:t>
            </a:r>
            <a:endParaRPr lang="zh-CN" altLang="en-US" sz="2000" dirty="0">
              <a:solidFill>
                <a:schemeClr val="tx1"/>
              </a:solidFill>
              <a:latin typeface="新宋体" panose="02010609030101010101" charset="-122"/>
              <a:ea typeface="新宋体" panose="02010609030101010101" charset="-122"/>
              <a:cs typeface="新宋体" panose="02010609030101010101" charset="-122"/>
              <a:sym typeface="+mn-lt"/>
            </a:endParaRPr>
          </a:p>
        </p:txBody>
      </p:sp>
      <p:sp>
        <p:nvSpPr>
          <p:cNvPr id="10" name="标题 5"/>
          <p:cNvSpPr>
            <a:spLocks noGrp="1"/>
          </p:cNvSpPr>
          <p:nvPr/>
        </p:nvSpPr>
        <p:spPr>
          <a:xfrm>
            <a:off x="626110" y="340995"/>
            <a:ext cx="3592830" cy="525145"/>
          </a:xfrm>
          <a:prstGeom prst="rect">
            <a:avLst/>
          </a:prstGeom>
        </p:spPr>
        <p:txBody>
          <a:bodyPr vert="horz" rtlCol="0">
            <a:noAutofit/>
            <a:scene3d>
              <a:camera prst="orthographicFront"/>
              <a:lightRig rig="threePt" dir="t"/>
            </a:scene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lvl="0" indent="-457200" algn="l">
              <a:buClrTx/>
              <a:buSzTx/>
              <a:buFont typeface="Wingdings" panose="05000000000000000000" charset="0"/>
              <a:buChar char="Ø"/>
            </a:pPr>
            <a:r>
              <a:rPr lang="zh-CN" altLang="en-US" sz="3600" b="1" dirty="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税收要素</a:t>
            </a:r>
            <a:endParaRPr lang="zh-CN" altLang="en-US" sz="3600" b="1" dirty="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endParaRPr>
          </a:p>
        </p:txBody>
      </p:sp>
    </p:spTree>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对角圆角 38"/>
          <p:cNvSpPr/>
          <p:nvPr/>
        </p:nvSpPr>
        <p:spPr>
          <a:xfrm>
            <a:off x="626110" y="1198245"/>
            <a:ext cx="11058525" cy="5255260"/>
          </a:xfrm>
          <a:prstGeom prst="round2DiagRect">
            <a:avLst/>
          </a:prstGeom>
          <a:noFill/>
          <a:ln w="12700" cap="flat" cmpd="sng" algn="ctr">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Light"/>
              <a:cs typeface="+mn-cs"/>
            </a:endParaRPr>
          </a:p>
        </p:txBody>
      </p:sp>
      <p:sp>
        <p:nvSpPr>
          <p:cNvPr id="3" name="文本框 22"/>
          <p:cNvSpPr txBox="1"/>
          <p:nvPr/>
        </p:nvSpPr>
        <p:spPr>
          <a:xfrm>
            <a:off x="2218690" y="1522095"/>
            <a:ext cx="3257550" cy="368935"/>
          </a:xfrm>
          <a:prstGeom prst="rect">
            <a:avLst/>
          </a:prstGeom>
          <a:noFill/>
        </p:spPr>
        <p:txBody>
          <a:bodyPr wrap="square" lIns="0" tIns="0" rIns="0" bIns="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u="none" strike="noStrike" kern="1200" cap="none" spc="0" normalizeH="0" baseline="0" noProof="0" dirty="0">
                <a:ln>
                  <a:noFill/>
                </a:ln>
                <a:solidFill>
                  <a:srgbClr val="353334"/>
                </a:solidFill>
                <a:effectLst/>
                <a:uLnTx/>
                <a:uFillTx/>
                <a:latin typeface="Source Han Serif CN Heavy" panose="02020400000000000000" pitchFamily="18" charset="-128"/>
                <a:ea typeface="Source Han Serif CN Heavy" panose="02020400000000000000" pitchFamily="18" charset="-128"/>
              </a:rPr>
              <a:t>税额标准</a:t>
            </a:r>
            <a:endParaRPr kumimoji="0" lang="zh-CN" altLang="en-US" sz="2400" b="1" u="none" strike="noStrike" kern="1200" cap="none" spc="0" normalizeH="0" baseline="0" noProof="0" dirty="0">
              <a:ln>
                <a:noFill/>
              </a:ln>
              <a:solidFill>
                <a:srgbClr val="353334"/>
              </a:solidFill>
              <a:effectLst/>
              <a:uLnTx/>
              <a:uFillTx/>
              <a:latin typeface="Source Han Serif CN Heavy" panose="02020400000000000000" pitchFamily="18" charset="-128"/>
              <a:ea typeface="Source Han Serif CN Heavy" panose="02020400000000000000" pitchFamily="18" charset="-128"/>
            </a:endParaRPr>
          </a:p>
        </p:txBody>
      </p:sp>
      <p:sp>
        <p:nvSpPr>
          <p:cNvPr id="7" name="文本框 6"/>
          <p:cNvSpPr txBox="1"/>
          <p:nvPr/>
        </p:nvSpPr>
        <p:spPr>
          <a:xfrm>
            <a:off x="1423670" y="1354455"/>
            <a:ext cx="256540" cy="615315"/>
          </a:xfrm>
          <a:prstGeom prst="rect">
            <a:avLst/>
          </a:prstGeom>
          <a:noFill/>
        </p:spPr>
        <p:txBody>
          <a:bodyPr wrap="none" lIns="0" tIns="0" rIns="0" bIns="0" rtlCol="0">
            <a:spAutoFit/>
          </a:bodyPr>
          <a:lstStyle/>
          <a:p>
            <a:pPr marR="0" indent="0" defTabSz="914400" fontAlgn="auto">
              <a:lnSpc>
                <a:spcPct val="100000"/>
              </a:lnSpc>
              <a:spcBef>
                <a:spcPts val="0"/>
              </a:spcBef>
              <a:spcAft>
                <a:spcPts val="0"/>
              </a:spcAft>
              <a:buClrTx/>
              <a:buSzTx/>
              <a:buFontTx/>
              <a:buNone/>
              <a:defRPr/>
            </a:pPr>
            <a:r>
              <a:rPr kumimoji="0" lang="en-US" altLang="zh-CN" sz="4000" b="1" kern="1200" cap="none" spc="0" normalizeH="0" baseline="0" noProof="0" dirty="0">
                <a:solidFill>
                  <a:srgbClr val="0163BB"/>
                </a:solidFill>
                <a:latin typeface="Source Han Serif CN Heavy" panose="02020400000000000000" pitchFamily="18" charset="-128"/>
                <a:ea typeface="Source Han Serif CN Heavy" panose="02020400000000000000" pitchFamily="18" charset="-128"/>
              </a:rPr>
              <a:t>6</a:t>
            </a:r>
            <a:endParaRPr kumimoji="0" lang="en-US" altLang="zh-CN" sz="4000" b="1" kern="1200" cap="none" spc="0" normalizeH="0" baseline="0" noProof="0" dirty="0">
              <a:solidFill>
                <a:srgbClr val="0163BB"/>
              </a:solidFill>
              <a:latin typeface="Source Han Serif CN Heavy" panose="02020400000000000000" pitchFamily="18" charset="-128"/>
              <a:ea typeface="Source Han Serif CN Heavy" panose="02020400000000000000" pitchFamily="18" charset="-128"/>
            </a:endParaRPr>
          </a:p>
        </p:txBody>
      </p:sp>
      <p:cxnSp>
        <p:nvCxnSpPr>
          <p:cNvPr id="8" name="直接连接符 90"/>
          <p:cNvCxnSpPr/>
          <p:nvPr/>
        </p:nvCxnSpPr>
        <p:spPr>
          <a:xfrm flipH="1">
            <a:off x="1902460" y="1483995"/>
            <a:ext cx="161290" cy="437515"/>
          </a:xfrm>
          <a:prstGeom prst="line">
            <a:avLst/>
          </a:prstGeom>
          <a:ln w="12700" cap="rnd">
            <a:round/>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1423670" y="2128520"/>
            <a:ext cx="9738360" cy="4154805"/>
          </a:xfrm>
          <a:prstGeom prst="rect">
            <a:avLst/>
          </a:prstGeom>
          <a:noFill/>
        </p:spPr>
        <p:txBody>
          <a:bodyPr wrap="square" lIns="0" tIns="0" rIns="0" bIns="0" rtlCol="0"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just" defTabSz="964565">
              <a:lnSpc>
                <a:spcPct val="150000"/>
              </a:lnSpc>
              <a:spcBef>
                <a:spcPts val="0"/>
              </a:spcBef>
              <a:spcAft>
                <a:spcPts val="0"/>
              </a:spcAft>
              <a:buClrTx/>
              <a:buSzTx/>
              <a:buFontTx/>
              <a:defRPr/>
            </a:pPr>
            <a:r>
              <a:rPr lang="zh-CN" altLang="en-US" dirty="0">
                <a:solidFill>
                  <a:schemeClr val="accent5"/>
                </a:solidFill>
                <a:latin typeface="新宋体" panose="02010609030101010101" charset="-122"/>
                <a:ea typeface="新宋体" panose="02010609030101010101" charset="-122"/>
                <a:cs typeface="新宋体" panose="02010609030101010101" charset="-122"/>
                <a:sym typeface="+mn-lt"/>
              </a:rPr>
              <a:t>（省征求意见稿）</a:t>
            </a:r>
            <a:endParaRPr lang="zh-CN" altLang="en-US" dirty="0">
              <a:latin typeface="新宋体" panose="02010609030101010101" charset="-122"/>
              <a:ea typeface="新宋体" panose="02010609030101010101" charset="-122"/>
              <a:cs typeface="新宋体" panose="02010609030101010101" charset="-122"/>
              <a:sym typeface="+mn-ea"/>
            </a:endParaRPr>
          </a:p>
          <a:p>
            <a:pPr marL="285750" lvl="0" indent="-285750" algn="just" defTabSz="964565">
              <a:lnSpc>
                <a:spcPct val="150000"/>
              </a:lnSpc>
              <a:spcBef>
                <a:spcPts val="0"/>
              </a:spcBef>
              <a:spcAft>
                <a:spcPts val="0"/>
              </a:spcAft>
              <a:buClrTx/>
              <a:buSzTx/>
              <a:buFont typeface="Arial" panose="020B0604020202020204" pitchFamily="34" charset="0"/>
              <a:buChar char="•"/>
              <a:defRPr/>
            </a:pPr>
            <a:r>
              <a:rPr lang="zh-CN" altLang="en-US" dirty="0">
                <a:latin typeface="新宋体" panose="02010609030101010101" charset="-122"/>
                <a:ea typeface="新宋体" panose="02010609030101010101" charset="-122"/>
                <a:cs typeface="新宋体" panose="02010609030101010101" charset="-122"/>
                <a:sym typeface="+mn-ea"/>
              </a:rPr>
              <a:t>对水资源严重短缺和超载地区取用水，按具体适用税额标准的1.5倍执行（城镇公共供水除外）；</a:t>
            </a:r>
            <a:endParaRPr lang="zh-CN" altLang="en-US" dirty="0">
              <a:latin typeface="新宋体" panose="02010609030101010101" charset="-122"/>
              <a:ea typeface="新宋体" panose="02010609030101010101" charset="-122"/>
              <a:cs typeface="新宋体" panose="02010609030101010101" charset="-122"/>
              <a:sym typeface="+mn-ea"/>
            </a:endParaRPr>
          </a:p>
          <a:p>
            <a:pPr marL="285750" lvl="0" indent="-285750" algn="just" defTabSz="964565">
              <a:lnSpc>
                <a:spcPct val="150000"/>
              </a:lnSpc>
              <a:spcBef>
                <a:spcPts val="0"/>
              </a:spcBef>
              <a:spcAft>
                <a:spcPts val="0"/>
              </a:spcAft>
              <a:buClrTx/>
              <a:buSzTx/>
              <a:buFont typeface="Arial" panose="020B0604020202020204" pitchFamily="34" charset="0"/>
              <a:buChar char="•"/>
              <a:defRPr/>
            </a:pPr>
            <a:r>
              <a:rPr lang="zh-CN" altLang="en-US" dirty="0">
                <a:latin typeface="新宋体" panose="02010609030101010101" charset="-122"/>
                <a:ea typeface="新宋体" panose="02010609030101010101" charset="-122"/>
                <a:cs typeface="新宋体" panose="02010609030101010101" charset="-122"/>
                <a:sym typeface="+mn-ea"/>
              </a:rPr>
              <a:t>对</a:t>
            </a:r>
            <a:r>
              <a:rPr lang="zh-CN" altLang="en-US" dirty="0">
                <a:solidFill>
                  <a:srgbClr val="FF0000"/>
                </a:solidFill>
                <a:latin typeface="新宋体" panose="02010609030101010101" charset="-122"/>
                <a:ea typeface="新宋体" panose="02010609030101010101" charset="-122"/>
                <a:cs typeface="新宋体" panose="02010609030101010101" charset="-122"/>
                <a:sym typeface="+mn-ea"/>
              </a:rPr>
              <a:t>特种取用水</a:t>
            </a:r>
            <a:r>
              <a:rPr lang="zh-CN" altLang="en-US" dirty="0">
                <a:latin typeface="新宋体" panose="02010609030101010101" charset="-122"/>
                <a:ea typeface="新宋体" panose="02010609030101010101" charset="-122"/>
                <a:cs typeface="新宋体" panose="02010609030101010101" charset="-122"/>
                <a:sym typeface="+mn-ea"/>
              </a:rPr>
              <a:t>的，按生产、经营或其他取用水适用税额标准的</a:t>
            </a:r>
            <a:r>
              <a:rPr lang="zh-CN" altLang="en-US" dirty="0">
                <a:solidFill>
                  <a:srgbClr val="FF0000"/>
                </a:solidFill>
                <a:latin typeface="新宋体" panose="02010609030101010101" charset="-122"/>
                <a:ea typeface="新宋体" panose="02010609030101010101" charset="-122"/>
                <a:cs typeface="新宋体" panose="02010609030101010101" charset="-122"/>
                <a:sym typeface="+mn-ea"/>
              </a:rPr>
              <a:t>3倍</a:t>
            </a:r>
            <a:r>
              <a:rPr lang="zh-CN" altLang="en-US" dirty="0">
                <a:latin typeface="新宋体" panose="02010609030101010101" charset="-122"/>
                <a:ea typeface="新宋体" panose="02010609030101010101" charset="-122"/>
                <a:cs typeface="新宋体" panose="02010609030101010101" charset="-122"/>
                <a:sym typeface="+mn-ea"/>
              </a:rPr>
              <a:t>执行；（特种取用水，是指洗车、洗浴、高尔夫球场、滑雪场等取用水）</a:t>
            </a:r>
            <a:endParaRPr lang="zh-CN" altLang="en-US" dirty="0">
              <a:latin typeface="新宋体" panose="02010609030101010101" charset="-122"/>
              <a:ea typeface="新宋体" panose="02010609030101010101" charset="-122"/>
              <a:cs typeface="新宋体" panose="02010609030101010101" charset="-122"/>
              <a:sym typeface="+mn-ea"/>
            </a:endParaRPr>
          </a:p>
          <a:p>
            <a:pPr marL="285750" lvl="0" indent="-285750" algn="just" defTabSz="964565">
              <a:lnSpc>
                <a:spcPct val="150000"/>
              </a:lnSpc>
              <a:spcBef>
                <a:spcPts val="0"/>
              </a:spcBef>
              <a:spcAft>
                <a:spcPts val="0"/>
              </a:spcAft>
              <a:buClrTx/>
              <a:buSzTx/>
              <a:buFont typeface="Arial" panose="020B0604020202020204" pitchFamily="34" charset="0"/>
              <a:buChar char="•"/>
              <a:defRPr/>
            </a:pPr>
            <a:r>
              <a:rPr lang="zh-CN" altLang="en-US" dirty="0">
                <a:latin typeface="新宋体" panose="02010609030101010101" charset="-122"/>
                <a:ea typeface="新宋体" panose="02010609030101010101" charset="-122"/>
                <a:cs typeface="新宋体" panose="02010609030101010101" charset="-122"/>
                <a:sym typeface="+mn-ea"/>
              </a:rPr>
              <a:t>对</a:t>
            </a:r>
            <a:r>
              <a:rPr lang="zh-CN" altLang="en-US" dirty="0">
                <a:solidFill>
                  <a:srgbClr val="FF0000"/>
                </a:solidFill>
                <a:latin typeface="新宋体" panose="02010609030101010101" charset="-122"/>
                <a:ea typeface="新宋体" panose="02010609030101010101" charset="-122"/>
                <a:cs typeface="新宋体" panose="02010609030101010101" charset="-122"/>
                <a:sym typeface="+mn-ea"/>
              </a:rPr>
              <a:t>未经批准擅自取用水</a:t>
            </a:r>
            <a:r>
              <a:rPr lang="zh-CN" altLang="en-US" dirty="0">
                <a:latin typeface="新宋体" panose="02010609030101010101" charset="-122"/>
                <a:ea typeface="新宋体" panose="02010609030101010101" charset="-122"/>
                <a:cs typeface="新宋体" panose="02010609030101010101" charset="-122"/>
                <a:sym typeface="+mn-ea"/>
              </a:rPr>
              <a:t>的，按具体适用税额标准的</a:t>
            </a:r>
            <a:r>
              <a:rPr lang="zh-CN" altLang="en-US" dirty="0">
                <a:solidFill>
                  <a:srgbClr val="FF0000"/>
                </a:solidFill>
                <a:latin typeface="新宋体" panose="02010609030101010101" charset="-122"/>
                <a:ea typeface="新宋体" panose="02010609030101010101" charset="-122"/>
                <a:cs typeface="新宋体" panose="02010609030101010101" charset="-122"/>
                <a:sym typeface="+mn-ea"/>
              </a:rPr>
              <a:t>4倍</a:t>
            </a:r>
            <a:r>
              <a:rPr lang="zh-CN" altLang="en-US" dirty="0">
                <a:latin typeface="新宋体" panose="02010609030101010101" charset="-122"/>
                <a:ea typeface="新宋体" panose="02010609030101010101" charset="-122"/>
                <a:cs typeface="新宋体" panose="02010609030101010101" charset="-122"/>
                <a:sym typeface="+mn-ea"/>
              </a:rPr>
              <a:t>执行。</a:t>
            </a:r>
            <a:endParaRPr lang="zh-CN" altLang="en-US" dirty="0">
              <a:latin typeface="新宋体" panose="02010609030101010101" charset="-122"/>
              <a:ea typeface="新宋体" panose="02010609030101010101" charset="-122"/>
              <a:cs typeface="新宋体" panose="02010609030101010101" charset="-122"/>
              <a:sym typeface="+mn-ea"/>
            </a:endParaRPr>
          </a:p>
          <a:p>
            <a:pPr lvl="0" algn="just" defTabSz="964565">
              <a:lnSpc>
                <a:spcPct val="150000"/>
              </a:lnSpc>
              <a:spcBef>
                <a:spcPts val="0"/>
              </a:spcBef>
              <a:spcAft>
                <a:spcPts val="0"/>
              </a:spcAft>
              <a:buClrTx/>
              <a:buSzTx/>
              <a:buFontTx/>
              <a:defRPr/>
            </a:pPr>
            <a:r>
              <a:rPr lang="zh-CN" altLang="en-US" dirty="0">
                <a:latin typeface="新宋体" panose="02010609030101010101" charset="-122"/>
                <a:ea typeface="新宋体" panose="02010609030101010101" charset="-122"/>
                <a:cs typeface="新宋体" panose="02010609030101010101" charset="-122"/>
                <a:sym typeface="+mn-ea"/>
              </a:rPr>
              <a:t>除水力发电外，</a:t>
            </a:r>
            <a:r>
              <a:rPr lang="zh-CN" altLang="en-US" dirty="0">
                <a:solidFill>
                  <a:srgbClr val="FF0000"/>
                </a:solidFill>
                <a:latin typeface="新宋体" panose="02010609030101010101" charset="-122"/>
                <a:ea typeface="新宋体" panose="02010609030101010101" charset="-122"/>
                <a:cs typeface="新宋体" panose="02010609030101010101" charset="-122"/>
                <a:sym typeface="+mn-ea"/>
              </a:rPr>
              <a:t>超过取水计划</a:t>
            </a:r>
            <a:r>
              <a:rPr lang="zh-CN" altLang="en-US" dirty="0">
                <a:latin typeface="新宋体" panose="02010609030101010101" charset="-122"/>
                <a:ea typeface="新宋体" panose="02010609030101010101" charset="-122"/>
                <a:cs typeface="新宋体" panose="02010609030101010101" charset="-122"/>
                <a:sym typeface="+mn-ea"/>
              </a:rPr>
              <a:t>的，按照以下规定累进征收水资源税：</a:t>
            </a:r>
            <a:endParaRPr lang="zh-CN" altLang="en-US" dirty="0">
              <a:latin typeface="新宋体" panose="02010609030101010101" charset="-122"/>
              <a:ea typeface="新宋体" panose="02010609030101010101" charset="-122"/>
              <a:cs typeface="新宋体" panose="02010609030101010101" charset="-122"/>
              <a:sym typeface="+mn-ea"/>
            </a:endParaRPr>
          </a:p>
          <a:p>
            <a:pPr lvl="0" algn="just" defTabSz="964565">
              <a:lnSpc>
                <a:spcPct val="150000"/>
              </a:lnSpc>
              <a:spcBef>
                <a:spcPts val="0"/>
              </a:spcBef>
              <a:spcAft>
                <a:spcPts val="0"/>
              </a:spcAft>
              <a:buClrTx/>
              <a:buSzTx/>
              <a:buFontTx/>
              <a:defRPr/>
            </a:pPr>
            <a:r>
              <a:rPr lang="zh-CN" altLang="en-US" dirty="0">
                <a:latin typeface="新宋体" panose="02010609030101010101" charset="-122"/>
                <a:ea typeface="新宋体" panose="02010609030101010101" charset="-122"/>
                <a:cs typeface="新宋体" panose="02010609030101010101" charset="-122"/>
                <a:sym typeface="+mn-ea"/>
              </a:rPr>
              <a:t>（一）超过取水计划20%（含）以下的部分，按2倍征收水资源税；</a:t>
            </a:r>
            <a:endParaRPr lang="zh-CN" altLang="en-US" dirty="0">
              <a:latin typeface="新宋体" panose="02010609030101010101" charset="-122"/>
              <a:ea typeface="新宋体" panose="02010609030101010101" charset="-122"/>
              <a:cs typeface="新宋体" panose="02010609030101010101" charset="-122"/>
              <a:sym typeface="+mn-ea"/>
            </a:endParaRPr>
          </a:p>
          <a:p>
            <a:pPr lvl="0" algn="just" defTabSz="964565">
              <a:lnSpc>
                <a:spcPct val="150000"/>
              </a:lnSpc>
              <a:spcBef>
                <a:spcPts val="0"/>
              </a:spcBef>
              <a:spcAft>
                <a:spcPts val="0"/>
              </a:spcAft>
              <a:buClrTx/>
              <a:buSzTx/>
              <a:buFontTx/>
              <a:defRPr/>
            </a:pPr>
            <a:r>
              <a:rPr lang="zh-CN" altLang="en-US" dirty="0">
                <a:latin typeface="新宋体" panose="02010609030101010101" charset="-122"/>
                <a:ea typeface="新宋体" panose="02010609030101010101" charset="-122"/>
                <a:cs typeface="新宋体" panose="02010609030101010101" charset="-122"/>
                <a:sym typeface="+mn-ea"/>
              </a:rPr>
              <a:t>（二）超过取水计划20%-40%（含）的部分，按3倍征收水资源税；</a:t>
            </a:r>
            <a:endParaRPr lang="zh-CN" altLang="en-US" dirty="0">
              <a:latin typeface="新宋体" panose="02010609030101010101" charset="-122"/>
              <a:ea typeface="新宋体" panose="02010609030101010101" charset="-122"/>
              <a:cs typeface="新宋体" panose="02010609030101010101" charset="-122"/>
              <a:sym typeface="+mn-ea"/>
            </a:endParaRPr>
          </a:p>
          <a:p>
            <a:pPr lvl="0" algn="just" defTabSz="964565">
              <a:lnSpc>
                <a:spcPct val="150000"/>
              </a:lnSpc>
              <a:spcBef>
                <a:spcPts val="0"/>
              </a:spcBef>
              <a:spcAft>
                <a:spcPts val="0"/>
              </a:spcAft>
              <a:buClrTx/>
              <a:buSzTx/>
              <a:buFontTx/>
              <a:defRPr/>
            </a:pPr>
            <a:r>
              <a:rPr lang="zh-CN" altLang="en-US" dirty="0">
                <a:latin typeface="新宋体" panose="02010609030101010101" charset="-122"/>
                <a:ea typeface="新宋体" panose="02010609030101010101" charset="-122"/>
                <a:cs typeface="新宋体" panose="02010609030101010101" charset="-122"/>
                <a:sym typeface="+mn-ea"/>
              </a:rPr>
              <a:t>（三）超过取水计划40%以上的部分，按4倍征收水资源税。</a:t>
            </a:r>
            <a:endParaRPr lang="zh-CN" altLang="en-US" dirty="0">
              <a:latin typeface="新宋体" panose="02010609030101010101" charset="-122"/>
              <a:ea typeface="新宋体" panose="02010609030101010101" charset="-122"/>
              <a:cs typeface="新宋体" panose="02010609030101010101" charset="-122"/>
              <a:sym typeface="+mn-ea"/>
            </a:endParaRPr>
          </a:p>
        </p:txBody>
      </p:sp>
      <p:sp>
        <p:nvSpPr>
          <p:cNvPr id="10" name="标题 5"/>
          <p:cNvSpPr>
            <a:spLocks noGrp="1"/>
          </p:cNvSpPr>
          <p:nvPr/>
        </p:nvSpPr>
        <p:spPr>
          <a:xfrm>
            <a:off x="626110" y="340995"/>
            <a:ext cx="3592830" cy="525145"/>
          </a:xfrm>
          <a:prstGeom prst="rect">
            <a:avLst/>
          </a:prstGeom>
        </p:spPr>
        <p:txBody>
          <a:bodyPr vert="horz" rtlCol="0">
            <a:noAutofit/>
            <a:scene3d>
              <a:camera prst="orthographicFront"/>
              <a:lightRig rig="threePt" dir="t"/>
            </a:scene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lvl="0" indent="-457200" algn="l">
              <a:buClrTx/>
              <a:buSzTx/>
              <a:buFont typeface="Wingdings" panose="05000000000000000000" charset="0"/>
              <a:buChar char="Ø"/>
            </a:pPr>
            <a:r>
              <a:rPr lang="zh-CN" altLang="en-US" sz="3600" b="1" dirty="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税收要素</a:t>
            </a:r>
            <a:endParaRPr lang="zh-CN" altLang="en-US" sz="3600" b="1" dirty="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endParaRPr>
          </a:p>
        </p:txBody>
      </p:sp>
    </p:spTree>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对角圆角 38"/>
          <p:cNvSpPr/>
          <p:nvPr/>
        </p:nvSpPr>
        <p:spPr>
          <a:xfrm>
            <a:off x="626110" y="1205230"/>
            <a:ext cx="11058525" cy="5255260"/>
          </a:xfrm>
          <a:prstGeom prst="round2DiagRect">
            <a:avLst/>
          </a:prstGeom>
          <a:noFill/>
          <a:ln w="12700" cap="flat" cmpd="sng" algn="ctr">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Light"/>
              <a:cs typeface="+mn-cs"/>
            </a:endParaRPr>
          </a:p>
        </p:txBody>
      </p:sp>
      <p:sp>
        <p:nvSpPr>
          <p:cNvPr id="3" name="文本框 22"/>
          <p:cNvSpPr txBox="1"/>
          <p:nvPr/>
        </p:nvSpPr>
        <p:spPr>
          <a:xfrm>
            <a:off x="2218690" y="1522095"/>
            <a:ext cx="3257550" cy="368935"/>
          </a:xfrm>
          <a:prstGeom prst="rect">
            <a:avLst/>
          </a:prstGeom>
          <a:noFill/>
        </p:spPr>
        <p:txBody>
          <a:bodyPr wrap="square" lIns="0" tIns="0" rIns="0" bIns="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u="none" strike="noStrike" kern="1200" cap="none" spc="0" normalizeH="0" baseline="0" noProof="0" dirty="0">
                <a:ln>
                  <a:noFill/>
                </a:ln>
                <a:solidFill>
                  <a:srgbClr val="353334"/>
                </a:solidFill>
                <a:effectLst/>
                <a:uLnTx/>
                <a:uFillTx/>
                <a:latin typeface="Source Han Serif CN Heavy" panose="02020400000000000000" pitchFamily="18" charset="-128"/>
                <a:ea typeface="Source Han Serif CN Heavy" panose="02020400000000000000" pitchFamily="18" charset="-128"/>
              </a:rPr>
              <a:t>税收优惠</a:t>
            </a:r>
            <a:endParaRPr kumimoji="0" lang="zh-CN" altLang="en-US" sz="2400" b="1" u="none" strike="noStrike" kern="1200" cap="none" spc="0" normalizeH="0" baseline="0" noProof="0" dirty="0">
              <a:ln>
                <a:noFill/>
              </a:ln>
              <a:solidFill>
                <a:srgbClr val="353334"/>
              </a:solidFill>
              <a:effectLst/>
              <a:uLnTx/>
              <a:uFillTx/>
              <a:latin typeface="Source Han Serif CN Heavy" panose="02020400000000000000" pitchFamily="18" charset="-128"/>
              <a:ea typeface="Source Han Serif CN Heavy" panose="02020400000000000000" pitchFamily="18" charset="-128"/>
            </a:endParaRPr>
          </a:p>
        </p:txBody>
      </p:sp>
      <p:sp>
        <p:nvSpPr>
          <p:cNvPr id="5" name="文本框 23"/>
          <p:cNvSpPr txBox="1"/>
          <p:nvPr/>
        </p:nvSpPr>
        <p:spPr>
          <a:xfrm>
            <a:off x="1024890" y="2054225"/>
            <a:ext cx="10260965" cy="4385945"/>
          </a:xfrm>
          <a:prstGeom prst="rect">
            <a:avLst/>
          </a:prstGeom>
          <a:noFill/>
        </p:spPr>
        <p:txBody>
          <a:bodyPr wrap="square" lIns="0" tIns="0" rIns="0" bIns="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964565" fontAlgn="auto">
              <a:lnSpc>
                <a:spcPct val="150000"/>
              </a:lnSpc>
              <a:spcBef>
                <a:spcPts val="0"/>
              </a:spcBef>
              <a:spcAft>
                <a:spcPts val="0"/>
              </a:spcAft>
              <a:defRPr/>
            </a:pPr>
            <a:r>
              <a:rPr lang="zh-CN" altLang="en-US" sz="1900" dirty="0">
                <a:latin typeface="新宋体" panose="02010609030101010101" charset="-122"/>
                <a:ea typeface="新宋体" panose="02010609030101010101" charset="-122"/>
                <a:cs typeface="新宋体" panose="02010609030101010101" charset="-122"/>
                <a:sym typeface="+mn-lt"/>
              </a:rPr>
              <a:t>（1）规定限额内的农业生产取用水，免征水资源税；</a:t>
            </a:r>
            <a:endParaRPr lang="zh-CN" altLang="en-US" sz="1900" dirty="0">
              <a:latin typeface="新宋体" panose="02010609030101010101" charset="-122"/>
              <a:ea typeface="新宋体" panose="02010609030101010101" charset="-122"/>
              <a:cs typeface="新宋体" panose="02010609030101010101" charset="-122"/>
              <a:sym typeface="+mn-lt"/>
            </a:endParaRPr>
          </a:p>
          <a:p>
            <a:pPr algn="just" defTabSz="964565" fontAlgn="auto">
              <a:lnSpc>
                <a:spcPct val="150000"/>
              </a:lnSpc>
              <a:spcBef>
                <a:spcPts val="0"/>
              </a:spcBef>
              <a:spcAft>
                <a:spcPts val="0"/>
              </a:spcAft>
              <a:defRPr/>
            </a:pPr>
            <a:r>
              <a:rPr lang="zh-CN" altLang="en-US" sz="1900" dirty="0">
                <a:latin typeface="新宋体" panose="02010609030101010101" charset="-122"/>
                <a:ea typeface="新宋体" panose="02010609030101010101" charset="-122"/>
                <a:cs typeface="新宋体" panose="02010609030101010101" charset="-122"/>
                <a:sym typeface="+mn-lt"/>
              </a:rPr>
              <a:t>（2）除接入城镇公共供水管网以外，军队、武警部队、国家综合性消防救援队伍通过其他方式取用水的，免征水资源税；  </a:t>
            </a:r>
            <a:endParaRPr lang="zh-CN" altLang="en-US" sz="1900" dirty="0">
              <a:latin typeface="新宋体" panose="02010609030101010101" charset="-122"/>
              <a:ea typeface="新宋体" panose="02010609030101010101" charset="-122"/>
              <a:cs typeface="新宋体" panose="02010609030101010101" charset="-122"/>
              <a:sym typeface="+mn-lt"/>
            </a:endParaRPr>
          </a:p>
          <a:p>
            <a:pPr algn="just" defTabSz="964565" fontAlgn="auto">
              <a:lnSpc>
                <a:spcPct val="150000"/>
              </a:lnSpc>
              <a:spcBef>
                <a:spcPts val="0"/>
              </a:spcBef>
              <a:spcAft>
                <a:spcPts val="0"/>
              </a:spcAft>
              <a:defRPr/>
            </a:pPr>
            <a:r>
              <a:rPr lang="zh-CN" altLang="en-US" sz="1900" dirty="0">
                <a:latin typeface="新宋体" panose="02010609030101010101" charset="-122"/>
                <a:ea typeface="新宋体" panose="02010609030101010101" charset="-122"/>
                <a:cs typeface="新宋体" panose="02010609030101010101" charset="-122"/>
                <a:sym typeface="+mn-lt"/>
              </a:rPr>
              <a:t>（3）抽水蓄能发电取用水，免征水资源税；  </a:t>
            </a:r>
            <a:endParaRPr lang="zh-CN" altLang="en-US" sz="1900" dirty="0">
              <a:latin typeface="新宋体" panose="02010609030101010101" charset="-122"/>
              <a:ea typeface="新宋体" panose="02010609030101010101" charset="-122"/>
              <a:cs typeface="新宋体" panose="02010609030101010101" charset="-122"/>
              <a:sym typeface="+mn-lt"/>
            </a:endParaRPr>
          </a:p>
          <a:p>
            <a:pPr algn="just" defTabSz="964565" fontAlgn="auto">
              <a:lnSpc>
                <a:spcPct val="150000"/>
              </a:lnSpc>
              <a:spcBef>
                <a:spcPts val="0"/>
              </a:spcBef>
              <a:spcAft>
                <a:spcPts val="0"/>
              </a:spcAft>
              <a:defRPr/>
            </a:pPr>
            <a:r>
              <a:rPr lang="zh-CN" altLang="en-US" sz="1900" dirty="0">
                <a:latin typeface="新宋体" panose="02010609030101010101" charset="-122"/>
                <a:ea typeface="新宋体" panose="02010609030101010101" charset="-122"/>
                <a:cs typeface="新宋体" panose="02010609030101010101" charset="-122"/>
                <a:sym typeface="+mn-lt"/>
              </a:rPr>
              <a:t>（4）采油（气）排水经分离净化后在封闭管道回注的，免征水资源税；  </a:t>
            </a:r>
            <a:endParaRPr lang="zh-CN" altLang="en-US" sz="1900" dirty="0">
              <a:latin typeface="新宋体" panose="02010609030101010101" charset="-122"/>
              <a:ea typeface="新宋体" panose="02010609030101010101" charset="-122"/>
              <a:cs typeface="新宋体" panose="02010609030101010101" charset="-122"/>
              <a:sym typeface="+mn-lt"/>
            </a:endParaRPr>
          </a:p>
          <a:p>
            <a:pPr algn="just" defTabSz="964565" fontAlgn="auto">
              <a:lnSpc>
                <a:spcPct val="150000"/>
              </a:lnSpc>
              <a:spcBef>
                <a:spcPts val="0"/>
              </a:spcBef>
              <a:spcAft>
                <a:spcPts val="0"/>
              </a:spcAft>
              <a:defRPr/>
            </a:pPr>
            <a:r>
              <a:rPr lang="zh-CN" altLang="en-US" sz="1900" dirty="0">
                <a:latin typeface="新宋体" panose="02010609030101010101" charset="-122"/>
                <a:ea typeface="新宋体" panose="02010609030101010101" charset="-122"/>
                <a:cs typeface="新宋体" panose="02010609030101010101" charset="-122"/>
                <a:sym typeface="+mn-lt"/>
              </a:rPr>
              <a:t>（5）受县级以上人民政府及有关部门委托进行国土绿化、地下水回灌、河湖生态补水等生态取用水，免征水资源税；    </a:t>
            </a:r>
            <a:endParaRPr lang="zh-CN" altLang="en-US" sz="1900" dirty="0">
              <a:latin typeface="新宋体" panose="02010609030101010101" charset="-122"/>
              <a:ea typeface="新宋体" panose="02010609030101010101" charset="-122"/>
              <a:cs typeface="新宋体" panose="02010609030101010101" charset="-122"/>
              <a:sym typeface="+mn-lt"/>
            </a:endParaRPr>
          </a:p>
          <a:p>
            <a:pPr algn="just" defTabSz="964565" fontAlgn="auto">
              <a:lnSpc>
                <a:spcPct val="150000"/>
              </a:lnSpc>
              <a:spcBef>
                <a:spcPts val="0"/>
              </a:spcBef>
              <a:spcAft>
                <a:spcPts val="0"/>
              </a:spcAft>
              <a:defRPr/>
            </a:pPr>
            <a:r>
              <a:rPr lang="zh-CN" altLang="en-US" sz="1900" dirty="0">
                <a:latin typeface="新宋体" panose="02010609030101010101" charset="-122"/>
                <a:ea typeface="新宋体" panose="02010609030101010101" charset="-122"/>
                <a:cs typeface="新宋体" panose="02010609030101010101" charset="-122"/>
                <a:sym typeface="+mn-lt"/>
              </a:rPr>
              <a:t>（6）工业用水前一年度用水效率达到国家用水定额先进值的纳税人，减征本年度百分之二十水资源税。省级水行政主管部门会同同级财政、税务等部门及时公布享受减征政策的纳税人名单；</a:t>
            </a:r>
            <a:endParaRPr lang="zh-CN" altLang="en-US" sz="1900" dirty="0">
              <a:latin typeface="新宋体" panose="02010609030101010101" charset="-122"/>
              <a:ea typeface="新宋体" panose="02010609030101010101" charset="-122"/>
              <a:cs typeface="新宋体" panose="02010609030101010101" charset="-122"/>
              <a:sym typeface="+mn-lt"/>
            </a:endParaRPr>
          </a:p>
          <a:p>
            <a:pPr algn="just" defTabSz="964565" fontAlgn="auto">
              <a:lnSpc>
                <a:spcPct val="150000"/>
              </a:lnSpc>
              <a:spcBef>
                <a:spcPts val="0"/>
              </a:spcBef>
              <a:spcAft>
                <a:spcPts val="0"/>
              </a:spcAft>
              <a:defRPr/>
            </a:pPr>
            <a:r>
              <a:rPr lang="zh-CN" altLang="en-US" sz="1900" dirty="0">
                <a:latin typeface="新宋体" panose="02010609030101010101" charset="-122"/>
                <a:ea typeface="新宋体" panose="02010609030101010101" charset="-122"/>
                <a:cs typeface="新宋体" panose="02010609030101010101" charset="-122"/>
                <a:sym typeface="+mn-lt"/>
              </a:rPr>
              <a:t>（7）财政部、税务总局规定的其他免征或者减征水资源税情形。</a:t>
            </a:r>
            <a:endParaRPr lang="zh-CN" altLang="en-US" sz="1900" dirty="0">
              <a:latin typeface="新宋体" panose="02010609030101010101" charset="-122"/>
              <a:ea typeface="新宋体" panose="02010609030101010101" charset="-122"/>
              <a:cs typeface="新宋体" panose="02010609030101010101" charset="-122"/>
              <a:sym typeface="+mn-lt"/>
            </a:endParaRPr>
          </a:p>
        </p:txBody>
      </p:sp>
      <p:sp>
        <p:nvSpPr>
          <p:cNvPr id="7" name="文本框 6"/>
          <p:cNvSpPr txBox="1"/>
          <p:nvPr/>
        </p:nvSpPr>
        <p:spPr>
          <a:xfrm>
            <a:off x="1423670" y="1354455"/>
            <a:ext cx="256540" cy="615315"/>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4000" b="1" u="none" strike="noStrike" kern="1200" cap="none" spc="0" normalizeH="0" baseline="0" noProof="0" dirty="0">
                <a:ln>
                  <a:noFill/>
                </a:ln>
                <a:solidFill>
                  <a:srgbClr val="0163BB"/>
                </a:solidFill>
                <a:effectLst/>
                <a:uLnTx/>
                <a:uFillTx/>
                <a:latin typeface="Source Han Serif CN Heavy" panose="02020400000000000000" pitchFamily="18" charset="-128"/>
                <a:ea typeface="Source Han Serif CN Heavy" panose="02020400000000000000" pitchFamily="18" charset="-128"/>
              </a:rPr>
              <a:t>7</a:t>
            </a:r>
            <a:endParaRPr kumimoji="0" lang="en-US" altLang="zh-CN" sz="4000" b="1" u="none" strike="noStrike" kern="1200" cap="none" spc="0" normalizeH="0" baseline="0" noProof="0" dirty="0">
              <a:ln>
                <a:noFill/>
              </a:ln>
              <a:solidFill>
                <a:srgbClr val="0163BB"/>
              </a:solidFill>
              <a:effectLst/>
              <a:uLnTx/>
              <a:uFillTx/>
              <a:latin typeface="Source Han Serif CN Heavy" panose="02020400000000000000" pitchFamily="18" charset="-128"/>
              <a:ea typeface="Source Han Serif CN Heavy" panose="02020400000000000000" pitchFamily="18" charset="-128"/>
            </a:endParaRPr>
          </a:p>
        </p:txBody>
      </p:sp>
      <p:cxnSp>
        <p:nvCxnSpPr>
          <p:cNvPr id="8" name="直接连接符 90"/>
          <p:cNvCxnSpPr/>
          <p:nvPr/>
        </p:nvCxnSpPr>
        <p:spPr>
          <a:xfrm flipH="1">
            <a:off x="1902460" y="1483995"/>
            <a:ext cx="161290" cy="437515"/>
          </a:xfrm>
          <a:prstGeom prst="line">
            <a:avLst/>
          </a:prstGeom>
          <a:ln w="12700" cap="rnd">
            <a:round/>
          </a:ln>
        </p:spPr>
        <p:style>
          <a:lnRef idx="1">
            <a:schemeClr val="accent1"/>
          </a:lnRef>
          <a:fillRef idx="0">
            <a:schemeClr val="accent1"/>
          </a:fillRef>
          <a:effectRef idx="0">
            <a:schemeClr val="accent1"/>
          </a:effectRef>
          <a:fontRef idx="minor">
            <a:schemeClr val="tx1"/>
          </a:fontRef>
        </p:style>
      </p:cxnSp>
      <p:sp>
        <p:nvSpPr>
          <p:cNvPr id="10" name="标题 5"/>
          <p:cNvSpPr>
            <a:spLocks noGrp="1"/>
          </p:cNvSpPr>
          <p:nvPr/>
        </p:nvSpPr>
        <p:spPr>
          <a:xfrm>
            <a:off x="626110" y="340995"/>
            <a:ext cx="3592830" cy="525145"/>
          </a:xfrm>
          <a:prstGeom prst="rect">
            <a:avLst/>
          </a:prstGeom>
        </p:spPr>
        <p:txBody>
          <a:bodyPr vert="horz" rtlCol="0">
            <a:noAutofit/>
            <a:scene3d>
              <a:camera prst="orthographicFront"/>
              <a:lightRig rig="threePt" dir="t"/>
            </a:scene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lvl="0" indent="-457200" algn="l">
              <a:buClrTx/>
              <a:buSzTx/>
              <a:buFont typeface="Wingdings" panose="05000000000000000000" charset="0"/>
              <a:buChar char="Ø"/>
            </a:pPr>
            <a:r>
              <a:rPr lang="zh-CN" altLang="en-US" sz="3600" b="1" dirty="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税收要素</a:t>
            </a:r>
            <a:endParaRPr lang="zh-CN" altLang="en-US" sz="3600" b="1" dirty="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endParaRPr>
          </a:p>
        </p:txBody>
      </p:sp>
    </p:spTree>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对角圆角 38"/>
          <p:cNvSpPr/>
          <p:nvPr/>
        </p:nvSpPr>
        <p:spPr>
          <a:xfrm>
            <a:off x="626110" y="1205230"/>
            <a:ext cx="11058525" cy="5255260"/>
          </a:xfrm>
          <a:prstGeom prst="round2DiagRect">
            <a:avLst/>
          </a:prstGeom>
          <a:noFill/>
          <a:ln w="12700" cap="flat" cmpd="sng" algn="ctr">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Light"/>
              <a:cs typeface="+mn-cs"/>
            </a:endParaRPr>
          </a:p>
        </p:txBody>
      </p:sp>
      <p:sp>
        <p:nvSpPr>
          <p:cNvPr id="3" name="文本框 22"/>
          <p:cNvSpPr txBox="1"/>
          <p:nvPr/>
        </p:nvSpPr>
        <p:spPr>
          <a:xfrm>
            <a:off x="2218690" y="1522095"/>
            <a:ext cx="3257550" cy="368935"/>
          </a:xfrm>
          <a:prstGeom prst="rect">
            <a:avLst/>
          </a:prstGeom>
          <a:noFill/>
        </p:spPr>
        <p:txBody>
          <a:bodyPr wrap="square" lIns="0" tIns="0" rIns="0" bIns="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u="none" strike="noStrike" kern="1200" cap="none" spc="0" normalizeH="0" baseline="0" noProof="0" dirty="0">
                <a:ln>
                  <a:noFill/>
                </a:ln>
                <a:solidFill>
                  <a:srgbClr val="353334"/>
                </a:solidFill>
                <a:effectLst/>
                <a:uLnTx/>
                <a:uFillTx/>
                <a:latin typeface="Source Han Serif CN Heavy" panose="02020400000000000000" pitchFamily="18" charset="-128"/>
                <a:ea typeface="Source Han Serif CN Heavy" panose="02020400000000000000" pitchFamily="18" charset="-128"/>
              </a:rPr>
              <a:t>税收优惠</a:t>
            </a:r>
            <a:endParaRPr kumimoji="0" lang="zh-CN" altLang="en-US" sz="2400" b="1" u="none" strike="noStrike" kern="1200" cap="none" spc="0" normalizeH="0" baseline="0" noProof="0" dirty="0">
              <a:ln>
                <a:noFill/>
              </a:ln>
              <a:solidFill>
                <a:srgbClr val="353334"/>
              </a:solidFill>
              <a:effectLst/>
              <a:uLnTx/>
              <a:uFillTx/>
              <a:latin typeface="Source Han Serif CN Heavy" panose="02020400000000000000" pitchFamily="18" charset="-128"/>
              <a:ea typeface="Source Han Serif CN Heavy" panose="02020400000000000000" pitchFamily="18" charset="-128"/>
            </a:endParaRPr>
          </a:p>
        </p:txBody>
      </p:sp>
      <p:sp>
        <p:nvSpPr>
          <p:cNvPr id="5" name="文本框 23"/>
          <p:cNvSpPr txBox="1"/>
          <p:nvPr/>
        </p:nvSpPr>
        <p:spPr>
          <a:xfrm>
            <a:off x="1423670" y="2248535"/>
            <a:ext cx="9995535" cy="3877945"/>
          </a:xfrm>
          <a:prstGeom prst="rect">
            <a:avLst/>
          </a:prstGeom>
          <a:noFill/>
        </p:spPr>
        <p:txBody>
          <a:bodyPr wrap="square" lIns="0" tIns="0" rIns="0" bIns="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964565" fontAlgn="auto">
              <a:lnSpc>
                <a:spcPct val="150000"/>
              </a:lnSpc>
              <a:spcBef>
                <a:spcPts val="0"/>
              </a:spcBef>
              <a:spcAft>
                <a:spcPts val="0"/>
              </a:spcAft>
              <a:defRPr/>
            </a:pPr>
            <a:r>
              <a:rPr lang="zh-CN" altLang="en-US" sz="2400" dirty="0">
                <a:solidFill>
                  <a:schemeClr val="accent5"/>
                </a:solidFill>
                <a:latin typeface="新宋体" panose="02010609030101010101" charset="-122"/>
                <a:ea typeface="新宋体" panose="02010609030101010101" charset="-122"/>
                <a:cs typeface="新宋体" panose="02010609030101010101" charset="-122"/>
                <a:sym typeface="+mn-lt"/>
              </a:rPr>
              <a:t>（省征求意见稿）</a:t>
            </a:r>
            <a:endParaRPr lang="zh-CN" altLang="en-US" sz="2400" dirty="0">
              <a:latin typeface="新宋体" panose="02010609030101010101" charset="-122"/>
              <a:ea typeface="新宋体" panose="02010609030101010101" charset="-122"/>
              <a:cs typeface="新宋体" panose="02010609030101010101" charset="-122"/>
              <a:sym typeface="+mn-ea"/>
            </a:endParaRPr>
          </a:p>
          <a:p>
            <a:pPr marL="342900" indent="-342900" algn="just" defTabSz="964565" fontAlgn="auto">
              <a:lnSpc>
                <a:spcPct val="150000"/>
              </a:lnSpc>
              <a:spcBef>
                <a:spcPts val="0"/>
              </a:spcBef>
              <a:spcAft>
                <a:spcPts val="0"/>
              </a:spcAft>
              <a:buFont typeface="Wingdings" panose="05000000000000000000" charset="0"/>
              <a:buChar char="Ø"/>
              <a:defRPr/>
            </a:pPr>
            <a:r>
              <a:rPr lang="zh-CN" altLang="en-US" sz="2400" dirty="0">
                <a:latin typeface="新宋体" panose="02010609030101010101" charset="-122"/>
                <a:ea typeface="新宋体" panose="02010609030101010101" charset="-122"/>
                <a:cs typeface="新宋体" panose="02010609030101010101" charset="-122"/>
                <a:sym typeface="+mn-lt"/>
              </a:rPr>
              <a:t>对</a:t>
            </a:r>
            <a:r>
              <a:rPr lang="zh-CN" altLang="en-US" sz="2400" dirty="0">
                <a:solidFill>
                  <a:srgbClr val="FF0000"/>
                </a:solidFill>
                <a:latin typeface="新宋体" panose="02010609030101010101" charset="-122"/>
                <a:ea typeface="新宋体" panose="02010609030101010101" charset="-122"/>
                <a:cs typeface="新宋体" panose="02010609030101010101" charset="-122"/>
                <a:sym typeface="+mn-lt"/>
              </a:rPr>
              <a:t>农业生产取用水暂免</a:t>
            </a:r>
            <a:r>
              <a:rPr lang="zh-CN" altLang="en-US" sz="2400" dirty="0">
                <a:latin typeface="新宋体" panose="02010609030101010101" charset="-122"/>
                <a:ea typeface="新宋体" panose="02010609030101010101" charset="-122"/>
                <a:cs typeface="新宋体" panose="02010609030101010101" charset="-122"/>
                <a:sym typeface="+mn-lt"/>
              </a:rPr>
              <a:t>征收水资源税。农业生产取用水，是指种植业、畜牧业、水产养殖业、林业等取用水。</a:t>
            </a:r>
            <a:endParaRPr lang="zh-CN" altLang="en-US" sz="2400" dirty="0">
              <a:latin typeface="新宋体" panose="02010609030101010101" charset="-122"/>
              <a:ea typeface="新宋体" panose="02010609030101010101" charset="-122"/>
              <a:cs typeface="新宋体" panose="02010609030101010101" charset="-122"/>
              <a:sym typeface="+mn-lt"/>
            </a:endParaRPr>
          </a:p>
          <a:p>
            <a:pPr marL="342900" indent="-342900" algn="just" defTabSz="964565" fontAlgn="auto">
              <a:lnSpc>
                <a:spcPct val="150000"/>
              </a:lnSpc>
              <a:spcBef>
                <a:spcPts val="0"/>
              </a:spcBef>
              <a:spcAft>
                <a:spcPts val="0"/>
              </a:spcAft>
              <a:buFont typeface="Wingdings" panose="05000000000000000000" charset="0"/>
              <a:buChar char="Ø"/>
              <a:defRPr/>
            </a:pPr>
            <a:r>
              <a:rPr lang="zh-CN" altLang="en-US" sz="2400" dirty="0">
                <a:latin typeface="新宋体" panose="02010609030101010101" charset="-122"/>
                <a:ea typeface="新宋体" panose="02010609030101010101" charset="-122"/>
                <a:cs typeface="新宋体" panose="02010609030101010101" charset="-122"/>
                <a:sym typeface="+mn-lt"/>
              </a:rPr>
              <a:t>主要</a:t>
            </a:r>
            <a:r>
              <a:rPr lang="zh-CN" altLang="en-US" sz="2400" dirty="0">
                <a:solidFill>
                  <a:srgbClr val="FF0000"/>
                </a:solidFill>
                <a:latin typeface="新宋体" panose="02010609030101010101" charset="-122"/>
                <a:ea typeface="新宋体" panose="02010609030101010101" charset="-122"/>
                <a:cs typeface="新宋体" panose="02010609030101010101" charset="-122"/>
                <a:sym typeface="+mn-lt"/>
              </a:rPr>
              <a:t>供农村人口生活用水的集中式饮水工程</a:t>
            </a:r>
            <a:r>
              <a:rPr lang="zh-CN" altLang="en-US" sz="2400" dirty="0">
                <a:latin typeface="新宋体" panose="02010609030101010101" charset="-122"/>
                <a:ea typeface="新宋体" panose="02010609030101010101" charset="-122"/>
                <a:cs typeface="新宋体" panose="02010609030101010101" charset="-122"/>
                <a:sym typeface="+mn-lt"/>
              </a:rPr>
              <a:t>，设计供水规模在1000立方米/天且设计供水人数1万人以下（不含本数）的，暂免征收水资源税。</a:t>
            </a:r>
            <a:endParaRPr lang="zh-CN" altLang="en-US" sz="2400" dirty="0">
              <a:latin typeface="新宋体" panose="02010609030101010101" charset="-122"/>
              <a:ea typeface="新宋体" panose="02010609030101010101" charset="-122"/>
              <a:cs typeface="新宋体" panose="02010609030101010101" charset="-122"/>
              <a:sym typeface="+mn-lt"/>
            </a:endParaRPr>
          </a:p>
          <a:p>
            <a:pPr marL="342900" indent="-342900" algn="just" defTabSz="964565" fontAlgn="auto">
              <a:lnSpc>
                <a:spcPct val="150000"/>
              </a:lnSpc>
              <a:spcBef>
                <a:spcPts val="0"/>
              </a:spcBef>
              <a:spcAft>
                <a:spcPts val="0"/>
              </a:spcAft>
              <a:buFont typeface="Wingdings" panose="05000000000000000000" charset="0"/>
              <a:buChar char="Ø"/>
              <a:defRPr/>
            </a:pPr>
            <a:r>
              <a:rPr lang="zh-CN" altLang="en-US" sz="2400" dirty="0">
                <a:solidFill>
                  <a:schemeClr val="accent3"/>
                </a:solidFill>
                <a:latin typeface="新宋体" panose="02010609030101010101" charset="-122"/>
                <a:ea typeface="新宋体" panose="02010609030101010101" charset="-122"/>
                <a:cs typeface="新宋体" panose="02010609030101010101" charset="-122"/>
                <a:sym typeface="+mn-lt"/>
              </a:rPr>
              <a:t>纳税人的免税、减税项目，应当单独核算实际取用水量；未单独核算或者不能准确提供实际取用水量的，不予免税和减税。</a:t>
            </a:r>
            <a:endParaRPr lang="zh-CN" altLang="en-US" sz="2400" dirty="0">
              <a:solidFill>
                <a:schemeClr val="accent3"/>
              </a:solidFill>
              <a:latin typeface="新宋体" panose="02010609030101010101" charset="-122"/>
              <a:ea typeface="新宋体" panose="02010609030101010101" charset="-122"/>
              <a:cs typeface="新宋体" panose="02010609030101010101" charset="-122"/>
              <a:sym typeface="+mn-lt"/>
            </a:endParaRPr>
          </a:p>
        </p:txBody>
      </p:sp>
      <p:sp>
        <p:nvSpPr>
          <p:cNvPr id="7" name="文本框 6"/>
          <p:cNvSpPr txBox="1"/>
          <p:nvPr/>
        </p:nvSpPr>
        <p:spPr>
          <a:xfrm>
            <a:off x="1423670" y="1354455"/>
            <a:ext cx="256540" cy="615315"/>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4000" b="1" u="none" strike="noStrike" kern="1200" cap="none" spc="0" normalizeH="0" baseline="0" noProof="0" dirty="0">
                <a:ln>
                  <a:noFill/>
                </a:ln>
                <a:solidFill>
                  <a:srgbClr val="0163BB"/>
                </a:solidFill>
                <a:effectLst/>
                <a:uLnTx/>
                <a:uFillTx/>
                <a:latin typeface="Source Han Serif CN Heavy" panose="02020400000000000000" pitchFamily="18" charset="-128"/>
                <a:ea typeface="Source Han Serif CN Heavy" panose="02020400000000000000" pitchFamily="18" charset="-128"/>
              </a:rPr>
              <a:t>7</a:t>
            </a:r>
            <a:endParaRPr kumimoji="0" lang="en-US" altLang="zh-CN" sz="4000" b="1" u="none" strike="noStrike" kern="1200" cap="none" spc="0" normalizeH="0" baseline="0" noProof="0" dirty="0">
              <a:ln>
                <a:noFill/>
              </a:ln>
              <a:solidFill>
                <a:srgbClr val="0163BB"/>
              </a:solidFill>
              <a:effectLst/>
              <a:uLnTx/>
              <a:uFillTx/>
              <a:latin typeface="Source Han Serif CN Heavy" panose="02020400000000000000" pitchFamily="18" charset="-128"/>
              <a:ea typeface="Source Han Serif CN Heavy" panose="02020400000000000000" pitchFamily="18" charset="-128"/>
            </a:endParaRPr>
          </a:p>
        </p:txBody>
      </p:sp>
      <p:cxnSp>
        <p:nvCxnSpPr>
          <p:cNvPr id="8" name="直接连接符 90"/>
          <p:cNvCxnSpPr/>
          <p:nvPr/>
        </p:nvCxnSpPr>
        <p:spPr>
          <a:xfrm flipH="1">
            <a:off x="1902460" y="1483995"/>
            <a:ext cx="161290" cy="437515"/>
          </a:xfrm>
          <a:prstGeom prst="line">
            <a:avLst/>
          </a:prstGeom>
          <a:ln w="12700" cap="rnd">
            <a:round/>
          </a:ln>
        </p:spPr>
        <p:style>
          <a:lnRef idx="1">
            <a:schemeClr val="accent1"/>
          </a:lnRef>
          <a:fillRef idx="0">
            <a:schemeClr val="accent1"/>
          </a:fillRef>
          <a:effectRef idx="0">
            <a:schemeClr val="accent1"/>
          </a:effectRef>
          <a:fontRef idx="minor">
            <a:schemeClr val="tx1"/>
          </a:fontRef>
        </p:style>
      </p:cxnSp>
      <p:sp>
        <p:nvSpPr>
          <p:cNvPr id="10" name="标题 5"/>
          <p:cNvSpPr>
            <a:spLocks noGrp="1"/>
          </p:cNvSpPr>
          <p:nvPr/>
        </p:nvSpPr>
        <p:spPr>
          <a:xfrm>
            <a:off x="626110" y="340995"/>
            <a:ext cx="3592830" cy="525145"/>
          </a:xfrm>
          <a:prstGeom prst="rect">
            <a:avLst/>
          </a:prstGeom>
        </p:spPr>
        <p:txBody>
          <a:bodyPr vert="horz" rtlCol="0">
            <a:noAutofit/>
            <a:scene3d>
              <a:camera prst="orthographicFront"/>
              <a:lightRig rig="threePt" dir="t"/>
            </a:scene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lvl="0" indent="-457200" algn="l">
              <a:buClrTx/>
              <a:buSzTx/>
              <a:buFont typeface="Wingdings" panose="05000000000000000000" charset="0"/>
              <a:buChar char="Ø"/>
            </a:pPr>
            <a:r>
              <a:rPr lang="zh-CN" altLang="en-US" sz="3600" b="1" dirty="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税收要素</a:t>
            </a:r>
            <a:endParaRPr lang="zh-CN" altLang="en-US" sz="3600" b="1" dirty="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endParaRPr>
          </a:p>
        </p:txBody>
      </p:sp>
    </p:spTree>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对角圆角 38"/>
          <p:cNvSpPr/>
          <p:nvPr/>
        </p:nvSpPr>
        <p:spPr>
          <a:xfrm>
            <a:off x="626110" y="1205230"/>
            <a:ext cx="11058525" cy="5255260"/>
          </a:xfrm>
          <a:prstGeom prst="round2DiagRect">
            <a:avLst/>
          </a:prstGeom>
          <a:noFill/>
          <a:ln w="12700" cap="flat" cmpd="sng" algn="ctr">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Light"/>
              <a:cs typeface="+mn-cs"/>
            </a:endParaRPr>
          </a:p>
        </p:txBody>
      </p:sp>
      <p:sp>
        <p:nvSpPr>
          <p:cNvPr id="3" name="文本框 22"/>
          <p:cNvSpPr txBox="1"/>
          <p:nvPr/>
        </p:nvSpPr>
        <p:spPr>
          <a:xfrm>
            <a:off x="2218690" y="1522095"/>
            <a:ext cx="3257550" cy="368935"/>
          </a:xfrm>
          <a:prstGeom prst="rect">
            <a:avLst/>
          </a:prstGeom>
          <a:noFill/>
        </p:spPr>
        <p:txBody>
          <a:bodyPr wrap="square" lIns="0" tIns="0" rIns="0" bIns="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u="none" strike="noStrike" kern="1200" cap="none" spc="0" normalizeH="0" baseline="0" noProof="0" dirty="0">
                <a:ln>
                  <a:noFill/>
                </a:ln>
                <a:solidFill>
                  <a:srgbClr val="353334"/>
                </a:solidFill>
                <a:effectLst/>
                <a:uLnTx/>
                <a:uFillTx/>
                <a:latin typeface="Source Han Serif CN Heavy" panose="02020400000000000000" pitchFamily="18" charset="-128"/>
                <a:ea typeface="Source Han Serif CN Heavy" panose="02020400000000000000" pitchFamily="18" charset="-128"/>
              </a:rPr>
              <a:t>税收优惠</a:t>
            </a:r>
            <a:endParaRPr kumimoji="0" lang="zh-CN" altLang="en-US" sz="2400" b="1" u="none" strike="noStrike" kern="1200" cap="none" spc="0" normalizeH="0" baseline="0" noProof="0" dirty="0">
              <a:ln>
                <a:noFill/>
              </a:ln>
              <a:solidFill>
                <a:srgbClr val="353334"/>
              </a:solidFill>
              <a:effectLst/>
              <a:uLnTx/>
              <a:uFillTx/>
              <a:latin typeface="Source Han Serif CN Heavy" panose="02020400000000000000" pitchFamily="18" charset="-128"/>
              <a:ea typeface="Source Han Serif CN Heavy" panose="02020400000000000000" pitchFamily="18" charset="-128"/>
            </a:endParaRPr>
          </a:p>
        </p:txBody>
      </p:sp>
      <p:sp>
        <p:nvSpPr>
          <p:cNvPr id="5" name="文本框 23"/>
          <p:cNvSpPr txBox="1"/>
          <p:nvPr/>
        </p:nvSpPr>
        <p:spPr>
          <a:xfrm>
            <a:off x="1024890" y="2054225"/>
            <a:ext cx="10260965" cy="4062730"/>
          </a:xfrm>
          <a:prstGeom prst="rect">
            <a:avLst/>
          </a:prstGeom>
          <a:noFill/>
        </p:spPr>
        <p:txBody>
          <a:bodyPr wrap="square" lIns="0" tIns="0" rIns="0" bIns="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gn="just" defTabSz="964565" fontAlgn="auto">
              <a:lnSpc>
                <a:spcPct val="150000"/>
              </a:lnSpc>
              <a:spcBef>
                <a:spcPts val="0"/>
              </a:spcBef>
              <a:spcAft>
                <a:spcPts val="0"/>
              </a:spcAft>
              <a:buFont typeface="Arial" panose="020B0604020202020204" pitchFamily="34" charset="0"/>
              <a:buChar char="•"/>
              <a:defRPr/>
            </a:pPr>
            <a:r>
              <a:rPr lang="zh-CN" altLang="en-US" sz="1600" dirty="0">
                <a:latin typeface="新宋体" panose="02010609030101010101" charset="-122"/>
                <a:ea typeface="新宋体" panose="02010609030101010101" charset="-122"/>
                <a:cs typeface="新宋体" panose="02010609030101010101" charset="-122"/>
                <a:sym typeface="+mn-lt"/>
              </a:rPr>
              <a:t>各省水行政主管部门应当于每年3月31日前，会同同级财政、税务等部门公布本省工业用水前一年度用水效率达到国家用水定额先进值的纳税人名单。纳入名单的纳税人，其本年度相应工业用水部分可以按规定申报享受减征百分之二十水资源税优惠政策。如水行政主管部门在日常监管中发现纳税人存在无证取水、超许可取水、超计划取水、超采地下水、擅自改变取水用途等违法行为的，纳税人自违法取用水行为发生之月起不得享受优惠政策。</a:t>
            </a:r>
            <a:endParaRPr lang="zh-CN" altLang="en-US" sz="1600" dirty="0">
              <a:latin typeface="新宋体" panose="02010609030101010101" charset="-122"/>
              <a:ea typeface="新宋体" panose="02010609030101010101" charset="-122"/>
              <a:cs typeface="新宋体" panose="02010609030101010101" charset="-122"/>
              <a:sym typeface="+mn-lt"/>
            </a:endParaRPr>
          </a:p>
          <a:p>
            <a:pPr marL="342900" indent="-342900" algn="just" defTabSz="964565" fontAlgn="auto">
              <a:lnSpc>
                <a:spcPct val="150000"/>
              </a:lnSpc>
              <a:spcBef>
                <a:spcPts val="0"/>
              </a:spcBef>
              <a:spcAft>
                <a:spcPts val="0"/>
              </a:spcAft>
              <a:buFont typeface="Arial" panose="020B0604020202020204" pitchFamily="34" charset="0"/>
              <a:buChar char="•"/>
              <a:defRPr/>
            </a:pPr>
            <a:r>
              <a:rPr lang="zh-CN" altLang="en-US" sz="1600" dirty="0">
                <a:latin typeface="新宋体" panose="02010609030101010101" charset="-122"/>
                <a:ea typeface="新宋体" panose="02010609030101010101" charset="-122"/>
                <a:cs typeface="新宋体" panose="02010609030101010101" charset="-122"/>
                <a:sym typeface="+mn-lt"/>
              </a:rPr>
              <a:t>纳入名单的纳税人如在当年发生更名、重组或与认定条件有关重大变化情形的，应当重新向省水行政主管部门报告有关情况并提供相关证明材料。省水行政主管部门应当会同同级财政、税务等部门确定纳税人发生变更情形后是否符合享受优惠政策的条件，并及时对名单进行调整。</a:t>
            </a:r>
            <a:endParaRPr lang="zh-CN" altLang="en-US" sz="1600" dirty="0">
              <a:latin typeface="新宋体" panose="02010609030101010101" charset="-122"/>
              <a:ea typeface="新宋体" panose="02010609030101010101" charset="-122"/>
              <a:cs typeface="新宋体" panose="02010609030101010101" charset="-122"/>
              <a:sym typeface="+mn-lt"/>
            </a:endParaRPr>
          </a:p>
          <a:p>
            <a:pPr marL="342900" indent="-342900" algn="just" defTabSz="964565" fontAlgn="auto">
              <a:lnSpc>
                <a:spcPct val="150000"/>
              </a:lnSpc>
              <a:spcBef>
                <a:spcPts val="0"/>
              </a:spcBef>
              <a:spcAft>
                <a:spcPts val="0"/>
              </a:spcAft>
              <a:buFont typeface="Arial" panose="020B0604020202020204" pitchFamily="34" charset="0"/>
              <a:buChar char="•"/>
              <a:defRPr/>
            </a:pPr>
            <a:r>
              <a:rPr lang="zh-CN" altLang="en-US" sz="1600" dirty="0">
                <a:latin typeface="新宋体" panose="02010609030101010101" charset="-122"/>
                <a:ea typeface="新宋体" panose="02010609030101010101" charset="-122"/>
                <a:cs typeface="新宋体" panose="02010609030101010101" charset="-122"/>
                <a:sym typeface="+mn-lt"/>
              </a:rPr>
              <a:t>各省水行政主管部门应当会同同级财政、税务等部门按照职责分工对名单内纳税人加强日常监管。在监管过程中如发现纳税人存在以虚假信息获得减税资格等其他不符合减税条件的，应当及时对名单进行调整。主管税务机关应当按照《中华人民共和国税收征收管理法》及其实施细则有关规定对纳税人予以处理。</a:t>
            </a:r>
            <a:endParaRPr lang="zh-CN" altLang="en-US" sz="1600" dirty="0">
              <a:latin typeface="新宋体" panose="02010609030101010101" charset="-122"/>
              <a:ea typeface="新宋体" panose="02010609030101010101" charset="-122"/>
              <a:cs typeface="新宋体" panose="02010609030101010101" charset="-122"/>
              <a:sym typeface="+mn-lt"/>
            </a:endParaRPr>
          </a:p>
        </p:txBody>
      </p:sp>
      <p:sp>
        <p:nvSpPr>
          <p:cNvPr id="7" name="文本框 6"/>
          <p:cNvSpPr txBox="1"/>
          <p:nvPr/>
        </p:nvSpPr>
        <p:spPr>
          <a:xfrm>
            <a:off x="1423670" y="1354455"/>
            <a:ext cx="256540" cy="615315"/>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4000" b="1" u="none" strike="noStrike" kern="1200" cap="none" spc="0" normalizeH="0" baseline="0" noProof="0" dirty="0">
                <a:ln>
                  <a:noFill/>
                </a:ln>
                <a:solidFill>
                  <a:srgbClr val="0163BB"/>
                </a:solidFill>
                <a:effectLst/>
                <a:uLnTx/>
                <a:uFillTx/>
                <a:latin typeface="Source Han Serif CN Heavy" panose="02020400000000000000" pitchFamily="18" charset="-128"/>
                <a:ea typeface="Source Han Serif CN Heavy" panose="02020400000000000000" pitchFamily="18" charset="-128"/>
              </a:rPr>
              <a:t>7</a:t>
            </a:r>
            <a:endParaRPr kumimoji="0" lang="en-US" altLang="zh-CN" sz="4000" b="1" u="none" strike="noStrike" kern="1200" cap="none" spc="0" normalizeH="0" baseline="0" noProof="0" dirty="0">
              <a:ln>
                <a:noFill/>
              </a:ln>
              <a:solidFill>
                <a:srgbClr val="0163BB"/>
              </a:solidFill>
              <a:effectLst/>
              <a:uLnTx/>
              <a:uFillTx/>
              <a:latin typeface="Source Han Serif CN Heavy" panose="02020400000000000000" pitchFamily="18" charset="-128"/>
              <a:ea typeface="Source Han Serif CN Heavy" panose="02020400000000000000" pitchFamily="18" charset="-128"/>
            </a:endParaRPr>
          </a:p>
        </p:txBody>
      </p:sp>
      <p:cxnSp>
        <p:nvCxnSpPr>
          <p:cNvPr id="8" name="直接连接符 90"/>
          <p:cNvCxnSpPr/>
          <p:nvPr/>
        </p:nvCxnSpPr>
        <p:spPr>
          <a:xfrm flipH="1">
            <a:off x="1902460" y="1483995"/>
            <a:ext cx="161290" cy="437515"/>
          </a:xfrm>
          <a:prstGeom prst="line">
            <a:avLst/>
          </a:prstGeom>
          <a:ln w="12700" cap="rnd">
            <a:round/>
          </a:ln>
        </p:spPr>
        <p:style>
          <a:lnRef idx="1">
            <a:schemeClr val="accent1"/>
          </a:lnRef>
          <a:fillRef idx="0">
            <a:schemeClr val="accent1"/>
          </a:fillRef>
          <a:effectRef idx="0">
            <a:schemeClr val="accent1"/>
          </a:effectRef>
          <a:fontRef idx="minor">
            <a:schemeClr val="tx1"/>
          </a:fontRef>
        </p:style>
      </p:cxnSp>
      <p:sp>
        <p:nvSpPr>
          <p:cNvPr id="10" name="标题 5"/>
          <p:cNvSpPr>
            <a:spLocks noGrp="1"/>
          </p:cNvSpPr>
          <p:nvPr/>
        </p:nvSpPr>
        <p:spPr>
          <a:xfrm>
            <a:off x="626110" y="340995"/>
            <a:ext cx="3592830" cy="525145"/>
          </a:xfrm>
          <a:prstGeom prst="rect">
            <a:avLst/>
          </a:prstGeom>
        </p:spPr>
        <p:txBody>
          <a:bodyPr vert="horz" rtlCol="0">
            <a:noAutofit/>
            <a:scene3d>
              <a:camera prst="orthographicFront"/>
              <a:lightRig rig="threePt" dir="t"/>
            </a:scene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lvl="0" indent="-457200" algn="l">
              <a:buClrTx/>
              <a:buSzTx/>
              <a:buFont typeface="Wingdings" panose="05000000000000000000" charset="0"/>
              <a:buChar char="Ø"/>
            </a:pPr>
            <a:r>
              <a:rPr lang="zh-CN" altLang="en-US" sz="3600" b="1" dirty="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税收要素</a:t>
            </a:r>
            <a:endParaRPr lang="zh-CN" altLang="en-US" sz="3600" b="1" dirty="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endParaRPr>
          </a:p>
        </p:txBody>
      </p:sp>
    </p:spTree>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对角圆角 38"/>
          <p:cNvSpPr/>
          <p:nvPr/>
        </p:nvSpPr>
        <p:spPr>
          <a:xfrm>
            <a:off x="626110" y="1205230"/>
            <a:ext cx="11058525" cy="5255260"/>
          </a:xfrm>
          <a:prstGeom prst="round2DiagRect">
            <a:avLst/>
          </a:prstGeom>
          <a:noFill/>
          <a:ln w="12700" cap="flat" cmpd="sng" algn="ctr">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Light"/>
              <a:cs typeface="+mn-cs"/>
            </a:endParaRPr>
          </a:p>
        </p:txBody>
      </p:sp>
      <p:sp>
        <p:nvSpPr>
          <p:cNvPr id="3" name="文本框 22"/>
          <p:cNvSpPr txBox="1"/>
          <p:nvPr/>
        </p:nvSpPr>
        <p:spPr>
          <a:xfrm>
            <a:off x="2218690" y="1522095"/>
            <a:ext cx="3257550" cy="368935"/>
          </a:xfrm>
          <a:prstGeom prst="rect">
            <a:avLst/>
          </a:prstGeom>
          <a:noFill/>
        </p:spPr>
        <p:txBody>
          <a:bodyPr wrap="square" lIns="0" tIns="0" rIns="0" bIns="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u="none" strike="noStrike" kern="1200" cap="none" spc="0" normalizeH="0" baseline="0" noProof="0" dirty="0">
                <a:ln>
                  <a:noFill/>
                </a:ln>
                <a:solidFill>
                  <a:srgbClr val="353334"/>
                </a:solidFill>
                <a:effectLst/>
                <a:uLnTx/>
                <a:uFillTx/>
                <a:latin typeface="Source Han Serif CN Heavy" panose="02020400000000000000" pitchFamily="18" charset="-128"/>
                <a:ea typeface="Source Han Serif CN Heavy" panose="02020400000000000000" pitchFamily="18" charset="-128"/>
              </a:rPr>
              <a:t>税收优惠</a:t>
            </a:r>
            <a:endParaRPr kumimoji="0" lang="zh-CN" altLang="en-US" sz="2400" b="1" u="none" strike="noStrike" kern="1200" cap="none" spc="0" normalizeH="0" baseline="0" noProof="0" dirty="0">
              <a:ln>
                <a:noFill/>
              </a:ln>
              <a:solidFill>
                <a:srgbClr val="353334"/>
              </a:solidFill>
              <a:effectLst/>
              <a:uLnTx/>
              <a:uFillTx/>
              <a:latin typeface="Source Han Serif CN Heavy" panose="02020400000000000000" pitchFamily="18" charset="-128"/>
              <a:ea typeface="Source Han Serif CN Heavy" panose="02020400000000000000" pitchFamily="18" charset="-128"/>
            </a:endParaRPr>
          </a:p>
        </p:txBody>
      </p:sp>
      <p:sp>
        <p:nvSpPr>
          <p:cNvPr id="5" name="文本框 23"/>
          <p:cNvSpPr txBox="1"/>
          <p:nvPr/>
        </p:nvSpPr>
        <p:spPr>
          <a:xfrm>
            <a:off x="1423035" y="2054225"/>
            <a:ext cx="9344660" cy="3693160"/>
          </a:xfrm>
          <a:prstGeom prst="rect">
            <a:avLst/>
          </a:prstGeom>
          <a:noFill/>
        </p:spPr>
        <p:txBody>
          <a:bodyPr wrap="square" lIns="0" tIns="0" rIns="0" bIns="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gn="just" defTabSz="964565" fontAlgn="auto">
              <a:lnSpc>
                <a:spcPct val="150000"/>
              </a:lnSpc>
              <a:spcBef>
                <a:spcPts val="0"/>
              </a:spcBef>
              <a:spcAft>
                <a:spcPts val="0"/>
              </a:spcAft>
              <a:buFont typeface="Arial" panose="020B0604020202020204" pitchFamily="34" charset="0"/>
              <a:buChar char="•"/>
              <a:defRPr/>
            </a:pPr>
            <a:r>
              <a:rPr lang="zh-CN" altLang="en-US" sz="2000" dirty="0">
                <a:latin typeface="新宋体" panose="02010609030101010101" charset="-122"/>
                <a:ea typeface="新宋体" panose="02010609030101010101" charset="-122"/>
                <a:cs typeface="新宋体" panose="02010609030101010101" charset="-122"/>
                <a:sym typeface="+mn-lt"/>
              </a:rPr>
              <a:t>纳税人享受水资源税优惠政策，实行“自行判别、申报享受、有关资料留存备查”的办理方式。留存备查资料包括与纳税人享受优惠政策有关的取水计量信息、发电量信息等资料。纳税人应当对留存备查资料的真实性、完整性和合法性承担法律责任。</a:t>
            </a:r>
            <a:endParaRPr lang="zh-CN" altLang="en-US" sz="2000" dirty="0">
              <a:latin typeface="新宋体" panose="02010609030101010101" charset="-122"/>
              <a:ea typeface="新宋体" panose="02010609030101010101" charset="-122"/>
              <a:cs typeface="新宋体" panose="02010609030101010101" charset="-122"/>
              <a:sym typeface="+mn-lt"/>
            </a:endParaRPr>
          </a:p>
          <a:p>
            <a:pPr marL="342900" indent="-342900" algn="just" defTabSz="964565" fontAlgn="auto">
              <a:lnSpc>
                <a:spcPct val="150000"/>
              </a:lnSpc>
              <a:spcBef>
                <a:spcPts val="0"/>
              </a:spcBef>
              <a:spcAft>
                <a:spcPts val="0"/>
              </a:spcAft>
              <a:buFont typeface="Arial" panose="020B0604020202020204" pitchFamily="34" charset="0"/>
              <a:buChar char="•"/>
              <a:defRPr/>
            </a:pPr>
            <a:r>
              <a:rPr lang="zh-CN" altLang="en-US" sz="2000" dirty="0">
                <a:latin typeface="新宋体" panose="02010609030101010101" charset="-122"/>
                <a:ea typeface="新宋体" panose="02010609030101010101" charset="-122"/>
                <a:cs typeface="新宋体" panose="02010609030101010101" charset="-122"/>
                <a:sym typeface="+mn-lt"/>
              </a:rPr>
              <a:t>纳税人享受生态取用水免征水资源税优惠政策，还应当将县级以上人民政府及有关部门出具的证明材料留存备查。证明材料内容应包括实施生态取用水的纳税人名称、统一社会信用代码、生态取用水起止时间、生态取用水水源类型、生态取用水量、生态取用水地点等相关信息。</a:t>
            </a:r>
            <a:endParaRPr lang="zh-CN" altLang="en-US" sz="2000" dirty="0">
              <a:latin typeface="新宋体" panose="02010609030101010101" charset="-122"/>
              <a:ea typeface="新宋体" panose="02010609030101010101" charset="-122"/>
              <a:cs typeface="新宋体" panose="02010609030101010101" charset="-122"/>
              <a:sym typeface="+mn-lt"/>
            </a:endParaRPr>
          </a:p>
        </p:txBody>
      </p:sp>
      <p:sp>
        <p:nvSpPr>
          <p:cNvPr id="7" name="文本框 6"/>
          <p:cNvSpPr txBox="1"/>
          <p:nvPr/>
        </p:nvSpPr>
        <p:spPr>
          <a:xfrm>
            <a:off x="1423670" y="1354455"/>
            <a:ext cx="256540" cy="615315"/>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4000" b="1" u="none" strike="noStrike" kern="1200" cap="none" spc="0" normalizeH="0" baseline="0" noProof="0" dirty="0">
                <a:ln>
                  <a:noFill/>
                </a:ln>
                <a:solidFill>
                  <a:srgbClr val="0163BB"/>
                </a:solidFill>
                <a:effectLst/>
                <a:uLnTx/>
                <a:uFillTx/>
                <a:latin typeface="Source Han Serif CN Heavy" panose="02020400000000000000" pitchFamily="18" charset="-128"/>
                <a:ea typeface="Source Han Serif CN Heavy" panose="02020400000000000000" pitchFamily="18" charset="-128"/>
              </a:rPr>
              <a:t>7</a:t>
            </a:r>
            <a:endParaRPr kumimoji="0" lang="en-US" altLang="zh-CN" sz="4000" b="1" u="none" strike="noStrike" kern="1200" cap="none" spc="0" normalizeH="0" baseline="0" noProof="0" dirty="0">
              <a:ln>
                <a:noFill/>
              </a:ln>
              <a:solidFill>
                <a:srgbClr val="0163BB"/>
              </a:solidFill>
              <a:effectLst/>
              <a:uLnTx/>
              <a:uFillTx/>
              <a:latin typeface="Source Han Serif CN Heavy" panose="02020400000000000000" pitchFamily="18" charset="-128"/>
              <a:ea typeface="Source Han Serif CN Heavy" panose="02020400000000000000" pitchFamily="18" charset="-128"/>
            </a:endParaRPr>
          </a:p>
        </p:txBody>
      </p:sp>
      <p:cxnSp>
        <p:nvCxnSpPr>
          <p:cNvPr id="8" name="直接连接符 90"/>
          <p:cNvCxnSpPr/>
          <p:nvPr/>
        </p:nvCxnSpPr>
        <p:spPr>
          <a:xfrm flipH="1">
            <a:off x="1902460" y="1483995"/>
            <a:ext cx="161290" cy="437515"/>
          </a:xfrm>
          <a:prstGeom prst="line">
            <a:avLst/>
          </a:prstGeom>
          <a:ln w="12700" cap="rnd">
            <a:round/>
          </a:ln>
        </p:spPr>
        <p:style>
          <a:lnRef idx="1">
            <a:schemeClr val="accent1"/>
          </a:lnRef>
          <a:fillRef idx="0">
            <a:schemeClr val="accent1"/>
          </a:fillRef>
          <a:effectRef idx="0">
            <a:schemeClr val="accent1"/>
          </a:effectRef>
          <a:fontRef idx="minor">
            <a:schemeClr val="tx1"/>
          </a:fontRef>
        </p:style>
      </p:cxnSp>
      <p:sp>
        <p:nvSpPr>
          <p:cNvPr id="10" name="标题 5"/>
          <p:cNvSpPr>
            <a:spLocks noGrp="1"/>
          </p:cNvSpPr>
          <p:nvPr/>
        </p:nvSpPr>
        <p:spPr>
          <a:xfrm>
            <a:off x="626110" y="340995"/>
            <a:ext cx="3592830" cy="525145"/>
          </a:xfrm>
          <a:prstGeom prst="rect">
            <a:avLst/>
          </a:prstGeom>
        </p:spPr>
        <p:txBody>
          <a:bodyPr vert="horz" rtlCol="0">
            <a:noAutofit/>
            <a:scene3d>
              <a:camera prst="orthographicFront"/>
              <a:lightRig rig="threePt" dir="t"/>
            </a:scene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lvl="0" indent="-457200" algn="l">
              <a:buClrTx/>
              <a:buSzTx/>
              <a:buFont typeface="Wingdings" panose="05000000000000000000" charset="0"/>
              <a:buChar char="Ø"/>
            </a:pPr>
            <a:r>
              <a:rPr lang="zh-CN" altLang="en-US" sz="3600" b="1" dirty="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税收要素</a:t>
            </a:r>
            <a:endParaRPr lang="zh-CN" altLang="en-US" sz="3600" b="1" dirty="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endParaRPr>
          </a:p>
        </p:txBody>
      </p:sp>
    </p:spTree>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对角圆角 38"/>
          <p:cNvSpPr/>
          <p:nvPr/>
        </p:nvSpPr>
        <p:spPr>
          <a:xfrm>
            <a:off x="626110" y="1205230"/>
            <a:ext cx="11058525" cy="5255260"/>
          </a:xfrm>
          <a:prstGeom prst="round2DiagRect">
            <a:avLst/>
          </a:prstGeom>
          <a:noFill/>
          <a:ln w="12700" cap="flat" cmpd="sng" algn="ctr">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Light"/>
              <a:cs typeface="+mn-cs"/>
            </a:endParaRPr>
          </a:p>
        </p:txBody>
      </p:sp>
      <p:sp>
        <p:nvSpPr>
          <p:cNvPr id="3" name="文本框 22"/>
          <p:cNvSpPr txBox="1"/>
          <p:nvPr/>
        </p:nvSpPr>
        <p:spPr>
          <a:xfrm>
            <a:off x="2218690" y="1522095"/>
            <a:ext cx="4279265" cy="368935"/>
          </a:xfrm>
          <a:prstGeom prst="rect">
            <a:avLst/>
          </a:prstGeom>
          <a:noFill/>
        </p:spPr>
        <p:txBody>
          <a:bodyPr wrap="square" lIns="0" tIns="0" rIns="0" bIns="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u="none" strike="noStrike" kern="1200" cap="none" spc="0" normalizeH="0" baseline="0" noProof="0" dirty="0">
                <a:ln>
                  <a:noFill/>
                </a:ln>
                <a:solidFill>
                  <a:srgbClr val="353334"/>
                </a:solidFill>
                <a:effectLst/>
                <a:uLnTx/>
                <a:uFillTx/>
                <a:latin typeface="Source Han Serif CN Heavy" panose="02020400000000000000" pitchFamily="18" charset="-128"/>
                <a:ea typeface="Source Han Serif CN Heavy" panose="02020400000000000000" pitchFamily="18" charset="-128"/>
              </a:rPr>
              <a:t>纳税义务发生时间和纳税期限</a:t>
            </a:r>
            <a:endParaRPr kumimoji="0" lang="zh-CN" altLang="en-US" sz="2400" b="1" u="none" strike="noStrike" kern="1200" cap="none" spc="0" normalizeH="0" baseline="0" noProof="0" dirty="0">
              <a:ln>
                <a:noFill/>
              </a:ln>
              <a:solidFill>
                <a:srgbClr val="353334"/>
              </a:solidFill>
              <a:effectLst/>
              <a:uLnTx/>
              <a:uFillTx/>
              <a:latin typeface="Source Han Serif CN Heavy" panose="02020400000000000000" pitchFamily="18" charset="-128"/>
              <a:ea typeface="Source Han Serif CN Heavy" panose="02020400000000000000" pitchFamily="18" charset="-128"/>
            </a:endParaRPr>
          </a:p>
        </p:txBody>
      </p:sp>
      <p:sp>
        <p:nvSpPr>
          <p:cNvPr id="5" name="文本框 23"/>
          <p:cNvSpPr txBox="1"/>
          <p:nvPr/>
        </p:nvSpPr>
        <p:spPr>
          <a:xfrm>
            <a:off x="1423670" y="2112645"/>
            <a:ext cx="10127615" cy="4154805"/>
          </a:xfrm>
          <a:prstGeom prst="rect">
            <a:avLst/>
          </a:prstGeom>
          <a:noFill/>
        </p:spPr>
        <p:txBody>
          <a:bodyPr wrap="square" lIns="0" tIns="0" rIns="0" bIns="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gn="just" defTabSz="964565" fontAlgn="auto">
              <a:lnSpc>
                <a:spcPct val="150000"/>
              </a:lnSpc>
              <a:spcBef>
                <a:spcPts val="0"/>
              </a:spcBef>
              <a:spcAft>
                <a:spcPts val="0"/>
              </a:spcAft>
              <a:buFont typeface="Wingdings" panose="05000000000000000000" charset="0"/>
              <a:buChar char="u"/>
              <a:defRPr/>
            </a:pPr>
            <a:r>
              <a:rPr lang="zh-CN" altLang="en-US" dirty="0">
                <a:solidFill>
                  <a:schemeClr val="accent3"/>
                </a:solidFill>
                <a:latin typeface="新宋体" panose="02010609030101010101" charset="-122"/>
                <a:ea typeface="新宋体" panose="02010609030101010101" charset="-122"/>
                <a:cs typeface="新宋体" panose="02010609030101010101" charset="-122"/>
                <a:sym typeface="+mn-lt"/>
              </a:rPr>
              <a:t>纳税人取用水资源的当日</a:t>
            </a:r>
            <a:r>
              <a:rPr lang="zh-CN" altLang="en-US" dirty="0">
                <a:latin typeface="新宋体" panose="02010609030101010101" charset="-122"/>
                <a:ea typeface="新宋体" panose="02010609030101010101" charset="-122"/>
                <a:cs typeface="新宋体" panose="02010609030101010101" charset="-122"/>
                <a:sym typeface="+mn-lt"/>
              </a:rPr>
              <a:t>。未经批准取用水资源的，纳税义务发生时间为</a:t>
            </a:r>
            <a:r>
              <a:rPr lang="zh-CN" altLang="en-US" dirty="0">
                <a:solidFill>
                  <a:schemeClr val="accent3"/>
                </a:solidFill>
                <a:latin typeface="新宋体" panose="02010609030101010101" charset="-122"/>
                <a:ea typeface="新宋体" panose="02010609030101010101" charset="-122"/>
                <a:cs typeface="新宋体" panose="02010609030101010101" charset="-122"/>
                <a:sym typeface="+mn-lt"/>
              </a:rPr>
              <a:t>水行政主管部门认定的实际取用水资源的当日</a:t>
            </a:r>
            <a:r>
              <a:rPr lang="zh-CN" altLang="en-US" dirty="0">
                <a:latin typeface="新宋体" panose="02010609030101010101" charset="-122"/>
                <a:ea typeface="新宋体" panose="02010609030101010101" charset="-122"/>
                <a:cs typeface="新宋体" panose="02010609030101010101" charset="-122"/>
                <a:sym typeface="+mn-lt"/>
              </a:rPr>
              <a:t>。</a:t>
            </a:r>
            <a:endParaRPr lang="zh-CN" altLang="en-US" dirty="0">
              <a:latin typeface="新宋体" panose="02010609030101010101" charset="-122"/>
              <a:ea typeface="新宋体" panose="02010609030101010101" charset="-122"/>
              <a:cs typeface="新宋体" panose="02010609030101010101" charset="-122"/>
              <a:sym typeface="+mn-lt"/>
            </a:endParaRPr>
          </a:p>
          <a:p>
            <a:pPr marL="342900" indent="-342900" algn="just" defTabSz="964565" fontAlgn="auto">
              <a:lnSpc>
                <a:spcPct val="150000"/>
              </a:lnSpc>
              <a:spcBef>
                <a:spcPts val="0"/>
              </a:spcBef>
              <a:spcAft>
                <a:spcPts val="0"/>
              </a:spcAft>
              <a:buFont typeface="Wingdings" panose="05000000000000000000" charset="0"/>
              <a:buChar char="u"/>
              <a:defRPr/>
            </a:pPr>
            <a:r>
              <a:rPr lang="zh-CN" altLang="en-US" dirty="0">
                <a:latin typeface="新宋体" panose="02010609030101010101" charset="-122"/>
                <a:ea typeface="新宋体" panose="02010609030101010101" charset="-122"/>
                <a:cs typeface="新宋体" panose="02010609030101010101" charset="-122"/>
                <a:sym typeface="+mn-lt"/>
              </a:rPr>
              <a:t>纳税人申报水资源税时，应填写《水资源税税源明细表》（12号公告附件1），进行财产行为税综合申报。</a:t>
            </a:r>
            <a:endParaRPr lang="zh-CN" altLang="en-US" dirty="0">
              <a:latin typeface="新宋体" panose="02010609030101010101" charset="-122"/>
              <a:ea typeface="新宋体" panose="02010609030101010101" charset="-122"/>
              <a:cs typeface="新宋体" panose="02010609030101010101" charset="-122"/>
              <a:sym typeface="+mn-lt"/>
            </a:endParaRPr>
          </a:p>
          <a:p>
            <a:pPr marL="342900" indent="-342900" algn="just" defTabSz="964565" fontAlgn="auto">
              <a:lnSpc>
                <a:spcPct val="150000"/>
              </a:lnSpc>
              <a:spcBef>
                <a:spcPts val="0"/>
              </a:spcBef>
              <a:spcAft>
                <a:spcPts val="0"/>
              </a:spcAft>
              <a:buFont typeface="Wingdings" panose="05000000000000000000" charset="0"/>
              <a:buChar char="u"/>
              <a:defRPr/>
            </a:pPr>
            <a:r>
              <a:rPr lang="zh-CN" altLang="en-US" dirty="0">
                <a:latin typeface="新宋体" panose="02010609030101010101" charset="-122"/>
                <a:ea typeface="新宋体" panose="02010609030101010101" charset="-122"/>
                <a:cs typeface="新宋体" panose="02010609030101010101" charset="-122"/>
                <a:sym typeface="+mn-lt"/>
              </a:rPr>
              <a:t>纳税期限分为</a:t>
            </a:r>
            <a:r>
              <a:rPr lang="zh-CN" altLang="en-US" dirty="0">
                <a:solidFill>
                  <a:schemeClr val="accent3"/>
                </a:solidFill>
                <a:latin typeface="新宋体" panose="02010609030101010101" charset="-122"/>
                <a:ea typeface="新宋体" panose="02010609030101010101" charset="-122"/>
                <a:cs typeface="新宋体" panose="02010609030101010101" charset="-122"/>
                <a:sym typeface="+mn-lt"/>
              </a:rPr>
              <a:t>按次、按月、按季和按年（广州按次或按季）</a:t>
            </a:r>
            <a:r>
              <a:rPr lang="zh-CN" altLang="en-US" dirty="0">
                <a:latin typeface="新宋体" panose="02010609030101010101" charset="-122"/>
                <a:ea typeface="新宋体" panose="02010609030101010101" charset="-122"/>
                <a:cs typeface="新宋体" panose="02010609030101010101" charset="-122"/>
                <a:sym typeface="+mn-lt"/>
              </a:rPr>
              <a:t>。按季申报的纳税人，应将所属期2024年12月视同一个季度，于2025年1月征期结束之前申报纳税。对于偶然、零星、非持续取水的情形应当按次申报，按季申报缴纳的，应当自季度终了之日起十五日内，向税务机关办理纳税申报并缴纳税款；按次申报缴纳的，应当自纳税义务发生之日起十五日内，向税务机关办理纳税申报并缴纳税款；按年申报缴纳的，应当自年度终了之日起五个月内，向税务机关办理纳税申报并缴纳税款。</a:t>
            </a:r>
            <a:endParaRPr lang="zh-CN" altLang="en-US" dirty="0">
              <a:latin typeface="新宋体" panose="02010609030101010101" charset="-122"/>
              <a:ea typeface="新宋体" panose="02010609030101010101" charset="-122"/>
              <a:cs typeface="新宋体" panose="02010609030101010101" charset="-122"/>
              <a:sym typeface="+mn-lt"/>
            </a:endParaRPr>
          </a:p>
        </p:txBody>
      </p:sp>
      <p:sp>
        <p:nvSpPr>
          <p:cNvPr id="7" name="文本框 6"/>
          <p:cNvSpPr txBox="1"/>
          <p:nvPr/>
        </p:nvSpPr>
        <p:spPr>
          <a:xfrm>
            <a:off x="1423670" y="1354455"/>
            <a:ext cx="256540" cy="615315"/>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4000" b="1" u="none" strike="noStrike" kern="1200" cap="none" spc="0" normalizeH="0" baseline="0" noProof="0" dirty="0">
                <a:ln>
                  <a:noFill/>
                </a:ln>
                <a:solidFill>
                  <a:srgbClr val="0163BB"/>
                </a:solidFill>
                <a:effectLst/>
                <a:uLnTx/>
                <a:uFillTx/>
                <a:latin typeface="Source Han Serif CN Heavy" panose="02020400000000000000" pitchFamily="18" charset="-128"/>
                <a:ea typeface="Source Han Serif CN Heavy" panose="02020400000000000000" pitchFamily="18" charset="-128"/>
              </a:rPr>
              <a:t>8</a:t>
            </a:r>
            <a:endParaRPr kumimoji="0" lang="en-US" altLang="zh-CN" sz="4000" b="1" u="none" strike="noStrike" kern="1200" cap="none" spc="0" normalizeH="0" baseline="0" noProof="0" dirty="0">
              <a:ln>
                <a:noFill/>
              </a:ln>
              <a:solidFill>
                <a:srgbClr val="0163BB"/>
              </a:solidFill>
              <a:effectLst/>
              <a:uLnTx/>
              <a:uFillTx/>
              <a:latin typeface="Source Han Serif CN Heavy" panose="02020400000000000000" pitchFamily="18" charset="-128"/>
              <a:ea typeface="Source Han Serif CN Heavy" panose="02020400000000000000" pitchFamily="18" charset="-128"/>
            </a:endParaRPr>
          </a:p>
        </p:txBody>
      </p:sp>
      <p:cxnSp>
        <p:nvCxnSpPr>
          <p:cNvPr id="8" name="直接连接符 90"/>
          <p:cNvCxnSpPr/>
          <p:nvPr/>
        </p:nvCxnSpPr>
        <p:spPr>
          <a:xfrm flipH="1">
            <a:off x="1902460" y="1483995"/>
            <a:ext cx="161290" cy="437515"/>
          </a:xfrm>
          <a:prstGeom prst="line">
            <a:avLst/>
          </a:prstGeom>
          <a:ln w="12700" cap="rnd">
            <a:round/>
          </a:ln>
        </p:spPr>
        <p:style>
          <a:lnRef idx="1">
            <a:schemeClr val="accent1"/>
          </a:lnRef>
          <a:fillRef idx="0">
            <a:schemeClr val="accent1"/>
          </a:fillRef>
          <a:effectRef idx="0">
            <a:schemeClr val="accent1"/>
          </a:effectRef>
          <a:fontRef idx="minor">
            <a:schemeClr val="tx1"/>
          </a:fontRef>
        </p:style>
      </p:cxnSp>
      <p:sp>
        <p:nvSpPr>
          <p:cNvPr id="10" name="标题 5"/>
          <p:cNvSpPr>
            <a:spLocks noGrp="1"/>
          </p:cNvSpPr>
          <p:nvPr/>
        </p:nvSpPr>
        <p:spPr>
          <a:xfrm>
            <a:off x="626110" y="340995"/>
            <a:ext cx="3592830" cy="525145"/>
          </a:xfrm>
          <a:prstGeom prst="rect">
            <a:avLst/>
          </a:prstGeom>
        </p:spPr>
        <p:txBody>
          <a:bodyPr vert="horz" rtlCol="0">
            <a:noAutofit/>
            <a:scene3d>
              <a:camera prst="orthographicFront"/>
              <a:lightRig rig="threePt" dir="t"/>
            </a:scene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lvl="0" indent="-457200" algn="l">
              <a:buClrTx/>
              <a:buSzTx/>
              <a:buFont typeface="Wingdings" panose="05000000000000000000" charset="0"/>
              <a:buChar char="Ø"/>
            </a:pPr>
            <a:r>
              <a:rPr lang="zh-CN" altLang="en-US" sz="3600" b="1" dirty="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税收要素</a:t>
            </a:r>
            <a:endParaRPr lang="zh-CN" altLang="en-US" sz="3600" b="1" dirty="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endParaRPr>
          </a:p>
        </p:txBody>
      </p:sp>
    </p:spTree>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对角圆角 38"/>
          <p:cNvSpPr/>
          <p:nvPr/>
        </p:nvSpPr>
        <p:spPr>
          <a:xfrm>
            <a:off x="626110" y="1205230"/>
            <a:ext cx="11058525" cy="5255260"/>
          </a:xfrm>
          <a:prstGeom prst="round2DiagRect">
            <a:avLst/>
          </a:prstGeom>
          <a:noFill/>
          <a:ln w="12700" cap="flat" cmpd="sng" algn="ctr">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Light"/>
              <a:cs typeface="+mn-cs"/>
            </a:endParaRPr>
          </a:p>
        </p:txBody>
      </p:sp>
      <p:sp>
        <p:nvSpPr>
          <p:cNvPr id="3" name="文本框 22"/>
          <p:cNvSpPr txBox="1"/>
          <p:nvPr/>
        </p:nvSpPr>
        <p:spPr>
          <a:xfrm>
            <a:off x="2218690" y="1518285"/>
            <a:ext cx="4279265" cy="368935"/>
          </a:xfrm>
          <a:prstGeom prst="rect">
            <a:avLst/>
          </a:prstGeom>
          <a:noFill/>
        </p:spPr>
        <p:txBody>
          <a:bodyPr wrap="square" lIns="0" tIns="0" rIns="0" bIns="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u="none" strike="noStrike" kern="1200" cap="none" spc="0" normalizeH="0" baseline="0" noProof="0" dirty="0">
                <a:ln>
                  <a:noFill/>
                </a:ln>
                <a:solidFill>
                  <a:srgbClr val="353334"/>
                </a:solidFill>
                <a:effectLst/>
                <a:uLnTx/>
                <a:uFillTx/>
                <a:latin typeface="Source Han Serif CN Heavy" panose="02020400000000000000" pitchFamily="18" charset="-128"/>
                <a:ea typeface="Source Han Serif CN Heavy" panose="02020400000000000000" pitchFamily="18" charset="-128"/>
              </a:rPr>
              <a:t>纳税地点</a:t>
            </a:r>
            <a:endParaRPr kumimoji="0" lang="zh-CN" altLang="en-US" sz="2400" b="1" u="none" strike="noStrike" kern="1200" cap="none" spc="0" normalizeH="0" baseline="0" noProof="0" dirty="0">
              <a:ln>
                <a:noFill/>
              </a:ln>
              <a:solidFill>
                <a:srgbClr val="353334"/>
              </a:solidFill>
              <a:effectLst/>
              <a:uLnTx/>
              <a:uFillTx/>
              <a:latin typeface="Source Han Serif CN Heavy" panose="02020400000000000000" pitchFamily="18" charset="-128"/>
              <a:ea typeface="Source Han Serif CN Heavy" panose="02020400000000000000" pitchFamily="18" charset="-128"/>
            </a:endParaRPr>
          </a:p>
        </p:txBody>
      </p:sp>
      <p:sp>
        <p:nvSpPr>
          <p:cNvPr id="5" name="文本框 23"/>
          <p:cNvSpPr txBox="1"/>
          <p:nvPr/>
        </p:nvSpPr>
        <p:spPr>
          <a:xfrm>
            <a:off x="894080" y="2043430"/>
            <a:ext cx="10403840" cy="4431665"/>
          </a:xfrm>
          <a:prstGeom prst="rect">
            <a:avLst/>
          </a:prstGeom>
          <a:noFill/>
        </p:spPr>
        <p:txBody>
          <a:bodyPr wrap="square" lIns="0" tIns="0" rIns="0" bIns="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gn="just" defTabSz="964565" fontAlgn="auto">
              <a:lnSpc>
                <a:spcPct val="150000"/>
              </a:lnSpc>
              <a:spcBef>
                <a:spcPts val="0"/>
              </a:spcBef>
              <a:spcAft>
                <a:spcPts val="0"/>
              </a:spcAft>
              <a:buFont typeface="Wingdings" panose="05000000000000000000" charset="0"/>
              <a:buChar char="Ø"/>
              <a:defRPr/>
            </a:pPr>
            <a:r>
              <a:rPr lang="zh-CN" altLang="en-US" sz="1600" dirty="0">
                <a:latin typeface="新宋体" panose="02010609030101010101" charset="-122"/>
                <a:ea typeface="新宋体" panose="02010609030101010101" charset="-122"/>
                <a:cs typeface="新宋体" panose="02010609030101010101" charset="-122"/>
                <a:sym typeface="+mn-lt"/>
              </a:rPr>
              <a:t>一般情况下为取水口所在地；</a:t>
            </a:r>
            <a:r>
              <a:rPr lang="zh-CN" altLang="en-US" sz="1600" dirty="0">
                <a:latin typeface="新宋体" panose="02010609030101010101" charset="-122"/>
                <a:ea typeface="新宋体" panose="02010609030101010101" charset="-122"/>
                <a:cs typeface="新宋体" panose="02010609030101010101" charset="-122"/>
                <a:sym typeface="+mn-lt"/>
              </a:rPr>
              <a:t>纳税人取得取水许可证的，其取水口按照取水许可证载明的取水口信息确定；纳税人未取得取水许可证的，其取水口按照水行政主管部门确定的取水口信息确定。</a:t>
            </a:r>
            <a:r>
              <a:rPr lang="zh-CN" altLang="en-US" sz="1600" dirty="0">
                <a:latin typeface="新宋体" panose="02010609030101010101" charset="-122"/>
                <a:ea typeface="新宋体" panose="02010609030101010101" charset="-122"/>
                <a:cs typeface="新宋体" panose="02010609030101010101" charset="-122"/>
                <a:sym typeface="+mn-lt"/>
              </a:rPr>
              <a:t>取水口较多等原因确存在申报困难的，经省财政、税务、水行政主管部门同意后，可以汇总申报缴纳水资源税。</a:t>
            </a:r>
            <a:endParaRPr lang="zh-CN" altLang="en-US" sz="1600" dirty="0">
              <a:latin typeface="新宋体" panose="02010609030101010101" charset="-122"/>
              <a:ea typeface="新宋体" panose="02010609030101010101" charset="-122"/>
              <a:cs typeface="新宋体" panose="02010609030101010101" charset="-122"/>
              <a:sym typeface="+mn-lt"/>
            </a:endParaRPr>
          </a:p>
          <a:p>
            <a:pPr marL="342900" indent="-342900" algn="just" defTabSz="964565" fontAlgn="auto">
              <a:lnSpc>
                <a:spcPct val="150000"/>
              </a:lnSpc>
              <a:spcBef>
                <a:spcPts val="0"/>
              </a:spcBef>
              <a:spcAft>
                <a:spcPts val="0"/>
              </a:spcAft>
              <a:buFont typeface="Wingdings" panose="05000000000000000000" charset="0"/>
              <a:buChar char="Ø"/>
              <a:defRPr/>
            </a:pPr>
            <a:r>
              <a:rPr lang="zh-CN" altLang="en-US" sz="1600" dirty="0">
                <a:solidFill>
                  <a:schemeClr val="accent5"/>
                </a:solidFill>
                <a:latin typeface="新宋体" panose="02010609030101010101" charset="-122"/>
                <a:ea typeface="新宋体" panose="02010609030101010101" charset="-122"/>
                <a:cs typeface="新宋体" panose="02010609030101010101" charset="-122"/>
                <a:sym typeface="+mn-lt"/>
              </a:rPr>
              <a:t>（省征求意见稿）纳税人</a:t>
            </a:r>
            <a:r>
              <a:rPr lang="zh-CN" altLang="en-US" sz="1600" dirty="0">
                <a:latin typeface="新宋体" panose="02010609030101010101" charset="-122"/>
                <a:ea typeface="新宋体" panose="02010609030101010101" charset="-122"/>
                <a:cs typeface="新宋体" panose="02010609030101010101" charset="-122"/>
                <a:sym typeface="+mn-lt"/>
              </a:rPr>
              <a:t>向取水口所在地的税务机关申报缴纳水资源税。除国家另有规定外，取水口所在地以</a:t>
            </a:r>
            <a:r>
              <a:rPr lang="zh-CN" altLang="en-US" sz="1600" dirty="0">
                <a:solidFill>
                  <a:srgbClr val="FF0000"/>
                </a:solidFill>
                <a:latin typeface="新宋体" panose="02010609030101010101" charset="-122"/>
                <a:ea typeface="新宋体" panose="02010609030101010101" charset="-122"/>
                <a:cs typeface="新宋体" panose="02010609030101010101" charset="-122"/>
                <a:sym typeface="+mn-lt"/>
              </a:rPr>
              <a:t>取水许可证载明的地点</a:t>
            </a:r>
            <a:r>
              <a:rPr lang="zh-CN" altLang="en-US" sz="1600" dirty="0">
                <a:latin typeface="新宋体" panose="02010609030101010101" charset="-122"/>
                <a:ea typeface="新宋体" panose="02010609030101010101" charset="-122"/>
                <a:cs typeface="新宋体" panose="02010609030101010101" charset="-122"/>
                <a:sym typeface="+mn-lt"/>
              </a:rPr>
              <a:t>为准。</a:t>
            </a:r>
            <a:endParaRPr lang="zh-CN" altLang="en-US" sz="1600" dirty="0">
              <a:latin typeface="新宋体" panose="02010609030101010101" charset="-122"/>
              <a:ea typeface="新宋体" panose="02010609030101010101" charset="-122"/>
              <a:cs typeface="新宋体" panose="02010609030101010101" charset="-122"/>
              <a:sym typeface="+mn-lt"/>
            </a:endParaRPr>
          </a:p>
          <a:p>
            <a:pPr marL="342900" indent="-342900" algn="just" defTabSz="964565" fontAlgn="auto">
              <a:lnSpc>
                <a:spcPct val="150000"/>
              </a:lnSpc>
              <a:spcBef>
                <a:spcPts val="0"/>
              </a:spcBef>
              <a:spcAft>
                <a:spcPts val="0"/>
              </a:spcAft>
              <a:buFont typeface="Wingdings" panose="05000000000000000000" charset="0"/>
              <a:buChar char="Ø"/>
              <a:defRPr/>
            </a:pPr>
            <a:r>
              <a:rPr lang="zh-CN" altLang="en-US" sz="1600" dirty="0">
                <a:latin typeface="新宋体" panose="02010609030101010101" charset="-122"/>
                <a:ea typeface="新宋体" panose="02010609030101010101" charset="-122"/>
                <a:cs typeface="新宋体" panose="02010609030101010101" charset="-122"/>
                <a:sym typeface="+mn-lt"/>
              </a:rPr>
              <a:t>省内纳税地点确需调整的，由省级财政、税务、水行政主管部门确定；</a:t>
            </a:r>
            <a:endParaRPr lang="zh-CN" altLang="en-US" sz="1600" dirty="0">
              <a:latin typeface="新宋体" panose="02010609030101010101" charset="-122"/>
              <a:ea typeface="新宋体" panose="02010609030101010101" charset="-122"/>
              <a:cs typeface="新宋体" panose="02010609030101010101" charset="-122"/>
              <a:sym typeface="+mn-lt"/>
            </a:endParaRPr>
          </a:p>
          <a:p>
            <a:pPr marL="342900" indent="-342900" algn="just" defTabSz="964565" fontAlgn="auto">
              <a:lnSpc>
                <a:spcPct val="150000"/>
              </a:lnSpc>
              <a:spcBef>
                <a:spcPts val="0"/>
              </a:spcBef>
              <a:spcAft>
                <a:spcPts val="0"/>
              </a:spcAft>
              <a:buFont typeface="Wingdings" panose="05000000000000000000" charset="0"/>
              <a:buChar char="Ø"/>
              <a:defRPr/>
            </a:pPr>
            <a:r>
              <a:rPr lang="zh-CN" altLang="en-US" sz="1600" dirty="0">
                <a:latin typeface="新宋体" panose="02010609030101010101" charset="-122"/>
                <a:ea typeface="新宋体" panose="02010609030101010101" charset="-122"/>
                <a:cs typeface="新宋体" panose="02010609030101010101" charset="-122"/>
                <a:sym typeface="+mn-lt"/>
              </a:rPr>
              <a:t>取用水工程管理单位跨省（自治区、直辖市）配置、调度的水资源，为调入区域所在地；纳税人取用水工程管理单位配置、调度的水资源，其纳税地点为接入水工程管理单位的取水口所在地，适用接入水工程管理单位的取水口所在地的税额标准。</a:t>
            </a:r>
            <a:endParaRPr lang="zh-CN" altLang="en-US" sz="1600" dirty="0">
              <a:latin typeface="新宋体" panose="02010609030101010101" charset="-122"/>
              <a:ea typeface="新宋体" panose="02010609030101010101" charset="-122"/>
              <a:cs typeface="新宋体" panose="02010609030101010101" charset="-122"/>
              <a:sym typeface="+mn-lt"/>
            </a:endParaRPr>
          </a:p>
          <a:p>
            <a:pPr marL="342900" indent="-342900" algn="just" defTabSz="964565" fontAlgn="auto">
              <a:lnSpc>
                <a:spcPct val="150000"/>
              </a:lnSpc>
              <a:spcBef>
                <a:spcPts val="0"/>
              </a:spcBef>
              <a:spcAft>
                <a:spcPts val="0"/>
              </a:spcAft>
              <a:buFont typeface="Wingdings" panose="05000000000000000000" charset="0"/>
              <a:buChar char="Ø"/>
              <a:defRPr/>
            </a:pPr>
            <a:r>
              <a:rPr lang="zh-CN" altLang="en-US" sz="1600" dirty="0">
                <a:latin typeface="新宋体" panose="02010609030101010101" charset="-122"/>
                <a:ea typeface="新宋体" panose="02010609030101010101" charset="-122"/>
                <a:cs typeface="新宋体" panose="02010609030101010101" charset="-122"/>
                <a:sym typeface="+mn-lt"/>
              </a:rPr>
              <a:t>跨省（自治区、直辖市）水力发电取用水，按照《财政部关于跨省区水电项目税收分配的指导意见》（财预〔2008〕84号）明确的增值税、企业所得税等税收分配办法规定的分配比例，分别向相关省份主管税务机关申报缴纳。</a:t>
            </a:r>
            <a:endParaRPr lang="zh-CN" altLang="en-US" sz="1600" dirty="0">
              <a:latin typeface="新宋体" panose="02010609030101010101" charset="-122"/>
              <a:ea typeface="新宋体" panose="02010609030101010101" charset="-122"/>
              <a:cs typeface="新宋体" panose="02010609030101010101" charset="-122"/>
              <a:sym typeface="+mn-lt"/>
            </a:endParaRPr>
          </a:p>
        </p:txBody>
      </p:sp>
      <p:sp>
        <p:nvSpPr>
          <p:cNvPr id="7" name="文本框 6"/>
          <p:cNvSpPr txBox="1"/>
          <p:nvPr/>
        </p:nvSpPr>
        <p:spPr>
          <a:xfrm>
            <a:off x="1423670" y="1354455"/>
            <a:ext cx="256540" cy="615315"/>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4000" b="1" u="none" strike="noStrike" kern="1200" cap="none" spc="0" normalizeH="0" baseline="0" noProof="0" dirty="0">
                <a:ln>
                  <a:noFill/>
                </a:ln>
                <a:solidFill>
                  <a:srgbClr val="0163BB"/>
                </a:solidFill>
                <a:effectLst/>
                <a:uLnTx/>
                <a:uFillTx/>
                <a:latin typeface="Source Han Serif CN Heavy" panose="02020400000000000000" pitchFamily="18" charset="-128"/>
                <a:ea typeface="Source Han Serif CN Heavy" panose="02020400000000000000" pitchFamily="18" charset="-128"/>
              </a:rPr>
              <a:t>9</a:t>
            </a:r>
            <a:endParaRPr kumimoji="0" lang="en-US" altLang="zh-CN" sz="4000" b="1" u="none" strike="noStrike" kern="1200" cap="none" spc="0" normalizeH="0" baseline="0" noProof="0" dirty="0">
              <a:ln>
                <a:noFill/>
              </a:ln>
              <a:solidFill>
                <a:srgbClr val="0163BB"/>
              </a:solidFill>
              <a:effectLst/>
              <a:uLnTx/>
              <a:uFillTx/>
              <a:latin typeface="Source Han Serif CN Heavy" panose="02020400000000000000" pitchFamily="18" charset="-128"/>
              <a:ea typeface="Source Han Serif CN Heavy" panose="02020400000000000000" pitchFamily="18" charset="-128"/>
            </a:endParaRPr>
          </a:p>
        </p:txBody>
      </p:sp>
      <p:cxnSp>
        <p:nvCxnSpPr>
          <p:cNvPr id="8" name="直接连接符 90"/>
          <p:cNvCxnSpPr/>
          <p:nvPr/>
        </p:nvCxnSpPr>
        <p:spPr>
          <a:xfrm flipH="1">
            <a:off x="1902460" y="1483995"/>
            <a:ext cx="161290" cy="437515"/>
          </a:xfrm>
          <a:prstGeom prst="line">
            <a:avLst/>
          </a:prstGeom>
          <a:ln w="12700" cap="rnd">
            <a:round/>
          </a:ln>
        </p:spPr>
        <p:style>
          <a:lnRef idx="1">
            <a:schemeClr val="accent1"/>
          </a:lnRef>
          <a:fillRef idx="0">
            <a:schemeClr val="accent1"/>
          </a:fillRef>
          <a:effectRef idx="0">
            <a:schemeClr val="accent1"/>
          </a:effectRef>
          <a:fontRef idx="minor">
            <a:schemeClr val="tx1"/>
          </a:fontRef>
        </p:style>
      </p:cxnSp>
      <p:sp>
        <p:nvSpPr>
          <p:cNvPr id="10" name="标题 5"/>
          <p:cNvSpPr>
            <a:spLocks noGrp="1"/>
          </p:cNvSpPr>
          <p:nvPr/>
        </p:nvSpPr>
        <p:spPr>
          <a:xfrm>
            <a:off x="626110" y="340995"/>
            <a:ext cx="3592830" cy="525145"/>
          </a:xfrm>
          <a:prstGeom prst="rect">
            <a:avLst/>
          </a:prstGeom>
        </p:spPr>
        <p:txBody>
          <a:bodyPr vert="horz" rtlCol="0">
            <a:noAutofit/>
            <a:scene3d>
              <a:camera prst="orthographicFront"/>
              <a:lightRig rig="threePt" dir="t"/>
            </a:scene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lvl="0" indent="-457200" algn="l">
              <a:buClrTx/>
              <a:buSzTx/>
              <a:buFont typeface="Wingdings" panose="05000000000000000000" charset="0"/>
              <a:buChar char="Ø"/>
            </a:pPr>
            <a:r>
              <a:rPr lang="zh-CN" altLang="en-US" sz="3600" b="1" dirty="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税收要素</a:t>
            </a:r>
            <a:endParaRPr lang="zh-CN" altLang="en-US" sz="3600" b="1" dirty="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endParaRPr>
          </a:p>
        </p:txBody>
      </p:sp>
    </p:spTree>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对角圆角 38"/>
          <p:cNvSpPr/>
          <p:nvPr/>
        </p:nvSpPr>
        <p:spPr>
          <a:xfrm>
            <a:off x="626110" y="1205230"/>
            <a:ext cx="11058525" cy="5255260"/>
          </a:xfrm>
          <a:prstGeom prst="round2DiagRect">
            <a:avLst/>
          </a:prstGeom>
          <a:noFill/>
          <a:ln w="12700" cap="flat" cmpd="sng" algn="ctr">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Light"/>
              <a:cs typeface="+mn-cs"/>
            </a:endParaRPr>
          </a:p>
        </p:txBody>
      </p:sp>
      <p:sp>
        <p:nvSpPr>
          <p:cNvPr id="3" name="文本框 22"/>
          <p:cNvSpPr txBox="1"/>
          <p:nvPr/>
        </p:nvSpPr>
        <p:spPr>
          <a:xfrm>
            <a:off x="2218690" y="1522095"/>
            <a:ext cx="4279265" cy="368935"/>
          </a:xfrm>
          <a:prstGeom prst="rect">
            <a:avLst/>
          </a:prstGeom>
          <a:noFill/>
        </p:spPr>
        <p:txBody>
          <a:bodyPr wrap="square" lIns="0" tIns="0" rIns="0" bIns="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u="none" strike="noStrike" kern="1200" cap="none" spc="0" normalizeH="0" baseline="0" noProof="0" dirty="0">
                <a:ln>
                  <a:noFill/>
                </a:ln>
                <a:solidFill>
                  <a:srgbClr val="353334"/>
                </a:solidFill>
                <a:effectLst/>
                <a:uLnTx/>
                <a:uFillTx/>
                <a:latin typeface="Source Han Serif CN Heavy" panose="02020400000000000000" pitchFamily="18" charset="-128"/>
                <a:ea typeface="Source Han Serif CN Heavy" panose="02020400000000000000" pitchFamily="18" charset="-128"/>
              </a:rPr>
              <a:t>取水计量要求</a:t>
            </a:r>
            <a:endParaRPr kumimoji="0" lang="zh-CN" altLang="en-US" sz="2400" b="1" u="none" strike="noStrike" kern="1200" cap="none" spc="0" normalizeH="0" baseline="0" noProof="0" dirty="0">
              <a:ln>
                <a:noFill/>
              </a:ln>
              <a:solidFill>
                <a:srgbClr val="353334"/>
              </a:solidFill>
              <a:effectLst/>
              <a:uLnTx/>
              <a:uFillTx/>
              <a:latin typeface="Source Han Serif CN Heavy" panose="02020400000000000000" pitchFamily="18" charset="-128"/>
              <a:ea typeface="Source Han Serif CN Heavy" panose="02020400000000000000" pitchFamily="18" charset="-128"/>
            </a:endParaRPr>
          </a:p>
        </p:txBody>
      </p:sp>
      <p:sp>
        <p:nvSpPr>
          <p:cNvPr id="5" name="文本框 23"/>
          <p:cNvSpPr txBox="1"/>
          <p:nvPr/>
        </p:nvSpPr>
        <p:spPr>
          <a:xfrm>
            <a:off x="1130300" y="2066925"/>
            <a:ext cx="10442575" cy="4362450"/>
          </a:xfrm>
          <a:prstGeom prst="rect">
            <a:avLst/>
          </a:prstGeom>
          <a:noFill/>
        </p:spPr>
        <p:txBody>
          <a:bodyPr wrap="square" lIns="0" tIns="0" rIns="0" bIns="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gn="just" defTabSz="964565" fontAlgn="auto">
              <a:lnSpc>
                <a:spcPct val="150000"/>
              </a:lnSpc>
              <a:spcBef>
                <a:spcPts val="0"/>
              </a:spcBef>
              <a:spcAft>
                <a:spcPts val="0"/>
              </a:spcAft>
              <a:buFont typeface="Wingdings" panose="05000000000000000000" charset="0"/>
              <a:buChar char="u"/>
              <a:defRPr/>
            </a:pPr>
            <a:r>
              <a:rPr lang="zh-CN" altLang="en-US" sz="2100" dirty="0">
                <a:solidFill>
                  <a:schemeClr val="accent3"/>
                </a:solidFill>
                <a:latin typeface="新宋体" panose="02010609030101010101" charset="-122"/>
                <a:ea typeface="新宋体" panose="02010609030101010101" charset="-122"/>
                <a:cs typeface="新宋体" panose="02010609030101010101" charset="-122"/>
                <a:sym typeface="+mn-lt"/>
              </a:rPr>
              <a:t>纳税人应当按规定安装符合国家计量标准的取水计量设施（器具），并做好取水计量设施（器具）的运行维护、检定或校准、计量质量保证与控制，对其取水计量数据的真实性、准确性、完整性、合法性负责。纳税人应当在申报纳税时，按规定同步将取水计量数据通过取用水管理平台等渠道报送水行政主管部门。</a:t>
            </a:r>
            <a:endParaRPr lang="zh-CN" altLang="en-US" sz="2100" dirty="0">
              <a:solidFill>
                <a:schemeClr val="accent3"/>
              </a:solidFill>
              <a:latin typeface="新宋体" panose="02010609030101010101" charset="-122"/>
              <a:ea typeface="新宋体" panose="02010609030101010101" charset="-122"/>
              <a:cs typeface="新宋体" panose="02010609030101010101" charset="-122"/>
              <a:sym typeface="+mn-lt"/>
            </a:endParaRPr>
          </a:p>
          <a:p>
            <a:pPr marL="342900" indent="-342900" algn="just" defTabSz="964565" fontAlgn="auto">
              <a:lnSpc>
                <a:spcPct val="150000"/>
              </a:lnSpc>
              <a:spcBef>
                <a:spcPts val="0"/>
              </a:spcBef>
              <a:spcAft>
                <a:spcPts val="0"/>
              </a:spcAft>
              <a:buFont typeface="Wingdings" panose="05000000000000000000" charset="0"/>
              <a:buChar char="u"/>
              <a:defRPr/>
            </a:pPr>
            <a:r>
              <a:rPr lang="zh-CN" altLang="en-US" sz="2100" dirty="0">
                <a:latin typeface="新宋体" panose="02010609030101010101" charset="-122"/>
                <a:ea typeface="新宋体" panose="02010609030101010101" charset="-122"/>
                <a:cs typeface="新宋体" panose="02010609030101010101" charset="-122"/>
                <a:sym typeface="+mn-lt"/>
              </a:rPr>
              <a:t>水行政主管部门应当会同有关部门加强取用水计量监管，定期对纳税人取水计量的规范性进行检查，并将检查结果及时告知税务机关。检查发现问题或取水计量设施（器具）安装运行不正常的，水行政主管部门应当及时告知纳税人并督促其尽快整改；检查未发现问题且取水计量设施（器具）安装运行正常的，税务机关按照取水计量数据征收水资源税。</a:t>
            </a:r>
            <a:endParaRPr lang="zh-CN" altLang="en-US" sz="2100" dirty="0">
              <a:latin typeface="新宋体" panose="02010609030101010101" charset="-122"/>
              <a:ea typeface="新宋体" panose="02010609030101010101" charset="-122"/>
              <a:cs typeface="新宋体" panose="02010609030101010101" charset="-122"/>
              <a:sym typeface="+mn-lt"/>
            </a:endParaRPr>
          </a:p>
        </p:txBody>
      </p:sp>
      <p:sp>
        <p:nvSpPr>
          <p:cNvPr id="7" name="文本框 6"/>
          <p:cNvSpPr txBox="1"/>
          <p:nvPr/>
        </p:nvSpPr>
        <p:spPr>
          <a:xfrm>
            <a:off x="1423670" y="1354455"/>
            <a:ext cx="256540" cy="615315"/>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4000" b="1" u="none" strike="noStrike" kern="1200" cap="none" spc="0" normalizeH="0" baseline="0" noProof="0" dirty="0">
                <a:ln>
                  <a:noFill/>
                </a:ln>
                <a:solidFill>
                  <a:srgbClr val="0163BB"/>
                </a:solidFill>
                <a:effectLst/>
                <a:uLnTx/>
                <a:uFillTx/>
                <a:latin typeface="Source Han Serif CN Heavy" panose="02020400000000000000" pitchFamily="18" charset="-128"/>
                <a:ea typeface="Source Han Serif CN Heavy" panose="02020400000000000000" pitchFamily="18" charset="-128"/>
              </a:rPr>
              <a:t>1</a:t>
            </a:r>
            <a:endParaRPr kumimoji="0" lang="en-US" altLang="zh-CN" sz="4000" b="1" u="none" strike="noStrike" kern="1200" cap="none" spc="0" normalizeH="0" baseline="0" noProof="0" dirty="0">
              <a:ln>
                <a:noFill/>
              </a:ln>
              <a:solidFill>
                <a:srgbClr val="0163BB"/>
              </a:solidFill>
              <a:effectLst/>
              <a:uLnTx/>
              <a:uFillTx/>
              <a:latin typeface="Source Han Serif CN Heavy" panose="02020400000000000000" pitchFamily="18" charset="-128"/>
              <a:ea typeface="Source Han Serif CN Heavy" panose="02020400000000000000" pitchFamily="18" charset="-128"/>
            </a:endParaRPr>
          </a:p>
        </p:txBody>
      </p:sp>
      <p:cxnSp>
        <p:nvCxnSpPr>
          <p:cNvPr id="8" name="直接连接符 90"/>
          <p:cNvCxnSpPr/>
          <p:nvPr/>
        </p:nvCxnSpPr>
        <p:spPr>
          <a:xfrm flipH="1">
            <a:off x="1902460" y="1483995"/>
            <a:ext cx="161290" cy="437515"/>
          </a:xfrm>
          <a:prstGeom prst="line">
            <a:avLst/>
          </a:prstGeom>
          <a:ln w="12700" cap="rnd">
            <a:round/>
          </a:ln>
        </p:spPr>
        <p:style>
          <a:lnRef idx="1">
            <a:schemeClr val="accent1"/>
          </a:lnRef>
          <a:fillRef idx="0">
            <a:schemeClr val="accent1"/>
          </a:fillRef>
          <a:effectRef idx="0">
            <a:schemeClr val="accent1"/>
          </a:effectRef>
          <a:fontRef idx="minor">
            <a:schemeClr val="tx1"/>
          </a:fontRef>
        </p:style>
      </p:cxnSp>
      <p:sp>
        <p:nvSpPr>
          <p:cNvPr id="10" name="标题 5"/>
          <p:cNvSpPr>
            <a:spLocks noGrp="1"/>
          </p:cNvSpPr>
          <p:nvPr/>
        </p:nvSpPr>
        <p:spPr>
          <a:xfrm>
            <a:off x="626110" y="340995"/>
            <a:ext cx="3592830" cy="525145"/>
          </a:xfrm>
          <a:prstGeom prst="rect">
            <a:avLst/>
          </a:prstGeom>
        </p:spPr>
        <p:txBody>
          <a:bodyPr vert="horz" rtlCol="0">
            <a:noAutofit/>
            <a:scene3d>
              <a:camera prst="orthographicFront"/>
              <a:lightRig rig="threePt" dir="t"/>
            </a:scene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lvl="0" indent="-457200" algn="l">
              <a:buClrTx/>
              <a:buSzTx/>
              <a:buFont typeface="Wingdings" panose="05000000000000000000" charset="0"/>
              <a:buChar char="Ø"/>
            </a:pPr>
            <a:r>
              <a:rPr lang="zh-CN" altLang="en-US" sz="3600" b="1" dirty="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注意事项</a:t>
            </a:r>
            <a:endParaRPr lang="zh-CN" altLang="en-US" sz="3600" b="1" dirty="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endParaRPr>
          </a:p>
        </p:txBody>
      </p:sp>
    </p:spTree>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rotWithShape="1">
          <a:blip r:embed="rId1"/>
          <a:srcRect r="1852" b="1852"/>
          <a:stretch>
            <a:fillRect/>
          </a:stretch>
        </p:blipFill>
        <p:spPr>
          <a:xfrm>
            <a:off x="0" y="1"/>
            <a:ext cx="12192000" cy="6857999"/>
          </a:xfrm>
          <a:prstGeom prst="rect">
            <a:avLst/>
          </a:prstGeom>
          <a:gradFill flip="none" rotWithShape="1">
            <a:gsLst>
              <a:gs pos="0">
                <a:srgbClr val="F2F3F7"/>
              </a:gs>
              <a:gs pos="100000">
                <a:srgbClr val="F2F3F7">
                  <a:alpha val="0"/>
                </a:srgbClr>
              </a:gs>
            </a:gsLst>
            <a:lin ang="5400000" scaled="1"/>
            <a:tileRect/>
          </a:gradFill>
        </p:spPr>
      </p:pic>
      <p:grpSp>
        <p:nvGrpSpPr>
          <p:cNvPr id="3" name="组合 2"/>
          <p:cNvGrpSpPr/>
          <p:nvPr/>
        </p:nvGrpSpPr>
        <p:grpSpPr>
          <a:xfrm>
            <a:off x="10952768" y="557514"/>
            <a:ext cx="629632" cy="1168525"/>
            <a:chOff x="7704258" y="1300709"/>
            <a:chExt cx="725619" cy="1346667"/>
          </a:xfrm>
        </p:grpSpPr>
        <p:grpSp>
          <p:nvGrpSpPr>
            <p:cNvPr id="4" name="组合 3"/>
            <p:cNvGrpSpPr/>
            <p:nvPr/>
          </p:nvGrpSpPr>
          <p:grpSpPr>
            <a:xfrm flipH="1">
              <a:off x="7704258" y="1300709"/>
              <a:ext cx="292598" cy="1346667"/>
              <a:chOff x="1724433" y="1612606"/>
              <a:chExt cx="241950" cy="1113561"/>
            </a:xfrm>
            <a:solidFill>
              <a:schemeClr val="accent2"/>
            </a:solidFill>
          </p:grpSpPr>
          <p:grpSp>
            <p:nvGrpSpPr>
              <p:cNvPr id="29" name="组合 28"/>
              <p:cNvGrpSpPr/>
              <p:nvPr/>
            </p:nvGrpSpPr>
            <p:grpSpPr>
              <a:xfrm>
                <a:off x="1898681" y="1612606"/>
                <a:ext cx="67702" cy="1113561"/>
                <a:chOff x="2041334" y="1597820"/>
                <a:chExt cx="67702" cy="1113561"/>
              </a:xfrm>
              <a:grpFill/>
            </p:grpSpPr>
            <p:sp>
              <p:nvSpPr>
                <p:cNvPr id="41" name="椭圆 40"/>
                <p:cNvSpPr/>
                <p:nvPr/>
              </p:nvSpPr>
              <p:spPr>
                <a:xfrm>
                  <a:off x="2041334" y="1597820"/>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4565" fontAlgn="auto">
                    <a:spcBef>
                      <a:spcPts val="0"/>
                    </a:spcBef>
                    <a:spcAft>
                      <a:spcPts val="0"/>
                    </a:spcAft>
                    <a:defRPr/>
                  </a:pPr>
                  <a:endParaRPr lang="zh-CN" altLang="en-US" sz="1900" dirty="0">
                    <a:solidFill>
                      <a:srgbClr val="FFFFFF"/>
                    </a:solidFill>
                    <a:latin typeface="思源黑体 CN Normal"/>
                    <a:ea typeface="思源黑体 CN Medium"/>
                    <a:cs typeface="+mn-ea"/>
                    <a:sym typeface="+mn-lt"/>
                  </a:endParaRPr>
                </a:p>
              </p:txBody>
            </p:sp>
            <p:sp>
              <p:nvSpPr>
                <p:cNvPr id="42" name="椭圆 41"/>
                <p:cNvSpPr/>
                <p:nvPr/>
              </p:nvSpPr>
              <p:spPr>
                <a:xfrm>
                  <a:off x="2041334" y="1747228"/>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4565" fontAlgn="auto">
                    <a:spcBef>
                      <a:spcPts val="0"/>
                    </a:spcBef>
                    <a:spcAft>
                      <a:spcPts val="0"/>
                    </a:spcAft>
                    <a:defRPr/>
                  </a:pPr>
                  <a:endParaRPr lang="zh-CN" altLang="en-US" sz="1900">
                    <a:solidFill>
                      <a:srgbClr val="FFFFFF"/>
                    </a:solidFill>
                    <a:latin typeface="思源黑体 CN Normal"/>
                    <a:ea typeface="思源黑体 CN Medium"/>
                    <a:cs typeface="+mn-ea"/>
                    <a:sym typeface="+mn-lt"/>
                  </a:endParaRPr>
                </a:p>
              </p:txBody>
            </p:sp>
            <p:sp>
              <p:nvSpPr>
                <p:cNvPr id="43" name="椭圆 42"/>
                <p:cNvSpPr/>
                <p:nvPr/>
              </p:nvSpPr>
              <p:spPr>
                <a:xfrm>
                  <a:off x="2041334" y="1896636"/>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4565" fontAlgn="auto">
                    <a:spcBef>
                      <a:spcPts val="0"/>
                    </a:spcBef>
                    <a:spcAft>
                      <a:spcPts val="0"/>
                    </a:spcAft>
                    <a:defRPr/>
                  </a:pPr>
                  <a:endParaRPr lang="zh-CN" altLang="en-US" sz="1900">
                    <a:solidFill>
                      <a:srgbClr val="FFFFFF"/>
                    </a:solidFill>
                    <a:latin typeface="思源黑体 CN Normal"/>
                    <a:ea typeface="思源黑体 CN Medium"/>
                    <a:cs typeface="+mn-ea"/>
                    <a:sym typeface="+mn-lt"/>
                  </a:endParaRPr>
                </a:p>
              </p:txBody>
            </p:sp>
            <p:sp>
              <p:nvSpPr>
                <p:cNvPr id="44" name="椭圆 43"/>
                <p:cNvSpPr/>
                <p:nvPr/>
              </p:nvSpPr>
              <p:spPr>
                <a:xfrm>
                  <a:off x="2041334" y="2046044"/>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4565" fontAlgn="auto">
                    <a:spcBef>
                      <a:spcPts val="0"/>
                    </a:spcBef>
                    <a:spcAft>
                      <a:spcPts val="0"/>
                    </a:spcAft>
                    <a:defRPr/>
                  </a:pPr>
                  <a:endParaRPr lang="zh-CN" altLang="en-US" sz="1900">
                    <a:solidFill>
                      <a:srgbClr val="FFFFFF"/>
                    </a:solidFill>
                    <a:latin typeface="思源黑体 CN Normal"/>
                    <a:ea typeface="思源黑体 CN Medium"/>
                    <a:cs typeface="+mn-ea"/>
                    <a:sym typeface="+mn-lt"/>
                  </a:endParaRPr>
                </a:p>
              </p:txBody>
            </p:sp>
            <p:sp>
              <p:nvSpPr>
                <p:cNvPr id="45" name="椭圆 44"/>
                <p:cNvSpPr/>
                <p:nvPr/>
              </p:nvSpPr>
              <p:spPr>
                <a:xfrm>
                  <a:off x="2041334" y="2195452"/>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4565" fontAlgn="auto">
                    <a:spcBef>
                      <a:spcPts val="0"/>
                    </a:spcBef>
                    <a:spcAft>
                      <a:spcPts val="0"/>
                    </a:spcAft>
                    <a:defRPr/>
                  </a:pPr>
                  <a:endParaRPr lang="zh-CN" altLang="en-US" sz="1900" dirty="0">
                    <a:solidFill>
                      <a:srgbClr val="FFFFFF"/>
                    </a:solidFill>
                    <a:latin typeface="思源黑体 CN Normal"/>
                    <a:ea typeface="思源黑体 CN Medium"/>
                    <a:cs typeface="+mn-ea"/>
                    <a:sym typeface="+mn-lt"/>
                  </a:endParaRPr>
                </a:p>
              </p:txBody>
            </p:sp>
            <p:sp>
              <p:nvSpPr>
                <p:cNvPr id="46" name="椭圆 45"/>
                <p:cNvSpPr/>
                <p:nvPr/>
              </p:nvSpPr>
              <p:spPr>
                <a:xfrm>
                  <a:off x="2041334" y="2344860"/>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4565" fontAlgn="auto">
                    <a:spcBef>
                      <a:spcPts val="0"/>
                    </a:spcBef>
                    <a:spcAft>
                      <a:spcPts val="0"/>
                    </a:spcAft>
                    <a:defRPr/>
                  </a:pPr>
                  <a:endParaRPr lang="zh-CN" altLang="en-US" sz="1900">
                    <a:solidFill>
                      <a:srgbClr val="FFFFFF"/>
                    </a:solidFill>
                    <a:latin typeface="思源黑体 CN Normal"/>
                    <a:ea typeface="思源黑体 CN Medium"/>
                    <a:cs typeface="+mn-ea"/>
                    <a:sym typeface="+mn-lt"/>
                  </a:endParaRPr>
                </a:p>
              </p:txBody>
            </p:sp>
            <p:sp>
              <p:nvSpPr>
                <p:cNvPr id="47" name="椭圆 46"/>
                <p:cNvSpPr/>
                <p:nvPr/>
              </p:nvSpPr>
              <p:spPr>
                <a:xfrm>
                  <a:off x="2041334" y="2494268"/>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4565" fontAlgn="auto">
                    <a:spcBef>
                      <a:spcPts val="0"/>
                    </a:spcBef>
                    <a:spcAft>
                      <a:spcPts val="0"/>
                    </a:spcAft>
                    <a:defRPr/>
                  </a:pPr>
                  <a:endParaRPr lang="zh-CN" altLang="en-US" sz="1900">
                    <a:solidFill>
                      <a:srgbClr val="FFFFFF"/>
                    </a:solidFill>
                    <a:latin typeface="思源黑体 CN Normal"/>
                    <a:ea typeface="思源黑体 CN Medium"/>
                    <a:cs typeface="+mn-ea"/>
                    <a:sym typeface="+mn-lt"/>
                  </a:endParaRPr>
                </a:p>
              </p:txBody>
            </p:sp>
            <p:sp>
              <p:nvSpPr>
                <p:cNvPr id="48" name="椭圆 47"/>
                <p:cNvSpPr/>
                <p:nvPr/>
              </p:nvSpPr>
              <p:spPr>
                <a:xfrm>
                  <a:off x="2041334" y="2643679"/>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4565" fontAlgn="auto">
                    <a:spcBef>
                      <a:spcPts val="0"/>
                    </a:spcBef>
                    <a:spcAft>
                      <a:spcPts val="0"/>
                    </a:spcAft>
                    <a:defRPr/>
                  </a:pPr>
                  <a:endParaRPr lang="zh-CN" altLang="en-US" sz="1900">
                    <a:solidFill>
                      <a:srgbClr val="FFFFFF"/>
                    </a:solidFill>
                    <a:latin typeface="思源黑体 CN Normal"/>
                    <a:ea typeface="思源黑体 CN Medium"/>
                    <a:cs typeface="+mn-ea"/>
                    <a:sym typeface="+mn-lt"/>
                  </a:endParaRPr>
                </a:p>
              </p:txBody>
            </p:sp>
          </p:grpSp>
          <p:grpSp>
            <p:nvGrpSpPr>
              <p:cNvPr id="32" name="组合 31"/>
              <p:cNvGrpSpPr/>
              <p:nvPr/>
            </p:nvGrpSpPr>
            <p:grpSpPr>
              <a:xfrm>
                <a:off x="1724433" y="1612606"/>
                <a:ext cx="67702" cy="1113561"/>
                <a:chOff x="2041334" y="1597820"/>
                <a:chExt cx="67702" cy="1113561"/>
              </a:xfrm>
              <a:grpFill/>
            </p:grpSpPr>
            <p:sp>
              <p:nvSpPr>
                <p:cNvPr id="33" name="椭圆 32"/>
                <p:cNvSpPr/>
                <p:nvPr/>
              </p:nvSpPr>
              <p:spPr>
                <a:xfrm>
                  <a:off x="2041334" y="1597820"/>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4565" fontAlgn="auto">
                    <a:spcBef>
                      <a:spcPts val="0"/>
                    </a:spcBef>
                    <a:spcAft>
                      <a:spcPts val="0"/>
                    </a:spcAft>
                    <a:defRPr/>
                  </a:pPr>
                  <a:endParaRPr lang="zh-CN" altLang="en-US" sz="1900">
                    <a:solidFill>
                      <a:srgbClr val="FFFFFF"/>
                    </a:solidFill>
                    <a:latin typeface="思源黑体 CN Normal"/>
                    <a:ea typeface="思源黑体 CN Medium"/>
                    <a:cs typeface="+mn-ea"/>
                    <a:sym typeface="+mn-lt"/>
                  </a:endParaRPr>
                </a:p>
              </p:txBody>
            </p:sp>
            <p:sp>
              <p:nvSpPr>
                <p:cNvPr id="34" name="椭圆 33"/>
                <p:cNvSpPr/>
                <p:nvPr/>
              </p:nvSpPr>
              <p:spPr>
                <a:xfrm>
                  <a:off x="2041334" y="1747228"/>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4565" fontAlgn="auto">
                    <a:spcBef>
                      <a:spcPts val="0"/>
                    </a:spcBef>
                    <a:spcAft>
                      <a:spcPts val="0"/>
                    </a:spcAft>
                    <a:defRPr/>
                  </a:pPr>
                  <a:endParaRPr lang="zh-CN" altLang="en-US" sz="1900">
                    <a:solidFill>
                      <a:srgbClr val="FFFFFF"/>
                    </a:solidFill>
                    <a:latin typeface="思源黑体 CN Normal"/>
                    <a:ea typeface="思源黑体 CN Medium"/>
                    <a:cs typeface="+mn-ea"/>
                    <a:sym typeface="+mn-lt"/>
                  </a:endParaRPr>
                </a:p>
              </p:txBody>
            </p:sp>
            <p:sp>
              <p:nvSpPr>
                <p:cNvPr id="35" name="椭圆 34"/>
                <p:cNvSpPr/>
                <p:nvPr/>
              </p:nvSpPr>
              <p:spPr>
                <a:xfrm>
                  <a:off x="2041334" y="1896636"/>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4565" fontAlgn="auto">
                    <a:spcBef>
                      <a:spcPts val="0"/>
                    </a:spcBef>
                    <a:spcAft>
                      <a:spcPts val="0"/>
                    </a:spcAft>
                    <a:defRPr/>
                  </a:pPr>
                  <a:endParaRPr lang="zh-CN" altLang="en-US" sz="1900">
                    <a:solidFill>
                      <a:srgbClr val="FFFFFF"/>
                    </a:solidFill>
                    <a:latin typeface="思源黑体 CN Normal"/>
                    <a:ea typeface="思源黑体 CN Medium"/>
                    <a:cs typeface="+mn-ea"/>
                    <a:sym typeface="+mn-lt"/>
                  </a:endParaRPr>
                </a:p>
              </p:txBody>
            </p:sp>
            <p:sp>
              <p:nvSpPr>
                <p:cNvPr id="36" name="椭圆 35"/>
                <p:cNvSpPr/>
                <p:nvPr/>
              </p:nvSpPr>
              <p:spPr>
                <a:xfrm>
                  <a:off x="2041334" y="2046044"/>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4565" fontAlgn="auto">
                    <a:spcBef>
                      <a:spcPts val="0"/>
                    </a:spcBef>
                    <a:spcAft>
                      <a:spcPts val="0"/>
                    </a:spcAft>
                    <a:defRPr/>
                  </a:pPr>
                  <a:endParaRPr lang="zh-CN" altLang="en-US" sz="1900">
                    <a:solidFill>
                      <a:srgbClr val="FFFFFF"/>
                    </a:solidFill>
                    <a:latin typeface="思源黑体 CN Normal"/>
                    <a:ea typeface="思源黑体 CN Medium"/>
                    <a:cs typeface="+mn-ea"/>
                    <a:sym typeface="+mn-lt"/>
                  </a:endParaRPr>
                </a:p>
              </p:txBody>
            </p:sp>
            <p:sp>
              <p:nvSpPr>
                <p:cNvPr id="37" name="椭圆 36"/>
                <p:cNvSpPr/>
                <p:nvPr/>
              </p:nvSpPr>
              <p:spPr>
                <a:xfrm>
                  <a:off x="2041334" y="2195452"/>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4565" fontAlgn="auto">
                    <a:spcBef>
                      <a:spcPts val="0"/>
                    </a:spcBef>
                    <a:spcAft>
                      <a:spcPts val="0"/>
                    </a:spcAft>
                    <a:defRPr/>
                  </a:pPr>
                  <a:endParaRPr lang="zh-CN" altLang="en-US" sz="1900">
                    <a:solidFill>
                      <a:srgbClr val="FFFFFF"/>
                    </a:solidFill>
                    <a:latin typeface="思源黑体 CN Normal"/>
                    <a:ea typeface="思源黑体 CN Medium"/>
                    <a:cs typeface="+mn-ea"/>
                    <a:sym typeface="+mn-lt"/>
                  </a:endParaRPr>
                </a:p>
              </p:txBody>
            </p:sp>
            <p:sp>
              <p:nvSpPr>
                <p:cNvPr id="38" name="椭圆 37"/>
                <p:cNvSpPr/>
                <p:nvPr/>
              </p:nvSpPr>
              <p:spPr>
                <a:xfrm>
                  <a:off x="2041334" y="2344860"/>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4565" fontAlgn="auto">
                    <a:spcBef>
                      <a:spcPts val="0"/>
                    </a:spcBef>
                    <a:spcAft>
                      <a:spcPts val="0"/>
                    </a:spcAft>
                    <a:defRPr/>
                  </a:pPr>
                  <a:endParaRPr lang="zh-CN" altLang="en-US" sz="1900">
                    <a:solidFill>
                      <a:srgbClr val="FFFFFF"/>
                    </a:solidFill>
                    <a:latin typeface="思源黑体 CN Normal"/>
                    <a:ea typeface="思源黑体 CN Medium"/>
                    <a:cs typeface="+mn-ea"/>
                    <a:sym typeface="+mn-lt"/>
                  </a:endParaRPr>
                </a:p>
              </p:txBody>
            </p:sp>
            <p:sp>
              <p:nvSpPr>
                <p:cNvPr id="39" name="椭圆 38"/>
                <p:cNvSpPr/>
                <p:nvPr/>
              </p:nvSpPr>
              <p:spPr>
                <a:xfrm>
                  <a:off x="2041334" y="2494268"/>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4565" fontAlgn="auto">
                    <a:spcBef>
                      <a:spcPts val="0"/>
                    </a:spcBef>
                    <a:spcAft>
                      <a:spcPts val="0"/>
                    </a:spcAft>
                    <a:defRPr/>
                  </a:pPr>
                  <a:endParaRPr lang="zh-CN" altLang="en-US" sz="1900">
                    <a:solidFill>
                      <a:srgbClr val="FFFFFF"/>
                    </a:solidFill>
                    <a:latin typeface="思源黑体 CN Normal"/>
                    <a:ea typeface="思源黑体 CN Medium"/>
                    <a:cs typeface="+mn-ea"/>
                    <a:sym typeface="+mn-lt"/>
                  </a:endParaRPr>
                </a:p>
              </p:txBody>
            </p:sp>
            <p:sp>
              <p:nvSpPr>
                <p:cNvPr id="40" name="椭圆 39"/>
                <p:cNvSpPr/>
                <p:nvPr/>
              </p:nvSpPr>
              <p:spPr>
                <a:xfrm>
                  <a:off x="2041334" y="2643679"/>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4565" fontAlgn="auto">
                    <a:spcBef>
                      <a:spcPts val="0"/>
                    </a:spcBef>
                    <a:spcAft>
                      <a:spcPts val="0"/>
                    </a:spcAft>
                    <a:defRPr/>
                  </a:pPr>
                  <a:endParaRPr lang="zh-CN" altLang="en-US" sz="1900">
                    <a:solidFill>
                      <a:srgbClr val="FFFFFF"/>
                    </a:solidFill>
                    <a:latin typeface="思源黑体 CN Normal"/>
                    <a:ea typeface="思源黑体 CN Medium"/>
                    <a:cs typeface="+mn-ea"/>
                    <a:sym typeface="+mn-lt"/>
                  </a:endParaRPr>
                </a:p>
              </p:txBody>
            </p:sp>
          </p:grpSp>
        </p:grpSp>
        <p:grpSp>
          <p:nvGrpSpPr>
            <p:cNvPr id="5" name="组合 4"/>
            <p:cNvGrpSpPr/>
            <p:nvPr/>
          </p:nvGrpSpPr>
          <p:grpSpPr>
            <a:xfrm flipH="1">
              <a:off x="8137279" y="1300709"/>
              <a:ext cx="292598" cy="1346667"/>
              <a:chOff x="1724433" y="1612606"/>
              <a:chExt cx="241950" cy="1113561"/>
            </a:xfrm>
            <a:solidFill>
              <a:schemeClr val="accent2"/>
            </a:solidFill>
          </p:grpSpPr>
          <p:grpSp>
            <p:nvGrpSpPr>
              <p:cNvPr id="8" name="组合 7"/>
              <p:cNvGrpSpPr/>
              <p:nvPr/>
            </p:nvGrpSpPr>
            <p:grpSpPr>
              <a:xfrm>
                <a:off x="1898681" y="1612606"/>
                <a:ext cx="67702" cy="1113561"/>
                <a:chOff x="2041334" y="1597820"/>
                <a:chExt cx="67702" cy="1113561"/>
              </a:xfrm>
              <a:grpFill/>
            </p:grpSpPr>
            <p:sp>
              <p:nvSpPr>
                <p:cNvPr id="21" name="椭圆 20"/>
                <p:cNvSpPr/>
                <p:nvPr/>
              </p:nvSpPr>
              <p:spPr>
                <a:xfrm>
                  <a:off x="2041334" y="1597820"/>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4565" fontAlgn="auto">
                    <a:spcBef>
                      <a:spcPts val="0"/>
                    </a:spcBef>
                    <a:spcAft>
                      <a:spcPts val="0"/>
                    </a:spcAft>
                    <a:defRPr/>
                  </a:pPr>
                  <a:endParaRPr lang="zh-CN" altLang="en-US" sz="1900" dirty="0">
                    <a:solidFill>
                      <a:srgbClr val="FFFFFF"/>
                    </a:solidFill>
                    <a:latin typeface="思源黑体 CN Normal"/>
                    <a:ea typeface="思源黑体 CN Medium"/>
                    <a:cs typeface="+mn-ea"/>
                    <a:sym typeface="+mn-lt"/>
                  </a:endParaRPr>
                </a:p>
              </p:txBody>
            </p:sp>
            <p:sp>
              <p:nvSpPr>
                <p:cNvPr id="22" name="椭圆 21"/>
                <p:cNvSpPr/>
                <p:nvPr/>
              </p:nvSpPr>
              <p:spPr>
                <a:xfrm>
                  <a:off x="2041334" y="1747228"/>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4565" fontAlgn="auto">
                    <a:spcBef>
                      <a:spcPts val="0"/>
                    </a:spcBef>
                    <a:spcAft>
                      <a:spcPts val="0"/>
                    </a:spcAft>
                    <a:defRPr/>
                  </a:pPr>
                  <a:endParaRPr lang="zh-CN" altLang="en-US" sz="1900">
                    <a:solidFill>
                      <a:srgbClr val="FFFFFF"/>
                    </a:solidFill>
                    <a:latin typeface="思源黑体 CN Normal"/>
                    <a:ea typeface="思源黑体 CN Medium"/>
                    <a:cs typeface="+mn-ea"/>
                    <a:sym typeface="+mn-lt"/>
                  </a:endParaRPr>
                </a:p>
              </p:txBody>
            </p:sp>
            <p:sp>
              <p:nvSpPr>
                <p:cNvPr id="23" name="椭圆 22"/>
                <p:cNvSpPr/>
                <p:nvPr/>
              </p:nvSpPr>
              <p:spPr>
                <a:xfrm>
                  <a:off x="2041334" y="1896636"/>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4565" fontAlgn="auto">
                    <a:spcBef>
                      <a:spcPts val="0"/>
                    </a:spcBef>
                    <a:spcAft>
                      <a:spcPts val="0"/>
                    </a:spcAft>
                    <a:defRPr/>
                  </a:pPr>
                  <a:endParaRPr lang="zh-CN" altLang="en-US" sz="1900">
                    <a:solidFill>
                      <a:srgbClr val="FFFFFF"/>
                    </a:solidFill>
                    <a:latin typeface="思源黑体 CN Normal"/>
                    <a:ea typeface="思源黑体 CN Medium"/>
                    <a:cs typeface="+mn-ea"/>
                    <a:sym typeface="+mn-lt"/>
                  </a:endParaRPr>
                </a:p>
              </p:txBody>
            </p:sp>
            <p:sp>
              <p:nvSpPr>
                <p:cNvPr id="24" name="椭圆 23"/>
                <p:cNvSpPr/>
                <p:nvPr/>
              </p:nvSpPr>
              <p:spPr>
                <a:xfrm>
                  <a:off x="2041334" y="2046044"/>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4565" fontAlgn="auto">
                    <a:spcBef>
                      <a:spcPts val="0"/>
                    </a:spcBef>
                    <a:spcAft>
                      <a:spcPts val="0"/>
                    </a:spcAft>
                    <a:defRPr/>
                  </a:pPr>
                  <a:endParaRPr lang="zh-CN" altLang="en-US" sz="1900">
                    <a:solidFill>
                      <a:srgbClr val="FFFFFF"/>
                    </a:solidFill>
                    <a:latin typeface="思源黑体 CN Normal"/>
                    <a:ea typeface="思源黑体 CN Medium"/>
                    <a:cs typeface="+mn-ea"/>
                    <a:sym typeface="+mn-lt"/>
                  </a:endParaRPr>
                </a:p>
              </p:txBody>
            </p:sp>
            <p:sp>
              <p:nvSpPr>
                <p:cNvPr id="25" name="椭圆 24"/>
                <p:cNvSpPr/>
                <p:nvPr/>
              </p:nvSpPr>
              <p:spPr>
                <a:xfrm>
                  <a:off x="2041334" y="2195452"/>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4565" fontAlgn="auto">
                    <a:spcBef>
                      <a:spcPts val="0"/>
                    </a:spcBef>
                    <a:spcAft>
                      <a:spcPts val="0"/>
                    </a:spcAft>
                    <a:defRPr/>
                  </a:pPr>
                  <a:endParaRPr lang="zh-CN" altLang="en-US" sz="1900" dirty="0">
                    <a:solidFill>
                      <a:srgbClr val="FFFFFF"/>
                    </a:solidFill>
                    <a:latin typeface="思源黑体 CN Normal"/>
                    <a:ea typeface="思源黑体 CN Medium"/>
                    <a:cs typeface="+mn-ea"/>
                    <a:sym typeface="+mn-lt"/>
                  </a:endParaRPr>
                </a:p>
              </p:txBody>
            </p:sp>
            <p:sp>
              <p:nvSpPr>
                <p:cNvPr id="26" name="椭圆 25"/>
                <p:cNvSpPr/>
                <p:nvPr/>
              </p:nvSpPr>
              <p:spPr>
                <a:xfrm>
                  <a:off x="2041334" y="2344860"/>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4565" fontAlgn="auto">
                    <a:spcBef>
                      <a:spcPts val="0"/>
                    </a:spcBef>
                    <a:spcAft>
                      <a:spcPts val="0"/>
                    </a:spcAft>
                    <a:defRPr/>
                  </a:pPr>
                  <a:endParaRPr lang="zh-CN" altLang="en-US" sz="1900">
                    <a:solidFill>
                      <a:srgbClr val="FFFFFF"/>
                    </a:solidFill>
                    <a:latin typeface="思源黑体 CN Normal"/>
                    <a:ea typeface="思源黑体 CN Medium"/>
                    <a:cs typeface="+mn-ea"/>
                    <a:sym typeface="+mn-lt"/>
                  </a:endParaRPr>
                </a:p>
              </p:txBody>
            </p:sp>
            <p:sp>
              <p:nvSpPr>
                <p:cNvPr id="27" name="椭圆 26"/>
                <p:cNvSpPr/>
                <p:nvPr/>
              </p:nvSpPr>
              <p:spPr>
                <a:xfrm>
                  <a:off x="2041334" y="2494268"/>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4565" fontAlgn="auto">
                    <a:spcBef>
                      <a:spcPts val="0"/>
                    </a:spcBef>
                    <a:spcAft>
                      <a:spcPts val="0"/>
                    </a:spcAft>
                    <a:defRPr/>
                  </a:pPr>
                  <a:endParaRPr lang="zh-CN" altLang="en-US" sz="1900">
                    <a:solidFill>
                      <a:srgbClr val="FFFFFF"/>
                    </a:solidFill>
                    <a:latin typeface="思源黑体 CN Normal"/>
                    <a:ea typeface="思源黑体 CN Medium"/>
                    <a:cs typeface="+mn-ea"/>
                    <a:sym typeface="+mn-lt"/>
                  </a:endParaRPr>
                </a:p>
              </p:txBody>
            </p:sp>
            <p:sp>
              <p:nvSpPr>
                <p:cNvPr id="28" name="椭圆 27"/>
                <p:cNvSpPr/>
                <p:nvPr/>
              </p:nvSpPr>
              <p:spPr>
                <a:xfrm>
                  <a:off x="2041334" y="2643679"/>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4565" fontAlgn="auto">
                    <a:spcBef>
                      <a:spcPts val="0"/>
                    </a:spcBef>
                    <a:spcAft>
                      <a:spcPts val="0"/>
                    </a:spcAft>
                    <a:defRPr/>
                  </a:pPr>
                  <a:endParaRPr lang="zh-CN" altLang="en-US" sz="1900">
                    <a:solidFill>
                      <a:srgbClr val="FFFFFF"/>
                    </a:solidFill>
                    <a:latin typeface="思源黑体 CN Normal"/>
                    <a:ea typeface="思源黑体 CN Medium"/>
                    <a:cs typeface="+mn-ea"/>
                    <a:sym typeface="+mn-lt"/>
                  </a:endParaRPr>
                </a:p>
              </p:txBody>
            </p:sp>
          </p:grpSp>
          <p:grpSp>
            <p:nvGrpSpPr>
              <p:cNvPr id="9" name="组合 8"/>
              <p:cNvGrpSpPr/>
              <p:nvPr/>
            </p:nvGrpSpPr>
            <p:grpSpPr>
              <a:xfrm>
                <a:off x="1724433" y="1612606"/>
                <a:ext cx="67702" cy="1113561"/>
                <a:chOff x="2041334" y="1597820"/>
                <a:chExt cx="67702" cy="1113561"/>
              </a:xfrm>
              <a:grpFill/>
            </p:grpSpPr>
            <p:sp>
              <p:nvSpPr>
                <p:cNvPr id="10" name="椭圆 9"/>
                <p:cNvSpPr/>
                <p:nvPr/>
              </p:nvSpPr>
              <p:spPr>
                <a:xfrm>
                  <a:off x="2041334" y="1597820"/>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4565" fontAlgn="auto">
                    <a:spcBef>
                      <a:spcPts val="0"/>
                    </a:spcBef>
                    <a:spcAft>
                      <a:spcPts val="0"/>
                    </a:spcAft>
                    <a:defRPr/>
                  </a:pPr>
                  <a:endParaRPr lang="zh-CN" altLang="en-US" sz="1900">
                    <a:solidFill>
                      <a:srgbClr val="FFFFFF"/>
                    </a:solidFill>
                    <a:latin typeface="思源黑体 CN Normal"/>
                    <a:ea typeface="思源黑体 CN Medium"/>
                    <a:cs typeface="+mn-ea"/>
                    <a:sym typeface="+mn-lt"/>
                  </a:endParaRPr>
                </a:p>
              </p:txBody>
            </p:sp>
            <p:sp>
              <p:nvSpPr>
                <p:cNvPr id="11" name="椭圆 10"/>
                <p:cNvSpPr/>
                <p:nvPr/>
              </p:nvSpPr>
              <p:spPr>
                <a:xfrm>
                  <a:off x="2041334" y="1747228"/>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4565" fontAlgn="auto">
                    <a:spcBef>
                      <a:spcPts val="0"/>
                    </a:spcBef>
                    <a:spcAft>
                      <a:spcPts val="0"/>
                    </a:spcAft>
                    <a:defRPr/>
                  </a:pPr>
                  <a:endParaRPr lang="zh-CN" altLang="en-US" sz="1900">
                    <a:solidFill>
                      <a:srgbClr val="FFFFFF"/>
                    </a:solidFill>
                    <a:latin typeface="思源黑体 CN Normal"/>
                    <a:ea typeface="思源黑体 CN Medium"/>
                    <a:cs typeface="+mn-ea"/>
                    <a:sym typeface="+mn-lt"/>
                  </a:endParaRPr>
                </a:p>
              </p:txBody>
            </p:sp>
            <p:sp>
              <p:nvSpPr>
                <p:cNvPr id="12" name="椭圆 11"/>
                <p:cNvSpPr/>
                <p:nvPr/>
              </p:nvSpPr>
              <p:spPr>
                <a:xfrm>
                  <a:off x="2041334" y="1896636"/>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4565" fontAlgn="auto">
                    <a:spcBef>
                      <a:spcPts val="0"/>
                    </a:spcBef>
                    <a:spcAft>
                      <a:spcPts val="0"/>
                    </a:spcAft>
                    <a:defRPr/>
                  </a:pPr>
                  <a:endParaRPr lang="zh-CN" altLang="en-US" sz="1900">
                    <a:solidFill>
                      <a:srgbClr val="FFFFFF"/>
                    </a:solidFill>
                    <a:latin typeface="思源黑体 CN Normal"/>
                    <a:ea typeface="思源黑体 CN Medium"/>
                    <a:cs typeface="+mn-ea"/>
                    <a:sym typeface="+mn-lt"/>
                  </a:endParaRPr>
                </a:p>
              </p:txBody>
            </p:sp>
            <p:sp>
              <p:nvSpPr>
                <p:cNvPr id="13" name="椭圆 12"/>
                <p:cNvSpPr/>
                <p:nvPr/>
              </p:nvSpPr>
              <p:spPr>
                <a:xfrm>
                  <a:off x="2041334" y="2046044"/>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4565" fontAlgn="auto">
                    <a:spcBef>
                      <a:spcPts val="0"/>
                    </a:spcBef>
                    <a:spcAft>
                      <a:spcPts val="0"/>
                    </a:spcAft>
                    <a:defRPr/>
                  </a:pPr>
                  <a:endParaRPr lang="zh-CN" altLang="en-US" sz="1900">
                    <a:solidFill>
                      <a:srgbClr val="FFFFFF"/>
                    </a:solidFill>
                    <a:latin typeface="思源黑体 CN Normal"/>
                    <a:ea typeface="思源黑体 CN Medium"/>
                    <a:cs typeface="+mn-ea"/>
                    <a:sym typeface="+mn-lt"/>
                  </a:endParaRPr>
                </a:p>
              </p:txBody>
            </p:sp>
            <p:sp>
              <p:nvSpPr>
                <p:cNvPr id="15" name="椭圆 14"/>
                <p:cNvSpPr/>
                <p:nvPr/>
              </p:nvSpPr>
              <p:spPr>
                <a:xfrm>
                  <a:off x="2041334" y="2195452"/>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4565" fontAlgn="auto">
                    <a:spcBef>
                      <a:spcPts val="0"/>
                    </a:spcBef>
                    <a:spcAft>
                      <a:spcPts val="0"/>
                    </a:spcAft>
                    <a:defRPr/>
                  </a:pPr>
                  <a:endParaRPr lang="zh-CN" altLang="en-US" sz="1900">
                    <a:solidFill>
                      <a:srgbClr val="FFFFFF"/>
                    </a:solidFill>
                    <a:latin typeface="思源黑体 CN Normal"/>
                    <a:ea typeface="思源黑体 CN Medium"/>
                    <a:cs typeface="+mn-ea"/>
                    <a:sym typeface="+mn-lt"/>
                  </a:endParaRPr>
                </a:p>
              </p:txBody>
            </p:sp>
            <p:sp>
              <p:nvSpPr>
                <p:cNvPr id="16" name="椭圆 15"/>
                <p:cNvSpPr/>
                <p:nvPr/>
              </p:nvSpPr>
              <p:spPr>
                <a:xfrm>
                  <a:off x="2041334" y="2344860"/>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4565" fontAlgn="auto">
                    <a:spcBef>
                      <a:spcPts val="0"/>
                    </a:spcBef>
                    <a:spcAft>
                      <a:spcPts val="0"/>
                    </a:spcAft>
                    <a:defRPr/>
                  </a:pPr>
                  <a:endParaRPr lang="zh-CN" altLang="en-US" sz="1900">
                    <a:solidFill>
                      <a:srgbClr val="FFFFFF"/>
                    </a:solidFill>
                    <a:latin typeface="思源黑体 CN Normal"/>
                    <a:ea typeface="思源黑体 CN Medium"/>
                    <a:cs typeface="+mn-ea"/>
                    <a:sym typeface="+mn-lt"/>
                  </a:endParaRPr>
                </a:p>
              </p:txBody>
            </p:sp>
            <p:sp>
              <p:nvSpPr>
                <p:cNvPr id="17" name="椭圆 16"/>
                <p:cNvSpPr/>
                <p:nvPr/>
              </p:nvSpPr>
              <p:spPr>
                <a:xfrm>
                  <a:off x="2041334" y="2494268"/>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4565" fontAlgn="auto">
                    <a:spcBef>
                      <a:spcPts val="0"/>
                    </a:spcBef>
                    <a:spcAft>
                      <a:spcPts val="0"/>
                    </a:spcAft>
                    <a:defRPr/>
                  </a:pPr>
                  <a:endParaRPr lang="zh-CN" altLang="en-US" sz="1900">
                    <a:solidFill>
                      <a:srgbClr val="FFFFFF"/>
                    </a:solidFill>
                    <a:latin typeface="思源黑体 CN Normal"/>
                    <a:ea typeface="思源黑体 CN Medium"/>
                    <a:cs typeface="+mn-ea"/>
                    <a:sym typeface="+mn-lt"/>
                  </a:endParaRPr>
                </a:p>
              </p:txBody>
            </p:sp>
            <p:sp>
              <p:nvSpPr>
                <p:cNvPr id="20" name="椭圆 19"/>
                <p:cNvSpPr/>
                <p:nvPr/>
              </p:nvSpPr>
              <p:spPr>
                <a:xfrm>
                  <a:off x="2041334" y="2643679"/>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4565" fontAlgn="auto">
                    <a:spcBef>
                      <a:spcPts val="0"/>
                    </a:spcBef>
                    <a:spcAft>
                      <a:spcPts val="0"/>
                    </a:spcAft>
                    <a:defRPr/>
                  </a:pPr>
                  <a:endParaRPr lang="zh-CN" altLang="en-US" sz="1900">
                    <a:solidFill>
                      <a:srgbClr val="FFFFFF"/>
                    </a:solidFill>
                    <a:latin typeface="思源黑体 CN Normal"/>
                    <a:ea typeface="思源黑体 CN Medium"/>
                    <a:cs typeface="+mn-ea"/>
                    <a:sym typeface="+mn-lt"/>
                  </a:endParaRPr>
                </a:p>
              </p:txBody>
            </p:sp>
          </p:grpSp>
        </p:grpSp>
      </p:grpSp>
      <p:pic>
        <p:nvPicPr>
          <p:cNvPr id="60" name="0-包图网_18351463轻快唯美旋律纯钢琴轻音乐商务风.mp3">
            <a:hlinkClick r:id="" action="ppaction://media"/>
          </p:cNvPr>
          <p:cNvPicPr>
            <a:picLocks noChangeAspect="1"/>
          </p:cNvPicPr>
          <p:nvPr>
            <a:audioFile r:link="rId2"/>
            <p:extLst>
              <p:ext uri="{DAA4B4D4-6D71-4841-9C94-3DE7FCFB9230}">
                <p14:media xmlns:p14="http://schemas.microsoft.com/office/powerpoint/2010/main" r:embed="rId3"/>
              </p:ext>
            </p:extLst>
          </p:nvPr>
        </p:nvPicPr>
        <p:blipFill>
          <a:blip r:embed="rId4"/>
          <a:stretch>
            <a:fillRect/>
          </a:stretch>
        </p:blipFill>
        <p:spPr>
          <a:xfrm>
            <a:off x="5689600" y="-1342366"/>
            <a:ext cx="812800" cy="812800"/>
          </a:xfrm>
          <a:prstGeom prst="rect">
            <a:avLst/>
          </a:prstGeom>
        </p:spPr>
      </p:pic>
      <p:sp>
        <p:nvSpPr>
          <p:cNvPr id="52" name="文本框 2"/>
          <p:cNvSpPr/>
          <p:nvPr/>
        </p:nvSpPr>
        <p:spPr>
          <a:xfrm>
            <a:off x="1364252" y="382541"/>
            <a:ext cx="3906839" cy="438557"/>
          </a:xfrm>
          <a:prstGeom prst="rect">
            <a:avLst/>
          </a:prstGeom>
          <a:noFill/>
          <a:ln w="9525">
            <a:noFill/>
          </a:ln>
        </p:spPr>
        <p:txBody>
          <a:bodyPr wrap="square" lIns="68556" tIns="34278" rIns="68556" bIns="34278">
            <a:spAutoFit/>
          </a:bodyPr>
          <a:lstStyle>
            <a:lvl1pPr marL="227330" indent="-227330" algn="l" rtl="0" eaLnBrk="0" fontAlgn="base" latinLnBrk="1" hangingPunct="0">
              <a:lnSpc>
                <a:spcPct val="90000"/>
              </a:lnSpc>
              <a:spcBef>
                <a:spcPts val="1000"/>
              </a:spcBef>
              <a:spcAft>
                <a:spcPct val="0"/>
              </a:spcAft>
              <a:buFont typeface="Arial" panose="020B0604020202020204" pitchFamily="34" charset="0"/>
              <a:buChar char="•"/>
              <a:defRPr sz="3200" b="1" kern="1200">
                <a:solidFill>
                  <a:schemeClr val="bg1"/>
                </a:solidFill>
                <a:latin typeface="+mn-lt"/>
                <a:ea typeface="+mn-ea"/>
                <a:cs typeface="+mn-cs"/>
              </a:defRPr>
            </a:lvl1pPr>
            <a:lvl2pPr marL="227330" indent="227330" algn="l" rtl="0" eaLnBrk="0" fontAlgn="base" latinLnBrk="1" hangingPunct="0">
              <a:lnSpc>
                <a:spcPct val="90000"/>
              </a:lnSpc>
              <a:spcBef>
                <a:spcPts val="1000"/>
              </a:spcBef>
              <a:spcAft>
                <a:spcPct val="0"/>
              </a:spcAft>
              <a:buFont typeface="Arial" panose="020B0604020202020204" pitchFamily="34" charset="0"/>
              <a:buChar char="•"/>
              <a:defRPr sz="2800" i="1" kern="1200">
                <a:solidFill>
                  <a:schemeClr val="bg1"/>
                </a:solidFill>
                <a:latin typeface="+mn-lt"/>
                <a:ea typeface="+mn-ea"/>
                <a:cs typeface="+mn-cs"/>
              </a:defRPr>
            </a:lvl2pPr>
            <a:lvl3pPr marL="227330" indent="684530" algn="l" rtl="0" eaLnBrk="0" fontAlgn="base" latinLnBrk="1" hangingPunct="0">
              <a:lnSpc>
                <a:spcPct val="90000"/>
              </a:lnSpc>
              <a:spcBef>
                <a:spcPts val="1000"/>
              </a:spcBef>
              <a:spcAft>
                <a:spcPct val="0"/>
              </a:spcAft>
              <a:buFont typeface="Arial" panose="020B0604020202020204" pitchFamily="34" charset="0"/>
              <a:buChar char="•"/>
              <a:defRPr sz="2400" i="1" kern="1200">
                <a:solidFill>
                  <a:schemeClr val="tx1"/>
                </a:solidFill>
                <a:latin typeface="Calibri" panose="020F0502020204030204" pitchFamily="34" charset="0"/>
                <a:ea typeface="宋体" panose="02010600030101010101" pitchFamily="2" charset="-122"/>
                <a:cs typeface="+mn-cs"/>
                <a:sym typeface="Calibri" panose="020F0502020204030204" pitchFamily="34" charset="0"/>
              </a:defRPr>
            </a:lvl3pPr>
            <a:lvl4pPr marL="1141730" indent="227330" algn="l" rtl="0" eaLnBrk="0" fontAlgn="base" hangingPunct="0">
              <a:lnSpc>
                <a:spcPct val="90000"/>
              </a:lnSpc>
              <a:spcBef>
                <a:spcPts val="500"/>
              </a:spcBef>
              <a:spcAft>
                <a:spcPct val="0"/>
              </a:spcAft>
              <a:buFont typeface="Arial" panose="020B0604020202020204" pitchFamily="34" charset="0"/>
              <a:buChar char="•"/>
              <a:defRPr sz="2000" i="1" kern="1200">
                <a:solidFill>
                  <a:schemeClr val="tx1"/>
                </a:solidFill>
                <a:latin typeface="Calibri" panose="020F0502020204030204" pitchFamily="34" charset="0"/>
                <a:ea typeface="宋体" panose="02010600030101010101" pitchFamily="2" charset="-122"/>
                <a:cs typeface="+mn-cs"/>
                <a:sym typeface="Calibri" panose="020F0502020204030204" pitchFamily="34" charset="0"/>
              </a:defRPr>
            </a:lvl4pPr>
            <a:lvl5pPr marL="1598930" indent="227330" algn="l" rtl="0" eaLnBrk="0" fontAlgn="base" hangingPunct="0">
              <a:lnSpc>
                <a:spcPct val="90000"/>
              </a:lnSpc>
              <a:spcBef>
                <a:spcPts val="500"/>
              </a:spcBef>
              <a:spcAft>
                <a:spcPct val="0"/>
              </a:spcAft>
              <a:buFont typeface="Arial" panose="020B0604020202020204" pitchFamily="34" charset="0"/>
              <a:buChar char="•"/>
              <a:defRPr sz="2000" i="1" kern="1200">
                <a:solidFill>
                  <a:schemeClr val="tx1"/>
                </a:solidFill>
                <a:latin typeface="Calibri" panose="020F0502020204030204" pitchFamily="34" charset="0"/>
                <a:ea typeface="宋体" panose="02010600030101010101" pitchFamily="2" charset="-122"/>
                <a:cs typeface="+mn-cs"/>
                <a:sym typeface="Calibri" panose="020F0502020204030204" pitchFamily="34" charset="0"/>
              </a:defRPr>
            </a:lvl5pPr>
          </a:lstStyle>
          <a:p>
            <a:pPr marL="0" lvl="0" indent="0" algn="just" eaLnBrk="1" latinLnBrk="0" hangingPunct="1">
              <a:lnSpc>
                <a:spcPct val="100000"/>
              </a:lnSpc>
              <a:spcBef>
                <a:spcPct val="0"/>
              </a:spcBef>
              <a:buNone/>
            </a:pPr>
            <a:r>
              <a:rPr lang="zh-CN" altLang="en-US" sz="2400" dirty="0">
                <a:solidFill>
                  <a:schemeClr val="tx1"/>
                </a:solidFill>
                <a:latin typeface="黑体" panose="02010609060101010101" charset="-122"/>
                <a:ea typeface="黑体" panose="02010609060101010101" charset="-122"/>
                <a:sym typeface="Calibri" panose="020F0502020204030204" pitchFamily="34" charset="0"/>
              </a:rPr>
              <a:t>国家税务总局广州市税务局</a:t>
            </a:r>
            <a:endParaRPr lang="zh-CN" altLang="en-US" sz="2400" dirty="0">
              <a:solidFill>
                <a:schemeClr val="tx1"/>
              </a:solidFill>
              <a:latin typeface="黑体" panose="02010609060101010101" charset="-122"/>
              <a:ea typeface="黑体" panose="02010609060101010101" charset="-122"/>
              <a:sym typeface="Calibri" panose="020F0502020204030204" pitchFamily="34" charset="0"/>
            </a:endParaRPr>
          </a:p>
        </p:txBody>
      </p:sp>
      <p:pic>
        <p:nvPicPr>
          <p:cNvPr id="19" name="图片 1"/>
          <p:cNvPicPr>
            <a:picLocks noChangeAspect="1"/>
          </p:cNvPicPr>
          <p:nvPr/>
        </p:nvPicPr>
        <p:blipFill>
          <a:blip r:embed="rId5"/>
          <a:srcRect r="86725" b="327"/>
          <a:stretch>
            <a:fillRect/>
          </a:stretch>
        </p:blipFill>
        <p:spPr>
          <a:xfrm>
            <a:off x="680114" y="239955"/>
            <a:ext cx="626245" cy="702168"/>
          </a:xfrm>
          <a:prstGeom prst="rect">
            <a:avLst/>
          </a:prstGeom>
          <a:noFill/>
          <a:ln w="9525">
            <a:noFill/>
          </a:ln>
        </p:spPr>
      </p:pic>
      <p:sp>
        <p:nvSpPr>
          <p:cNvPr id="30" name="文本框 29"/>
          <p:cNvSpPr txBox="1"/>
          <p:nvPr/>
        </p:nvSpPr>
        <p:spPr>
          <a:xfrm>
            <a:off x="2041525" y="1255395"/>
            <a:ext cx="8359775" cy="3969385"/>
          </a:xfrm>
          <a:prstGeom prst="rect">
            <a:avLst/>
          </a:prstGeom>
          <a:noFill/>
        </p:spPr>
        <p:txBody>
          <a:bodyPr wrap="square" rtlCol="0">
            <a:spAutoFit/>
          </a:bodyPr>
          <a:lstStyle/>
          <a:p>
            <a:pPr marL="571500" marR="0" lvl="0" indent="-571500" algn="l" defTabSz="914400" rtl="0" eaLnBrk="1" fontAlgn="auto" latinLnBrk="0" hangingPunct="1">
              <a:lnSpc>
                <a:spcPct val="100000"/>
              </a:lnSpc>
              <a:spcBef>
                <a:spcPts val="0"/>
              </a:spcBef>
              <a:spcAft>
                <a:spcPts val="0"/>
              </a:spcAft>
              <a:buClrTx/>
              <a:buSzTx/>
              <a:buFont typeface="Wingdings" panose="05000000000000000000" charset="0"/>
              <a:buChar char="Ø"/>
              <a:defRPr/>
            </a:pPr>
            <a:r>
              <a:rPr kumimoji="0" lang="zh-CN" altLang="zh-CN" sz="3600" b="1" u="none" strike="noStrike" kern="1200" cap="none" normalizeH="0" baseline="0" noProof="0" dirty="0">
                <a:ln>
                  <a:noFill/>
                </a:ln>
                <a:solidFill>
                  <a:srgbClr val="0163BB"/>
                </a:solidFill>
                <a:effectLst/>
                <a:uLnTx/>
                <a:uFillTx/>
                <a:latin typeface="Source Han Serif CN Heavy" panose="02020400000000000000" pitchFamily="18" charset="-128"/>
                <a:ea typeface="宋体" panose="02010600030101010101" pitchFamily="2" charset="-122"/>
              </a:rPr>
              <a:t>政策背景</a:t>
            </a:r>
            <a:endParaRPr kumimoji="0" lang="zh-CN" altLang="zh-CN" sz="3600" b="1" u="none" strike="noStrike" kern="1200" cap="none" normalizeH="0" baseline="0" noProof="0" dirty="0">
              <a:ln>
                <a:noFill/>
              </a:ln>
              <a:solidFill>
                <a:srgbClr val="0163BB"/>
              </a:solidFill>
              <a:effectLst/>
              <a:uLnTx/>
              <a:uFillTx/>
              <a:latin typeface="Source Han Serif CN Heavy" panose="02020400000000000000" pitchFamily="18" charset="-128"/>
              <a:ea typeface="宋体" panose="02010600030101010101" pitchFamily="2" charset="-122"/>
            </a:endParaRPr>
          </a:p>
          <a:p>
            <a:pPr marL="571500" marR="0" lvl="0" indent="-571500" algn="l" defTabSz="914400" rtl="0" eaLnBrk="1" fontAlgn="auto" latinLnBrk="0" hangingPunct="1">
              <a:lnSpc>
                <a:spcPct val="100000"/>
              </a:lnSpc>
              <a:spcBef>
                <a:spcPts val="0"/>
              </a:spcBef>
              <a:spcAft>
                <a:spcPts val="0"/>
              </a:spcAft>
              <a:buClrTx/>
              <a:buSzTx/>
              <a:buFont typeface="Wingdings" panose="05000000000000000000" charset="0"/>
              <a:buChar char="Ø"/>
              <a:defRPr/>
            </a:pPr>
            <a:endParaRPr kumimoji="0" lang="zh-CN" altLang="zh-CN" sz="3600" b="1" u="none" strike="noStrike" kern="1200" cap="none" normalizeH="0" baseline="0" noProof="0" dirty="0">
              <a:ln>
                <a:noFill/>
              </a:ln>
              <a:solidFill>
                <a:srgbClr val="0163BB"/>
              </a:solidFill>
              <a:effectLst/>
              <a:uLnTx/>
              <a:uFillTx/>
              <a:latin typeface="Source Han Serif CN Heavy" panose="02020400000000000000" pitchFamily="18" charset="-128"/>
              <a:ea typeface="宋体" panose="02010600030101010101" pitchFamily="2" charset="-122"/>
            </a:endParaRPr>
          </a:p>
          <a:p>
            <a:pPr marL="571500" marR="0" lvl="0" indent="-571500" algn="l" defTabSz="914400" rtl="0" eaLnBrk="1" fontAlgn="auto" latinLnBrk="0" hangingPunct="1">
              <a:lnSpc>
                <a:spcPct val="100000"/>
              </a:lnSpc>
              <a:spcBef>
                <a:spcPts val="0"/>
              </a:spcBef>
              <a:spcAft>
                <a:spcPts val="0"/>
              </a:spcAft>
              <a:buClrTx/>
              <a:buSzTx/>
              <a:buFont typeface="Wingdings" panose="05000000000000000000" charset="0"/>
              <a:buChar char="Ø"/>
              <a:defRPr/>
            </a:pPr>
            <a:r>
              <a:rPr kumimoji="0" lang="zh-CN" altLang="zh-CN" sz="3600" b="1" u="none" strike="noStrike" kern="1200" cap="none" normalizeH="0" baseline="0" noProof="0" dirty="0">
                <a:ln>
                  <a:noFill/>
                </a:ln>
                <a:solidFill>
                  <a:srgbClr val="0163BB"/>
                </a:solidFill>
                <a:effectLst/>
                <a:uLnTx/>
                <a:uFillTx/>
                <a:latin typeface="Source Han Serif CN Heavy" panose="02020400000000000000" pitchFamily="18" charset="-128"/>
                <a:ea typeface="宋体" panose="02010600030101010101" pitchFamily="2" charset="-122"/>
              </a:rPr>
              <a:t>制定原则</a:t>
            </a:r>
            <a:endParaRPr kumimoji="0" lang="zh-CN" altLang="zh-CN" sz="3600" b="1" u="none" strike="noStrike" kern="1200" cap="none" normalizeH="0" baseline="0" noProof="0" dirty="0">
              <a:ln>
                <a:noFill/>
              </a:ln>
              <a:solidFill>
                <a:srgbClr val="0163BB"/>
              </a:solidFill>
              <a:effectLst/>
              <a:uLnTx/>
              <a:uFillTx/>
              <a:latin typeface="Source Han Serif CN Heavy" panose="02020400000000000000" pitchFamily="18" charset="-128"/>
              <a:ea typeface="宋体" panose="02010600030101010101" pitchFamily="2" charset="-122"/>
            </a:endParaRPr>
          </a:p>
          <a:p>
            <a:pPr marL="571500" marR="0" lvl="0" indent="-571500" algn="l" defTabSz="914400" rtl="0" eaLnBrk="1" fontAlgn="auto" latinLnBrk="0" hangingPunct="1">
              <a:lnSpc>
                <a:spcPct val="100000"/>
              </a:lnSpc>
              <a:spcBef>
                <a:spcPts val="0"/>
              </a:spcBef>
              <a:spcAft>
                <a:spcPts val="0"/>
              </a:spcAft>
              <a:buClrTx/>
              <a:buSzTx/>
              <a:buFont typeface="Wingdings" panose="05000000000000000000" charset="0"/>
              <a:buChar char="Ø"/>
              <a:defRPr/>
            </a:pPr>
            <a:endParaRPr kumimoji="0" lang="zh-CN" altLang="zh-CN" sz="3600" b="1" u="none" strike="noStrike" kern="1200" cap="none" normalizeH="0" baseline="0" noProof="0" dirty="0">
              <a:ln>
                <a:noFill/>
              </a:ln>
              <a:solidFill>
                <a:srgbClr val="0163BB"/>
              </a:solidFill>
              <a:effectLst/>
              <a:uLnTx/>
              <a:uFillTx/>
              <a:latin typeface="Source Han Serif CN Heavy" panose="02020400000000000000" pitchFamily="18" charset="-128"/>
              <a:ea typeface="宋体" panose="02010600030101010101" pitchFamily="2" charset="-122"/>
            </a:endParaRPr>
          </a:p>
          <a:p>
            <a:pPr marL="571500" marR="0" lvl="0" indent="-571500" algn="l" defTabSz="914400" rtl="0" eaLnBrk="1" fontAlgn="auto" latinLnBrk="0" hangingPunct="1">
              <a:lnSpc>
                <a:spcPct val="100000"/>
              </a:lnSpc>
              <a:spcBef>
                <a:spcPts val="0"/>
              </a:spcBef>
              <a:spcAft>
                <a:spcPts val="0"/>
              </a:spcAft>
              <a:buClrTx/>
              <a:buSzTx/>
              <a:buFont typeface="Wingdings" panose="05000000000000000000" charset="0"/>
              <a:buChar char="Ø"/>
              <a:defRPr/>
            </a:pPr>
            <a:r>
              <a:rPr kumimoji="0" lang="zh-CN" altLang="zh-CN" sz="3600" b="1" u="none" strike="noStrike" kern="1200" cap="none" normalizeH="0" baseline="0" noProof="0" dirty="0">
                <a:ln>
                  <a:noFill/>
                </a:ln>
                <a:solidFill>
                  <a:srgbClr val="0163BB"/>
                </a:solidFill>
                <a:effectLst/>
                <a:uLnTx/>
                <a:uFillTx/>
                <a:latin typeface="Source Han Serif CN Heavy" panose="02020400000000000000" pitchFamily="18" charset="-128"/>
                <a:ea typeface="宋体" panose="02010600030101010101" pitchFamily="2" charset="-122"/>
              </a:rPr>
              <a:t>税收要素</a:t>
            </a:r>
            <a:endParaRPr kumimoji="0" lang="zh-CN" altLang="zh-CN" sz="3600" b="1" u="none" strike="noStrike" kern="1200" cap="none" normalizeH="0" baseline="0" noProof="0" dirty="0">
              <a:ln>
                <a:noFill/>
              </a:ln>
              <a:solidFill>
                <a:srgbClr val="0163BB"/>
              </a:solidFill>
              <a:effectLst/>
              <a:uLnTx/>
              <a:uFillTx/>
              <a:latin typeface="Source Han Serif CN Heavy" panose="02020400000000000000" pitchFamily="18" charset="-128"/>
              <a:ea typeface="宋体" panose="02010600030101010101" pitchFamily="2" charset="-122"/>
            </a:endParaRPr>
          </a:p>
          <a:p>
            <a:pPr marL="571500" marR="0" lvl="0" indent="-571500" algn="l" defTabSz="914400" rtl="0" eaLnBrk="1" fontAlgn="auto" latinLnBrk="0" hangingPunct="1">
              <a:lnSpc>
                <a:spcPct val="100000"/>
              </a:lnSpc>
              <a:spcBef>
                <a:spcPts val="0"/>
              </a:spcBef>
              <a:spcAft>
                <a:spcPts val="0"/>
              </a:spcAft>
              <a:buClrTx/>
              <a:buSzTx/>
              <a:buFont typeface="Wingdings" panose="05000000000000000000" charset="0"/>
              <a:buChar char="Ø"/>
              <a:defRPr/>
            </a:pPr>
            <a:endParaRPr kumimoji="0" lang="zh-CN" altLang="zh-CN" sz="3600" b="1" u="none" strike="noStrike" kern="1200" cap="none" normalizeH="0" baseline="0" noProof="0" dirty="0">
              <a:ln>
                <a:noFill/>
              </a:ln>
              <a:solidFill>
                <a:srgbClr val="0163BB"/>
              </a:solidFill>
              <a:effectLst/>
              <a:uLnTx/>
              <a:uFillTx/>
              <a:latin typeface="Source Han Serif CN Heavy" panose="02020400000000000000" pitchFamily="18" charset="-128"/>
              <a:ea typeface="宋体" panose="02010600030101010101" pitchFamily="2" charset="-122"/>
            </a:endParaRPr>
          </a:p>
          <a:p>
            <a:pPr marL="571500" marR="0" lvl="0" indent="-571500" algn="l" defTabSz="914400" rtl="0" eaLnBrk="1" fontAlgn="auto" latinLnBrk="0" hangingPunct="1">
              <a:lnSpc>
                <a:spcPct val="100000"/>
              </a:lnSpc>
              <a:spcBef>
                <a:spcPts val="0"/>
              </a:spcBef>
              <a:spcAft>
                <a:spcPts val="0"/>
              </a:spcAft>
              <a:buClrTx/>
              <a:buSzTx/>
              <a:buFont typeface="Wingdings" panose="05000000000000000000" charset="0"/>
              <a:buChar char="Ø"/>
              <a:defRPr/>
            </a:pPr>
            <a:r>
              <a:rPr kumimoji="0" lang="zh-CN" altLang="zh-CN" sz="3600" b="1" u="none" strike="noStrike" kern="1200" cap="none" normalizeH="0" baseline="0" noProof="0" dirty="0">
                <a:ln>
                  <a:noFill/>
                </a:ln>
                <a:solidFill>
                  <a:srgbClr val="0163BB"/>
                </a:solidFill>
                <a:effectLst/>
                <a:uLnTx/>
                <a:uFillTx/>
                <a:latin typeface="Source Han Serif CN Heavy" panose="02020400000000000000" pitchFamily="18" charset="-128"/>
                <a:ea typeface="宋体" panose="02010600030101010101" pitchFamily="2" charset="-122"/>
              </a:rPr>
              <a:t>注意事项</a:t>
            </a:r>
            <a:endParaRPr kumimoji="0" lang="zh-CN" altLang="zh-CN" sz="3600" b="1" u="none" strike="noStrike" kern="1200" cap="none" normalizeH="0" baseline="0" noProof="0" dirty="0">
              <a:ln>
                <a:noFill/>
              </a:ln>
              <a:solidFill>
                <a:srgbClr val="0163BB"/>
              </a:solidFill>
              <a:effectLst/>
              <a:uLnTx/>
              <a:uFillTx/>
              <a:latin typeface="Source Han Serif CN Heavy" panose="02020400000000000000" pitchFamily="18" charset="-128"/>
              <a:ea typeface="宋体" panose="02010600030101010101" pitchFamily="2" charset="-122"/>
            </a:endParaRPr>
          </a:p>
        </p:txBody>
      </p:sp>
    </p:spTree>
  </p:cSld>
  <p:clrMapOvr>
    <a:masterClrMapping/>
  </p:clrMapOvr>
  <p:transition spd="slow">
    <p:wipe/>
  </p:transition>
  <p:timing>
    <p:tnLst>
      <p:par>
        <p:cTn id="1" dur="indefinite" restart="never" nodeType="tmRoot">
          <p:childTnLst>
            <p:audio>
              <p:cMediaNode vol="80000" numSld="999" showWhenStopped="0">
                <p:cTn id="2" repeatCount="indefinite" fill="hold" display="0">
                  <p:stCondLst>
                    <p:cond delay="indefinite"/>
                  </p:stCondLst>
                  <p:endCondLst>
                    <p:cond evt="onStopAudio" delay="0">
                      <p:tgtEl>
                        <p:sldTgt/>
                      </p:tgtEl>
                    </p:cond>
                  </p:endCondLst>
                </p:cTn>
                <p:tgtEl>
                  <p:spTgt spid="60"/>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对角圆角 38"/>
          <p:cNvSpPr/>
          <p:nvPr/>
        </p:nvSpPr>
        <p:spPr>
          <a:xfrm>
            <a:off x="626110" y="1205230"/>
            <a:ext cx="11058525" cy="5255260"/>
          </a:xfrm>
          <a:prstGeom prst="round2DiagRect">
            <a:avLst/>
          </a:prstGeom>
          <a:noFill/>
          <a:ln w="12700" cap="flat" cmpd="sng" algn="ctr">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Light"/>
              <a:cs typeface="+mn-cs"/>
            </a:endParaRPr>
          </a:p>
        </p:txBody>
      </p:sp>
      <p:sp>
        <p:nvSpPr>
          <p:cNvPr id="3" name="文本框 22"/>
          <p:cNvSpPr txBox="1"/>
          <p:nvPr/>
        </p:nvSpPr>
        <p:spPr>
          <a:xfrm>
            <a:off x="2218690" y="1522095"/>
            <a:ext cx="4279265" cy="368935"/>
          </a:xfrm>
          <a:prstGeom prst="rect">
            <a:avLst/>
          </a:prstGeom>
          <a:noFill/>
        </p:spPr>
        <p:txBody>
          <a:bodyPr wrap="square" lIns="0" tIns="0" rIns="0" bIns="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400" b="1" noProof="0" dirty="0">
                <a:ln>
                  <a:noFill/>
                </a:ln>
                <a:solidFill>
                  <a:srgbClr val="353334"/>
                </a:solidFill>
                <a:effectLst/>
                <a:uLnTx/>
                <a:uFillTx/>
                <a:latin typeface="Source Han Serif CN Heavy" panose="02020400000000000000" pitchFamily="18" charset="-128"/>
                <a:ea typeface="Source Han Serif CN Heavy" panose="02020400000000000000" pitchFamily="18" charset="-128"/>
                <a:sym typeface="+mn-ea"/>
              </a:rPr>
              <a:t>取水计量要求</a:t>
            </a:r>
            <a:endParaRPr kumimoji="0" lang="zh-CN" altLang="en-US" sz="2400" b="1" u="none" strike="noStrike" kern="1200" cap="none" spc="0" normalizeH="0" baseline="0" noProof="0" dirty="0">
              <a:ln>
                <a:noFill/>
              </a:ln>
              <a:solidFill>
                <a:srgbClr val="353334"/>
              </a:solidFill>
              <a:effectLst/>
              <a:uLnTx/>
              <a:uFillTx/>
              <a:latin typeface="Source Han Serif CN Heavy" panose="02020400000000000000" pitchFamily="18" charset="-128"/>
              <a:ea typeface="Source Han Serif CN Heavy" panose="02020400000000000000" pitchFamily="18" charset="-128"/>
            </a:endParaRPr>
          </a:p>
        </p:txBody>
      </p:sp>
      <p:sp>
        <p:nvSpPr>
          <p:cNvPr id="5" name="文本框 23"/>
          <p:cNvSpPr txBox="1"/>
          <p:nvPr/>
        </p:nvSpPr>
        <p:spPr>
          <a:xfrm>
            <a:off x="1024890" y="2066925"/>
            <a:ext cx="10260965" cy="4154805"/>
          </a:xfrm>
          <a:prstGeom prst="rect">
            <a:avLst/>
          </a:prstGeom>
          <a:noFill/>
        </p:spPr>
        <p:txBody>
          <a:bodyPr wrap="square" lIns="0" tIns="0" rIns="0" bIns="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964565" fontAlgn="auto">
              <a:lnSpc>
                <a:spcPct val="150000"/>
              </a:lnSpc>
              <a:spcBef>
                <a:spcPts val="0"/>
              </a:spcBef>
              <a:spcAft>
                <a:spcPts val="0"/>
              </a:spcAft>
              <a:defRPr/>
            </a:pPr>
            <a:r>
              <a:rPr lang="zh-CN" altLang="en-US" dirty="0">
                <a:solidFill>
                  <a:schemeClr val="tx1"/>
                </a:solidFill>
                <a:latin typeface="新宋体" panose="02010609030101010101" charset="-122"/>
                <a:ea typeface="新宋体" panose="02010609030101010101" charset="-122"/>
                <a:cs typeface="新宋体" panose="02010609030101010101" charset="-122"/>
                <a:sym typeface="+mn-lt"/>
              </a:rPr>
              <a:t>纳税人有下列情形之一的，按照水行政主管部门根据相应工况最大取（排）水能力核定的取水量申报纳税，水行政主管部门应当在纳税申报期结束前向纳税人出具当期取水量核定书；或者按照省级财政、税务、水行政主管部门确定的其他方法核定的取用水量申报纳税：</a:t>
            </a:r>
            <a:endParaRPr lang="zh-CN" altLang="en-US" dirty="0">
              <a:solidFill>
                <a:schemeClr val="tx1"/>
              </a:solidFill>
              <a:latin typeface="新宋体" panose="02010609030101010101" charset="-122"/>
              <a:ea typeface="新宋体" panose="02010609030101010101" charset="-122"/>
              <a:cs typeface="新宋体" panose="02010609030101010101" charset="-122"/>
              <a:sym typeface="+mn-lt"/>
            </a:endParaRPr>
          </a:p>
          <a:p>
            <a:pPr algn="just" defTabSz="964565" fontAlgn="auto">
              <a:lnSpc>
                <a:spcPct val="150000"/>
              </a:lnSpc>
              <a:spcBef>
                <a:spcPts val="0"/>
              </a:spcBef>
              <a:spcAft>
                <a:spcPts val="0"/>
              </a:spcAft>
              <a:defRPr/>
            </a:pPr>
            <a:r>
              <a:rPr lang="zh-CN" altLang="en-US" dirty="0">
                <a:solidFill>
                  <a:schemeClr val="tx1"/>
                </a:solidFill>
                <a:latin typeface="新宋体" panose="02010609030101010101" charset="-122"/>
                <a:ea typeface="新宋体" panose="02010609030101010101" charset="-122"/>
                <a:cs typeface="新宋体" panose="02010609030101010101" charset="-122"/>
                <a:sym typeface="+mn-lt"/>
              </a:rPr>
              <a:t>（一）纳税人未按规定安装取水计量设施（器具）的；</a:t>
            </a:r>
            <a:endParaRPr lang="zh-CN" altLang="en-US" dirty="0">
              <a:solidFill>
                <a:schemeClr val="tx1"/>
              </a:solidFill>
              <a:latin typeface="新宋体" panose="02010609030101010101" charset="-122"/>
              <a:ea typeface="新宋体" panose="02010609030101010101" charset="-122"/>
              <a:cs typeface="新宋体" panose="02010609030101010101" charset="-122"/>
              <a:sym typeface="+mn-lt"/>
            </a:endParaRPr>
          </a:p>
          <a:p>
            <a:pPr algn="just" defTabSz="964565" fontAlgn="auto">
              <a:lnSpc>
                <a:spcPct val="150000"/>
              </a:lnSpc>
              <a:spcBef>
                <a:spcPts val="0"/>
              </a:spcBef>
              <a:spcAft>
                <a:spcPts val="0"/>
              </a:spcAft>
              <a:defRPr/>
            </a:pPr>
            <a:r>
              <a:rPr lang="zh-CN" altLang="en-US" dirty="0">
                <a:solidFill>
                  <a:schemeClr val="tx1"/>
                </a:solidFill>
                <a:latin typeface="新宋体" panose="02010609030101010101" charset="-122"/>
                <a:ea typeface="新宋体" panose="02010609030101010101" charset="-122"/>
                <a:cs typeface="新宋体" panose="02010609030101010101" charset="-122"/>
                <a:sym typeface="+mn-lt"/>
              </a:rPr>
              <a:t>（二）纳税人安装的取水计量设施（器具）经水行政主管部门检查发现问题的；</a:t>
            </a:r>
            <a:endParaRPr lang="zh-CN" altLang="en-US" dirty="0">
              <a:solidFill>
                <a:schemeClr val="tx1"/>
              </a:solidFill>
              <a:latin typeface="新宋体" panose="02010609030101010101" charset="-122"/>
              <a:ea typeface="新宋体" panose="02010609030101010101" charset="-122"/>
              <a:cs typeface="新宋体" panose="02010609030101010101" charset="-122"/>
              <a:sym typeface="+mn-lt"/>
            </a:endParaRPr>
          </a:p>
          <a:p>
            <a:pPr algn="just" defTabSz="964565" fontAlgn="auto">
              <a:lnSpc>
                <a:spcPct val="150000"/>
              </a:lnSpc>
              <a:spcBef>
                <a:spcPts val="0"/>
              </a:spcBef>
              <a:spcAft>
                <a:spcPts val="0"/>
              </a:spcAft>
              <a:defRPr/>
            </a:pPr>
            <a:r>
              <a:rPr lang="zh-CN" altLang="en-US" dirty="0">
                <a:solidFill>
                  <a:schemeClr val="tx1"/>
                </a:solidFill>
                <a:latin typeface="新宋体" panose="02010609030101010101" charset="-122"/>
                <a:ea typeface="新宋体" panose="02010609030101010101" charset="-122"/>
                <a:cs typeface="新宋体" panose="02010609030101010101" charset="-122"/>
                <a:sym typeface="+mn-lt"/>
              </a:rPr>
              <a:t>（三）纳税人安装的取水计量设施（器具）发生故障、损毁，未在水行政主管部门规定期限内更换或修复的；</a:t>
            </a:r>
            <a:endParaRPr lang="zh-CN" altLang="en-US" dirty="0">
              <a:solidFill>
                <a:schemeClr val="tx1"/>
              </a:solidFill>
              <a:latin typeface="新宋体" panose="02010609030101010101" charset="-122"/>
              <a:ea typeface="新宋体" panose="02010609030101010101" charset="-122"/>
              <a:cs typeface="新宋体" panose="02010609030101010101" charset="-122"/>
              <a:sym typeface="+mn-lt"/>
            </a:endParaRPr>
          </a:p>
          <a:p>
            <a:pPr algn="just" defTabSz="964565" fontAlgn="auto">
              <a:lnSpc>
                <a:spcPct val="150000"/>
              </a:lnSpc>
              <a:spcBef>
                <a:spcPts val="0"/>
              </a:spcBef>
              <a:spcAft>
                <a:spcPts val="0"/>
              </a:spcAft>
              <a:defRPr/>
            </a:pPr>
            <a:r>
              <a:rPr lang="zh-CN" altLang="en-US" dirty="0">
                <a:solidFill>
                  <a:schemeClr val="tx1"/>
                </a:solidFill>
                <a:latin typeface="新宋体" panose="02010609030101010101" charset="-122"/>
                <a:ea typeface="新宋体" panose="02010609030101010101" charset="-122"/>
                <a:cs typeface="新宋体" panose="02010609030101010101" charset="-122"/>
                <a:sym typeface="+mn-lt"/>
              </a:rPr>
              <a:t>（四）纳税人安装的取水计量设施（器具）不能准确计量全部取（排）水量的；</a:t>
            </a:r>
            <a:endParaRPr lang="zh-CN" altLang="en-US" dirty="0">
              <a:solidFill>
                <a:schemeClr val="tx1"/>
              </a:solidFill>
              <a:latin typeface="新宋体" panose="02010609030101010101" charset="-122"/>
              <a:ea typeface="新宋体" panose="02010609030101010101" charset="-122"/>
              <a:cs typeface="新宋体" panose="02010609030101010101" charset="-122"/>
              <a:sym typeface="+mn-lt"/>
            </a:endParaRPr>
          </a:p>
          <a:p>
            <a:pPr algn="just" defTabSz="964565" fontAlgn="auto">
              <a:lnSpc>
                <a:spcPct val="150000"/>
              </a:lnSpc>
              <a:spcBef>
                <a:spcPts val="0"/>
              </a:spcBef>
              <a:spcAft>
                <a:spcPts val="0"/>
              </a:spcAft>
              <a:defRPr/>
            </a:pPr>
            <a:r>
              <a:rPr lang="zh-CN" altLang="en-US" dirty="0">
                <a:solidFill>
                  <a:schemeClr val="tx1"/>
                </a:solidFill>
                <a:latin typeface="新宋体" panose="02010609030101010101" charset="-122"/>
                <a:ea typeface="新宋体" panose="02010609030101010101" charset="-122"/>
                <a:cs typeface="新宋体" panose="02010609030101010101" charset="-122"/>
                <a:sym typeface="+mn-lt"/>
              </a:rPr>
              <a:t>（五）纳税人篡改、伪造取水计量数据的；</a:t>
            </a:r>
            <a:endParaRPr lang="zh-CN" altLang="en-US" dirty="0">
              <a:solidFill>
                <a:schemeClr val="tx1"/>
              </a:solidFill>
              <a:latin typeface="新宋体" panose="02010609030101010101" charset="-122"/>
              <a:ea typeface="新宋体" panose="02010609030101010101" charset="-122"/>
              <a:cs typeface="新宋体" panose="02010609030101010101" charset="-122"/>
              <a:sym typeface="+mn-lt"/>
            </a:endParaRPr>
          </a:p>
          <a:p>
            <a:pPr algn="just" defTabSz="964565" fontAlgn="auto">
              <a:lnSpc>
                <a:spcPct val="150000"/>
              </a:lnSpc>
              <a:spcBef>
                <a:spcPts val="0"/>
              </a:spcBef>
              <a:spcAft>
                <a:spcPts val="0"/>
              </a:spcAft>
              <a:defRPr/>
            </a:pPr>
            <a:r>
              <a:rPr lang="zh-CN" altLang="en-US" dirty="0">
                <a:solidFill>
                  <a:schemeClr val="tx1"/>
                </a:solidFill>
                <a:latin typeface="新宋体" panose="02010609030101010101" charset="-122"/>
                <a:ea typeface="新宋体" panose="02010609030101010101" charset="-122"/>
                <a:cs typeface="新宋体" panose="02010609030101010101" charset="-122"/>
                <a:sym typeface="+mn-lt"/>
              </a:rPr>
              <a:t>（六）其他需要核定水量情形的。</a:t>
            </a:r>
            <a:endParaRPr lang="zh-CN" altLang="en-US" dirty="0">
              <a:solidFill>
                <a:schemeClr val="tx1"/>
              </a:solidFill>
              <a:latin typeface="新宋体" panose="02010609030101010101" charset="-122"/>
              <a:ea typeface="新宋体" panose="02010609030101010101" charset="-122"/>
              <a:cs typeface="新宋体" panose="02010609030101010101" charset="-122"/>
              <a:sym typeface="+mn-lt"/>
            </a:endParaRPr>
          </a:p>
        </p:txBody>
      </p:sp>
      <p:sp>
        <p:nvSpPr>
          <p:cNvPr id="7" name="文本框 6"/>
          <p:cNvSpPr txBox="1"/>
          <p:nvPr/>
        </p:nvSpPr>
        <p:spPr>
          <a:xfrm>
            <a:off x="1423670" y="1354455"/>
            <a:ext cx="256540" cy="615315"/>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4000" b="1" u="none" strike="noStrike" kern="1200" cap="none" spc="0" normalizeH="0" baseline="0" noProof="0" dirty="0">
                <a:ln>
                  <a:noFill/>
                </a:ln>
                <a:solidFill>
                  <a:srgbClr val="0163BB"/>
                </a:solidFill>
                <a:effectLst/>
                <a:uLnTx/>
                <a:uFillTx/>
                <a:latin typeface="Source Han Serif CN Heavy" panose="02020400000000000000" pitchFamily="18" charset="-128"/>
                <a:ea typeface="Source Han Serif CN Heavy" panose="02020400000000000000" pitchFamily="18" charset="-128"/>
              </a:rPr>
              <a:t>1</a:t>
            </a:r>
            <a:endParaRPr kumimoji="0" lang="en-US" altLang="zh-CN" sz="4000" b="1" u="none" strike="noStrike" kern="1200" cap="none" spc="0" normalizeH="0" baseline="0" noProof="0" dirty="0">
              <a:ln>
                <a:noFill/>
              </a:ln>
              <a:solidFill>
                <a:srgbClr val="0163BB"/>
              </a:solidFill>
              <a:effectLst/>
              <a:uLnTx/>
              <a:uFillTx/>
              <a:latin typeface="Source Han Serif CN Heavy" panose="02020400000000000000" pitchFamily="18" charset="-128"/>
              <a:ea typeface="Source Han Serif CN Heavy" panose="02020400000000000000" pitchFamily="18" charset="-128"/>
            </a:endParaRPr>
          </a:p>
        </p:txBody>
      </p:sp>
      <p:cxnSp>
        <p:nvCxnSpPr>
          <p:cNvPr id="8" name="直接连接符 90"/>
          <p:cNvCxnSpPr/>
          <p:nvPr/>
        </p:nvCxnSpPr>
        <p:spPr>
          <a:xfrm flipH="1">
            <a:off x="1902460" y="1483995"/>
            <a:ext cx="161290" cy="437515"/>
          </a:xfrm>
          <a:prstGeom prst="line">
            <a:avLst/>
          </a:prstGeom>
          <a:ln w="12700" cap="rnd">
            <a:round/>
          </a:ln>
        </p:spPr>
        <p:style>
          <a:lnRef idx="1">
            <a:schemeClr val="accent1"/>
          </a:lnRef>
          <a:fillRef idx="0">
            <a:schemeClr val="accent1"/>
          </a:fillRef>
          <a:effectRef idx="0">
            <a:schemeClr val="accent1"/>
          </a:effectRef>
          <a:fontRef idx="minor">
            <a:schemeClr val="tx1"/>
          </a:fontRef>
        </p:style>
      </p:cxnSp>
      <p:sp>
        <p:nvSpPr>
          <p:cNvPr id="10" name="标题 5"/>
          <p:cNvSpPr>
            <a:spLocks noGrp="1"/>
          </p:cNvSpPr>
          <p:nvPr/>
        </p:nvSpPr>
        <p:spPr>
          <a:xfrm>
            <a:off x="626110" y="331470"/>
            <a:ext cx="3592830" cy="525145"/>
          </a:xfrm>
          <a:prstGeom prst="rect">
            <a:avLst/>
          </a:prstGeom>
        </p:spPr>
        <p:txBody>
          <a:bodyPr vert="horz" rtlCol="0">
            <a:noAutofit/>
            <a:scene3d>
              <a:camera prst="orthographicFront"/>
              <a:lightRig rig="threePt" dir="t"/>
            </a:scene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lvl="0" indent="-457200" algn="l">
              <a:buClrTx/>
              <a:buSzTx/>
              <a:buFont typeface="Wingdings" panose="05000000000000000000" charset="0"/>
              <a:buChar char="Ø"/>
            </a:pPr>
            <a:r>
              <a:rPr lang="zh-CN" altLang="en-US" sz="3600" b="1" dirty="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注意事项</a:t>
            </a:r>
            <a:endParaRPr lang="zh-CN" altLang="en-US" sz="3600" b="1" dirty="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endParaRPr>
          </a:p>
        </p:txBody>
      </p:sp>
    </p:spTree>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对角圆角 38"/>
          <p:cNvSpPr/>
          <p:nvPr/>
        </p:nvSpPr>
        <p:spPr>
          <a:xfrm>
            <a:off x="626110" y="1205230"/>
            <a:ext cx="11058525" cy="5255260"/>
          </a:xfrm>
          <a:prstGeom prst="round2DiagRect">
            <a:avLst/>
          </a:prstGeom>
          <a:noFill/>
          <a:ln w="12700" cap="flat" cmpd="sng" algn="ctr">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Light"/>
              <a:cs typeface="+mn-cs"/>
            </a:endParaRPr>
          </a:p>
        </p:txBody>
      </p:sp>
      <p:sp>
        <p:nvSpPr>
          <p:cNvPr id="3" name="文本框 22"/>
          <p:cNvSpPr txBox="1"/>
          <p:nvPr/>
        </p:nvSpPr>
        <p:spPr>
          <a:xfrm>
            <a:off x="2228215" y="1518285"/>
            <a:ext cx="4279265" cy="368935"/>
          </a:xfrm>
          <a:prstGeom prst="rect">
            <a:avLst/>
          </a:prstGeom>
          <a:noFill/>
        </p:spPr>
        <p:txBody>
          <a:bodyPr wrap="square" lIns="0" tIns="0" rIns="0" bIns="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u="none" strike="noStrike" kern="1200" cap="none" spc="0" normalizeH="0" baseline="0" noProof="0" dirty="0">
                <a:ln>
                  <a:noFill/>
                </a:ln>
                <a:solidFill>
                  <a:srgbClr val="353334"/>
                </a:solidFill>
                <a:effectLst/>
                <a:uLnTx/>
                <a:uFillTx/>
                <a:latin typeface="宋体" panose="02010600030101010101" pitchFamily="2" charset="-122"/>
                <a:ea typeface="宋体" panose="02010600030101010101" pitchFamily="2" charset="-122"/>
              </a:rPr>
              <a:t>不增加公共用水负担</a:t>
            </a:r>
            <a:endParaRPr kumimoji="0" lang="zh-CN" altLang="en-US" sz="2400" b="1" u="none" strike="noStrike" kern="1200" cap="none" spc="0" normalizeH="0" baseline="0" noProof="0" dirty="0">
              <a:ln>
                <a:noFill/>
              </a:ln>
              <a:solidFill>
                <a:srgbClr val="353334"/>
              </a:solidFill>
              <a:effectLst/>
              <a:uLnTx/>
              <a:uFillTx/>
              <a:latin typeface="宋体" panose="02010600030101010101" pitchFamily="2" charset="-122"/>
              <a:ea typeface="宋体" panose="02010600030101010101" pitchFamily="2" charset="-122"/>
            </a:endParaRPr>
          </a:p>
        </p:txBody>
      </p:sp>
      <p:sp>
        <p:nvSpPr>
          <p:cNvPr id="5" name="文本框 23"/>
          <p:cNvSpPr txBox="1"/>
          <p:nvPr/>
        </p:nvSpPr>
        <p:spPr>
          <a:xfrm>
            <a:off x="1680210" y="2459990"/>
            <a:ext cx="9573260" cy="2769870"/>
          </a:xfrm>
          <a:prstGeom prst="rect">
            <a:avLst/>
          </a:prstGeom>
          <a:noFill/>
        </p:spPr>
        <p:txBody>
          <a:bodyPr wrap="square" lIns="0" tIns="0" rIns="0" bIns="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457200" algn="just" defTabSz="964565" fontAlgn="auto">
              <a:lnSpc>
                <a:spcPct val="150000"/>
              </a:lnSpc>
              <a:spcBef>
                <a:spcPts val="0"/>
              </a:spcBef>
              <a:spcAft>
                <a:spcPts val="0"/>
              </a:spcAft>
              <a:buFont typeface="Wingdings" panose="05000000000000000000" charset="0"/>
              <a:buChar char="u"/>
              <a:defRPr/>
            </a:pPr>
            <a:r>
              <a:rPr lang="zh-CN" altLang="en-US" sz="2400" dirty="0">
                <a:solidFill>
                  <a:schemeClr val="tx1"/>
                </a:solidFill>
                <a:latin typeface="新宋体" panose="02010609030101010101" charset="-122"/>
                <a:ea typeface="新宋体" panose="02010609030101010101" charset="-122"/>
                <a:cs typeface="新宋体" panose="02010609030101010101" charset="-122"/>
                <a:sym typeface="+mn-lt"/>
              </a:rPr>
              <a:t>城镇公共供水企业缴纳的水资源税</a:t>
            </a:r>
            <a:r>
              <a:rPr lang="zh-CN" altLang="en-US" sz="2400" dirty="0">
                <a:solidFill>
                  <a:srgbClr val="FF0000"/>
                </a:solidFill>
                <a:latin typeface="新宋体" panose="02010609030101010101" charset="-122"/>
                <a:ea typeface="新宋体" panose="02010609030101010101" charset="-122"/>
                <a:cs typeface="新宋体" panose="02010609030101010101" charset="-122"/>
                <a:sym typeface="+mn-lt"/>
              </a:rPr>
              <a:t>不计入自来水价格</a:t>
            </a:r>
            <a:r>
              <a:rPr lang="zh-CN" altLang="en-US" sz="2400" dirty="0">
                <a:solidFill>
                  <a:schemeClr val="tx1"/>
                </a:solidFill>
                <a:latin typeface="新宋体" panose="02010609030101010101" charset="-122"/>
                <a:ea typeface="新宋体" panose="02010609030101010101" charset="-122"/>
                <a:cs typeface="新宋体" panose="02010609030101010101" charset="-122"/>
                <a:sym typeface="+mn-lt"/>
              </a:rPr>
              <a:t>，在终端综合水价中单列，并可以在增值税计税依据中扣除。按照“不征增值税自来水”项目开具普通发票。水资源税改革试点期间，省级发展改革部门会同有关部门将终端综合水价结构逐步调整到位，原则上不因改革增加用水负担。</a:t>
            </a:r>
            <a:endParaRPr lang="zh-CN" altLang="en-US" sz="2400" dirty="0">
              <a:solidFill>
                <a:schemeClr val="tx1"/>
              </a:solidFill>
              <a:latin typeface="新宋体" panose="02010609030101010101" charset="-122"/>
              <a:ea typeface="新宋体" panose="02010609030101010101" charset="-122"/>
              <a:cs typeface="新宋体" panose="02010609030101010101" charset="-122"/>
              <a:sym typeface="+mn-lt"/>
            </a:endParaRPr>
          </a:p>
        </p:txBody>
      </p:sp>
      <p:sp>
        <p:nvSpPr>
          <p:cNvPr id="7" name="文本框 6"/>
          <p:cNvSpPr txBox="1"/>
          <p:nvPr/>
        </p:nvSpPr>
        <p:spPr>
          <a:xfrm>
            <a:off x="1423670" y="1354455"/>
            <a:ext cx="256540" cy="615315"/>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4000" b="1" u="none" strike="noStrike" kern="1200" cap="none" spc="0" normalizeH="0" baseline="0" noProof="0" dirty="0">
                <a:ln>
                  <a:noFill/>
                </a:ln>
                <a:solidFill>
                  <a:srgbClr val="0163BB"/>
                </a:solidFill>
                <a:effectLst/>
                <a:uLnTx/>
                <a:uFillTx/>
                <a:latin typeface="Source Han Serif CN Heavy" panose="02020400000000000000" pitchFamily="18" charset="-128"/>
                <a:ea typeface="Source Han Serif CN Heavy" panose="02020400000000000000" pitchFamily="18" charset="-128"/>
              </a:rPr>
              <a:t>2</a:t>
            </a:r>
            <a:endParaRPr kumimoji="0" lang="en-US" altLang="zh-CN" sz="4000" b="1" u="none" strike="noStrike" kern="1200" cap="none" spc="0" normalizeH="0" baseline="0" noProof="0" dirty="0">
              <a:ln>
                <a:noFill/>
              </a:ln>
              <a:solidFill>
                <a:srgbClr val="0163BB"/>
              </a:solidFill>
              <a:effectLst/>
              <a:uLnTx/>
              <a:uFillTx/>
              <a:latin typeface="Source Han Serif CN Heavy" panose="02020400000000000000" pitchFamily="18" charset="-128"/>
              <a:ea typeface="Source Han Serif CN Heavy" panose="02020400000000000000" pitchFamily="18" charset="-128"/>
            </a:endParaRPr>
          </a:p>
        </p:txBody>
      </p:sp>
      <p:cxnSp>
        <p:nvCxnSpPr>
          <p:cNvPr id="8" name="直接连接符 90"/>
          <p:cNvCxnSpPr/>
          <p:nvPr/>
        </p:nvCxnSpPr>
        <p:spPr>
          <a:xfrm flipH="1">
            <a:off x="1902460" y="1483995"/>
            <a:ext cx="161290" cy="437515"/>
          </a:xfrm>
          <a:prstGeom prst="line">
            <a:avLst/>
          </a:prstGeom>
          <a:ln w="12700" cap="rnd">
            <a:round/>
          </a:ln>
        </p:spPr>
        <p:style>
          <a:lnRef idx="1">
            <a:schemeClr val="accent1"/>
          </a:lnRef>
          <a:fillRef idx="0">
            <a:schemeClr val="accent1"/>
          </a:fillRef>
          <a:effectRef idx="0">
            <a:schemeClr val="accent1"/>
          </a:effectRef>
          <a:fontRef idx="minor">
            <a:schemeClr val="tx1"/>
          </a:fontRef>
        </p:style>
      </p:cxnSp>
      <p:sp>
        <p:nvSpPr>
          <p:cNvPr id="10" name="标题 5"/>
          <p:cNvSpPr>
            <a:spLocks noGrp="1"/>
          </p:cNvSpPr>
          <p:nvPr/>
        </p:nvSpPr>
        <p:spPr>
          <a:xfrm>
            <a:off x="626110" y="331470"/>
            <a:ext cx="3592830" cy="525145"/>
          </a:xfrm>
          <a:prstGeom prst="rect">
            <a:avLst/>
          </a:prstGeom>
        </p:spPr>
        <p:txBody>
          <a:bodyPr vert="horz" rtlCol="0">
            <a:noAutofit/>
            <a:scene3d>
              <a:camera prst="orthographicFront"/>
              <a:lightRig rig="threePt" dir="t"/>
            </a:scene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lvl="0" indent="-457200" algn="l">
              <a:buClrTx/>
              <a:buSzTx/>
              <a:buFont typeface="Wingdings" panose="05000000000000000000" charset="0"/>
              <a:buChar char="Ø"/>
            </a:pPr>
            <a:r>
              <a:rPr lang="zh-CN" altLang="en-US" sz="3600" b="1" dirty="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注意事项</a:t>
            </a:r>
            <a:endParaRPr lang="zh-CN" altLang="en-US" sz="3600" b="1" dirty="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endParaRPr>
          </a:p>
        </p:txBody>
      </p:sp>
    </p:spTree>
  </p:cSld>
  <p:clrMapOvr>
    <a:masterClrMapping/>
  </p:clrMapOvr>
  <p:transition spd="slow">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对角圆角 38"/>
          <p:cNvSpPr/>
          <p:nvPr/>
        </p:nvSpPr>
        <p:spPr>
          <a:xfrm>
            <a:off x="626110" y="1205230"/>
            <a:ext cx="11058525" cy="5255260"/>
          </a:xfrm>
          <a:prstGeom prst="round2DiagRect">
            <a:avLst/>
          </a:prstGeom>
          <a:noFill/>
          <a:ln w="12700" cap="flat" cmpd="sng" algn="ctr">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Light"/>
              <a:cs typeface="+mn-cs"/>
            </a:endParaRPr>
          </a:p>
        </p:txBody>
      </p:sp>
      <p:sp>
        <p:nvSpPr>
          <p:cNvPr id="3" name="文本框 22"/>
          <p:cNvSpPr txBox="1"/>
          <p:nvPr/>
        </p:nvSpPr>
        <p:spPr>
          <a:xfrm>
            <a:off x="2218690" y="1522095"/>
            <a:ext cx="4279265" cy="368935"/>
          </a:xfrm>
          <a:prstGeom prst="rect">
            <a:avLst/>
          </a:prstGeom>
          <a:noFill/>
        </p:spPr>
        <p:txBody>
          <a:bodyPr wrap="square" lIns="0" tIns="0" rIns="0" bIns="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u="none" strike="noStrike" kern="1200" cap="none" spc="0" normalizeH="0" baseline="0" noProof="0" dirty="0">
                <a:ln>
                  <a:noFill/>
                </a:ln>
                <a:solidFill>
                  <a:srgbClr val="353334"/>
                </a:solidFill>
                <a:effectLst/>
                <a:uLnTx/>
                <a:uFillTx/>
                <a:latin typeface="Source Han Serif CN Heavy" panose="02020400000000000000" pitchFamily="18" charset="-128"/>
                <a:ea typeface="Source Han Serif CN Heavy" panose="02020400000000000000" pitchFamily="18" charset="-128"/>
              </a:rPr>
              <a:t>征管协作机制</a:t>
            </a:r>
            <a:endParaRPr kumimoji="0" lang="zh-CN" altLang="en-US" sz="2400" b="1" u="none" strike="noStrike" kern="1200" cap="none" spc="0" normalizeH="0" baseline="0" noProof="0" dirty="0">
              <a:ln>
                <a:noFill/>
              </a:ln>
              <a:solidFill>
                <a:srgbClr val="353334"/>
              </a:solidFill>
              <a:effectLst/>
              <a:uLnTx/>
              <a:uFillTx/>
              <a:latin typeface="Source Han Serif CN Heavy" panose="02020400000000000000" pitchFamily="18" charset="-128"/>
              <a:ea typeface="Source Han Serif CN Heavy" panose="02020400000000000000" pitchFamily="18" charset="-128"/>
            </a:endParaRPr>
          </a:p>
        </p:txBody>
      </p:sp>
      <p:sp>
        <p:nvSpPr>
          <p:cNvPr id="5" name="文本框 23"/>
          <p:cNvSpPr txBox="1"/>
          <p:nvPr/>
        </p:nvSpPr>
        <p:spPr>
          <a:xfrm>
            <a:off x="1024890" y="2057400"/>
            <a:ext cx="10568305" cy="3323590"/>
          </a:xfrm>
          <a:prstGeom prst="rect">
            <a:avLst/>
          </a:prstGeom>
          <a:noFill/>
        </p:spPr>
        <p:txBody>
          <a:bodyPr wrap="square" lIns="0" tIns="0" rIns="0" bIns="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gn="just" defTabSz="964565" fontAlgn="auto">
              <a:lnSpc>
                <a:spcPct val="150000"/>
              </a:lnSpc>
              <a:spcBef>
                <a:spcPts val="0"/>
              </a:spcBef>
              <a:spcAft>
                <a:spcPts val="0"/>
              </a:spcAft>
              <a:buFont typeface="Arial" panose="020B0604020202020204" pitchFamily="34" charset="0"/>
              <a:buChar char="•"/>
              <a:defRPr/>
            </a:pPr>
            <a:r>
              <a:rPr lang="zh-CN" altLang="en-US" dirty="0">
                <a:latin typeface="新宋体" panose="02010609030101010101" charset="-122"/>
                <a:ea typeface="新宋体" panose="02010609030101010101" charset="-122"/>
                <a:cs typeface="新宋体" panose="02010609030101010101" charset="-122"/>
                <a:sym typeface="+mn-lt"/>
              </a:rPr>
              <a:t>建立税务机关与水行政主管部门协作征税机制。</a:t>
            </a:r>
            <a:endParaRPr lang="zh-CN" altLang="en-US" dirty="0">
              <a:latin typeface="新宋体" panose="02010609030101010101" charset="-122"/>
              <a:ea typeface="新宋体" panose="02010609030101010101" charset="-122"/>
              <a:cs typeface="新宋体" panose="02010609030101010101" charset="-122"/>
              <a:sym typeface="+mn-lt"/>
            </a:endParaRPr>
          </a:p>
          <a:p>
            <a:pPr marL="285750" indent="-285750" algn="just" defTabSz="964565" fontAlgn="auto">
              <a:lnSpc>
                <a:spcPct val="150000"/>
              </a:lnSpc>
              <a:spcBef>
                <a:spcPts val="0"/>
              </a:spcBef>
              <a:spcAft>
                <a:spcPts val="0"/>
              </a:spcAft>
              <a:buFont typeface="Arial" panose="020B0604020202020204" pitchFamily="34" charset="0"/>
              <a:buChar char="•"/>
              <a:defRPr/>
            </a:pPr>
            <a:r>
              <a:rPr lang="zh-CN" altLang="en-US" dirty="0">
                <a:latin typeface="新宋体" panose="02010609030101010101" charset="-122"/>
                <a:ea typeface="新宋体" panose="02010609030101010101" charset="-122"/>
                <a:cs typeface="新宋体" panose="02010609030101010101" charset="-122"/>
                <a:sym typeface="+mn-lt"/>
              </a:rPr>
              <a:t>水行政主管部门应当将取用水单位和个人的取水许可、取水计量数据或取水量核定书信息、违法取水信息、取水计划信息、取水计量检查结果等水资源管理相关信息，定期送交税务机关。</a:t>
            </a:r>
            <a:endParaRPr lang="zh-CN" altLang="en-US" dirty="0">
              <a:latin typeface="新宋体" panose="02010609030101010101" charset="-122"/>
              <a:ea typeface="新宋体" panose="02010609030101010101" charset="-122"/>
              <a:cs typeface="新宋体" panose="02010609030101010101" charset="-122"/>
              <a:sym typeface="+mn-lt"/>
            </a:endParaRPr>
          </a:p>
          <a:p>
            <a:pPr marL="285750" indent="-285750" algn="just" defTabSz="964565" fontAlgn="auto">
              <a:lnSpc>
                <a:spcPct val="150000"/>
              </a:lnSpc>
              <a:spcBef>
                <a:spcPts val="0"/>
              </a:spcBef>
              <a:spcAft>
                <a:spcPts val="0"/>
              </a:spcAft>
              <a:buFont typeface="Arial" panose="020B0604020202020204" pitchFamily="34" charset="0"/>
              <a:buChar char="•"/>
              <a:defRPr/>
            </a:pPr>
            <a:r>
              <a:rPr lang="zh-CN" altLang="en-US" dirty="0">
                <a:latin typeface="新宋体" panose="02010609030101010101" charset="-122"/>
                <a:ea typeface="新宋体" panose="02010609030101010101" charset="-122"/>
                <a:cs typeface="新宋体" panose="02010609030101010101" charset="-122"/>
                <a:sym typeface="+mn-lt"/>
              </a:rPr>
              <a:t>各省水行政主管部门应当对纳税人取水计量的规范性进行检查，并结合日常监管工作和已有工作成果，加快建立完善取水计量档案，进一步扩大取水在线计量覆盖面。在日常取用水计量监管中发现纳税人符合需要水行政主管部门核定水量情形的，应当在纳税申报期结束前通知纳税人和税务机关，并向纳税人出具当期取水量核定书（12号公告附件2）。纳税人根据水行政主管部门核定的取用水量向税务机关申报纳税。</a:t>
            </a:r>
            <a:endParaRPr lang="zh-CN" altLang="en-US" dirty="0">
              <a:latin typeface="新宋体" panose="02010609030101010101" charset="-122"/>
              <a:ea typeface="新宋体" panose="02010609030101010101" charset="-122"/>
              <a:cs typeface="新宋体" panose="02010609030101010101" charset="-122"/>
              <a:sym typeface="+mn-lt"/>
            </a:endParaRPr>
          </a:p>
        </p:txBody>
      </p:sp>
      <p:sp>
        <p:nvSpPr>
          <p:cNvPr id="7" name="文本框 6"/>
          <p:cNvSpPr txBox="1"/>
          <p:nvPr/>
        </p:nvSpPr>
        <p:spPr>
          <a:xfrm>
            <a:off x="1423670" y="1354455"/>
            <a:ext cx="256540" cy="615315"/>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4000" b="1" u="none" strike="noStrike" kern="1200" cap="none" spc="0" normalizeH="0" baseline="0" noProof="0" dirty="0">
                <a:ln>
                  <a:noFill/>
                </a:ln>
                <a:solidFill>
                  <a:srgbClr val="0163BB"/>
                </a:solidFill>
                <a:effectLst/>
                <a:uLnTx/>
                <a:uFillTx/>
                <a:latin typeface="Source Han Serif CN Heavy" panose="02020400000000000000" pitchFamily="18" charset="-128"/>
                <a:ea typeface="Source Han Serif CN Heavy" panose="02020400000000000000" pitchFamily="18" charset="-128"/>
              </a:rPr>
              <a:t>3</a:t>
            </a:r>
            <a:endParaRPr kumimoji="0" lang="en-US" altLang="zh-CN" sz="4000" b="1" u="none" strike="noStrike" kern="1200" cap="none" spc="0" normalizeH="0" baseline="0" noProof="0" dirty="0">
              <a:ln>
                <a:noFill/>
              </a:ln>
              <a:solidFill>
                <a:srgbClr val="0163BB"/>
              </a:solidFill>
              <a:effectLst/>
              <a:uLnTx/>
              <a:uFillTx/>
              <a:latin typeface="Source Han Serif CN Heavy" panose="02020400000000000000" pitchFamily="18" charset="-128"/>
              <a:ea typeface="Source Han Serif CN Heavy" panose="02020400000000000000" pitchFamily="18" charset="-128"/>
            </a:endParaRPr>
          </a:p>
        </p:txBody>
      </p:sp>
      <p:cxnSp>
        <p:nvCxnSpPr>
          <p:cNvPr id="8" name="直接连接符 90"/>
          <p:cNvCxnSpPr/>
          <p:nvPr/>
        </p:nvCxnSpPr>
        <p:spPr>
          <a:xfrm flipH="1">
            <a:off x="1902460" y="1483995"/>
            <a:ext cx="161290" cy="437515"/>
          </a:xfrm>
          <a:prstGeom prst="line">
            <a:avLst/>
          </a:prstGeom>
          <a:ln w="12700" cap="rnd">
            <a:round/>
          </a:ln>
        </p:spPr>
        <p:style>
          <a:lnRef idx="1">
            <a:schemeClr val="accent1"/>
          </a:lnRef>
          <a:fillRef idx="0">
            <a:schemeClr val="accent1"/>
          </a:fillRef>
          <a:effectRef idx="0">
            <a:schemeClr val="accent1"/>
          </a:effectRef>
          <a:fontRef idx="minor">
            <a:schemeClr val="tx1"/>
          </a:fontRef>
        </p:style>
      </p:cxnSp>
      <p:sp>
        <p:nvSpPr>
          <p:cNvPr id="10" name="标题 5"/>
          <p:cNvSpPr>
            <a:spLocks noGrp="1"/>
          </p:cNvSpPr>
          <p:nvPr/>
        </p:nvSpPr>
        <p:spPr>
          <a:xfrm>
            <a:off x="626110" y="331470"/>
            <a:ext cx="3592830" cy="525145"/>
          </a:xfrm>
          <a:prstGeom prst="rect">
            <a:avLst/>
          </a:prstGeom>
        </p:spPr>
        <p:txBody>
          <a:bodyPr vert="horz" rtlCol="0">
            <a:noAutofit/>
            <a:scene3d>
              <a:camera prst="orthographicFront"/>
              <a:lightRig rig="threePt" dir="t"/>
            </a:scene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lvl="0" indent="-457200" algn="l">
              <a:buClrTx/>
              <a:buSzTx/>
              <a:buFont typeface="Wingdings" panose="05000000000000000000" charset="0"/>
              <a:buChar char="Ø"/>
            </a:pPr>
            <a:r>
              <a:rPr lang="zh-CN" altLang="en-US" sz="3600" b="1" dirty="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注意事项</a:t>
            </a:r>
            <a:endParaRPr lang="zh-CN" altLang="en-US" sz="3600" b="1" dirty="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endParaRPr>
          </a:p>
        </p:txBody>
      </p:sp>
    </p:spTree>
  </p:cSld>
  <p:clrMapOvr>
    <a:masterClrMapping/>
  </p:clrMapOvr>
  <p:transition spd="slow">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对角圆角 38"/>
          <p:cNvSpPr/>
          <p:nvPr/>
        </p:nvSpPr>
        <p:spPr>
          <a:xfrm>
            <a:off x="626110" y="1205230"/>
            <a:ext cx="11058525" cy="5255260"/>
          </a:xfrm>
          <a:prstGeom prst="round2DiagRect">
            <a:avLst/>
          </a:prstGeom>
          <a:noFill/>
          <a:ln w="12700" cap="flat" cmpd="sng" algn="ctr">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Light"/>
              <a:cs typeface="+mn-cs"/>
            </a:endParaRPr>
          </a:p>
        </p:txBody>
      </p:sp>
      <p:sp>
        <p:nvSpPr>
          <p:cNvPr id="3" name="文本框 22"/>
          <p:cNvSpPr txBox="1"/>
          <p:nvPr/>
        </p:nvSpPr>
        <p:spPr>
          <a:xfrm>
            <a:off x="2218690" y="1522095"/>
            <a:ext cx="4279265" cy="368935"/>
          </a:xfrm>
          <a:prstGeom prst="rect">
            <a:avLst/>
          </a:prstGeom>
          <a:noFill/>
        </p:spPr>
        <p:txBody>
          <a:bodyPr wrap="square" lIns="0" tIns="0" rIns="0" bIns="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u="none" strike="noStrike" kern="1200" cap="none" spc="0" normalizeH="0" baseline="0" noProof="0" dirty="0">
                <a:ln>
                  <a:noFill/>
                </a:ln>
                <a:solidFill>
                  <a:srgbClr val="353334"/>
                </a:solidFill>
                <a:effectLst/>
                <a:uLnTx/>
                <a:uFillTx/>
                <a:latin typeface="Source Han Serif CN Heavy" panose="02020400000000000000" pitchFamily="18" charset="-128"/>
                <a:ea typeface="Source Han Serif CN Heavy" panose="02020400000000000000" pitchFamily="18" charset="-128"/>
              </a:rPr>
              <a:t>征管协作机制</a:t>
            </a:r>
            <a:endParaRPr kumimoji="0" lang="zh-CN" altLang="en-US" sz="2400" b="1" u="none" strike="noStrike" kern="1200" cap="none" spc="0" normalizeH="0" baseline="0" noProof="0" dirty="0">
              <a:ln>
                <a:noFill/>
              </a:ln>
              <a:solidFill>
                <a:srgbClr val="353334"/>
              </a:solidFill>
              <a:effectLst/>
              <a:uLnTx/>
              <a:uFillTx/>
              <a:latin typeface="Source Han Serif CN Heavy" panose="02020400000000000000" pitchFamily="18" charset="-128"/>
              <a:ea typeface="Source Han Serif CN Heavy" panose="02020400000000000000" pitchFamily="18" charset="-128"/>
            </a:endParaRPr>
          </a:p>
        </p:txBody>
      </p:sp>
      <p:sp>
        <p:nvSpPr>
          <p:cNvPr id="5" name="文本框 23"/>
          <p:cNvSpPr txBox="1"/>
          <p:nvPr/>
        </p:nvSpPr>
        <p:spPr>
          <a:xfrm>
            <a:off x="1024890" y="2057400"/>
            <a:ext cx="10568305" cy="3323590"/>
          </a:xfrm>
          <a:prstGeom prst="rect">
            <a:avLst/>
          </a:prstGeom>
          <a:noFill/>
        </p:spPr>
        <p:txBody>
          <a:bodyPr wrap="square" lIns="0" tIns="0" rIns="0" bIns="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gn="just" defTabSz="964565" fontAlgn="auto">
              <a:lnSpc>
                <a:spcPct val="150000"/>
              </a:lnSpc>
              <a:spcBef>
                <a:spcPts val="0"/>
              </a:spcBef>
              <a:spcAft>
                <a:spcPts val="0"/>
              </a:spcAft>
              <a:buFont typeface="Arial" panose="020B0604020202020204" pitchFamily="34" charset="0"/>
              <a:buChar char="•"/>
              <a:defRPr/>
            </a:pPr>
            <a:r>
              <a:rPr lang="zh-CN" altLang="en-US" dirty="0">
                <a:latin typeface="新宋体" panose="02010609030101010101" charset="-122"/>
                <a:ea typeface="新宋体" panose="02010609030101010101" charset="-122"/>
                <a:cs typeface="新宋体" panose="02010609030101010101" charset="-122"/>
                <a:sym typeface="+mn-lt"/>
              </a:rPr>
              <a:t>税务机关定期将纳税人申报信息与水行政主管部门送交的信息进行分析比对。发现纳税人申报取用水量数据异常等问题的，可以提请水行政主管部门进行复核。水行政主管部门应当自收到税务机关的数据资料之日起十五日内向税务机关出具复核意见。税务机关应当按照水行政主管部门出具的复核意见调整纳税人的应纳税额。</a:t>
            </a:r>
            <a:endParaRPr lang="zh-CN" altLang="en-US" dirty="0">
              <a:latin typeface="新宋体" panose="02010609030101010101" charset="-122"/>
              <a:ea typeface="新宋体" panose="02010609030101010101" charset="-122"/>
              <a:cs typeface="新宋体" panose="02010609030101010101" charset="-122"/>
              <a:sym typeface="+mn-lt"/>
            </a:endParaRPr>
          </a:p>
          <a:p>
            <a:pPr marL="285750" indent="-285750" algn="just" defTabSz="964565" fontAlgn="auto">
              <a:lnSpc>
                <a:spcPct val="150000"/>
              </a:lnSpc>
              <a:spcBef>
                <a:spcPts val="0"/>
              </a:spcBef>
              <a:spcAft>
                <a:spcPts val="0"/>
              </a:spcAft>
              <a:buFont typeface="Arial" panose="020B0604020202020204" pitchFamily="34" charset="0"/>
              <a:buChar char="•"/>
              <a:defRPr/>
            </a:pPr>
            <a:r>
              <a:rPr lang="zh-CN" altLang="en-US" dirty="0">
                <a:latin typeface="新宋体" panose="02010609030101010101" charset="-122"/>
                <a:ea typeface="新宋体" panose="02010609030101010101" charset="-122"/>
                <a:cs typeface="新宋体" panose="02010609030101010101" charset="-122"/>
                <a:sym typeface="+mn-lt"/>
              </a:rPr>
              <a:t>水资源税征收管理过程中发现问题的，由税务机关与水行政主管部门联合进行核查。</a:t>
            </a:r>
            <a:endParaRPr lang="zh-CN" altLang="en-US" dirty="0">
              <a:latin typeface="新宋体" panose="02010609030101010101" charset="-122"/>
              <a:ea typeface="新宋体" panose="02010609030101010101" charset="-122"/>
              <a:cs typeface="新宋体" panose="02010609030101010101" charset="-122"/>
              <a:sym typeface="+mn-lt"/>
            </a:endParaRPr>
          </a:p>
          <a:p>
            <a:pPr algn="just" defTabSz="964565" fontAlgn="auto">
              <a:lnSpc>
                <a:spcPct val="150000"/>
              </a:lnSpc>
              <a:spcBef>
                <a:spcPts val="0"/>
              </a:spcBef>
              <a:spcAft>
                <a:spcPts val="0"/>
              </a:spcAft>
              <a:defRPr/>
            </a:pPr>
            <a:r>
              <a:rPr lang="zh-CN" altLang="en-US" dirty="0">
                <a:solidFill>
                  <a:schemeClr val="accent5"/>
                </a:solidFill>
                <a:latin typeface="新宋体" panose="02010609030101010101" charset="-122"/>
                <a:ea typeface="新宋体" panose="02010609030101010101" charset="-122"/>
                <a:cs typeface="新宋体" panose="02010609030101010101" charset="-122"/>
                <a:sym typeface="+mn-lt"/>
              </a:rPr>
              <a:t>（省征求意见稿）</a:t>
            </a:r>
            <a:r>
              <a:rPr lang="zh-CN" altLang="en-US" dirty="0">
                <a:latin typeface="新宋体" panose="02010609030101010101" charset="-122"/>
                <a:ea typeface="新宋体" panose="02010609030101010101" charset="-122"/>
                <a:cs typeface="新宋体" panose="02010609030101010101" charset="-122"/>
                <a:sym typeface="+mn-lt"/>
              </a:rPr>
              <a:t>试点前发生的水资源费欠缴、缓缴、延期缴纳或错收误缴的追缴补缴、退库等工作，仍由原部门按职责继续办理。</a:t>
            </a:r>
            <a:endParaRPr lang="zh-CN" altLang="en-US" dirty="0">
              <a:latin typeface="新宋体" panose="02010609030101010101" charset="-122"/>
              <a:ea typeface="新宋体" panose="02010609030101010101" charset="-122"/>
              <a:cs typeface="新宋体" panose="02010609030101010101" charset="-122"/>
              <a:sym typeface="+mn-lt"/>
            </a:endParaRPr>
          </a:p>
          <a:p>
            <a:pPr algn="just" defTabSz="964565" fontAlgn="auto">
              <a:lnSpc>
                <a:spcPct val="150000"/>
              </a:lnSpc>
              <a:spcBef>
                <a:spcPts val="0"/>
              </a:spcBef>
              <a:spcAft>
                <a:spcPts val="0"/>
              </a:spcAft>
              <a:defRPr/>
            </a:pPr>
            <a:endParaRPr lang="zh-CN" altLang="en-US" dirty="0">
              <a:latin typeface="新宋体" panose="02010609030101010101" charset="-122"/>
              <a:ea typeface="新宋体" panose="02010609030101010101" charset="-122"/>
              <a:cs typeface="新宋体" panose="02010609030101010101" charset="-122"/>
              <a:sym typeface="+mn-lt"/>
            </a:endParaRPr>
          </a:p>
        </p:txBody>
      </p:sp>
      <p:sp>
        <p:nvSpPr>
          <p:cNvPr id="7" name="文本框 6"/>
          <p:cNvSpPr txBox="1"/>
          <p:nvPr/>
        </p:nvSpPr>
        <p:spPr>
          <a:xfrm>
            <a:off x="1423670" y="1354455"/>
            <a:ext cx="256540" cy="615315"/>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4000" b="1" u="none" strike="noStrike" kern="1200" cap="none" spc="0" normalizeH="0" baseline="0" noProof="0" dirty="0">
                <a:ln>
                  <a:noFill/>
                </a:ln>
                <a:solidFill>
                  <a:srgbClr val="0163BB"/>
                </a:solidFill>
                <a:effectLst/>
                <a:uLnTx/>
                <a:uFillTx/>
                <a:latin typeface="Source Han Serif CN Heavy" panose="02020400000000000000" pitchFamily="18" charset="-128"/>
                <a:ea typeface="Source Han Serif CN Heavy" panose="02020400000000000000" pitchFamily="18" charset="-128"/>
              </a:rPr>
              <a:t>3</a:t>
            </a:r>
            <a:endParaRPr kumimoji="0" lang="en-US" altLang="zh-CN" sz="4000" b="1" u="none" strike="noStrike" kern="1200" cap="none" spc="0" normalizeH="0" baseline="0" noProof="0" dirty="0">
              <a:ln>
                <a:noFill/>
              </a:ln>
              <a:solidFill>
                <a:srgbClr val="0163BB"/>
              </a:solidFill>
              <a:effectLst/>
              <a:uLnTx/>
              <a:uFillTx/>
              <a:latin typeface="Source Han Serif CN Heavy" panose="02020400000000000000" pitchFamily="18" charset="-128"/>
              <a:ea typeface="Source Han Serif CN Heavy" panose="02020400000000000000" pitchFamily="18" charset="-128"/>
            </a:endParaRPr>
          </a:p>
        </p:txBody>
      </p:sp>
      <p:cxnSp>
        <p:nvCxnSpPr>
          <p:cNvPr id="8" name="直接连接符 90"/>
          <p:cNvCxnSpPr/>
          <p:nvPr/>
        </p:nvCxnSpPr>
        <p:spPr>
          <a:xfrm flipH="1">
            <a:off x="1902460" y="1483995"/>
            <a:ext cx="161290" cy="437515"/>
          </a:xfrm>
          <a:prstGeom prst="line">
            <a:avLst/>
          </a:prstGeom>
          <a:ln w="12700" cap="rnd">
            <a:round/>
          </a:ln>
        </p:spPr>
        <p:style>
          <a:lnRef idx="1">
            <a:schemeClr val="accent1"/>
          </a:lnRef>
          <a:fillRef idx="0">
            <a:schemeClr val="accent1"/>
          </a:fillRef>
          <a:effectRef idx="0">
            <a:schemeClr val="accent1"/>
          </a:effectRef>
          <a:fontRef idx="minor">
            <a:schemeClr val="tx1"/>
          </a:fontRef>
        </p:style>
      </p:cxnSp>
      <p:sp>
        <p:nvSpPr>
          <p:cNvPr id="10" name="标题 5"/>
          <p:cNvSpPr>
            <a:spLocks noGrp="1"/>
          </p:cNvSpPr>
          <p:nvPr/>
        </p:nvSpPr>
        <p:spPr>
          <a:xfrm>
            <a:off x="626110" y="331470"/>
            <a:ext cx="3592830" cy="525145"/>
          </a:xfrm>
          <a:prstGeom prst="rect">
            <a:avLst/>
          </a:prstGeom>
        </p:spPr>
        <p:txBody>
          <a:bodyPr vert="horz" rtlCol="0">
            <a:noAutofit/>
            <a:scene3d>
              <a:camera prst="orthographicFront"/>
              <a:lightRig rig="threePt" dir="t"/>
            </a:scene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lvl="0" indent="-457200" algn="l">
              <a:buClrTx/>
              <a:buSzTx/>
              <a:buFont typeface="Wingdings" panose="05000000000000000000" charset="0"/>
              <a:buChar char="Ø"/>
            </a:pPr>
            <a:r>
              <a:rPr lang="zh-CN" altLang="en-US" sz="3600" b="1" dirty="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注意事项</a:t>
            </a:r>
            <a:endParaRPr lang="zh-CN" altLang="en-US" sz="3600" b="1" dirty="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endParaRPr>
          </a:p>
        </p:txBody>
      </p:sp>
    </p:spTree>
  </p:cSld>
  <p:clrMapOvr>
    <a:masterClrMapping/>
  </p:clrMapOvr>
  <p:transition spd="slow">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rotWithShape="1">
          <a:blip r:embed="rId1"/>
          <a:srcRect r="1852" b="1852"/>
          <a:stretch>
            <a:fillRect/>
          </a:stretch>
        </p:blipFill>
        <p:spPr>
          <a:xfrm>
            <a:off x="0" y="1"/>
            <a:ext cx="12192000" cy="6857999"/>
          </a:xfrm>
          <a:prstGeom prst="rect">
            <a:avLst/>
          </a:prstGeom>
          <a:gradFill flip="none" rotWithShape="1">
            <a:gsLst>
              <a:gs pos="0">
                <a:srgbClr val="F2F3F7"/>
              </a:gs>
              <a:gs pos="100000">
                <a:srgbClr val="F2F3F7">
                  <a:alpha val="0"/>
                </a:srgbClr>
              </a:gs>
            </a:gsLst>
            <a:lin ang="5400000" scaled="1"/>
            <a:tileRect/>
          </a:gradFill>
        </p:spPr>
      </p:pic>
      <p:sp>
        <p:nvSpPr>
          <p:cNvPr id="49" name="文本框 48"/>
          <p:cNvSpPr txBox="1"/>
          <p:nvPr/>
        </p:nvSpPr>
        <p:spPr>
          <a:xfrm>
            <a:off x="1062990" y="2441575"/>
            <a:ext cx="10066020" cy="132207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zh-CN" sz="8000" b="1" u="none" strike="noStrike" kern="1200" cap="none" normalizeH="0" baseline="0" noProof="0" dirty="0">
                <a:ln>
                  <a:noFill/>
                </a:ln>
                <a:solidFill>
                  <a:srgbClr val="0163BB"/>
                </a:solidFill>
                <a:effectLst/>
                <a:uLnTx/>
                <a:uFillTx/>
                <a:latin typeface="Source Han Serif CN Heavy" panose="02020400000000000000" pitchFamily="18" charset="-128"/>
                <a:ea typeface="宋体" panose="02010600030101010101" pitchFamily="2" charset="-122"/>
              </a:rPr>
              <a:t>感谢观看</a:t>
            </a:r>
            <a:endParaRPr kumimoji="0" lang="zh-CN" altLang="zh-CN" sz="8000" b="1" u="none" strike="noStrike" kern="1200" cap="none" normalizeH="0" baseline="0" noProof="0" dirty="0">
              <a:ln>
                <a:noFill/>
              </a:ln>
              <a:solidFill>
                <a:srgbClr val="0163BB"/>
              </a:solidFill>
              <a:effectLst/>
              <a:uLnTx/>
              <a:uFillTx/>
              <a:latin typeface="Source Han Serif CN Heavy" panose="02020400000000000000" pitchFamily="18" charset="-128"/>
              <a:ea typeface="宋体" panose="02010600030101010101" pitchFamily="2" charset="-122"/>
            </a:endParaRPr>
          </a:p>
        </p:txBody>
      </p:sp>
      <p:grpSp>
        <p:nvGrpSpPr>
          <p:cNvPr id="3" name="组合 2"/>
          <p:cNvGrpSpPr/>
          <p:nvPr/>
        </p:nvGrpSpPr>
        <p:grpSpPr>
          <a:xfrm>
            <a:off x="10952768" y="557514"/>
            <a:ext cx="629632" cy="1168525"/>
            <a:chOff x="7704258" y="1300709"/>
            <a:chExt cx="725619" cy="1346667"/>
          </a:xfrm>
        </p:grpSpPr>
        <p:grpSp>
          <p:nvGrpSpPr>
            <p:cNvPr id="4" name="组合 3"/>
            <p:cNvGrpSpPr/>
            <p:nvPr/>
          </p:nvGrpSpPr>
          <p:grpSpPr>
            <a:xfrm flipH="1">
              <a:off x="7704258" y="1300709"/>
              <a:ext cx="292598" cy="1346667"/>
              <a:chOff x="1724433" y="1612606"/>
              <a:chExt cx="241950" cy="1113561"/>
            </a:xfrm>
            <a:solidFill>
              <a:schemeClr val="accent2"/>
            </a:solidFill>
          </p:grpSpPr>
          <p:grpSp>
            <p:nvGrpSpPr>
              <p:cNvPr id="29" name="组合 28"/>
              <p:cNvGrpSpPr/>
              <p:nvPr/>
            </p:nvGrpSpPr>
            <p:grpSpPr>
              <a:xfrm>
                <a:off x="1898681" y="1612606"/>
                <a:ext cx="67702" cy="1113561"/>
                <a:chOff x="2041334" y="1597820"/>
                <a:chExt cx="67702" cy="1113561"/>
              </a:xfrm>
              <a:grpFill/>
            </p:grpSpPr>
            <p:sp>
              <p:nvSpPr>
                <p:cNvPr id="41" name="椭圆 40"/>
                <p:cNvSpPr/>
                <p:nvPr/>
              </p:nvSpPr>
              <p:spPr>
                <a:xfrm>
                  <a:off x="2041334" y="1597820"/>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4565" fontAlgn="auto">
                    <a:spcBef>
                      <a:spcPts val="0"/>
                    </a:spcBef>
                    <a:spcAft>
                      <a:spcPts val="0"/>
                    </a:spcAft>
                    <a:defRPr/>
                  </a:pPr>
                  <a:endParaRPr lang="zh-CN" altLang="en-US" sz="1900" dirty="0">
                    <a:solidFill>
                      <a:srgbClr val="FFFFFF"/>
                    </a:solidFill>
                    <a:latin typeface="思源黑体 CN Normal"/>
                    <a:ea typeface="思源黑体 CN Medium"/>
                    <a:cs typeface="+mn-ea"/>
                    <a:sym typeface="+mn-lt"/>
                  </a:endParaRPr>
                </a:p>
              </p:txBody>
            </p:sp>
            <p:sp>
              <p:nvSpPr>
                <p:cNvPr id="42" name="椭圆 41"/>
                <p:cNvSpPr/>
                <p:nvPr/>
              </p:nvSpPr>
              <p:spPr>
                <a:xfrm>
                  <a:off x="2041334" y="1747228"/>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4565" fontAlgn="auto">
                    <a:spcBef>
                      <a:spcPts val="0"/>
                    </a:spcBef>
                    <a:spcAft>
                      <a:spcPts val="0"/>
                    </a:spcAft>
                    <a:defRPr/>
                  </a:pPr>
                  <a:endParaRPr lang="zh-CN" altLang="en-US" sz="1900">
                    <a:solidFill>
                      <a:srgbClr val="FFFFFF"/>
                    </a:solidFill>
                    <a:latin typeface="思源黑体 CN Normal"/>
                    <a:ea typeface="思源黑体 CN Medium"/>
                    <a:cs typeface="+mn-ea"/>
                    <a:sym typeface="+mn-lt"/>
                  </a:endParaRPr>
                </a:p>
              </p:txBody>
            </p:sp>
            <p:sp>
              <p:nvSpPr>
                <p:cNvPr id="43" name="椭圆 42"/>
                <p:cNvSpPr/>
                <p:nvPr/>
              </p:nvSpPr>
              <p:spPr>
                <a:xfrm>
                  <a:off x="2041334" y="1896636"/>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4565" fontAlgn="auto">
                    <a:spcBef>
                      <a:spcPts val="0"/>
                    </a:spcBef>
                    <a:spcAft>
                      <a:spcPts val="0"/>
                    </a:spcAft>
                    <a:defRPr/>
                  </a:pPr>
                  <a:endParaRPr lang="zh-CN" altLang="en-US" sz="1900">
                    <a:solidFill>
                      <a:srgbClr val="FFFFFF"/>
                    </a:solidFill>
                    <a:latin typeface="思源黑体 CN Normal"/>
                    <a:ea typeface="思源黑体 CN Medium"/>
                    <a:cs typeface="+mn-ea"/>
                    <a:sym typeface="+mn-lt"/>
                  </a:endParaRPr>
                </a:p>
              </p:txBody>
            </p:sp>
            <p:sp>
              <p:nvSpPr>
                <p:cNvPr id="44" name="椭圆 43"/>
                <p:cNvSpPr/>
                <p:nvPr/>
              </p:nvSpPr>
              <p:spPr>
                <a:xfrm>
                  <a:off x="2041334" y="2046044"/>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4565" fontAlgn="auto">
                    <a:spcBef>
                      <a:spcPts val="0"/>
                    </a:spcBef>
                    <a:spcAft>
                      <a:spcPts val="0"/>
                    </a:spcAft>
                    <a:defRPr/>
                  </a:pPr>
                  <a:endParaRPr lang="zh-CN" altLang="en-US" sz="1900">
                    <a:solidFill>
                      <a:srgbClr val="FFFFFF"/>
                    </a:solidFill>
                    <a:latin typeface="思源黑体 CN Normal"/>
                    <a:ea typeface="思源黑体 CN Medium"/>
                    <a:cs typeface="+mn-ea"/>
                    <a:sym typeface="+mn-lt"/>
                  </a:endParaRPr>
                </a:p>
              </p:txBody>
            </p:sp>
            <p:sp>
              <p:nvSpPr>
                <p:cNvPr id="45" name="椭圆 44"/>
                <p:cNvSpPr/>
                <p:nvPr/>
              </p:nvSpPr>
              <p:spPr>
                <a:xfrm>
                  <a:off x="2041334" y="2195452"/>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4565" fontAlgn="auto">
                    <a:spcBef>
                      <a:spcPts val="0"/>
                    </a:spcBef>
                    <a:spcAft>
                      <a:spcPts val="0"/>
                    </a:spcAft>
                    <a:defRPr/>
                  </a:pPr>
                  <a:endParaRPr lang="zh-CN" altLang="en-US" sz="1900" dirty="0">
                    <a:solidFill>
                      <a:srgbClr val="FFFFFF"/>
                    </a:solidFill>
                    <a:latin typeface="思源黑体 CN Normal"/>
                    <a:ea typeface="思源黑体 CN Medium"/>
                    <a:cs typeface="+mn-ea"/>
                    <a:sym typeface="+mn-lt"/>
                  </a:endParaRPr>
                </a:p>
              </p:txBody>
            </p:sp>
            <p:sp>
              <p:nvSpPr>
                <p:cNvPr id="46" name="椭圆 45"/>
                <p:cNvSpPr/>
                <p:nvPr/>
              </p:nvSpPr>
              <p:spPr>
                <a:xfrm>
                  <a:off x="2041334" y="2344860"/>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4565" fontAlgn="auto">
                    <a:spcBef>
                      <a:spcPts val="0"/>
                    </a:spcBef>
                    <a:spcAft>
                      <a:spcPts val="0"/>
                    </a:spcAft>
                    <a:defRPr/>
                  </a:pPr>
                  <a:endParaRPr lang="zh-CN" altLang="en-US" sz="1900">
                    <a:solidFill>
                      <a:srgbClr val="FFFFFF"/>
                    </a:solidFill>
                    <a:latin typeface="思源黑体 CN Normal"/>
                    <a:ea typeface="思源黑体 CN Medium"/>
                    <a:cs typeface="+mn-ea"/>
                    <a:sym typeface="+mn-lt"/>
                  </a:endParaRPr>
                </a:p>
              </p:txBody>
            </p:sp>
            <p:sp>
              <p:nvSpPr>
                <p:cNvPr id="47" name="椭圆 46"/>
                <p:cNvSpPr/>
                <p:nvPr/>
              </p:nvSpPr>
              <p:spPr>
                <a:xfrm>
                  <a:off x="2041334" y="2494268"/>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4565" fontAlgn="auto">
                    <a:spcBef>
                      <a:spcPts val="0"/>
                    </a:spcBef>
                    <a:spcAft>
                      <a:spcPts val="0"/>
                    </a:spcAft>
                    <a:defRPr/>
                  </a:pPr>
                  <a:endParaRPr lang="zh-CN" altLang="en-US" sz="1900">
                    <a:solidFill>
                      <a:srgbClr val="FFFFFF"/>
                    </a:solidFill>
                    <a:latin typeface="思源黑体 CN Normal"/>
                    <a:ea typeface="思源黑体 CN Medium"/>
                    <a:cs typeface="+mn-ea"/>
                    <a:sym typeface="+mn-lt"/>
                  </a:endParaRPr>
                </a:p>
              </p:txBody>
            </p:sp>
            <p:sp>
              <p:nvSpPr>
                <p:cNvPr id="48" name="椭圆 47"/>
                <p:cNvSpPr/>
                <p:nvPr/>
              </p:nvSpPr>
              <p:spPr>
                <a:xfrm>
                  <a:off x="2041334" y="2643679"/>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4565" fontAlgn="auto">
                    <a:spcBef>
                      <a:spcPts val="0"/>
                    </a:spcBef>
                    <a:spcAft>
                      <a:spcPts val="0"/>
                    </a:spcAft>
                    <a:defRPr/>
                  </a:pPr>
                  <a:endParaRPr lang="zh-CN" altLang="en-US" sz="1900">
                    <a:solidFill>
                      <a:srgbClr val="FFFFFF"/>
                    </a:solidFill>
                    <a:latin typeface="思源黑体 CN Normal"/>
                    <a:ea typeface="思源黑体 CN Medium"/>
                    <a:cs typeface="+mn-ea"/>
                    <a:sym typeface="+mn-lt"/>
                  </a:endParaRPr>
                </a:p>
              </p:txBody>
            </p:sp>
          </p:grpSp>
          <p:grpSp>
            <p:nvGrpSpPr>
              <p:cNvPr id="32" name="组合 31"/>
              <p:cNvGrpSpPr/>
              <p:nvPr/>
            </p:nvGrpSpPr>
            <p:grpSpPr>
              <a:xfrm>
                <a:off x="1724433" y="1612606"/>
                <a:ext cx="67702" cy="1113561"/>
                <a:chOff x="2041334" y="1597820"/>
                <a:chExt cx="67702" cy="1113561"/>
              </a:xfrm>
              <a:grpFill/>
            </p:grpSpPr>
            <p:sp>
              <p:nvSpPr>
                <p:cNvPr id="33" name="椭圆 32"/>
                <p:cNvSpPr/>
                <p:nvPr/>
              </p:nvSpPr>
              <p:spPr>
                <a:xfrm>
                  <a:off x="2041334" y="1597820"/>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4565" fontAlgn="auto">
                    <a:spcBef>
                      <a:spcPts val="0"/>
                    </a:spcBef>
                    <a:spcAft>
                      <a:spcPts val="0"/>
                    </a:spcAft>
                    <a:defRPr/>
                  </a:pPr>
                  <a:endParaRPr lang="zh-CN" altLang="en-US" sz="1900">
                    <a:solidFill>
                      <a:srgbClr val="FFFFFF"/>
                    </a:solidFill>
                    <a:latin typeface="思源黑体 CN Normal"/>
                    <a:ea typeface="思源黑体 CN Medium"/>
                    <a:cs typeface="+mn-ea"/>
                    <a:sym typeface="+mn-lt"/>
                  </a:endParaRPr>
                </a:p>
              </p:txBody>
            </p:sp>
            <p:sp>
              <p:nvSpPr>
                <p:cNvPr id="34" name="椭圆 33"/>
                <p:cNvSpPr/>
                <p:nvPr/>
              </p:nvSpPr>
              <p:spPr>
                <a:xfrm>
                  <a:off x="2041334" y="1747228"/>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4565" fontAlgn="auto">
                    <a:spcBef>
                      <a:spcPts val="0"/>
                    </a:spcBef>
                    <a:spcAft>
                      <a:spcPts val="0"/>
                    </a:spcAft>
                    <a:defRPr/>
                  </a:pPr>
                  <a:endParaRPr lang="zh-CN" altLang="en-US" sz="1900">
                    <a:solidFill>
                      <a:srgbClr val="FFFFFF"/>
                    </a:solidFill>
                    <a:latin typeface="思源黑体 CN Normal"/>
                    <a:ea typeface="思源黑体 CN Medium"/>
                    <a:cs typeface="+mn-ea"/>
                    <a:sym typeface="+mn-lt"/>
                  </a:endParaRPr>
                </a:p>
              </p:txBody>
            </p:sp>
            <p:sp>
              <p:nvSpPr>
                <p:cNvPr id="35" name="椭圆 34"/>
                <p:cNvSpPr/>
                <p:nvPr/>
              </p:nvSpPr>
              <p:spPr>
                <a:xfrm>
                  <a:off x="2041334" y="1896636"/>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4565" fontAlgn="auto">
                    <a:spcBef>
                      <a:spcPts val="0"/>
                    </a:spcBef>
                    <a:spcAft>
                      <a:spcPts val="0"/>
                    </a:spcAft>
                    <a:defRPr/>
                  </a:pPr>
                  <a:endParaRPr lang="zh-CN" altLang="en-US" sz="1900">
                    <a:solidFill>
                      <a:srgbClr val="FFFFFF"/>
                    </a:solidFill>
                    <a:latin typeface="思源黑体 CN Normal"/>
                    <a:ea typeface="思源黑体 CN Medium"/>
                    <a:cs typeface="+mn-ea"/>
                    <a:sym typeface="+mn-lt"/>
                  </a:endParaRPr>
                </a:p>
              </p:txBody>
            </p:sp>
            <p:sp>
              <p:nvSpPr>
                <p:cNvPr id="36" name="椭圆 35"/>
                <p:cNvSpPr/>
                <p:nvPr/>
              </p:nvSpPr>
              <p:spPr>
                <a:xfrm>
                  <a:off x="2041334" y="2046044"/>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4565" fontAlgn="auto">
                    <a:spcBef>
                      <a:spcPts val="0"/>
                    </a:spcBef>
                    <a:spcAft>
                      <a:spcPts val="0"/>
                    </a:spcAft>
                    <a:defRPr/>
                  </a:pPr>
                  <a:endParaRPr lang="zh-CN" altLang="en-US" sz="1900">
                    <a:solidFill>
                      <a:srgbClr val="FFFFFF"/>
                    </a:solidFill>
                    <a:latin typeface="思源黑体 CN Normal"/>
                    <a:ea typeface="思源黑体 CN Medium"/>
                    <a:cs typeface="+mn-ea"/>
                    <a:sym typeface="+mn-lt"/>
                  </a:endParaRPr>
                </a:p>
              </p:txBody>
            </p:sp>
            <p:sp>
              <p:nvSpPr>
                <p:cNvPr id="37" name="椭圆 36"/>
                <p:cNvSpPr/>
                <p:nvPr/>
              </p:nvSpPr>
              <p:spPr>
                <a:xfrm>
                  <a:off x="2041334" y="2195452"/>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4565" fontAlgn="auto">
                    <a:spcBef>
                      <a:spcPts val="0"/>
                    </a:spcBef>
                    <a:spcAft>
                      <a:spcPts val="0"/>
                    </a:spcAft>
                    <a:defRPr/>
                  </a:pPr>
                  <a:endParaRPr lang="zh-CN" altLang="en-US" sz="1900">
                    <a:solidFill>
                      <a:srgbClr val="FFFFFF"/>
                    </a:solidFill>
                    <a:latin typeface="思源黑体 CN Normal"/>
                    <a:ea typeface="思源黑体 CN Medium"/>
                    <a:cs typeface="+mn-ea"/>
                    <a:sym typeface="+mn-lt"/>
                  </a:endParaRPr>
                </a:p>
              </p:txBody>
            </p:sp>
            <p:sp>
              <p:nvSpPr>
                <p:cNvPr id="38" name="椭圆 37"/>
                <p:cNvSpPr/>
                <p:nvPr/>
              </p:nvSpPr>
              <p:spPr>
                <a:xfrm>
                  <a:off x="2041334" y="2344860"/>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4565" fontAlgn="auto">
                    <a:spcBef>
                      <a:spcPts val="0"/>
                    </a:spcBef>
                    <a:spcAft>
                      <a:spcPts val="0"/>
                    </a:spcAft>
                    <a:defRPr/>
                  </a:pPr>
                  <a:endParaRPr lang="zh-CN" altLang="en-US" sz="1900">
                    <a:solidFill>
                      <a:srgbClr val="FFFFFF"/>
                    </a:solidFill>
                    <a:latin typeface="思源黑体 CN Normal"/>
                    <a:ea typeface="思源黑体 CN Medium"/>
                    <a:cs typeface="+mn-ea"/>
                    <a:sym typeface="+mn-lt"/>
                  </a:endParaRPr>
                </a:p>
              </p:txBody>
            </p:sp>
            <p:sp>
              <p:nvSpPr>
                <p:cNvPr id="39" name="椭圆 38"/>
                <p:cNvSpPr/>
                <p:nvPr/>
              </p:nvSpPr>
              <p:spPr>
                <a:xfrm>
                  <a:off x="2041334" y="2494268"/>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4565" fontAlgn="auto">
                    <a:spcBef>
                      <a:spcPts val="0"/>
                    </a:spcBef>
                    <a:spcAft>
                      <a:spcPts val="0"/>
                    </a:spcAft>
                    <a:defRPr/>
                  </a:pPr>
                  <a:endParaRPr lang="zh-CN" altLang="en-US" sz="1900">
                    <a:solidFill>
                      <a:srgbClr val="FFFFFF"/>
                    </a:solidFill>
                    <a:latin typeface="思源黑体 CN Normal"/>
                    <a:ea typeface="思源黑体 CN Medium"/>
                    <a:cs typeface="+mn-ea"/>
                    <a:sym typeface="+mn-lt"/>
                  </a:endParaRPr>
                </a:p>
              </p:txBody>
            </p:sp>
            <p:sp>
              <p:nvSpPr>
                <p:cNvPr id="40" name="椭圆 39"/>
                <p:cNvSpPr/>
                <p:nvPr/>
              </p:nvSpPr>
              <p:spPr>
                <a:xfrm>
                  <a:off x="2041334" y="2643679"/>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4565" fontAlgn="auto">
                    <a:spcBef>
                      <a:spcPts val="0"/>
                    </a:spcBef>
                    <a:spcAft>
                      <a:spcPts val="0"/>
                    </a:spcAft>
                    <a:defRPr/>
                  </a:pPr>
                  <a:endParaRPr lang="zh-CN" altLang="en-US" sz="1900">
                    <a:solidFill>
                      <a:srgbClr val="FFFFFF"/>
                    </a:solidFill>
                    <a:latin typeface="思源黑体 CN Normal"/>
                    <a:ea typeface="思源黑体 CN Medium"/>
                    <a:cs typeface="+mn-ea"/>
                    <a:sym typeface="+mn-lt"/>
                  </a:endParaRPr>
                </a:p>
              </p:txBody>
            </p:sp>
          </p:grpSp>
        </p:grpSp>
        <p:grpSp>
          <p:nvGrpSpPr>
            <p:cNvPr id="5" name="组合 4"/>
            <p:cNvGrpSpPr/>
            <p:nvPr/>
          </p:nvGrpSpPr>
          <p:grpSpPr>
            <a:xfrm flipH="1">
              <a:off x="8137279" y="1300709"/>
              <a:ext cx="292598" cy="1346667"/>
              <a:chOff x="1724433" y="1612606"/>
              <a:chExt cx="241950" cy="1113561"/>
            </a:xfrm>
            <a:solidFill>
              <a:schemeClr val="accent2"/>
            </a:solidFill>
          </p:grpSpPr>
          <p:grpSp>
            <p:nvGrpSpPr>
              <p:cNvPr id="8" name="组合 7"/>
              <p:cNvGrpSpPr/>
              <p:nvPr/>
            </p:nvGrpSpPr>
            <p:grpSpPr>
              <a:xfrm>
                <a:off x="1898681" y="1612606"/>
                <a:ext cx="67702" cy="1113561"/>
                <a:chOff x="2041334" y="1597820"/>
                <a:chExt cx="67702" cy="1113561"/>
              </a:xfrm>
              <a:grpFill/>
            </p:grpSpPr>
            <p:sp>
              <p:nvSpPr>
                <p:cNvPr id="21" name="椭圆 20"/>
                <p:cNvSpPr/>
                <p:nvPr/>
              </p:nvSpPr>
              <p:spPr>
                <a:xfrm>
                  <a:off x="2041334" y="1597820"/>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4565" fontAlgn="auto">
                    <a:spcBef>
                      <a:spcPts val="0"/>
                    </a:spcBef>
                    <a:spcAft>
                      <a:spcPts val="0"/>
                    </a:spcAft>
                    <a:defRPr/>
                  </a:pPr>
                  <a:endParaRPr lang="zh-CN" altLang="en-US" sz="1900" dirty="0">
                    <a:solidFill>
                      <a:srgbClr val="FFFFFF"/>
                    </a:solidFill>
                    <a:latin typeface="思源黑体 CN Normal"/>
                    <a:ea typeface="思源黑体 CN Medium"/>
                    <a:cs typeface="+mn-ea"/>
                    <a:sym typeface="+mn-lt"/>
                  </a:endParaRPr>
                </a:p>
              </p:txBody>
            </p:sp>
            <p:sp>
              <p:nvSpPr>
                <p:cNvPr id="22" name="椭圆 21"/>
                <p:cNvSpPr/>
                <p:nvPr/>
              </p:nvSpPr>
              <p:spPr>
                <a:xfrm>
                  <a:off x="2041334" y="1747228"/>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4565" fontAlgn="auto">
                    <a:spcBef>
                      <a:spcPts val="0"/>
                    </a:spcBef>
                    <a:spcAft>
                      <a:spcPts val="0"/>
                    </a:spcAft>
                    <a:defRPr/>
                  </a:pPr>
                  <a:endParaRPr lang="zh-CN" altLang="en-US" sz="1900">
                    <a:solidFill>
                      <a:srgbClr val="FFFFFF"/>
                    </a:solidFill>
                    <a:latin typeface="思源黑体 CN Normal"/>
                    <a:ea typeface="思源黑体 CN Medium"/>
                    <a:cs typeface="+mn-ea"/>
                    <a:sym typeface="+mn-lt"/>
                  </a:endParaRPr>
                </a:p>
              </p:txBody>
            </p:sp>
            <p:sp>
              <p:nvSpPr>
                <p:cNvPr id="23" name="椭圆 22"/>
                <p:cNvSpPr/>
                <p:nvPr/>
              </p:nvSpPr>
              <p:spPr>
                <a:xfrm>
                  <a:off x="2041334" y="1896636"/>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4565" fontAlgn="auto">
                    <a:spcBef>
                      <a:spcPts val="0"/>
                    </a:spcBef>
                    <a:spcAft>
                      <a:spcPts val="0"/>
                    </a:spcAft>
                    <a:defRPr/>
                  </a:pPr>
                  <a:endParaRPr lang="zh-CN" altLang="en-US" sz="1900">
                    <a:solidFill>
                      <a:srgbClr val="FFFFFF"/>
                    </a:solidFill>
                    <a:latin typeface="思源黑体 CN Normal"/>
                    <a:ea typeface="思源黑体 CN Medium"/>
                    <a:cs typeface="+mn-ea"/>
                    <a:sym typeface="+mn-lt"/>
                  </a:endParaRPr>
                </a:p>
              </p:txBody>
            </p:sp>
            <p:sp>
              <p:nvSpPr>
                <p:cNvPr id="24" name="椭圆 23"/>
                <p:cNvSpPr/>
                <p:nvPr/>
              </p:nvSpPr>
              <p:spPr>
                <a:xfrm>
                  <a:off x="2041334" y="2046044"/>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4565" fontAlgn="auto">
                    <a:spcBef>
                      <a:spcPts val="0"/>
                    </a:spcBef>
                    <a:spcAft>
                      <a:spcPts val="0"/>
                    </a:spcAft>
                    <a:defRPr/>
                  </a:pPr>
                  <a:endParaRPr lang="zh-CN" altLang="en-US" sz="1900">
                    <a:solidFill>
                      <a:srgbClr val="FFFFFF"/>
                    </a:solidFill>
                    <a:latin typeface="思源黑体 CN Normal"/>
                    <a:ea typeface="思源黑体 CN Medium"/>
                    <a:cs typeface="+mn-ea"/>
                    <a:sym typeface="+mn-lt"/>
                  </a:endParaRPr>
                </a:p>
              </p:txBody>
            </p:sp>
            <p:sp>
              <p:nvSpPr>
                <p:cNvPr id="25" name="椭圆 24"/>
                <p:cNvSpPr/>
                <p:nvPr/>
              </p:nvSpPr>
              <p:spPr>
                <a:xfrm>
                  <a:off x="2041334" y="2195452"/>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4565" fontAlgn="auto">
                    <a:spcBef>
                      <a:spcPts val="0"/>
                    </a:spcBef>
                    <a:spcAft>
                      <a:spcPts val="0"/>
                    </a:spcAft>
                    <a:defRPr/>
                  </a:pPr>
                  <a:endParaRPr lang="zh-CN" altLang="en-US" sz="1900" dirty="0">
                    <a:solidFill>
                      <a:srgbClr val="FFFFFF"/>
                    </a:solidFill>
                    <a:latin typeface="思源黑体 CN Normal"/>
                    <a:ea typeface="思源黑体 CN Medium"/>
                    <a:cs typeface="+mn-ea"/>
                    <a:sym typeface="+mn-lt"/>
                  </a:endParaRPr>
                </a:p>
              </p:txBody>
            </p:sp>
            <p:sp>
              <p:nvSpPr>
                <p:cNvPr id="26" name="椭圆 25"/>
                <p:cNvSpPr/>
                <p:nvPr/>
              </p:nvSpPr>
              <p:spPr>
                <a:xfrm>
                  <a:off x="2041334" y="2344860"/>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4565" fontAlgn="auto">
                    <a:spcBef>
                      <a:spcPts val="0"/>
                    </a:spcBef>
                    <a:spcAft>
                      <a:spcPts val="0"/>
                    </a:spcAft>
                    <a:defRPr/>
                  </a:pPr>
                  <a:endParaRPr lang="zh-CN" altLang="en-US" sz="1900">
                    <a:solidFill>
                      <a:srgbClr val="FFFFFF"/>
                    </a:solidFill>
                    <a:latin typeface="思源黑体 CN Normal"/>
                    <a:ea typeface="思源黑体 CN Medium"/>
                    <a:cs typeface="+mn-ea"/>
                    <a:sym typeface="+mn-lt"/>
                  </a:endParaRPr>
                </a:p>
              </p:txBody>
            </p:sp>
            <p:sp>
              <p:nvSpPr>
                <p:cNvPr id="27" name="椭圆 26"/>
                <p:cNvSpPr/>
                <p:nvPr/>
              </p:nvSpPr>
              <p:spPr>
                <a:xfrm>
                  <a:off x="2041334" y="2494268"/>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4565" fontAlgn="auto">
                    <a:spcBef>
                      <a:spcPts val="0"/>
                    </a:spcBef>
                    <a:spcAft>
                      <a:spcPts val="0"/>
                    </a:spcAft>
                    <a:defRPr/>
                  </a:pPr>
                  <a:endParaRPr lang="zh-CN" altLang="en-US" sz="1900">
                    <a:solidFill>
                      <a:srgbClr val="FFFFFF"/>
                    </a:solidFill>
                    <a:latin typeface="思源黑体 CN Normal"/>
                    <a:ea typeface="思源黑体 CN Medium"/>
                    <a:cs typeface="+mn-ea"/>
                    <a:sym typeface="+mn-lt"/>
                  </a:endParaRPr>
                </a:p>
              </p:txBody>
            </p:sp>
            <p:sp>
              <p:nvSpPr>
                <p:cNvPr id="28" name="椭圆 27"/>
                <p:cNvSpPr/>
                <p:nvPr/>
              </p:nvSpPr>
              <p:spPr>
                <a:xfrm>
                  <a:off x="2041334" y="2643679"/>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4565" fontAlgn="auto">
                    <a:spcBef>
                      <a:spcPts val="0"/>
                    </a:spcBef>
                    <a:spcAft>
                      <a:spcPts val="0"/>
                    </a:spcAft>
                    <a:defRPr/>
                  </a:pPr>
                  <a:endParaRPr lang="zh-CN" altLang="en-US" sz="1900">
                    <a:solidFill>
                      <a:srgbClr val="FFFFFF"/>
                    </a:solidFill>
                    <a:latin typeface="思源黑体 CN Normal"/>
                    <a:ea typeface="思源黑体 CN Medium"/>
                    <a:cs typeface="+mn-ea"/>
                    <a:sym typeface="+mn-lt"/>
                  </a:endParaRPr>
                </a:p>
              </p:txBody>
            </p:sp>
          </p:grpSp>
          <p:grpSp>
            <p:nvGrpSpPr>
              <p:cNvPr id="9" name="组合 8"/>
              <p:cNvGrpSpPr/>
              <p:nvPr/>
            </p:nvGrpSpPr>
            <p:grpSpPr>
              <a:xfrm>
                <a:off x="1724433" y="1612606"/>
                <a:ext cx="67702" cy="1113561"/>
                <a:chOff x="2041334" y="1597820"/>
                <a:chExt cx="67702" cy="1113561"/>
              </a:xfrm>
              <a:grpFill/>
            </p:grpSpPr>
            <p:sp>
              <p:nvSpPr>
                <p:cNvPr id="10" name="椭圆 9"/>
                <p:cNvSpPr/>
                <p:nvPr/>
              </p:nvSpPr>
              <p:spPr>
                <a:xfrm>
                  <a:off x="2041334" y="1597820"/>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4565" fontAlgn="auto">
                    <a:spcBef>
                      <a:spcPts val="0"/>
                    </a:spcBef>
                    <a:spcAft>
                      <a:spcPts val="0"/>
                    </a:spcAft>
                    <a:defRPr/>
                  </a:pPr>
                  <a:endParaRPr lang="zh-CN" altLang="en-US" sz="1900">
                    <a:solidFill>
                      <a:srgbClr val="FFFFFF"/>
                    </a:solidFill>
                    <a:latin typeface="思源黑体 CN Normal"/>
                    <a:ea typeface="思源黑体 CN Medium"/>
                    <a:cs typeface="+mn-ea"/>
                    <a:sym typeface="+mn-lt"/>
                  </a:endParaRPr>
                </a:p>
              </p:txBody>
            </p:sp>
            <p:sp>
              <p:nvSpPr>
                <p:cNvPr id="11" name="椭圆 10"/>
                <p:cNvSpPr/>
                <p:nvPr/>
              </p:nvSpPr>
              <p:spPr>
                <a:xfrm>
                  <a:off x="2041334" y="1747228"/>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4565" fontAlgn="auto">
                    <a:spcBef>
                      <a:spcPts val="0"/>
                    </a:spcBef>
                    <a:spcAft>
                      <a:spcPts val="0"/>
                    </a:spcAft>
                    <a:defRPr/>
                  </a:pPr>
                  <a:endParaRPr lang="zh-CN" altLang="en-US" sz="1900">
                    <a:solidFill>
                      <a:srgbClr val="FFFFFF"/>
                    </a:solidFill>
                    <a:latin typeface="思源黑体 CN Normal"/>
                    <a:ea typeface="思源黑体 CN Medium"/>
                    <a:cs typeface="+mn-ea"/>
                    <a:sym typeface="+mn-lt"/>
                  </a:endParaRPr>
                </a:p>
              </p:txBody>
            </p:sp>
            <p:sp>
              <p:nvSpPr>
                <p:cNvPr id="12" name="椭圆 11"/>
                <p:cNvSpPr/>
                <p:nvPr/>
              </p:nvSpPr>
              <p:spPr>
                <a:xfrm>
                  <a:off x="2041334" y="1896636"/>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4565" fontAlgn="auto">
                    <a:spcBef>
                      <a:spcPts val="0"/>
                    </a:spcBef>
                    <a:spcAft>
                      <a:spcPts val="0"/>
                    </a:spcAft>
                    <a:defRPr/>
                  </a:pPr>
                  <a:endParaRPr lang="zh-CN" altLang="en-US" sz="1900">
                    <a:solidFill>
                      <a:srgbClr val="FFFFFF"/>
                    </a:solidFill>
                    <a:latin typeface="思源黑体 CN Normal"/>
                    <a:ea typeface="思源黑体 CN Medium"/>
                    <a:cs typeface="+mn-ea"/>
                    <a:sym typeface="+mn-lt"/>
                  </a:endParaRPr>
                </a:p>
              </p:txBody>
            </p:sp>
            <p:sp>
              <p:nvSpPr>
                <p:cNvPr id="13" name="椭圆 12"/>
                <p:cNvSpPr/>
                <p:nvPr/>
              </p:nvSpPr>
              <p:spPr>
                <a:xfrm>
                  <a:off x="2041334" y="2046044"/>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4565" fontAlgn="auto">
                    <a:spcBef>
                      <a:spcPts val="0"/>
                    </a:spcBef>
                    <a:spcAft>
                      <a:spcPts val="0"/>
                    </a:spcAft>
                    <a:defRPr/>
                  </a:pPr>
                  <a:endParaRPr lang="zh-CN" altLang="en-US" sz="1900">
                    <a:solidFill>
                      <a:srgbClr val="FFFFFF"/>
                    </a:solidFill>
                    <a:latin typeface="思源黑体 CN Normal"/>
                    <a:ea typeface="思源黑体 CN Medium"/>
                    <a:cs typeface="+mn-ea"/>
                    <a:sym typeface="+mn-lt"/>
                  </a:endParaRPr>
                </a:p>
              </p:txBody>
            </p:sp>
            <p:sp>
              <p:nvSpPr>
                <p:cNvPr id="15" name="椭圆 14"/>
                <p:cNvSpPr/>
                <p:nvPr/>
              </p:nvSpPr>
              <p:spPr>
                <a:xfrm>
                  <a:off x="2041334" y="2195452"/>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4565" fontAlgn="auto">
                    <a:spcBef>
                      <a:spcPts val="0"/>
                    </a:spcBef>
                    <a:spcAft>
                      <a:spcPts val="0"/>
                    </a:spcAft>
                    <a:defRPr/>
                  </a:pPr>
                  <a:endParaRPr lang="zh-CN" altLang="en-US" sz="1900">
                    <a:solidFill>
                      <a:srgbClr val="FFFFFF"/>
                    </a:solidFill>
                    <a:latin typeface="思源黑体 CN Normal"/>
                    <a:ea typeface="思源黑体 CN Medium"/>
                    <a:cs typeface="+mn-ea"/>
                    <a:sym typeface="+mn-lt"/>
                  </a:endParaRPr>
                </a:p>
              </p:txBody>
            </p:sp>
            <p:sp>
              <p:nvSpPr>
                <p:cNvPr id="16" name="椭圆 15"/>
                <p:cNvSpPr/>
                <p:nvPr/>
              </p:nvSpPr>
              <p:spPr>
                <a:xfrm>
                  <a:off x="2041334" y="2344860"/>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4565" fontAlgn="auto">
                    <a:spcBef>
                      <a:spcPts val="0"/>
                    </a:spcBef>
                    <a:spcAft>
                      <a:spcPts val="0"/>
                    </a:spcAft>
                    <a:defRPr/>
                  </a:pPr>
                  <a:endParaRPr lang="zh-CN" altLang="en-US" sz="1900">
                    <a:solidFill>
                      <a:srgbClr val="FFFFFF"/>
                    </a:solidFill>
                    <a:latin typeface="思源黑体 CN Normal"/>
                    <a:ea typeface="思源黑体 CN Medium"/>
                    <a:cs typeface="+mn-ea"/>
                    <a:sym typeface="+mn-lt"/>
                  </a:endParaRPr>
                </a:p>
              </p:txBody>
            </p:sp>
            <p:sp>
              <p:nvSpPr>
                <p:cNvPr id="17" name="椭圆 16"/>
                <p:cNvSpPr/>
                <p:nvPr/>
              </p:nvSpPr>
              <p:spPr>
                <a:xfrm>
                  <a:off x="2041334" y="2494268"/>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4565" fontAlgn="auto">
                    <a:spcBef>
                      <a:spcPts val="0"/>
                    </a:spcBef>
                    <a:spcAft>
                      <a:spcPts val="0"/>
                    </a:spcAft>
                    <a:defRPr/>
                  </a:pPr>
                  <a:endParaRPr lang="zh-CN" altLang="en-US" sz="1900">
                    <a:solidFill>
                      <a:srgbClr val="FFFFFF"/>
                    </a:solidFill>
                    <a:latin typeface="思源黑体 CN Normal"/>
                    <a:ea typeface="思源黑体 CN Medium"/>
                    <a:cs typeface="+mn-ea"/>
                    <a:sym typeface="+mn-lt"/>
                  </a:endParaRPr>
                </a:p>
              </p:txBody>
            </p:sp>
            <p:sp>
              <p:nvSpPr>
                <p:cNvPr id="20" name="椭圆 19"/>
                <p:cNvSpPr/>
                <p:nvPr/>
              </p:nvSpPr>
              <p:spPr>
                <a:xfrm>
                  <a:off x="2041334" y="2643679"/>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4565" fontAlgn="auto">
                    <a:spcBef>
                      <a:spcPts val="0"/>
                    </a:spcBef>
                    <a:spcAft>
                      <a:spcPts val="0"/>
                    </a:spcAft>
                    <a:defRPr/>
                  </a:pPr>
                  <a:endParaRPr lang="zh-CN" altLang="en-US" sz="1900">
                    <a:solidFill>
                      <a:srgbClr val="FFFFFF"/>
                    </a:solidFill>
                    <a:latin typeface="思源黑体 CN Normal"/>
                    <a:ea typeface="思源黑体 CN Medium"/>
                    <a:cs typeface="+mn-ea"/>
                    <a:sym typeface="+mn-lt"/>
                  </a:endParaRPr>
                </a:p>
              </p:txBody>
            </p:sp>
          </p:grpSp>
        </p:grpSp>
      </p:grpSp>
      <p:sp>
        <p:nvSpPr>
          <p:cNvPr id="18" name="文本框 2"/>
          <p:cNvSpPr/>
          <p:nvPr/>
        </p:nvSpPr>
        <p:spPr>
          <a:xfrm>
            <a:off x="1364252" y="382541"/>
            <a:ext cx="3906839" cy="438557"/>
          </a:xfrm>
          <a:prstGeom prst="rect">
            <a:avLst/>
          </a:prstGeom>
          <a:noFill/>
          <a:ln w="9525">
            <a:noFill/>
          </a:ln>
        </p:spPr>
        <p:txBody>
          <a:bodyPr wrap="square" lIns="68556" tIns="34278" rIns="68556" bIns="34278">
            <a:spAutoFit/>
          </a:bodyPr>
          <a:lstStyle>
            <a:lvl1pPr marL="227330" indent="-227330" algn="l" rtl="0" eaLnBrk="0" fontAlgn="base" latinLnBrk="1" hangingPunct="0">
              <a:lnSpc>
                <a:spcPct val="90000"/>
              </a:lnSpc>
              <a:spcBef>
                <a:spcPts val="1000"/>
              </a:spcBef>
              <a:spcAft>
                <a:spcPct val="0"/>
              </a:spcAft>
              <a:buFont typeface="Arial" panose="020B0604020202020204" pitchFamily="34" charset="0"/>
              <a:buChar char="•"/>
              <a:defRPr sz="3200" b="1" kern="1200">
                <a:solidFill>
                  <a:schemeClr val="bg1"/>
                </a:solidFill>
                <a:latin typeface="+mn-lt"/>
                <a:ea typeface="+mn-ea"/>
                <a:cs typeface="+mn-cs"/>
              </a:defRPr>
            </a:lvl1pPr>
            <a:lvl2pPr marL="227330" indent="227330" algn="l" rtl="0" eaLnBrk="0" fontAlgn="base" latinLnBrk="1" hangingPunct="0">
              <a:lnSpc>
                <a:spcPct val="90000"/>
              </a:lnSpc>
              <a:spcBef>
                <a:spcPts val="1000"/>
              </a:spcBef>
              <a:spcAft>
                <a:spcPct val="0"/>
              </a:spcAft>
              <a:buFont typeface="Arial" panose="020B0604020202020204" pitchFamily="34" charset="0"/>
              <a:buChar char="•"/>
              <a:defRPr sz="2800" i="1" kern="1200">
                <a:solidFill>
                  <a:schemeClr val="bg1"/>
                </a:solidFill>
                <a:latin typeface="+mn-lt"/>
                <a:ea typeface="+mn-ea"/>
                <a:cs typeface="+mn-cs"/>
              </a:defRPr>
            </a:lvl2pPr>
            <a:lvl3pPr marL="227330" indent="684530" algn="l" rtl="0" eaLnBrk="0" fontAlgn="base" latinLnBrk="1" hangingPunct="0">
              <a:lnSpc>
                <a:spcPct val="90000"/>
              </a:lnSpc>
              <a:spcBef>
                <a:spcPts val="1000"/>
              </a:spcBef>
              <a:spcAft>
                <a:spcPct val="0"/>
              </a:spcAft>
              <a:buFont typeface="Arial" panose="020B0604020202020204" pitchFamily="34" charset="0"/>
              <a:buChar char="•"/>
              <a:defRPr sz="2400" i="1" kern="1200">
                <a:solidFill>
                  <a:schemeClr val="tx1"/>
                </a:solidFill>
                <a:latin typeface="Calibri" panose="020F0502020204030204" pitchFamily="34" charset="0"/>
                <a:ea typeface="宋体" panose="02010600030101010101" pitchFamily="2" charset="-122"/>
                <a:cs typeface="+mn-cs"/>
                <a:sym typeface="Calibri" panose="020F0502020204030204" pitchFamily="34" charset="0"/>
              </a:defRPr>
            </a:lvl3pPr>
            <a:lvl4pPr marL="1141730" indent="227330" algn="l" rtl="0" eaLnBrk="0" fontAlgn="base" hangingPunct="0">
              <a:lnSpc>
                <a:spcPct val="90000"/>
              </a:lnSpc>
              <a:spcBef>
                <a:spcPts val="500"/>
              </a:spcBef>
              <a:spcAft>
                <a:spcPct val="0"/>
              </a:spcAft>
              <a:buFont typeface="Arial" panose="020B0604020202020204" pitchFamily="34" charset="0"/>
              <a:buChar char="•"/>
              <a:defRPr sz="2000" i="1" kern="1200">
                <a:solidFill>
                  <a:schemeClr val="tx1"/>
                </a:solidFill>
                <a:latin typeface="Calibri" panose="020F0502020204030204" pitchFamily="34" charset="0"/>
                <a:ea typeface="宋体" panose="02010600030101010101" pitchFamily="2" charset="-122"/>
                <a:cs typeface="+mn-cs"/>
                <a:sym typeface="Calibri" panose="020F0502020204030204" pitchFamily="34" charset="0"/>
              </a:defRPr>
            </a:lvl4pPr>
            <a:lvl5pPr marL="1598930" indent="227330" algn="l" rtl="0" eaLnBrk="0" fontAlgn="base" hangingPunct="0">
              <a:lnSpc>
                <a:spcPct val="90000"/>
              </a:lnSpc>
              <a:spcBef>
                <a:spcPts val="500"/>
              </a:spcBef>
              <a:spcAft>
                <a:spcPct val="0"/>
              </a:spcAft>
              <a:buFont typeface="Arial" panose="020B0604020202020204" pitchFamily="34" charset="0"/>
              <a:buChar char="•"/>
              <a:defRPr sz="2000" i="1" kern="1200">
                <a:solidFill>
                  <a:schemeClr val="tx1"/>
                </a:solidFill>
                <a:latin typeface="Calibri" panose="020F0502020204030204" pitchFamily="34" charset="0"/>
                <a:ea typeface="宋体" panose="02010600030101010101" pitchFamily="2" charset="-122"/>
                <a:cs typeface="+mn-cs"/>
                <a:sym typeface="Calibri" panose="020F0502020204030204" pitchFamily="34" charset="0"/>
              </a:defRPr>
            </a:lvl5pPr>
          </a:lstStyle>
          <a:p>
            <a:pPr marL="0" lvl="0" indent="0" algn="just" eaLnBrk="1" latinLnBrk="0" hangingPunct="1">
              <a:lnSpc>
                <a:spcPct val="100000"/>
              </a:lnSpc>
              <a:spcBef>
                <a:spcPct val="0"/>
              </a:spcBef>
              <a:buNone/>
            </a:pPr>
            <a:r>
              <a:rPr lang="zh-CN" altLang="en-US" sz="2400" dirty="0">
                <a:solidFill>
                  <a:schemeClr val="tx1"/>
                </a:solidFill>
                <a:latin typeface="黑体" panose="02010609060101010101" charset="-122"/>
                <a:ea typeface="黑体" panose="02010609060101010101" charset="-122"/>
                <a:sym typeface="Calibri" panose="020F0502020204030204" pitchFamily="34" charset="0"/>
              </a:rPr>
              <a:t>国家税务总局广州市税务局</a:t>
            </a:r>
            <a:endParaRPr lang="zh-CN" altLang="en-US" sz="2400" dirty="0">
              <a:solidFill>
                <a:schemeClr val="tx1"/>
              </a:solidFill>
              <a:latin typeface="黑体" panose="02010609060101010101" charset="-122"/>
              <a:ea typeface="黑体" panose="02010609060101010101" charset="-122"/>
              <a:sym typeface="Calibri" panose="020F0502020204030204" pitchFamily="34" charset="0"/>
            </a:endParaRPr>
          </a:p>
        </p:txBody>
      </p:sp>
      <p:pic>
        <p:nvPicPr>
          <p:cNvPr id="51" name="图片 1"/>
          <p:cNvPicPr>
            <a:picLocks noChangeAspect="1"/>
          </p:cNvPicPr>
          <p:nvPr/>
        </p:nvPicPr>
        <p:blipFill>
          <a:blip r:embed="rId2"/>
          <a:srcRect r="86725" b="327"/>
          <a:stretch>
            <a:fillRect/>
          </a:stretch>
        </p:blipFill>
        <p:spPr>
          <a:xfrm>
            <a:off x="680114" y="239955"/>
            <a:ext cx="626245" cy="702168"/>
          </a:xfrm>
          <a:prstGeom prst="rect">
            <a:avLst/>
          </a:prstGeom>
          <a:noFill/>
          <a:ln w="9525">
            <a:noFill/>
          </a:ln>
        </p:spPr>
      </p:pic>
    </p:spTree>
  </p:cSld>
  <p:clrMapOvr>
    <a:masterClrMapping/>
  </p:clrMapOvr>
  <p:transition spd="slow">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3" name="Rectangle 3"/>
          <p:cNvSpPr txBox="1"/>
          <p:nvPr/>
        </p:nvSpPr>
        <p:spPr>
          <a:xfrm>
            <a:off x="2392046" y="3045463"/>
            <a:ext cx="9674860" cy="671407"/>
          </a:xfrm>
          <a:prstGeom prst="rect">
            <a:avLst/>
          </a:prstGeom>
          <a:noFill/>
          <a:ln w="9525">
            <a:noFill/>
          </a:ln>
        </p:spPr>
        <p:txBody>
          <a:bodyPr anchor="ctr" anchorCtr="0"/>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40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全国统一规范电子税务局</a:t>
            </a:r>
            <a:endParaRPr kumimoji="0" lang="zh-CN" altLang="en-US" sz="40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40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水资源税申报操作培训辅导</a:t>
            </a:r>
            <a:endParaRPr kumimoji="0" lang="zh-CN" altLang="en-US" sz="40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sp>
        <p:nvSpPr>
          <p:cNvPr id="77" name="文本框 76"/>
          <p:cNvSpPr txBox="1"/>
          <p:nvPr/>
        </p:nvSpPr>
        <p:spPr>
          <a:xfrm>
            <a:off x="6725285" y="4718050"/>
            <a:ext cx="5341620" cy="1107440"/>
          </a:xfrm>
          <a:prstGeom prst="rect">
            <a:avLst/>
          </a:prstGeom>
          <a:noFill/>
          <a:ln w="9525">
            <a:noFill/>
          </a:ln>
        </p:spPr>
        <p:txBody>
          <a:bodyPr wrap="square" lIns="0" tIns="0" rIns="0" bIns="0">
            <a:spAutoFit/>
          </a:bodyPr>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smtClean="0">
                <a:ln>
                  <a:noFill/>
                </a:ln>
                <a:solidFill>
                  <a:srgbClr val="005DA2"/>
                </a:solidFill>
                <a:effectLst/>
                <a:uLnTx/>
                <a:uFillTx/>
                <a:latin typeface="微软雅黑" panose="020B0503020204020204" charset="-122"/>
                <a:ea typeface="微软雅黑" panose="020B0503020204020204" charset="-122"/>
                <a:cs typeface="+mn-cs"/>
              </a:rPr>
              <a:t>国家税务总局广州市税务局 </a:t>
            </a:r>
            <a:endParaRPr kumimoji="0" lang="zh-CN" altLang="en-US" sz="2400" b="1" i="0" u="none" strike="noStrike" kern="1200" cap="none" spc="0" normalizeH="0" baseline="0" noProof="0" dirty="0">
              <a:ln>
                <a:noFill/>
              </a:ln>
              <a:solidFill>
                <a:srgbClr val="005DA2"/>
              </a:solidFill>
              <a:effectLst/>
              <a:uLnTx/>
              <a:uFillTx/>
              <a:latin typeface="微软雅黑" panose="020B0503020204020204" charset="-122"/>
              <a:ea typeface="微软雅黑" panose="020B0503020204020204" charset="-122"/>
              <a:cs typeface="+mn-cs"/>
            </a:endParaRPr>
          </a:p>
          <a:p>
            <a:pPr marL="0" marR="0" lvl="0" indent="0" algn="ctr" defTabSz="914400" rtl="0" eaLnBrk="1" fontAlgn="auto" latinLnBrk="0" hangingPunct="1">
              <a:lnSpc>
                <a:spcPct val="150000"/>
              </a:lnSpc>
              <a:spcBef>
                <a:spcPts val="0"/>
              </a:spcBef>
              <a:spcAft>
                <a:spcPts val="0"/>
              </a:spcAft>
              <a:buClrTx/>
              <a:buSzTx/>
              <a:buFontTx/>
              <a:buNone/>
              <a:defRPr/>
            </a:pPr>
            <a:endParaRPr kumimoji="0" lang="zh-CN" altLang="en-US" sz="2400" b="1" i="0" u="none" strike="noStrike" kern="1200" cap="none" spc="0" normalizeH="0" baseline="0" noProof="0" dirty="0">
              <a:ln>
                <a:noFill/>
              </a:ln>
              <a:solidFill>
                <a:srgbClr val="005DA2"/>
              </a:solidFill>
              <a:effectLst/>
              <a:uLnTx/>
              <a:uFillTx/>
              <a:latin typeface="微软雅黑" panose="020B0503020204020204" charset="-122"/>
              <a:ea typeface="微软雅黑" panose="020B0503020204020204" charset="-122"/>
              <a:cs typeface="+mn-cs"/>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组合 36"/>
          <p:cNvGrpSpPr/>
          <p:nvPr>
            <p:custDataLst>
              <p:tags r:id="rId1"/>
            </p:custDataLst>
          </p:nvPr>
        </p:nvGrpSpPr>
        <p:grpSpPr>
          <a:xfrm>
            <a:off x="5314315" y="2066925"/>
            <a:ext cx="701675" cy="701675"/>
            <a:chOff x="8361" y="1152"/>
            <a:chExt cx="1105" cy="1105"/>
          </a:xfrm>
        </p:grpSpPr>
        <p:sp>
          <p:nvSpPr>
            <p:cNvPr id="6" name="椭圆 5"/>
            <p:cNvSpPr/>
            <p:nvPr>
              <p:custDataLst>
                <p:tags r:id="rId2"/>
              </p:custDataLst>
            </p:nvPr>
          </p:nvSpPr>
          <p:spPr>
            <a:xfrm>
              <a:off x="8361" y="1152"/>
              <a:ext cx="1105" cy="1105"/>
            </a:xfrm>
            <a:prstGeom prst="ellipse">
              <a:avLst/>
            </a:prstGeom>
            <a:solidFill>
              <a:srgbClr val="429B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pitchFamily="34" charset="0"/>
                <a:ea typeface="微软雅黑" panose="020B0503020204020204" charset="-122"/>
                <a:sym typeface="Arial" panose="020B0604020202020204" pitchFamily="34" charset="0"/>
              </a:endParaRPr>
            </a:p>
          </p:txBody>
        </p:sp>
        <p:sp>
          <p:nvSpPr>
            <p:cNvPr id="7" name="TextBox 15"/>
            <p:cNvSpPr txBox="1"/>
            <p:nvPr>
              <p:custDataLst>
                <p:tags r:id="rId3"/>
              </p:custDataLst>
            </p:nvPr>
          </p:nvSpPr>
          <p:spPr>
            <a:xfrm>
              <a:off x="8456" y="1288"/>
              <a:ext cx="914" cy="790"/>
            </a:xfrm>
            <a:prstGeom prst="rect">
              <a:avLst/>
            </a:prstGeom>
            <a:noFill/>
          </p:spPr>
          <p:txBody>
            <a:bodyPr wrap="square" rtlCol="0">
              <a:spAutoFit/>
            </a:bodyPr>
            <a:lstStyle/>
            <a:p>
              <a:r>
                <a:rPr lang="en-US" altLang="zh-CN" sz="2665" dirty="0">
                  <a:solidFill>
                    <a:schemeClr val="bg1"/>
                  </a:solidFill>
                  <a:latin typeface="Arial" panose="020B0604020202020204" pitchFamily="34" charset="0"/>
                  <a:ea typeface="微软雅黑" panose="020B0503020204020204" charset="-122"/>
                  <a:sym typeface="Arial" panose="020B0604020202020204" pitchFamily="34" charset="0"/>
                </a:rPr>
                <a:t>01</a:t>
              </a:r>
              <a:endParaRPr lang="zh-CN" altLang="en-US" sz="2665" dirty="0">
                <a:solidFill>
                  <a:schemeClr val="bg1"/>
                </a:solidFill>
                <a:latin typeface="Arial" panose="020B0604020202020204" pitchFamily="34" charset="0"/>
                <a:ea typeface="微软雅黑" panose="020B0503020204020204" charset="-122"/>
                <a:sym typeface="Arial" panose="020B0604020202020204" pitchFamily="34" charset="0"/>
              </a:endParaRPr>
            </a:p>
          </p:txBody>
        </p:sp>
      </p:grpSp>
      <p:sp>
        <p:nvSpPr>
          <p:cNvPr id="8" name="TextBox 48"/>
          <p:cNvSpPr txBox="1"/>
          <p:nvPr>
            <p:custDataLst>
              <p:tags r:id="rId4"/>
            </p:custDataLst>
          </p:nvPr>
        </p:nvSpPr>
        <p:spPr>
          <a:xfrm>
            <a:off x="6167120" y="2204085"/>
            <a:ext cx="4920615" cy="460375"/>
          </a:xfrm>
          <a:prstGeom prst="rect">
            <a:avLst/>
          </a:prstGeom>
          <a:ln w="15875">
            <a:noFill/>
          </a:ln>
        </p:spPr>
        <p:txBody>
          <a:bodyPr wrap="square" lIns="91440" tIns="45720" rIns="91440" bIns="45720">
            <a:spAutoFit/>
          </a:bodyPr>
          <a:lstStyle>
            <a:defPPr>
              <a:defRPr lang="zh-CN"/>
            </a:defPPr>
            <a:lvl1pPr>
              <a:defRPr b="1">
                <a:solidFill>
                  <a:schemeClr val="tx1">
                    <a:lumMod val="75000"/>
                    <a:lumOff val="25000"/>
                  </a:schemeClr>
                </a:solidFill>
                <a:latin typeface="微软雅黑" panose="020B0503020204020204" charset="-122"/>
                <a:ea typeface="微软雅黑" panose="020B0503020204020204" charset="-122"/>
              </a:defRPr>
            </a:lvl1pPr>
          </a:lstStyle>
          <a:p>
            <a:r>
              <a:rPr lang="zh-CN" altLang="en-US" sz="2400" dirty="0">
                <a:solidFill>
                  <a:schemeClr val="accent1">
                    <a:lumMod val="50000"/>
                  </a:schemeClr>
                </a:solidFill>
                <a:latin typeface="Arial" panose="020B0604020202020204" pitchFamily="34" charset="0"/>
                <a:sym typeface="+mn-ea"/>
              </a:rPr>
              <a:t>登录</a:t>
            </a:r>
            <a:endParaRPr lang="en-US" altLang="zh-CN" sz="2400" dirty="0">
              <a:solidFill>
                <a:schemeClr val="accent1">
                  <a:lumMod val="50000"/>
                </a:schemeClr>
              </a:solidFill>
              <a:latin typeface="Arial" panose="020B0604020202020204" pitchFamily="34" charset="0"/>
              <a:ea typeface="微软雅黑" panose="020B0503020204020204" charset="-122"/>
              <a:sym typeface="Arial" panose="020B0604020202020204" pitchFamily="34" charset="0"/>
            </a:endParaRPr>
          </a:p>
        </p:txBody>
      </p:sp>
      <p:sp>
        <p:nvSpPr>
          <p:cNvPr id="10" name="椭圆 9"/>
          <p:cNvSpPr/>
          <p:nvPr>
            <p:custDataLst>
              <p:tags r:id="rId5"/>
            </p:custDataLst>
          </p:nvPr>
        </p:nvSpPr>
        <p:spPr>
          <a:xfrm>
            <a:off x="5314315" y="2998470"/>
            <a:ext cx="701675" cy="701675"/>
          </a:xfrm>
          <a:prstGeom prst="ellipse">
            <a:avLst/>
          </a:prstGeom>
          <a:solidFill>
            <a:srgbClr val="429B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pitchFamily="34" charset="0"/>
              <a:ea typeface="微软雅黑" panose="020B0503020204020204" charset="-122"/>
              <a:sym typeface="Arial" panose="020B0604020202020204" pitchFamily="34" charset="0"/>
            </a:endParaRPr>
          </a:p>
        </p:txBody>
      </p:sp>
      <p:sp>
        <p:nvSpPr>
          <p:cNvPr id="11" name="TextBox 15"/>
          <p:cNvSpPr txBox="1"/>
          <p:nvPr>
            <p:custDataLst>
              <p:tags r:id="rId6"/>
            </p:custDataLst>
          </p:nvPr>
        </p:nvSpPr>
        <p:spPr>
          <a:xfrm>
            <a:off x="5374640" y="3086100"/>
            <a:ext cx="580390" cy="501650"/>
          </a:xfrm>
          <a:prstGeom prst="rect">
            <a:avLst/>
          </a:prstGeom>
          <a:noFill/>
        </p:spPr>
        <p:txBody>
          <a:bodyPr wrap="square" rtlCol="0">
            <a:spAutoFit/>
          </a:bodyPr>
          <a:lstStyle/>
          <a:p>
            <a:r>
              <a:rPr lang="en-US" altLang="zh-CN" sz="2665" dirty="0">
                <a:solidFill>
                  <a:schemeClr val="bg1"/>
                </a:solidFill>
                <a:latin typeface="Arial" panose="020B0604020202020204" pitchFamily="34" charset="0"/>
                <a:ea typeface="微软雅黑" panose="020B0503020204020204" charset="-122"/>
                <a:sym typeface="Arial" panose="020B0604020202020204" pitchFamily="34" charset="0"/>
              </a:rPr>
              <a:t>02</a:t>
            </a:r>
            <a:endParaRPr lang="zh-CN" altLang="en-US" sz="2665" dirty="0">
              <a:solidFill>
                <a:schemeClr val="bg1"/>
              </a:solidFill>
              <a:latin typeface="Arial" panose="020B0604020202020204" pitchFamily="34" charset="0"/>
              <a:ea typeface="微软雅黑" panose="020B0503020204020204" charset="-122"/>
              <a:sym typeface="Arial" panose="020B0604020202020204" pitchFamily="34" charset="0"/>
            </a:endParaRPr>
          </a:p>
        </p:txBody>
      </p:sp>
      <p:sp>
        <p:nvSpPr>
          <p:cNvPr id="12" name="TextBox 48"/>
          <p:cNvSpPr txBox="1"/>
          <p:nvPr>
            <p:custDataLst>
              <p:tags r:id="rId7"/>
            </p:custDataLst>
          </p:nvPr>
        </p:nvSpPr>
        <p:spPr>
          <a:xfrm>
            <a:off x="6176010" y="3134995"/>
            <a:ext cx="5018405" cy="460375"/>
          </a:xfrm>
          <a:prstGeom prst="rect">
            <a:avLst/>
          </a:prstGeom>
          <a:ln w="15875">
            <a:noFill/>
          </a:ln>
        </p:spPr>
        <p:txBody>
          <a:bodyPr wrap="square" lIns="91440" tIns="45720" rIns="91440" bIns="45720">
            <a:spAutoFit/>
          </a:bodyPr>
          <a:lstStyle>
            <a:defPPr>
              <a:defRPr lang="zh-CN"/>
            </a:defPPr>
            <a:lvl1pPr>
              <a:defRPr b="1">
                <a:solidFill>
                  <a:schemeClr val="tx1">
                    <a:lumMod val="75000"/>
                    <a:lumOff val="25000"/>
                  </a:schemeClr>
                </a:solidFill>
                <a:latin typeface="微软雅黑" panose="020B0503020204020204" charset="-122"/>
                <a:ea typeface="微软雅黑" panose="020B0503020204020204" charset="-122"/>
              </a:defRPr>
            </a:lvl1pPr>
          </a:lstStyle>
          <a:p>
            <a:r>
              <a:rPr lang="en-US" altLang="zh-CN" sz="2400" dirty="0">
                <a:solidFill>
                  <a:schemeClr val="accent1">
                    <a:lumMod val="50000"/>
                  </a:schemeClr>
                </a:solidFill>
                <a:latin typeface="Arial" panose="020B0604020202020204" pitchFamily="34" charset="0"/>
                <a:sym typeface="+mn-ea"/>
              </a:rPr>
              <a:t>应申报税费种信息报告</a:t>
            </a:r>
            <a:endParaRPr lang="en-US" altLang="zh-CN" sz="2400" dirty="0">
              <a:solidFill>
                <a:schemeClr val="accent1">
                  <a:lumMod val="50000"/>
                </a:schemeClr>
              </a:solidFill>
              <a:latin typeface="Arial" panose="020B0604020202020204" pitchFamily="34" charset="0"/>
              <a:ea typeface="微软雅黑" panose="020B0503020204020204" charset="-122"/>
              <a:sym typeface="Arial" panose="020B0604020202020204" pitchFamily="34" charset="0"/>
            </a:endParaRPr>
          </a:p>
        </p:txBody>
      </p:sp>
      <p:sp>
        <p:nvSpPr>
          <p:cNvPr id="26" name="矩形 25"/>
          <p:cNvSpPr/>
          <p:nvPr/>
        </p:nvSpPr>
        <p:spPr>
          <a:xfrm>
            <a:off x="0" y="1953928"/>
            <a:ext cx="4470400" cy="2772076"/>
          </a:xfrm>
          <a:prstGeom prst="rect">
            <a:avLst/>
          </a:prstGeom>
          <a:solidFill>
            <a:srgbClr val="005DA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lang="zh-CN" altLang="en-US" sz="6000" dirty="0">
              <a:latin typeface="Arial" panose="020B0604020202020204" pitchFamily="34" charset="0"/>
              <a:ea typeface="微软雅黑" panose="020B0503020204020204" charset="-122"/>
              <a:sym typeface="Arial" panose="020B0604020202020204" pitchFamily="34" charset="0"/>
            </a:endParaRPr>
          </a:p>
        </p:txBody>
      </p:sp>
      <p:sp>
        <p:nvSpPr>
          <p:cNvPr id="27" name="文本框 26"/>
          <p:cNvSpPr txBox="1"/>
          <p:nvPr/>
        </p:nvSpPr>
        <p:spPr>
          <a:xfrm>
            <a:off x="1041026" y="2365814"/>
            <a:ext cx="2621280" cy="829945"/>
          </a:xfrm>
          <a:prstGeom prst="rect">
            <a:avLst/>
          </a:prstGeom>
          <a:noFill/>
        </p:spPr>
        <p:txBody>
          <a:bodyPr wrap="none" rtlCol="0">
            <a:spAutoFit/>
          </a:bodyPr>
          <a:lstStyle/>
          <a:p>
            <a:r>
              <a:rPr lang="zh-CN" altLang="en-US" sz="4800" b="1" dirty="0">
                <a:solidFill>
                  <a:schemeClr val="bg1"/>
                </a:solidFill>
                <a:latin typeface="Arial" panose="020B0604020202020204" pitchFamily="34" charset="0"/>
                <a:ea typeface="微软雅黑" panose="020B0503020204020204" charset="-122"/>
                <a:sym typeface="Arial" panose="020B0604020202020204" pitchFamily="34" charset="0"/>
              </a:rPr>
              <a:t>培训目录</a:t>
            </a:r>
            <a:endParaRPr lang="zh-CN" altLang="en-US" sz="4800" b="1" dirty="0">
              <a:solidFill>
                <a:schemeClr val="bg1"/>
              </a:solidFill>
              <a:latin typeface="Arial" panose="020B0604020202020204" pitchFamily="34" charset="0"/>
              <a:ea typeface="微软雅黑" panose="020B0503020204020204" charset="-122"/>
              <a:sym typeface="Arial" panose="020B0604020202020204" pitchFamily="34" charset="0"/>
            </a:endParaRPr>
          </a:p>
        </p:txBody>
      </p:sp>
      <p:cxnSp>
        <p:nvCxnSpPr>
          <p:cNvPr id="28" name="直接连接符 27"/>
          <p:cNvCxnSpPr/>
          <p:nvPr/>
        </p:nvCxnSpPr>
        <p:spPr>
          <a:xfrm>
            <a:off x="570271" y="3429000"/>
            <a:ext cx="351994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9" name="文本框 28"/>
          <p:cNvSpPr txBox="1"/>
          <p:nvPr/>
        </p:nvSpPr>
        <p:spPr>
          <a:xfrm>
            <a:off x="1127651" y="3621157"/>
            <a:ext cx="2343911" cy="830997"/>
          </a:xfrm>
          <a:prstGeom prst="rect">
            <a:avLst/>
          </a:prstGeom>
          <a:noFill/>
        </p:spPr>
        <p:txBody>
          <a:bodyPr wrap="none" rtlCol="0">
            <a:spAutoFit/>
          </a:bodyPr>
          <a:lstStyle/>
          <a:p>
            <a:r>
              <a:rPr lang="en-US" altLang="zh-CN" sz="4800" dirty="0">
                <a:solidFill>
                  <a:schemeClr val="bg1"/>
                </a:solidFill>
                <a:latin typeface="Arial" panose="020B0604020202020204" pitchFamily="34" charset="0"/>
                <a:ea typeface="微软雅黑" panose="020B0503020204020204" charset="-122"/>
                <a:sym typeface="Arial" panose="020B0604020202020204" pitchFamily="34" charset="0"/>
              </a:rPr>
              <a:t>Content</a:t>
            </a:r>
            <a:endParaRPr lang="zh-CN" altLang="en-US" sz="4800" dirty="0">
              <a:solidFill>
                <a:schemeClr val="bg1"/>
              </a:solidFill>
              <a:latin typeface="Arial" panose="020B0604020202020204" pitchFamily="34" charset="0"/>
              <a:ea typeface="微软雅黑" panose="020B0503020204020204" charset="-122"/>
              <a:sym typeface="Arial" panose="020B0604020202020204" pitchFamily="34" charset="0"/>
            </a:endParaRPr>
          </a:p>
        </p:txBody>
      </p:sp>
      <p:sp>
        <p:nvSpPr>
          <p:cNvPr id="30" name="矩形 29"/>
          <p:cNvSpPr/>
          <p:nvPr/>
        </p:nvSpPr>
        <p:spPr>
          <a:xfrm>
            <a:off x="4658004" y="1681320"/>
            <a:ext cx="147676" cy="3383280"/>
          </a:xfrm>
          <a:prstGeom prst="rect">
            <a:avLst/>
          </a:prstGeom>
          <a:solidFill>
            <a:srgbClr val="005DA2">
              <a:alpha val="7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lang="zh-CN" altLang="en-US" sz="6000" dirty="0">
              <a:latin typeface="Arial" panose="020B0604020202020204" pitchFamily="34" charset="0"/>
              <a:ea typeface="微软雅黑" panose="020B0503020204020204" charset="-122"/>
              <a:sym typeface="Arial" panose="020B0604020202020204" pitchFamily="34" charset="0"/>
            </a:endParaRPr>
          </a:p>
        </p:txBody>
      </p:sp>
      <p:sp>
        <p:nvSpPr>
          <p:cNvPr id="3" name="椭圆 2"/>
          <p:cNvSpPr/>
          <p:nvPr>
            <p:custDataLst>
              <p:tags r:id="rId8"/>
            </p:custDataLst>
          </p:nvPr>
        </p:nvSpPr>
        <p:spPr>
          <a:xfrm>
            <a:off x="5314315" y="3932555"/>
            <a:ext cx="701675" cy="701675"/>
          </a:xfrm>
          <a:prstGeom prst="ellipse">
            <a:avLst/>
          </a:prstGeom>
          <a:solidFill>
            <a:srgbClr val="429B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pitchFamily="34" charset="0"/>
              <a:ea typeface="微软雅黑" panose="020B0503020204020204" charset="-122"/>
              <a:sym typeface="Arial" panose="020B0604020202020204" pitchFamily="34" charset="0"/>
            </a:endParaRPr>
          </a:p>
        </p:txBody>
      </p:sp>
      <p:sp>
        <p:nvSpPr>
          <p:cNvPr id="4" name="TextBox 15"/>
          <p:cNvSpPr txBox="1"/>
          <p:nvPr>
            <p:custDataLst>
              <p:tags r:id="rId9"/>
            </p:custDataLst>
          </p:nvPr>
        </p:nvSpPr>
        <p:spPr>
          <a:xfrm>
            <a:off x="5374640" y="4020185"/>
            <a:ext cx="580390" cy="501650"/>
          </a:xfrm>
          <a:prstGeom prst="rect">
            <a:avLst/>
          </a:prstGeom>
          <a:noFill/>
        </p:spPr>
        <p:txBody>
          <a:bodyPr wrap="square" rtlCol="0">
            <a:spAutoFit/>
          </a:bodyPr>
          <a:lstStyle/>
          <a:p>
            <a:r>
              <a:rPr lang="en-US" altLang="zh-CN" sz="2665" dirty="0">
                <a:solidFill>
                  <a:schemeClr val="bg1"/>
                </a:solidFill>
                <a:latin typeface="Arial" panose="020B0604020202020204" pitchFamily="34" charset="0"/>
                <a:ea typeface="微软雅黑" panose="020B0503020204020204" charset="-122"/>
                <a:sym typeface="Arial" panose="020B0604020202020204" pitchFamily="34" charset="0"/>
              </a:rPr>
              <a:t>03</a:t>
            </a:r>
            <a:endParaRPr lang="zh-CN" altLang="en-US" sz="2665" dirty="0">
              <a:solidFill>
                <a:schemeClr val="bg1"/>
              </a:solidFill>
              <a:latin typeface="Arial" panose="020B0604020202020204" pitchFamily="34" charset="0"/>
              <a:ea typeface="微软雅黑" panose="020B0503020204020204" charset="-122"/>
              <a:sym typeface="Arial" panose="020B0604020202020204" pitchFamily="34" charset="0"/>
            </a:endParaRPr>
          </a:p>
        </p:txBody>
      </p:sp>
      <p:sp>
        <p:nvSpPr>
          <p:cNvPr id="5" name="TextBox 48"/>
          <p:cNvSpPr txBox="1"/>
          <p:nvPr>
            <p:custDataLst>
              <p:tags r:id="rId10"/>
            </p:custDataLst>
          </p:nvPr>
        </p:nvSpPr>
        <p:spPr>
          <a:xfrm>
            <a:off x="6176010" y="4069080"/>
            <a:ext cx="5018405" cy="460375"/>
          </a:xfrm>
          <a:prstGeom prst="rect">
            <a:avLst/>
          </a:prstGeom>
          <a:ln w="15875">
            <a:noFill/>
          </a:ln>
        </p:spPr>
        <p:txBody>
          <a:bodyPr wrap="square" lIns="91440" tIns="45720" rIns="91440" bIns="45720">
            <a:spAutoFit/>
          </a:bodyPr>
          <a:lstStyle>
            <a:defPPr>
              <a:defRPr lang="zh-CN"/>
            </a:defPPr>
            <a:lvl1pPr>
              <a:defRPr b="1">
                <a:solidFill>
                  <a:schemeClr val="tx1">
                    <a:lumMod val="75000"/>
                    <a:lumOff val="25000"/>
                  </a:schemeClr>
                </a:solidFill>
                <a:latin typeface="微软雅黑" panose="020B0503020204020204" charset="-122"/>
                <a:ea typeface="微软雅黑" panose="020B0503020204020204" charset="-122"/>
              </a:defRPr>
            </a:lvl1pPr>
          </a:lstStyle>
          <a:p>
            <a:r>
              <a:rPr lang="zh-CN" altLang="en-US" sz="2400" dirty="0">
                <a:solidFill>
                  <a:schemeClr val="accent1">
                    <a:lumMod val="50000"/>
                  </a:schemeClr>
                </a:solidFill>
                <a:latin typeface="Arial" panose="020B0604020202020204" pitchFamily="34" charset="0"/>
                <a:ea typeface="微软雅黑" panose="020B0503020204020204" charset="-122"/>
                <a:sym typeface="Arial" panose="020B0604020202020204" pitchFamily="34" charset="0"/>
              </a:rPr>
              <a:t>税源采集及申报</a:t>
            </a:r>
            <a:endParaRPr lang="zh-CN" altLang="en-US" sz="2400" dirty="0">
              <a:solidFill>
                <a:schemeClr val="accent1">
                  <a:lumMod val="50000"/>
                </a:schemeClr>
              </a:solidFill>
              <a:latin typeface="Arial" panose="020B0604020202020204" pitchFamily="34" charset="0"/>
              <a:ea typeface="微软雅黑" panose="020B050302020402020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2000"/>
    </mc:Choice>
    <mc:Fallback>
      <p:transition spd="med"/>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838200" y="1153160"/>
            <a:ext cx="10515600" cy="4351338"/>
          </a:xfrm>
        </p:spPr>
        <p:txBody>
          <a:bodyPr/>
          <a:p>
            <a:pPr fontAlgn="auto">
              <a:lnSpc>
                <a:spcPct val="100000"/>
              </a:lnSpc>
            </a:pPr>
            <a:r>
              <a:rPr lang="zh-CN" sz="2400">
                <a:latin typeface="微软雅黑" panose="020B0503020204020204" charset="-122"/>
                <a:ea typeface="微软雅黑" panose="020B0503020204020204" charset="-122"/>
              </a:rPr>
              <a:t>打开</a:t>
            </a:r>
            <a:r>
              <a:rPr lang="zh-CN" altLang="en-US" sz="2400">
                <a:sym typeface="+mn-ea"/>
              </a:rPr>
              <a:t>全国统一规范电子税务局，点击右上角【登录】</a:t>
            </a:r>
            <a:endParaRPr lang="en-US" altLang="zh-CN" sz="2400">
              <a:latin typeface="微软雅黑" panose="020B0503020204020204" charset="-122"/>
              <a:ea typeface="微软雅黑" panose="020B0503020204020204" charset="-122"/>
              <a:sym typeface="+mn-ea"/>
            </a:endParaRPr>
          </a:p>
        </p:txBody>
      </p:sp>
      <p:sp>
        <p:nvSpPr>
          <p:cNvPr id="5" name="标题 4"/>
          <p:cNvSpPr/>
          <p:nvPr>
            <p:ph type="title"/>
          </p:nvPr>
        </p:nvSpPr>
        <p:spPr>
          <a:xfrm>
            <a:off x="1364615" y="247650"/>
            <a:ext cx="10714990" cy="560070"/>
          </a:xfrm>
        </p:spPr>
        <p:txBody>
          <a:bodyPr>
            <a:normAutofit/>
          </a:bodyPr>
          <a:p>
            <a:r>
              <a:rPr lang="zh-CN" altLang="en-US"/>
              <a:t>全国统一规范电子税务局</a:t>
            </a:r>
            <a:r>
              <a:rPr lang="en-US" altLang="zh-CN"/>
              <a:t> - </a:t>
            </a:r>
            <a:r>
              <a:rPr lang="zh-CN" altLang="en-US"/>
              <a:t>登录</a:t>
            </a:r>
            <a:endParaRPr lang="zh-CN" altLang="en-US"/>
          </a:p>
        </p:txBody>
      </p:sp>
      <p:pic>
        <p:nvPicPr>
          <p:cNvPr id="6" name="图片 5"/>
          <p:cNvPicPr>
            <a:picLocks noChangeAspect="1"/>
          </p:cNvPicPr>
          <p:nvPr/>
        </p:nvPicPr>
        <p:blipFill>
          <a:blip r:embed="rId1"/>
          <a:stretch>
            <a:fillRect/>
          </a:stretch>
        </p:blipFill>
        <p:spPr>
          <a:xfrm>
            <a:off x="838200" y="1816100"/>
            <a:ext cx="10663555" cy="4434205"/>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838200" y="1153160"/>
            <a:ext cx="10515600" cy="4351338"/>
          </a:xfrm>
        </p:spPr>
        <p:txBody>
          <a:bodyPr/>
          <a:p>
            <a:pPr fontAlgn="auto">
              <a:lnSpc>
                <a:spcPct val="100000"/>
              </a:lnSpc>
            </a:pPr>
            <a:r>
              <a:rPr lang="zh-CN" sz="2400">
                <a:latin typeface="微软雅黑" panose="020B0503020204020204" charset="-122"/>
                <a:ea typeface="微软雅黑" panose="020B0503020204020204" charset="-122"/>
              </a:rPr>
              <a:t>输入纳税人识别号、账号、密码登录。</a:t>
            </a:r>
            <a:endParaRPr lang="zh-CN" sz="2400">
              <a:latin typeface="微软雅黑" panose="020B0503020204020204" charset="-122"/>
              <a:ea typeface="微软雅黑" panose="020B0503020204020204" charset="-122"/>
            </a:endParaRPr>
          </a:p>
          <a:p>
            <a:pPr fontAlgn="auto">
              <a:lnSpc>
                <a:spcPct val="100000"/>
              </a:lnSpc>
            </a:pPr>
            <a:r>
              <a:rPr lang="zh-CN" sz="2400">
                <a:latin typeface="微软雅黑" panose="020B0503020204020204" charset="-122"/>
                <a:ea typeface="微软雅黑" panose="020B0503020204020204" charset="-122"/>
              </a:rPr>
              <a:t>如果纳税人需要用跨区税源登记、报验登记的身份来登录，需点击下方【特定主体登录】按钮。</a:t>
            </a:r>
            <a:endParaRPr lang="zh-CN" altLang="en-US" sz="2400"/>
          </a:p>
          <a:p>
            <a:pPr fontAlgn="auto">
              <a:lnSpc>
                <a:spcPct val="100000"/>
              </a:lnSpc>
            </a:pPr>
            <a:endParaRPr lang="zh-CN" altLang="en-US" sz="2400">
              <a:latin typeface="微软雅黑" panose="020B0503020204020204" charset="-122"/>
              <a:ea typeface="微软雅黑" panose="020B0503020204020204" charset="-122"/>
            </a:endParaRPr>
          </a:p>
        </p:txBody>
      </p:sp>
      <p:sp>
        <p:nvSpPr>
          <p:cNvPr id="5" name="标题 4"/>
          <p:cNvSpPr/>
          <p:nvPr>
            <p:ph type="title"/>
          </p:nvPr>
        </p:nvSpPr>
        <p:spPr>
          <a:xfrm>
            <a:off x="1364615" y="247650"/>
            <a:ext cx="10714990" cy="560070"/>
          </a:xfrm>
        </p:spPr>
        <p:txBody>
          <a:bodyPr>
            <a:normAutofit/>
          </a:bodyPr>
          <a:p>
            <a:r>
              <a:rPr lang="zh-CN" altLang="en-US"/>
              <a:t>全国统一规范电子税务局</a:t>
            </a:r>
            <a:r>
              <a:rPr lang="en-US" altLang="zh-CN"/>
              <a:t> - </a:t>
            </a:r>
            <a:r>
              <a:rPr lang="zh-CN" altLang="en-US"/>
              <a:t>登录</a:t>
            </a:r>
            <a:endParaRPr lang="zh-CN" altLang="en-US"/>
          </a:p>
        </p:txBody>
      </p:sp>
      <p:pic>
        <p:nvPicPr>
          <p:cNvPr id="4" name="图片 3"/>
          <p:cNvPicPr>
            <a:picLocks noChangeAspect="1"/>
          </p:cNvPicPr>
          <p:nvPr/>
        </p:nvPicPr>
        <p:blipFill>
          <a:blip r:embed="rId1"/>
          <a:stretch>
            <a:fillRect/>
          </a:stretch>
        </p:blipFill>
        <p:spPr>
          <a:xfrm>
            <a:off x="3135630" y="2586355"/>
            <a:ext cx="5921375" cy="3929380"/>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838200" y="1153160"/>
            <a:ext cx="10515600" cy="4351338"/>
          </a:xfrm>
        </p:spPr>
        <p:txBody>
          <a:bodyPr/>
          <a:p>
            <a:pPr fontAlgn="auto">
              <a:lnSpc>
                <a:spcPct val="100000"/>
              </a:lnSpc>
            </a:pPr>
            <a:r>
              <a:rPr lang="zh-CN" sz="2400">
                <a:latin typeface="微软雅黑" panose="020B0503020204020204" charset="-122"/>
                <a:ea typeface="微软雅黑" panose="020B0503020204020204" charset="-122"/>
              </a:rPr>
              <a:t>使用特定主体类型登录的，点击下拉框选择登录主体类型，输入纳税人识别号、账号、密码登录。</a:t>
            </a:r>
            <a:endParaRPr lang="zh-CN" sz="2400">
              <a:latin typeface="微软雅黑" panose="020B0503020204020204" charset="-122"/>
              <a:ea typeface="微软雅黑" panose="020B0503020204020204" charset="-122"/>
            </a:endParaRPr>
          </a:p>
          <a:p>
            <a:pPr marL="0" indent="0" fontAlgn="auto">
              <a:lnSpc>
                <a:spcPct val="100000"/>
              </a:lnSpc>
              <a:buNone/>
            </a:pPr>
            <a:endParaRPr lang="zh-CN" altLang="en-US" sz="2400">
              <a:latin typeface="微软雅黑" panose="020B0503020204020204" charset="-122"/>
              <a:ea typeface="微软雅黑" panose="020B0503020204020204" charset="-122"/>
            </a:endParaRPr>
          </a:p>
        </p:txBody>
      </p:sp>
      <p:sp>
        <p:nvSpPr>
          <p:cNvPr id="5" name="标题 4"/>
          <p:cNvSpPr/>
          <p:nvPr>
            <p:ph type="title"/>
          </p:nvPr>
        </p:nvSpPr>
        <p:spPr>
          <a:xfrm>
            <a:off x="1364615" y="247650"/>
            <a:ext cx="10714990" cy="560070"/>
          </a:xfrm>
        </p:spPr>
        <p:txBody>
          <a:bodyPr>
            <a:normAutofit/>
          </a:bodyPr>
          <a:p>
            <a:r>
              <a:rPr lang="zh-CN" altLang="en-US"/>
              <a:t>全国统一规范电子税务局</a:t>
            </a:r>
            <a:r>
              <a:rPr lang="en-US" altLang="zh-CN"/>
              <a:t> - </a:t>
            </a:r>
            <a:r>
              <a:rPr lang="zh-CN" altLang="en-US"/>
              <a:t>登录</a:t>
            </a:r>
            <a:endParaRPr lang="zh-CN" altLang="en-US"/>
          </a:p>
        </p:txBody>
      </p:sp>
      <p:pic>
        <p:nvPicPr>
          <p:cNvPr id="2" name="图片 1"/>
          <p:cNvPicPr>
            <a:picLocks noChangeAspect="1"/>
          </p:cNvPicPr>
          <p:nvPr/>
        </p:nvPicPr>
        <p:blipFill>
          <a:blip r:embed="rId1"/>
          <a:stretch>
            <a:fillRect/>
          </a:stretch>
        </p:blipFill>
        <p:spPr>
          <a:xfrm>
            <a:off x="2652395" y="2069465"/>
            <a:ext cx="6887845" cy="455739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idx="4294967295"/>
          </p:nvPr>
        </p:nvSpPr>
        <p:spPr>
          <a:xfrm>
            <a:off x="449580" y="379730"/>
            <a:ext cx="6977380" cy="460375"/>
          </a:xfrm>
          <a:prstGeom prst="rect">
            <a:avLst/>
          </a:prstGeom>
        </p:spPr>
        <p:txBody>
          <a:bodyPr>
            <a:scene3d>
              <a:camera prst="orthographicFront"/>
              <a:lightRig rig="threePt" dir="t"/>
            </a:scene3d>
          </a:bodyPr>
          <a:lstStyle/>
          <a:p>
            <a:pPr marL="457200" indent="-457200">
              <a:buFont typeface="Wingdings" panose="05000000000000000000" charset="0"/>
              <a:buChar char="Ø"/>
            </a:pPr>
            <a:r>
              <a:rPr lang="zh-CN" altLang="en-US" sz="3600" b="1" dirty="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rPr>
              <a:t>政策背景</a:t>
            </a:r>
            <a:endParaRPr lang="zh-CN" altLang="en-US" sz="3600" b="1" dirty="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endParaRPr>
          </a:p>
        </p:txBody>
      </p:sp>
      <p:sp>
        <p:nvSpPr>
          <p:cNvPr id="12" name="矩形: 对角圆角 38"/>
          <p:cNvSpPr/>
          <p:nvPr/>
        </p:nvSpPr>
        <p:spPr>
          <a:xfrm>
            <a:off x="626110" y="1205230"/>
            <a:ext cx="11058525" cy="5255260"/>
          </a:xfrm>
          <a:prstGeom prst="round2DiagRect">
            <a:avLst/>
          </a:prstGeom>
          <a:noFill/>
          <a:ln w="12700" cap="flat" cmpd="sng" algn="ctr">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Light"/>
              <a:cs typeface="+mn-cs"/>
            </a:endParaRPr>
          </a:p>
        </p:txBody>
      </p:sp>
      <p:sp>
        <p:nvSpPr>
          <p:cNvPr id="3" name="文本框 2"/>
          <p:cNvSpPr txBox="1"/>
          <p:nvPr/>
        </p:nvSpPr>
        <p:spPr>
          <a:xfrm>
            <a:off x="720090" y="1395730"/>
            <a:ext cx="10964545" cy="5077460"/>
          </a:xfrm>
          <a:prstGeom prst="rect">
            <a:avLst/>
          </a:prstGeom>
          <a:noFill/>
        </p:spPr>
        <p:txBody>
          <a:bodyPr wrap="square" rtlCol="0" anchor="t">
            <a:spAutoFit/>
          </a:bodyPr>
          <a:p>
            <a:pPr marL="285750" indent="-285750" algn="just" defTabSz="964565" fontAlgn="auto">
              <a:lnSpc>
                <a:spcPct val="150000"/>
              </a:lnSpc>
              <a:spcBef>
                <a:spcPts val="0"/>
              </a:spcBef>
              <a:spcAft>
                <a:spcPts val="0"/>
              </a:spcAft>
              <a:buFont typeface="Wingdings" panose="05000000000000000000" charset="0"/>
              <a:buChar char="Ø"/>
              <a:defRPr/>
            </a:pPr>
            <a:r>
              <a:rPr lang="zh-CN" altLang="en-US" dirty="0">
                <a:solidFill>
                  <a:srgbClr val="FF0000"/>
                </a:solidFill>
                <a:latin typeface="新宋体" panose="02010609030101010101" charset="-122"/>
                <a:ea typeface="新宋体" panose="02010609030101010101" charset="-122"/>
                <a:cs typeface="新宋体" panose="02010609030101010101" charset="-122"/>
                <a:sym typeface="+mn-lt"/>
              </a:rPr>
              <a:t>党的十八届三中全会</a:t>
            </a:r>
            <a:r>
              <a:rPr lang="zh-CN" altLang="en-US" dirty="0">
                <a:solidFill>
                  <a:schemeClr val="accent1"/>
                </a:solidFill>
                <a:latin typeface="新宋体" panose="02010609030101010101" charset="-122"/>
                <a:ea typeface="新宋体" panose="02010609030101010101" charset="-122"/>
                <a:cs typeface="新宋体" panose="02010609030101010101" charset="-122"/>
                <a:sym typeface="+mn-lt"/>
              </a:rPr>
              <a:t>提出要加快</a:t>
            </a:r>
            <a:r>
              <a:rPr lang="zh-CN" altLang="en-US" b="1" dirty="0">
                <a:solidFill>
                  <a:schemeClr val="accent1"/>
                </a:solidFill>
                <a:latin typeface="新宋体" panose="02010609030101010101" charset="-122"/>
                <a:ea typeface="新宋体" panose="02010609030101010101" charset="-122"/>
                <a:cs typeface="新宋体" panose="02010609030101010101" charset="-122"/>
                <a:sym typeface="+mn-lt"/>
              </a:rPr>
              <a:t>资源税改革</a:t>
            </a:r>
            <a:r>
              <a:rPr lang="zh-CN" altLang="en-US" dirty="0">
                <a:solidFill>
                  <a:schemeClr val="accent1"/>
                </a:solidFill>
                <a:latin typeface="新宋体" panose="02010609030101010101" charset="-122"/>
                <a:ea typeface="新宋体" panose="02010609030101010101" charset="-122"/>
                <a:cs typeface="新宋体" panose="02010609030101010101" charset="-122"/>
                <a:sym typeface="+mn-lt"/>
              </a:rPr>
              <a:t>，逐步将</a:t>
            </a:r>
            <a:r>
              <a:rPr lang="zh-CN" altLang="en-US" b="1" dirty="0">
                <a:solidFill>
                  <a:schemeClr val="accent1"/>
                </a:solidFill>
                <a:latin typeface="新宋体" panose="02010609030101010101" charset="-122"/>
                <a:ea typeface="新宋体" panose="02010609030101010101" charset="-122"/>
                <a:cs typeface="新宋体" panose="02010609030101010101" charset="-122"/>
                <a:sym typeface="+mn-lt"/>
              </a:rPr>
              <a:t>资源税扩展</a:t>
            </a:r>
            <a:r>
              <a:rPr lang="zh-CN" altLang="en-US" dirty="0">
                <a:solidFill>
                  <a:schemeClr val="accent1"/>
                </a:solidFill>
                <a:latin typeface="新宋体" panose="02010609030101010101" charset="-122"/>
                <a:ea typeface="新宋体" panose="02010609030101010101" charset="-122"/>
                <a:cs typeface="新宋体" panose="02010609030101010101" charset="-122"/>
                <a:sym typeface="+mn-lt"/>
              </a:rPr>
              <a:t>到占用各种自然生态空间。</a:t>
            </a:r>
            <a:endParaRPr lang="zh-CN" altLang="en-US" dirty="0">
              <a:solidFill>
                <a:schemeClr val="accent1"/>
              </a:solidFill>
              <a:latin typeface="新宋体" panose="02010609030101010101" charset="-122"/>
              <a:ea typeface="新宋体" panose="02010609030101010101" charset="-122"/>
              <a:cs typeface="新宋体" panose="02010609030101010101" charset="-122"/>
              <a:sym typeface="+mn-lt"/>
            </a:endParaRPr>
          </a:p>
          <a:p>
            <a:pPr algn="just" defTabSz="964565" fontAlgn="auto">
              <a:lnSpc>
                <a:spcPct val="150000"/>
              </a:lnSpc>
              <a:spcBef>
                <a:spcPts val="0"/>
              </a:spcBef>
              <a:spcAft>
                <a:spcPts val="0"/>
              </a:spcAft>
              <a:defRPr/>
            </a:pPr>
            <a:endParaRPr lang="zh-CN" altLang="en-US" dirty="0">
              <a:solidFill>
                <a:schemeClr val="accent1"/>
              </a:solidFill>
              <a:latin typeface="新宋体" panose="02010609030101010101" charset="-122"/>
              <a:ea typeface="新宋体" panose="02010609030101010101" charset="-122"/>
              <a:cs typeface="新宋体" panose="02010609030101010101" charset="-122"/>
              <a:sym typeface="+mn-lt"/>
            </a:endParaRPr>
          </a:p>
          <a:p>
            <a:pPr marL="285750" indent="-285750" algn="just" defTabSz="964565" fontAlgn="auto">
              <a:lnSpc>
                <a:spcPct val="150000"/>
              </a:lnSpc>
              <a:spcBef>
                <a:spcPts val="0"/>
              </a:spcBef>
              <a:spcAft>
                <a:spcPts val="0"/>
              </a:spcAft>
              <a:buFont typeface="Wingdings" panose="05000000000000000000" charset="0"/>
              <a:buChar char="Ø"/>
              <a:defRPr/>
            </a:pPr>
            <a:r>
              <a:rPr lang="zh-CN" altLang="en-US" dirty="0">
                <a:solidFill>
                  <a:schemeClr val="accent1"/>
                </a:solidFill>
                <a:latin typeface="新宋体" panose="02010609030101010101" charset="-122"/>
                <a:ea typeface="新宋体" panose="02010609030101010101" charset="-122"/>
                <a:cs typeface="新宋体" panose="02010609030101010101" charset="-122"/>
                <a:sym typeface="+mn-lt"/>
              </a:rPr>
              <a:t>2016-2017年，我国先后在河北、北京、天津等10个省（自治区、直辖市）开展</a:t>
            </a:r>
            <a:r>
              <a:rPr lang="zh-CN" altLang="en-US" dirty="0">
                <a:solidFill>
                  <a:srgbClr val="FF0000"/>
                </a:solidFill>
                <a:latin typeface="新宋体" panose="02010609030101010101" charset="-122"/>
                <a:ea typeface="新宋体" panose="02010609030101010101" charset="-122"/>
                <a:cs typeface="新宋体" panose="02010609030101010101" charset="-122"/>
                <a:sym typeface="+mn-lt"/>
              </a:rPr>
              <a:t>水资源税改革试点</a:t>
            </a:r>
            <a:r>
              <a:rPr lang="zh-CN" altLang="en-US" dirty="0">
                <a:solidFill>
                  <a:schemeClr val="accent1"/>
                </a:solidFill>
                <a:latin typeface="新宋体" panose="02010609030101010101" charset="-122"/>
                <a:ea typeface="新宋体" panose="02010609030101010101" charset="-122"/>
                <a:cs typeface="新宋体" panose="02010609030101010101" charset="-122"/>
                <a:sym typeface="+mn-lt"/>
              </a:rPr>
              <a:t>。</a:t>
            </a:r>
            <a:endParaRPr lang="zh-CN" altLang="en-US" dirty="0">
              <a:solidFill>
                <a:schemeClr val="accent1"/>
              </a:solidFill>
              <a:latin typeface="新宋体" panose="02010609030101010101" charset="-122"/>
              <a:ea typeface="新宋体" panose="02010609030101010101" charset="-122"/>
              <a:cs typeface="新宋体" panose="02010609030101010101" charset="-122"/>
              <a:sym typeface="+mn-lt"/>
            </a:endParaRPr>
          </a:p>
          <a:p>
            <a:pPr algn="just" defTabSz="964565" fontAlgn="auto">
              <a:lnSpc>
                <a:spcPct val="150000"/>
              </a:lnSpc>
              <a:spcBef>
                <a:spcPts val="0"/>
              </a:spcBef>
              <a:spcAft>
                <a:spcPts val="0"/>
              </a:spcAft>
              <a:defRPr/>
            </a:pPr>
            <a:endParaRPr lang="zh-CN" altLang="en-US" dirty="0">
              <a:solidFill>
                <a:schemeClr val="accent1"/>
              </a:solidFill>
              <a:latin typeface="新宋体" panose="02010609030101010101" charset="-122"/>
              <a:ea typeface="新宋体" panose="02010609030101010101" charset="-122"/>
              <a:cs typeface="新宋体" panose="02010609030101010101" charset="-122"/>
              <a:sym typeface="+mn-lt"/>
            </a:endParaRPr>
          </a:p>
          <a:p>
            <a:pPr marL="285750" indent="-285750" algn="just" defTabSz="964565" fontAlgn="auto">
              <a:lnSpc>
                <a:spcPct val="150000"/>
              </a:lnSpc>
              <a:spcBef>
                <a:spcPts val="0"/>
              </a:spcBef>
              <a:spcAft>
                <a:spcPts val="0"/>
              </a:spcAft>
              <a:buFont typeface="Wingdings" panose="05000000000000000000" charset="0"/>
              <a:buChar char="Ø"/>
              <a:defRPr/>
            </a:pPr>
            <a:r>
              <a:rPr lang="zh-CN" altLang="en-US" dirty="0">
                <a:solidFill>
                  <a:schemeClr val="accent1"/>
                </a:solidFill>
                <a:latin typeface="新宋体" panose="02010609030101010101" charset="-122"/>
                <a:ea typeface="新宋体" panose="02010609030101010101" charset="-122"/>
                <a:cs typeface="新宋体" panose="02010609030101010101" charset="-122"/>
                <a:sym typeface="+mn-lt"/>
              </a:rPr>
              <a:t>2020年9月1日起施行的</a:t>
            </a:r>
            <a:r>
              <a:rPr lang="zh-CN" altLang="en-US" dirty="0">
                <a:solidFill>
                  <a:srgbClr val="FF0000"/>
                </a:solidFill>
                <a:latin typeface="新宋体" panose="02010609030101010101" charset="-122"/>
                <a:ea typeface="新宋体" panose="02010609030101010101" charset="-122"/>
                <a:cs typeface="新宋体" panose="02010609030101010101" charset="-122"/>
                <a:sym typeface="+mn-lt"/>
              </a:rPr>
              <a:t>资源税法</a:t>
            </a:r>
            <a:r>
              <a:rPr lang="zh-CN" altLang="en-US" dirty="0">
                <a:solidFill>
                  <a:schemeClr val="accent1"/>
                </a:solidFill>
                <a:latin typeface="新宋体" panose="02010609030101010101" charset="-122"/>
                <a:ea typeface="新宋体" panose="02010609030101010101" charset="-122"/>
                <a:cs typeface="新宋体" panose="02010609030101010101" charset="-122"/>
                <a:sym typeface="+mn-lt"/>
              </a:rPr>
              <a:t>，授权国务院可以试点征收水资源税。</a:t>
            </a:r>
            <a:endParaRPr lang="zh-CN" altLang="en-US" dirty="0">
              <a:solidFill>
                <a:schemeClr val="accent1"/>
              </a:solidFill>
              <a:latin typeface="新宋体" panose="02010609030101010101" charset="-122"/>
              <a:ea typeface="新宋体" panose="02010609030101010101" charset="-122"/>
              <a:cs typeface="新宋体" panose="02010609030101010101" charset="-122"/>
              <a:sym typeface="+mn-lt"/>
            </a:endParaRPr>
          </a:p>
          <a:p>
            <a:pPr algn="just" defTabSz="964565" fontAlgn="auto">
              <a:lnSpc>
                <a:spcPct val="150000"/>
              </a:lnSpc>
              <a:spcBef>
                <a:spcPts val="0"/>
              </a:spcBef>
              <a:spcAft>
                <a:spcPts val="0"/>
              </a:spcAft>
              <a:defRPr/>
            </a:pPr>
            <a:endParaRPr lang="zh-CN" altLang="en-US" dirty="0">
              <a:solidFill>
                <a:schemeClr val="accent1"/>
              </a:solidFill>
              <a:latin typeface="新宋体" panose="02010609030101010101" charset="-122"/>
              <a:ea typeface="新宋体" panose="02010609030101010101" charset="-122"/>
              <a:cs typeface="新宋体" panose="02010609030101010101" charset="-122"/>
              <a:sym typeface="+mn-lt"/>
            </a:endParaRPr>
          </a:p>
          <a:p>
            <a:pPr marL="285750" indent="-285750" algn="just" defTabSz="964565" fontAlgn="auto">
              <a:lnSpc>
                <a:spcPct val="150000"/>
              </a:lnSpc>
              <a:spcBef>
                <a:spcPts val="0"/>
              </a:spcBef>
              <a:spcAft>
                <a:spcPts val="0"/>
              </a:spcAft>
              <a:buFont typeface="Wingdings" panose="05000000000000000000" charset="0"/>
              <a:buChar char="Ø"/>
              <a:defRPr/>
            </a:pPr>
            <a:r>
              <a:rPr lang="zh-CN" altLang="en-US" dirty="0">
                <a:solidFill>
                  <a:srgbClr val="FF0000"/>
                </a:solidFill>
                <a:latin typeface="新宋体" panose="02010609030101010101" charset="-122"/>
                <a:ea typeface="新宋体" panose="02010609030101010101" charset="-122"/>
                <a:cs typeface="新宋体" panose="02010609030101010101" charset="-122"/>
                <a:sym typeface="+mn-lt"/>
              </a:rPr>
              <a:t>党的二十届三中全会</a:t>
            </a:r>
            <a:r>
              <a:rPr lang="zh-CN" altLang="en-US" dirty="0">
                <a:solidFill>
                  <a:schemeClr val="accent1"/>
                </a:solidFill>
                <a:latin typeface="新宋体" panose="02010609030101010101" charset="-122"/>
                <a:ea typeface="新宋体" panose="02010609030101010101" charset="-122"/>
                <a:cs typeface="新宋体" panose="02010609030101010101" charset="-122"/>
                <a:sym typeface="+mn-lt"/>
              </a:rPr>
              <a:t>明确提出了</a:t>
            </a:r>
            <a:r>
              <a:rPr lang="zh-CN" altLang="en-US" b="1" dirty="0">
                <a:solidFill>
                  <a:schemeClr val="accent1"/>
                </a:solidFill>
                <a:latin typeface="新宋体" panose="02010609030101010101" charset="-122"/>
                <a:ea typeface="新宋体" panose="02010609030101010101" charset="-122"/>
                <a:cs typeface="新宋体" panose="02010609030101010101" charset="-122"/>
                <a:sym typeface="+mn-lt"/>
              </a:rPr>
              <a:t>落实水资源刚性约束制度，全面推行水资源费改税。</a:t>
            </a:r>
            <a:endParaRPr lang="zh-CN" altLang="en-US" b="1" dirty="0">
              <a:solidFill>
                <a:schemeClr val="accent1"/>
              </a:solidFill>
              <a:latin typeface="新宋体" panose="02010609030101010101" charset="-122"/>
              <a:ea typeface="新宋体" panose="02010609030101010101" charset="-122"/>
              <a:cs typeface="新宋体" panose="02010609030101010101" charset="-122"/>
              <a:sym typeface="+mn-lt"/>
            </a:endParaRPr>
          </a:p>
          <a:p>
            <a:pPr algn="just" defTabSz="964565" fontAlgn="auto">
              <a:lnSpc>
                <a:spcPct val="150000"/>
              </a:lnSpc>
              <a:spcBef>
                <a:spcPts val="0"/>
              </a:spcBef>
              <a:spcAft>
                <a:spcPts val="0"/>
              </a:spcAft>
              <a:defRPr/>
            </a:pPr>
            <a:endParaRPr lang="zh-CN" altLang="en-US" dirty="0">
              <a:solidFill>
                <a:schemeClr val="accent1"/>
              </a:solidFill>
              <a:latin typeface="新宋体" panose="02010609030101010101" charset="-122"/>
              <a:ea typeface="新宋体" panose="02010609030101010101" charset="-122"/>
              <a:cs typeface="新宋体" panose="02010609030101010101" charset="-122"/>
              <a:sym typeface="+mn-lt"/>
            </a:endParaRPr>
          </a:p>
          <a:p>
            <a:pPr marL="285750" indent="-285750" algn="just" defTabSz="964565" fontAlgn="auto">
              <a:lnSpc>
                <a:spcPct val="150000"/>
              </a:lnSpc>
              <a:spcBef>
                <a:spcPts val="0"/>
              </a:spcBef>
              <a:spcAft>
                <a:spcPts val="0"/>
              </a:spcAft>
              <a:buFont typeface="Wingdings" panose="05000000000000000000" charset="0"/>
              <a:buChar char="u"/>
              <a:defRPr/>
            </a:pPr>
            <a:r>
              <a:rPr lang="zh-CN" altLang="en-US" b="1" dirty="0">
                <a:solidFill>
                  <a:schemeClr val="accent1"/>
                </a:solidFill>
                <a:latin typeface="新宋体" panose="02010609030101010101" charset="-122"/>
                <a:ea typeface="新宋体" panose="02010609030101010101" charset="-122"/>
                <a:cs typeface="新宋体" panose="02010609030101010101" charset="-122"/>
                <a:sym typeface="+mn-lt"/>
              </a:rPr>
              <a:t>2024年10月11日财政部、税务总局、水利部印发了《水资源税改革试点实施办法》（财税〔2024〕28号，以下简称《办法》），自2024年12月1日起全面实施水资源费改税试点。根据《办法》，国家税务总局 财政部 水利部又发布了《关于水资源税有关征管问题的公告 》（国家税务总局 财政部 水利部公告2024年第12号 ，以下简称12号公告）</a:t>
            </a:r>
            <a:endParaRPr lang="zh-CN" altLang="en-US" b="1" dirty="0">
              <a:solidFill>
                <a:schemeClr val="accent1"/>
              </a:solidFill>
              <a:latin typeface="新宋体" panose="02010609030101010101" charset="-122"/>
              <a:ea typeface="新宋体" panose="02010609030101010101" charset="-122"/>
              <a:cs typeface="新宋体" panose="02010609030101010101" charset="-122"/>
              <a:sym typeface="+mn-lt"/>
            </a:endParaRPr>
          </a:p>
        </p:txBody>
      </p:sp>
      <p:sp>
        <p:nvSpPr>
          <p:cNvPr id="4" name="下箭头 3"/>
          <p:cNvSpPr/>
          <p:nvPr/>
        </p:nvSpPr>
        <p:spPr>
          <a:xfrm>
            <a:off x="3519170" y="2119630"/>
            <a:ext cx="210820" cy="3644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下箭头 6"/>
          <p:cNvSpPr/>
          <p:nvPr/>
        </p:nvSpPr>
        <p:spPr>
          <a:xfrm>
            <a:off x="4632325" y="2918460"/>
            <a:ext cx="210820" cy="3644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下箭头 7"/>
          <p:cNvSpPr/>
          <p:nvPr/>
        </p:nvSpPr>
        <p:spPr>
          <a:xfrm>
            <a:off x="5659120" y="3752215"/>
            <a:ext cx="210820" cy="3644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下箭头 8"/>
          <p:cNvSpPr/>
          <p:nvPr/>
        </p:nvSpPr>
        <p:spPr>
          <a:xfrm>
            <a:off x="6694170" y="4568190"/>
            <a:ext cx="210820" cy="3644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transition spd="slow">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838200" y="1153160"/>
            <a:ext cx="10515600" cy="4351338"/>
          </a:xfrm>
        </p:spPr>
        <p:txBody>
          <a:bodyPr/>
          <a:p>
            <a:pPr fontAlgn="auto">
              <a:lnSpc>
                <a:spcPct val="100000"/>
              </a:lnSpc>
            </a:pPr>
            <a:r>
              <a:rPr lang="zh-CN" altLang="en-US" sz="2400">
                <a:latin typeface="微软雅黑" panose="020B0503020204020204" charset="-122"/>
                <a:ea typeface="微软雅黑" panose="020B0503020204020204" charset="-122"/>
              </a:rPr>
              <a:t>【我要办税】</a:t>
            </a:r>
            <a:r>
              <a:rPr lang="en-US" altLang="zh-CN" sz="2400">
                <a:latin typeface="微软雅黑" panose="020B0503020204020204" charset="-122"/>
                <a:ea typeface="微软雅黑" panose="020B0503020204020204" charset="-122"/>
              </a:rPr>
              <a:t>-</a:t>
            </a:r>
            <a:r>
              <a:rPr lang="zh-CN" altLang="en-US" sz="2400">
                <a:latin typeface="微软雅黑" panose="020B0503020204020204" charset="-122"/>
                <a:ea typeface="微软雅黑" panose="020B0503020204020204" charset="-122"/>
              </a:rPr>
              <a:t>【综合信息报告】</a:t>
            </a:r>
            <a:r>
              <a:rPr lang="en-US" altLang="zh-CN" sz="2400">
                <a:latin typeface="微软雅黑" panose="020B0503020204020204" charset="-122"/>
                <a:ea typeface="微软雅黑" panose="020B0503020204020204" charset="-122"/>
              </a:rPr>
              <a:t>-</a:t>
            </a:r>
            <a:r>
              <a:rPr lang="zh-CN" altLang="en-US" sz="2400">
                <a:latin typeface="微软雅黑" panose="020B0503020204020204" charset="-122"/>
                <a:ea typeface="微软雅黑" panose="020B0503020204020204" charset="-122"/>
              </a:rPr>
              <a:t>【身份信息报告】</a:t>
            </a:r>
            <a:r>
              <a:rPr lang="en-US" altLang="zh-CN" sz="2400">
                <a:latin typeface="微软雅黑" panose="020B0503020204020204" charset="-122"/>
                <a:ea typeface="微软雅黑" panose="020B0503020204020204" charset="-122"/>
              </a:rPr>
              <a:t>-</a:t>
            </a:r>
            <a:r>
              <a:rPr lang="zh-CN" altLang="en-US" sz="2400">
                <a:latin typeface="微软雅黑" panose="020B0503020204020204" charset="-122"/>
                <a:ea typeface="微软雅黑" panose="020B0503020204020204" charset="-122"/>
              </a:rPr>
              <a:t>【</a:t>
            </a:r>
            <a:r>
              <a:rPr lang="zh-CN" altLang="en-US" sz="2400">
                <a:sym typeface="+mn-ea"/>
              </a:rPr>
              <a:t>应申报税费种信息报告】，点击菜单进入税种认定界面。</a:t>
            </a:r>
            <a:endParaRPr lang="zh-CN" altLang="en-US" sz="2400"/>
          </a:p>
          <a:p>
            <a:pPr fontAlgn="auto">
              <a:lnSpc>
                <a:spcPct val="100000"/>
              </a:lnSpc>
            </a:pPr>
            <a:endParaRPr lang="zh-CN" altLang="en-US" sz="2400">
              <a:latin typeface="微软雅黑" panose="020B0503020204020204" charset="-122"/>
              <a:ea typeface="微软雅黑" panose="020B0503020204020204" charset="-122"/>
            </a:endParaRPr>
          </a:p>
        </p:txBody>
      </p:sp>
      <p:sp>
        <p:nvSpPr>
          <p:cNvPr id="5" name="标题 4"/>
          <p:cNvSpPr/>
          <p:nvPr>
            <p:ph type="title"/>
          </p:nvPr>
        </p:nvSpPr>
        <p:spPr>
          <a:xfrm>
            <a:off x="1364615" y="247650"/>
            <a:ext cx="10714990" cy="560070"/>
          </a:xfrm>
        </p:spPr>
        <p:txBody>
          <a:bodyPr>
            <a:normAutofit/>
          </a:bodyPr>
          <a:p>
            <a:r>
              <a:rPr lang="zh-CN" altLang="en-US"/>
              <a:t>全国统一规范电子税务局</a:t>
            </a:r>
            <a:r>
              <a:rPr lang="en-US" altLang="zh-CN"/>
              <a:t> - </a:t>
            </a:r>
            <a:r>
              <a:rPr lang="zh-CN" altLang="en-US"/>
              <a:t>应申报税费种信息报告</a:t>
            </a:r>
            <a:endParaRPr lang="zh-CN" altLang="en-US"/>
          </a:p>
        </p:txBody>
      </p:sp>
      <p:pic>
        <p:nvPicPr>
          <p:cNvPr id="2" name="图片 1"/>
          <p:cNvPicPr>
            <a:picLocks noChangeAspect="1"/>
          </p:cNvPicPr>
          <p:nvPr/>
        </p:nvPicPr>
        <p:blipFill>
          <a:blip r:embed="rId1"/>
          <a:stretch>
            <a:fillRect/>
          </a:stretch>
        </p:blipFill>
        <p:spPr>
          <a:xfrm>
            <a:off x="1213485" y="2232660"/>
            <a:ext cx="9765030" cy="4060190"/>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838200" y="1153160"/>
            <a:ext cx="10515600" cy="4351338"/>
          </a:xfrm>
        </p:spPr>
        <p:txBody>
          <a:bodyPr/>
          <a:p>
            <a:pPr fontAlgn="auto">
              <a:lnSpc>
                <a:spcPct val="100000"/>
              </a:lnSpc>
            </a:pPr>
            <a:r>
              <a:rPr lang="zh-CN" sz="2400">
                <a:latin typeface="微软雅黑" panose="020B0503020204020204" charset="-122"/>
                <a:ea typeface="微软雅黑" panose="020B0503020204020204" charset="-122"/>
              </a:rPr>
              <a:t>点击【补充税（费）种】种按钮</a:t>
            </a:r>
            <a:endParaRPr lang="zh-CN" altLang="en-US" sz="2400"/>
          </a:p>
          <a:p>
            <a:pPr fontAlgn="auto">
              <a:lnSpc>
                <a:spcPct val="100000"/>
              </a:lnSpc>
            </a:pPr>
            <a:endParaRPr lang="zh-CN" altLang="en-US" sz="2400">
              <a:latin typeface="微软雅黑" panose="020B0503020204020204" charset="-122"/>
              <a:ea typeface="微软雅黑" panose="020B0503020204020204" charset="-122"/>
            </a:endParaRPr>
          </a:p>
        </p:txBody>
      </p:sp>
      <p:sp>
        <p:nvSpPr>
          <p:cNvPr id="5" name="标题 4"/>
          <p:cNvSpPr/>
          <p:nvPr>
            <p:ph type="title"/>
          </p:nvPr>
        </p:nvSpPr>
        <p:spPr>
          <a:xfrm>
            <a:off x="1364615" y="247650"/>
            <a:ext cx="10714990" cy="560070"/>
          </a:xfrm>
        </p:spPr>
        <p:txBody>
          <a:bodyPr>
            <a:normAutofit/>
          </a:bodyPr>
          <a:p>
            <a:r>
              <a:rPr lang="zh-CN" altLang="en-US"/>
              <a:t>全国统一规范电子税务局</a:t>
            </a:r>
            <a:r>
              <a:rPr lang="en-US" altLang="zh-CN"/>
              <a:t> - </a:t>
            </a:r>
            <a:r>
              <a:rPr lang="zh-CN" altLang="en-US"/>
              <a:t>应申报税费种信息报告</a:t>
            </a:r>
            <a:endParaRPr lang="zh-CN" altLang="en-US"/>
          </a:p>
        </p:txBody>
      </p:sp>
      <p:pic>
        <p:nvPicPr>
          <p:cNvPr id="6" name="图片 5"/>
          <p:cNvPicPr>
            <a:picLocks noChangeAspect="1"/>
          </p:cNvPicPr>
          <p:nvPr/>
        </p:nvPicPr>
        <p:blipFill>
          <a:blip r:embed="rId1"/>
          <a:stretch>
            <a:fillRect/>
          </a:stretch>
        </p:blipFill>
        <p:spPr>
          <a:xfrm>
            <a:off x="657860" y="1818640"/>
            <a:ext cx="10876915" cy="4523105"/>
          </a:xfrm>
          <a:prstGeom prst="rect">
            <a:avLst/>
          </a:prstGeom>
        </p:spPr>
      </p:pic>
      <p:sp>
        <p:nvSpPr>
          <p:cNvPr id="4" name="流程图: 过程 3"/>
          <p:cNvSpPr/>
          <p:nvPr/>
        </p:nvSpPr>
        <p:spPr>
          <a:xfrm>
            <a:off x="9368790" y="1818640"/>
            <a:ext cx="828040" cy="429260"/>
          </a:xfrm>
          <a:prstGeom prst="flowChartProcess">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838200" y="1153160"/>
            <a:ext cx="10515600" cy="4351338"/>
          </a:xfrm>
        </p:spPr>
        <p:txBody>
          <a:bodyPr/>
          <a:p>
            <a:pPr fontAlgn="auto">
              <a:lnSpc>
                <a:spcPct val="100000"/>
              </a:lnSpc>
            </a:pPr>
            <a:r>
              <a:rPr lang="zh-CN" sz="2400">
                <a:latin typeface="微软雅黑" panose="020B0503020204020204" charset="-122"/>
                <a:ea typeface="微软雅黑" panose="020B0503020204020204" charset="-122"/>
              </a:rPr>
              <a:t>点击【新增】</a:t>
            </a:r>
            <a:endParaRPr lang="zh-CN" sz="2400">
              <a:latin typeface="微软雅黑" panose="020B0503020204020204" charset="-122"/>
              <a:ea typeface="微软雅黑" panose="020B0503020204020204" charset="-122"/>
            </a:endParaRPr>
          </a:p>
        </p:txBody>
      </p:sp>
      <p:sp>
        <p:nvSpPr>
          <p:cNvPr id="5" name="标题 4"/>
          <p:cNvSpPr/>
          <p:nvPr>
            <p:ph type="title"/>
          </p:nvPr>
        </p:nvSpPr>
        <p:spPr>
          <a:xfrm>
            <a:off x="1364615" y="247650"/>
            <a:ext cx="10714990" cy="560070"/>
          </a:xfrm>
        </p:spPr>
        <p:txBody>
          <a:bodyPr>
            <a:normAutofit/>
          </a:bodyPr>
          <a:p>
            <a:r>
              <a:rPr lang="zh-CN" altLang="en-US"/>
              <a:t>全国统一规范电子税务局</a:t>
            </a:r>
            <a:r>
              <a:rPr lang="en-US" altLang="zh-CN"/>
              <a:t> - </a:t>
            </a:r>
            <a:r>
              <a:rPr lang="zh-CN" altLang="en-US"/>
              <a:t>应申报税费种信息报告</a:t>
            </a:r>
            <a:endParaRPr lang="zh-CN" altLang="en-US"/>
          </a:p>
        </p:txBody>
      </p:sp>
      <p:pic>
        <p:nvPicPr>
          <p:cNvPr id="4" name="图片 3"/>
          <p:cNvPicPr>
            <a:picLocks noChangeAspect="1"/>
          </p:cNvPicPr>
          <p:nvPr/>
        </p:nvPicPr>
        <p:blipFill>
          <a:blip r:embed="rId1"/>
          <a:stretch>
            <a:fillRect/>
          </a:stretch>
        </p:blipFill>
        <p:spPr>
          <a:xfrm>
            <a:off x="1680845" y="1752600"/>
            <a:ext cx="8829675" cy="4714875"/>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838200" y="1153160"/>
            <a:ext cx="10515600" cy="4351338"/>
          </a:xfrm>
        </p:spPr>
        <p:txBody>
          <a:bodyPr/>
          <a:p>
            <a:pPr fontAlgn="auto">
              <a:lnSpc>
                <a:spcPct val="100000"/>
              </a:lnSpc>
            </a:pPr>
            <a:r>
              <a:rPr lang="zh-CN" sz="2400">
                <a:latin typeface="微软雅黑" panose="020B0503020204020204" charset="-122"/>
                <a:ea typeface="微软雅黑" panose="020B0503020204020204" charset="-122"/>
              </a:rPr>
              <a:t>征收项目选择</a:t>
            </a:r>
            <a:r>
              <a:rPr lang="en-US" altLang="zh-CN" sz="2400">
                <a:latin typeface="微软雅黑" panose="020B0503020204020204" charset="-122"/>
                <a:ea typeface="微软雅黑" panose="020B0503020204020204" charset="-122"/>
              </a:rPr>
              <a:t>“</a:t>
            </a:r>
            <a:r>
              <a:rPr lang="zh-CN" altLang="en-US" sz="2400">
                <a:latin typeface="微软雅黑" panose="020B0503020204020204" charset="-122"/>
                <a:ea typeface="微软雅黑" panose="020B0503020204020204" charset="-122"/>
              </a:rPr>
              <a:t>水资源税</a:t>
            </a:r>
            <a:r>
              <a:rPr lang="en-US" altLang="zh-CN" sz="2400">
                <a:latin typeface="微软雅黑" panose="020B0503020204020204" charset="-122"/>
                <a:ea typeface="微软雅黑" panose="020B0503020204020204" charset="-122"/>
              </a:rPr>
              <a:t>”</a:t>
            </a:r>
            <a:r>
              <a:rPr lang="zh-CN" altLang="en-US" sz="2400">
                <a:latin typeface="微软雅黑" panose="020B0503020204020204" charset="-122"/>
                <a:ea typeface="微软雅黑" panose="020B0503020204020204" charset="-122"/>
              </a:rPr>
              <a:t>，征收品目选择</a:t>
            </a:r>
            <a:r>
              <a:rPr lang="en-US" altLang="zh-CN" sz="2400">
                <a:latin typeface="微软雅黑" panose="020B0503020204020204" charset="-122"/>
                <a:ea typeface="微软雅黑" panose="020B0503020204020204" charset="-122"/>
              </a:rPr>
              <a:t>“</a:t>
            </a:r>
            <a:r>
              <a:rPr lang="zh-CN" altLang="en-US" sz="2400">
                <a:latin typeface="微软雅黑" panose="020B0503020204020204" charset="-122"/>
                <a:ea typeface="微软雅黑" panose="020B0503020204020204" charset="-122"/>
              </a:rPr>
              <a:t>地表水资源税</a:t>
            </a:r>
            <a:r>
              <a:rPr lang="en-US" altLang="zh-CN" sz="2400">
                <a:latin typeface="微软雅黑" panose="020B0503020204020204" charset="-122"/>
                <a:ea typeface="微软雅黑" panose="020B0503020204020204" charset="-122"/>
              </a:rPr>
              <a:t>”</a:t>
            </a:r>
            <a:r>
              <a:rPr lang="zh-CN" altLang="en-US" sz="2400">
                <a:latin typeface="微软雅黑" panose="020B0503020204020204" charset="-122"/>
                <a:ea typeface="微软雅黑" panose="020B0503020204020204" charset="-122"/>
              </a:rPr>
              <a:t>或</a:t>
            </a:r>
            <a:r>
              <a:rPr lang="en-US" altLang="zh-CN" sz="2400">
                <a:latin typeface="微软雅黑" panose="020B0503020204020204" charset="-122"/>
                <a:ea typeface="微软雅黑" panose="020B0503020204020204" charset="-122"/>
              </a:rPr>
              <a:t>“</a:t>
            </a:r>
            <a:r>
              <a:rPr lang="zh-CN" altLang="en-US" sz="2400">
                <a:latin typeface="微软雅黑" panose="020B0503020204020204" charset="-122"/>
                <a:ea typeface="微软雅黑" panose="020B0503020204020204" charset="-122"/>
              </a:rPr>
              <a:t>地下水资源税</a:t>
            </a:r>
            <a:r>
              <a:rPr lang="en-US" altLang="zh-CN" sz="2400">
                <a:latin typeface="微软雅黑" panose="020B0503020204020204" charset="-122"/>
                <a:ea typeface="微软雅黑" panose="020B0503020204020204" charset="-122"/>
              </a:rPr>
              <a:t>”</a:t>
            </a:r>
            <a:r>
              <a:rPr lang="zh-CN" altLang="en-US" sz="2400">
                <a:latin typeface="微软雅黑" panose="020B0503020204020204" charset="-122"/>
                <a:ea typeface="微软雅黑" panose="020B0503020204020204" charset="-122"/>
              </a:rPr>
              <a:t>，征收子目无需填写，选择纳税期限后，点击【提交】。</a:t>
            </a:r>
            <a:endParaRPr lang="zh-CN" altLang="en-US" sz="2400">
              <a:latin typeface="微软雅黑" panose="020B0503020204020204" charset="-122"/>
              <a:ea typeface="微软雅黑" panose="020B0503020204020204" charset="-122"/>
            </a:endParaRPr>
          </a:p>
          <a:p>
            <a:pPr fontAlgn="auto">
              <a:lnSpc>
                <a:spcPct val="100000"/>
              </a:lnSpc>
            </a:pPr>
            <a:r>
              <a:rPr lang="zh-CN" altLang="en-US" sz="2400">
                <a:latin typeface="微软雅黑" panose="020B0503020204020204" charset="-122"/>
                <a:ea typeface="微软雅黑" panose="020B0503020204020204" charset="-122"/>
              </a:rPr>
              <a:t>提交后需审核岗人员审核后生效。</a:t>
            </a:r>
            <a:endParaRPr lang="zh-CN" altLang="en-US" sz="2400">
              <a:latin typeface="微软雅黑" panose="020B0503020204020204" charset="-122"/>
              <a:ea typeface="微软雅黑" panose="020B0503020204020204" charset="-122"/>
            </a:endParaRPr>
          </a:p>
        </p:txBody>
      </p:sp>
      <p:sp>
        <p:nvSpPr>
          <p:cNvPr id="5" name="标题 4"/>
          <p:cNvSpPr/>
          <p:nvPr>
            <p:ph type="title"/>
          </p:nvPr>
        </p:nvSpPr>
        <p:spPr>
          <a:xfrm>
            <a:off x="1364615" y="247650"/>
            <a:ext cx="10714990" cy="560070"/>
          </a:xfrm>
        </p:spPr>
        <p:txBody>
          <a:bodyPr>
            <a:normAutofit/>
          </a:bodyPr>
          <a:p>
            <a:r>
              <a:rPr lang="zh-CN" altLang="en-US"/>
              <a:t>全国统一规范电子税务局</a:t>
            </a:r>
            <a:r>
              <a:rPr lang="en-US" altLang="zh-CN"/>
              <a:t> - </a:t>
            </a:r>
            <a:r>
              <a:rPr lang="zh-CN" altLang="en-US"/>
              <a:t>应申报税费种信息报告</a:t>
            </a:r>
            <a:endParaRPr lang="zh-CN" altLang="en-US"/>
          </a:p>
        </p:txBody>
      </p:sp>
      <p:pic>
        <p:nvPicPr>
          <p:cNvPr id="4" name="图片 3"/>
          <p:cNvPicPr>
            <a:picLocks noChangeAspect="1"/>
          </p:cNvPicPr>
          <p:nvPr/>
        </p:nvPicPr>
        <p:blipFill>
          <a:blip r:embed="rId1"/>
          <a:stretch>
            <a:fillRect/>
          </a:stretch>
        </p:blipFill>
        <p:spPr>
          <a:xfrm>
            <a:off x="1704975" y="2861310"/>
            <a:ext cx="8782050" cy="3133725"/>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838200" y="1153160"/>
            <a:ext cx="10515600" cy="4351338"/>
          </a:xfrm>
        </p:spPr>
        <p:txBody>
          <a:bodyPr/>
          <a:p>
            <a:pPr fontAlgn="auto">
              <a:lnSpc>
                <a:spcPct val="100000"/>
              </a:lnSpc>
            </a:pPr>
            <a:r>
              <a:rPr lang="zh-CN" altLang="en-US" sz="2400">
                <a:sym typeface="+mn-ea"/>
              </a:rPr>
              <a:t>操作路径：【我要办税】－【税费申报及缴纳】－【财产和行为税税源采集及合并申报】，点击菜单进入财产和行为税税源采集界面。</a:t>
            </a:r>
            <a:endParaRPr lang="zh-CN" altLang="en-US" sz="2400">
              <a:latin typeface="微软雅黑" panose="020B0503020204020204" charset="-122"/>
              <a:ea typeface="微软雅黑" panose="020B0503020204020204" charset="-122"/>
            </a:endParaRPr>
          </a:p>
        </p:txBody>
      </p:sp>
      <p:sp>
        <p:nvSpPr>
          <p:cNvPr id="5" name="标题 4"/>
          <p:cNvSpPr/>
          <p:nvPr>
            <p:ph type="title"/>
          </p:nvPr>
        </p:nvSpPr>
        <p:spPr>
          <a:xfrm>
            <a:off x="1364615" y="247650"/>
            <a:ext cx="10714990" cy="560070"/>
          </a:xfrm>
        </p:spPr>
        <p:txBody>
          <a:bodyPr>
            <a:normAutofit/>
          </a:bodyPr>
          <a:p>
            <a:r>
              <a:rPr lang="zh-CN" altLang="en-US"/>
              <a:t>全国统一规范电子税务局</a:t>
            </a:r>
            <a:r>
              <a:rPr lang="en-US" altLang="zh-CN"/>
              <a:t> - </a:t>
            </a:r>
            <a:r>
              <a:rPr lang="zh-CN" altLang="zh-CN"/>
              <a:t>税源采集及申报</a:t>
            </a:r>
            <a:endParaRPr lang="en-US" altLang="zh-CN"/>
          </a:p>
        </p:txBody>
      </p:sp>
      <p:pic>
        <p:nvPicPr>
          <p:cNvPr id="6" name="图片 5"/>
          <p:cNvPicPr>
            <a:picLocks noChangeAspect="1"/>
          </p:cNvPicPr>
          <p:nvPr/>
        </p:nvPicPr>
        <p:blipFill>
          <a:blip r:embed="rId1"/>
          <a:stretch>
            <a:fillRect/>
          </a:stretch>
        </p:blipFill>
        <p:spPr>
          <a:xfrm>
            <a:off x="1452880" y="2159000"/>
            <a:ext cx="9286875" cy="4242435"/>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838200" y="1153160"/>
            <a:ext cx="10515600" cy="4351338"/>
          </a:xfrm>
        </p:spPr>
        <p:txBody>
          <a:bodyPr/>
          <a:p>
            <a:pPr fontAlgn="auto">
              <a:lnSpc>
                <a:spcPct val="100000"/>
              </a:lnSpc>
            </a:pPr>
            <a:r>
              <a:rPr lang="zh-CN" altLang="en-US" sz="2400">
                <a:sym typeface="+mn-ea"/>
              </a:rPr>
              <a:t>界面显示当期需要申报的税种。如果当期没有有效的水资源税税种认定，则不显示水资源税的卡片。</a:t>
            </a:r>
            <a:endParaRPr lang="en-US" altLang="zh-CN" sz="2400">
              <a:latin typeface="微软雅黑" panose="020B0503020204020204" charset="-122"/>
              <a:ea typeface="微软雅黑" panose="020B0503020204020204" charset="-122"/>
              <a:sym typeface="+mn-ea"/>
            </a:endParaRPr>
          </a:p>
        </p:txBody>
      </p:sp>
      <p:sp>
        <p:nvSpPr>
          <p:cNvPr id="5" name="标题 4"/>
          <p:cNvSpPr/>
          <p:nvPr>
            <p:ph type="title"/>
          </p:nvPr>
        </p:nvSpPr>
        <p:spPr>
          <a:xfrm>
            <a:off x="1364615" y="247650"/>
            <a:ext cx="10714990" cy="560070"/>
          </a:xfrm>
        </p:spPr>
        <p:txBody>
          <a:bodyPr>
            <a:normAutofit/>
          </a:bodyPr>
          <a:p>
            <a:r>
              <a:rPr lang="zh-CN" altLang="en-US"/>
              <a:t>全国统一规范电子税务局</a:t>
            </a:r>
            <a:r>
              <a:rPr lang="en-US" altLang="zh-CN"/>
              <a:t> - </a:t>
            </a:r>
            <a:r>
              <a:rPr lang="zh-CN" altLang="zh-CN">
                <a:sym typeface="+mn-ea"/>
              </a:rPr>
              <a:t>税源采集及申报</a:t>
            </a:r>
            <a:endParaRPr lang="zh-CN" altLang="zh-CN"/>
          </a:p>
        </p:txBody>
      </p:sp>
      <p:pic>
        <p:nvPicPr>
          <p:cNvPr id="2" name="图片 1"/>
          <p:cNvPicPr>
            <a:picLocks noChangeAspect="1"/>
          </p:cNvPicPr>
          <p:nvPr/>
        </p:nvPicPr>
        <p:blipFill>
          <a:blip r:embed="rId1"/>
          <a:stretch>
            <a:fillRect/>
          </a:stretch>
        </p:blipFill>
        <p:spPr>
          <a:xfrm>
            <a:off x="1161415" y="2088515"/>
            <a:ext cx="9869170" cy="4530090"/>
          </a:xfrm>
          <a:prstGeom prst="rect">
            <a:avLst/>
          </a:prstGeom>
        </p:spPr>
      </p:pic>
      <p:sp>
        <p:nvSpPr>
          <p:cNvPr id="6" name="流程图: 过程 5"/>
          <p:cNvSpPr/>
          <p:nvPr/>
        </p:nvSpPr>
        <p:spPr>
          <a:xfrm>
            <a:off x="9161145" y="2088515"/>
            <a:ext cx="794385" cy="396240"/>
          </a:xfrm>
          <a:prstGeom prst="flowChartProcess">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838200" y="1153160"/>
            <a:ext cx="10515600" cy="4351338"/>
          </a:xfrm>
        </p:spPr>
        <p:txBody>
          <a:bodyPr/>
          <a:p>
            <a:pPr fontAlgn="auto">
              <a:lnSpc>
                <a:spcPct val="100000"/>
              </a:lnSpc>
            </a:pPr>
            <a:r>
              <a:rPr lang="zh-CN" altLang="en-US" sz="2400">
                <a:sym typeface="+mn-ea"/>
              </a:rPr>
              <a:t>未采集基础信息的，点击【新增税种】，选择【水资源税】。出现水资源税的卡片，点击【税源采集】。</a:t>
            </a:r>
            <a:endParaRPr lang="en-US" altLang="zh-CN" sz="2400">
              <a:latin typeface="微软雅黑" panose="020B0503020204020204" charset="-122"/>
              <a:ea typeface="微软雅黑" panose="020B0503020204020204" charset="-122"/>
              <a:sym typeface="+mn-ea"/>
            </a:endParaRPr>
          </a:p>
        </p:txBody>
      </p:sp>
      <p:sp>
        <p:nvSpPr>
          <p:cNvPr id="5" name="标题 4"/>
          <p:cNvSpPr/>
          <p:nvPr>
            <p:ph type="title"/>
          </p:nvPr>
        </p:nvSpPr>
        <p:spPr>
          <a:xfrm>
            <a:off x="1364615" y="247650"/>
            <a:ext cx="10714990" cy="560070"/>
          </a:xfrm>
        </p:spPr>
        <p:txBody>
          <a:bodyPr>
            <a:normAutofit/>
          </a:bodyPr>
          <a:p>
            <a:r>
              <a:rPr lang="zh-CN" altLang="en-US"/>
              <a:t>全国统一规范电子税务局</a:t>
            </a:r>
            <a:r>
              <a:rPr lang="en-US" altLang="zh-CN"/>
              <a:t> - </a:t>
            </a:r>
            <a:r>
              <a:rPr lang="zh-CN" altLang="zh-CN">
                <a:sym typeface="+mn-ea"/>
              </a:rPr>
              <a:t>税源采集及申报</a:t>
            </a:r>
            <a:endParaRPr lang="zh-CN" altLang="zh-CN"/>
          </a:p>
        </p:txBody>
      </p:sp>
      <p:grpSp>
        <p:nvGrpSpPr>
          <p:cNvPr id="6" name="组合 5"/>
          <p:cNvGrpSpPr/>
          <p:nvPr/>
        </p:nvGrpSpPr>
        <p:grpSpPr>
          <a:xfrm>
            <a:off x="1161415" y="2058035"/>
            <a:ext cx="9869170" cy="4530090"/>
            <a:chOff x="1829" y="2937"/>
            <a:chExt cx="15542" cy="7134"/>
          </a:xfrm>
        </p:grpSpPr>
        <p:pic>
          <p:nvPicPr>
            <p:cNvPr id="2" name="图片 1"/>
            <p:cNvPicPr>
              <a:picLocks noChangeAspect="1"/>
            </p:cNvPicPr>
            <p:nvPr/>
          </p:nvPicPr>
          <p:blipFill>
            <a:blip r:embed="rId1"/>
            <a:stretch>
              <a:fillRect/>
            </a:stretch>
          </p:blipFill>
          <p:spPr>
            <a:xfrm>
              <a:off x="1829" y="2937"/>
              <a:ext cx="15542" cy="7134"/>
            </a:xfrm>
            <a:prstGeom prst="rect">
              <a:avLst/>
            </a:prstGeom>
          </p:spPr>
        </p:pic>
        <p:sp>
          <p:nvSpPr>
            <p:cNvPr id="4" name="矩形 3"/>
            <p:cNvSpPr/>
            <p:nvPr/>
          </p:nvSpPr>
          <p:spPr>
            <a:xfrm>
              <a:off x="11668" y="6133"/>
              <a:ext cx="2595" cy="1560"/>
            </a:xfrm>
            <a:prstGeom prst="rect">
              <a:avLst/>
            </a:prstGeom>
            <a:noFill/>
            <a:ln w="38100" cmpd="sng">
              <a:solidFill>
                <a:srgbClr val="FF3300"/>
              </a:solidFill>
              <a:prstDash val="solid"/>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sp>
        <p:nvSpPr>
          <p:cNvPr id="7" name="流程图: 过程 6"/>
          <p:cNvSpPr/>
          <p:nvPr/>
        </p:nvSpPr>
        <p:spPr>
          <a:xfrm>
            <a:off x="9178925" y="2058035"/>
            <a:ext cx="758825" cy="395605"/>
          </a:xfrm>
          <a:prstGeom prst="flowChartProcess">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838200" y="1153160"/>
            <a:ext cx="10515600" cy="4351338"/>
          </a:xfrm>
        </p:spPr>
        <p:txBody>
          <a:bodyPr/>
          <a:p>
            <a:pPr fontAlgn="auto">
              <a:lnSpc>
                <a:spcPct val="100000"/>
              </a:lnSpc>
            </a:pPr>
            <a:r>
              <a:rPr lang="zh-CN" altLang="en-US" sz="2400">
                <a:sym typeface="+mn-ea"/>
              </a:rPr>
              <a:t>未采集基础信息的，点击【新增税种】，选择【水资源税】。出现水资源税的卡片，点击【税源采集】。</a:t>
            </a:r>
            <a:endParaRPr lang="zh-CN" altLang="en-US" sz="2400">
              <a:sym typeface="+mn-ea"/>
            </a:endParaRPr>
          </a:p>
          <a:p>
            <a:pPr fontAlgn="auto">
              <a:lnSpc>
                <a:spcPct val="100000"/>
              </a:lnSpc>
            </a:pPr>
            <a:endParaRPr lang="en-US" altLang="zh-CN" sz="2400">
              <a:latin typeface="微软雅黑" panose="020B0503020204020204" charset="-122"/>
              <a:ea typeface="微软雅黑" panose="020B0503020204020204" charset="-122"/>
              <a:sym typeface="+mn-ea"/>
            </a:endParaRPr>
          </a:p>
        </p:txBody>
      </p:sp>
      <p:sp>
        <p:nvSpPr>
          <p:cNvPr id="5" name="标题 4"/>
          <p:cNvSpPr/>
          <p:nvPr>
            <p:ph type="title"/>
          </p:nvPr>
        </p:nvSpPr>
        <p:spPr>
          <a:xfrm>
            <a:off x="1364615" y="247650"/>
            <a:ext cx="10714990" cy="560070"/>
          </a:xfrm>
        </p:spPr>
        <p:txBody>
          <a:bodyPr>
            <a:normAutofit/>
          </a:bodyPr>
          <a:p>
            <a:r>
              <a:rPr lang="zh-CN" altLang="en-US"/>
              <a:t>全国统一规范电子税务局</a:t>
            </a:r>
            <a:r>
              <a:rPr lang="en-US" altLang="zh-CN"/>
              <a:t> - </a:t>
            </a:r>
            <a:r>
              <a:rPr lang="zh-CN" altLang="zh-CN">
                <a:sym typeface="+mn-ea"/>
              </a:rPr>
              <a:t>税源采集及申报</a:t>
            </a:r>
            <a:endParaRPr lang="zh-CN" altLang="zh-CN"/>
          </a:p>
        </p:txBody>
      </p:sp>
      <p:pic>
        <p:nvPicPr>
          <p:cNvPr id="7" name="图片 6"/>
          <p:cNvPicPr>
            <a:picLocks noChangeAspect="1"/>
          </p:cNvPicPr>
          <p:nvPr/>
        </p:nvPicPr>
        <p:blipFill>
          <a:blip r:embed="rId1"/>
          <a:stretch>
            <a:fillRect/>
          </a:stretch>
        </p:blipFill>
        <p:spPr>
          <a:xfrm>
            <a:off x="1459865" y="2107565"/>
            <a:ext cx="9272905" cy="4257040"/>
          </a:xfrm>
          <a:prstGeom prst="rect">
            <a:avLst/>
          </a:prstGeom>
        </p:spPr>
      </p:pic>
      <p:sp>
        <p:nvSpPr>
          <p:cNvPr id="2" name="流程图: 过程 1"/>
          <p:cNvSpPr/>
          <p:nvPr/>
        </p:nvSpPr>
        <p:spPr>
          <a:xfrm>
            <a:off x="9005570" y="2107565"/>
            <a:ext cx="785495" cy="378460"/>
          </a:xfrm>
          <a:prstGeom prst="flowChartProcess">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838200" y="1153160"/>
            <a:ext cx="10515600" cy="4351338"/>
          </a:xfrm>
        </p:spPr>
        <p:txBody>
          <a:bodyPr/>
          <a:p>
            <a:pPr fontAlgn="auto">
              <a:lnSpc>
                <a:spcPct val="100000"/>
              </a:lnSpc>
            </a:pPr>
            <a:endParaRPr lang="zh-CN" altLang="en-US" sz="2400">
              <a:sym typeface="+mn-ea"/>
            </a:endParaRPr>
          </a:p>
          <a:p>
            <a:pPr fontAlgn="auto">
              <a:lnSpc>
                <a:spcPct val="100000"/>
              </a:lnSpc>
            </a:pPr>
            <a:r>
              <a:rPr lang="zh-CN" altLang="en-US" sz="2400">
                <a:latin typeface="微软雅黑" panose="020B0503020204020204" charset="-122"/>
                <a:ea typeface="微软雅黑" panose="020B0503020204020204" charset="-122"/>
                <a:sym typeface="+mn-ea"/>
              </a:rPr>
              <a:t>已采集基础信息，已做税种认定，当期应申报的，系统会自动带出水资源税卡片，可直接点击【税源采集】</a:t>
            </a:r>
            <a:endParaRPr lang="zh-CN" altLang="en-US" sz="2400">
              <a:latin typeface="微软雅黑" panose="020B0503020204020204" charset="-122"/>
              <a:ea typeface="微软雅黑" panose="020B0503020204020204" charset="-122"/>
              <a:sym typeface="+mn-ea"/>
            </a:endParaRPr>
          </a:p>
        </p:txBody>
      </p:sp>
      <p:sp>
        <p:nvSpPr>
          <p:cNvPr id="5" name="标题 4"/>
          <p:cNvSpPr/>
          <p:nvPr>
            <p:ph type="title"/>
          </p:nvPr>
        </p:nvSpPr>
        <p:spPr>
          <a:xfrm>
            <a:off x="1364615" y="247650"/>
            <a:ext cx="10714990" cy="560070"/>
          </a:xfrm>
        </p:spPr>
        <p:txBody>
          <a:bodyPr>
            <a:normAutofit/>
          </a:bodyPr>
          <a:p>
            <a:r>
              <a:rPr lang="zh-CN" altLang="en-US"/>
              <a:t>全国统一规范电子税务局</a:t>
            </a:r>
            <a:r>
              <a:rPr lang="en-US" altLang="zh-CN"/>
              <a:t> - </a:t>
            </a:r>
            <a:r>
              <a:rPr lang="zh-CN" altLang="zh-CN">
                <a:sym typeface="+mn-ea"/>
              </a:rPr>
              <a:t>税源采集及申报</a:t>
            </a:r>
            <a:endParaRPr lang="zh-CN" altLang="zh-CN"/>
          </a:p>
        </p:txBody>
      </p:sp>
      <p:pic>
        <p:nvPicPr>
          <p:cNvPr id="2" name="图片 1"/>
          <p:cNvPicPr>
            <a:picLocks noChangeAspect="1"/>
          </p:cNvPicPr>
          <p:nvPr/>
        </p:nvPicPr>
        <p:blipFill>
          <a:blip r:embed="rId1"/>
          <a:stretch>
            <a:fillRect/>
          </a:stretch>
        </p:blipFill>
        <p:spPr>
          <a:xfrm>
            <a:off x="2115820" y="2926080"/>
            <a:ext cx="7960995" cy="3646170"/>
          </a:xfrm>
          <a:prstGeom prst="rect">
            <a:avLst/>
          </a:prstGeom>
        </p:spPr>
      </p:pic>
      <p:sp>
        <p:nvSpPr>
          <p:cNvPr id="4" name="流程图: 过程 3"/>
          <p:cNvSpPr/>
          <p:nvPr/>
        </p:nvSpPr>
        <p:spPr>
          <a:xfrm>
            <a:off x="8539480" y="2926080"/>
            <a:ext cx="792480" cy="315595"/>
          </a:xfrm>
          <a:prstGeom prst="flowChartProcess">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838200" y="1153160"/>
            <a:ext cx="10515600" cy="4351338"/>
          </a:xfrm>
        </p:spPr>
        <p:txBody>
          <a:bodyPr/>
          <a:p>
            <a:pPr fontAlgn="auto">
              <a:lnSpc>
                <a:spcPct val="100000"/>
              </a:lnSpc>
            </a:pPr>
            <a:r>
              <a:rPr lang="zh-CN" altLang="en-US" sz="2400">
                <a:sym typeface="+mn-ea"/>
              </a:rPr>
              <a:t>【往期补录】是供</a:t>
            </a:r>
            <a:r>
              <a:rPr lang="zh-CN" altLang="en-US" sz="2400"/>
              <a:t>试点地区补申报2024年12月之前属期的功能，广州市纳税人可以忽略这个按钮。</a:t>
            </a:r>
            <a:endParaRPr lang="zh-CN" altLang="en-US" sz="2400"/>
          </a:p>
        </p:txBody>
      </p:sp>
      <p:sp>
        <p:nvSpPr>
          <p:cNvPr id="5" name="标题 4"/>
          <p:cNvSpPr/>
          <p:nvPr>
            <p:ph type="title"/>
          </p:nvPr>
        </p:nvSpPr>
        <p:spPr>
          <a:xfrm>
            <a:off x="1364615" y="247650"/>
            <a:ext cx="10714990" cy="560070"/>
          </a:xfrm>
        </p:spPr>
        <p:txBody>
          <a:bodyPr>
            <a:normAutofit/>
          </a:bodyPr>
          <a:p>
            <a:r>
              <a:rPr lang="zh-CN" altLang="en-US"/>
              <a:t>全国统一规范电子税务局</a:t>
            </a:r>
            <a:r>
              <a:rPr lang="en-US" altLang="zh-CN"/>
              <a:t> - </a:t>
            </a:r>
            <a:r>
              <a:rPr lang="zh-CN" altLang="zh-CN">
                <a:sym typeface="+mn-ea"/>
              </a:rPr>
              <a:t>税源采集及申报</a:t>
            </a:r>
            <a:endParaRPr lang="zh-CN" altLang="zh-CN"/>
          </a:p>
        </p:txBody>
      </p:sp>
      <p:pic>
        <p:nvPicPr>
          <p:cNvPr id="8" name="图片 7"/>
          <p:cNvPicPr>
            <a:picLocks noChangeAspect="1"/>
          </p:cNvPicPr>
          <p:nvPr/>
        </p:nvPicPr>
        <p:blipFill>
          <a:blip r:embed="rId1"/>
          <a:stretch>
            <a:fillRect/>
          </a:stretch>
        </p:blipFill>
        <p:spPr>
          <a:xfrm>
            <a:off x="213360" y="2113280"/>
            <a:ext cx="11764645" cy="436689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idx="4294967295"/>
          </p:nvPr>
        </p:nvSpPr>
        <p:spPr>
          <a:xfrm>
            <a:off x="626110" y="340995"/>
            <a:ext cx="3592830" cy="525145"/>
          </a:xfrm>
          <a:prstGeom prst="rect">
            <a:avLst/>
          </a:prstGeom>
        </p:spPr>
        <p:txBody>
          <a:bodyPr vert="horz" rtlCol="0">
            <a:normAutofit fontScale="90000"/>
            <a:scene3d>
              <a:camera prst="orthographicFront"/>
              <a:lightRig rig="threePt" dir="t"/>
            </a:scene3d>
          </a:bodyPr>
          <a:lstStyle/>
          <a:p>
            <a:pPr marL="457200" lvl="0" indent="-457200" algn="l">
              <a:buClrTx/>
              <a:buSzTx/>
              <a:buFont typeface="Wingdings" panose="05000000000000000000" charset="0"/>
              <a:buChar char="Ø"/>
            </a:pPr>
            <a:r>
              <a:rPr lang="zh-CN" altLang="en-US" sz="4000" b="1" dirty="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制定原则</a:t>
            </a:r>
            <a:endParaRPr lang="zh-CN" altLang="en-US" sz="4000" b="1" dirty="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endParaRPr>
          </a:p>
        </p:txBody>
      </p:sp>
      <p:sp>
        <p:nvSpPr>
          <p:cNvPr id="12" name="矩形: 对角圆角 38"/>
          <p:cNvSpPr/>
          <p:nvPr/>
        </p:nvSpPr>
        <p:spPr>
          <a:xfrm>
            <a:off x="626110" y="1205230"/>
            <a:ext cx="11058525" cy="5255260"/>
          </a:xfrm>
          <a:prstGeom prst="round2DiagRect">
            <a:avLst/>
          </a:prstGeom>
          <a:noFill/>
          <a:ln w="12700" cap="flat" cmpd="sng" algn="ctr">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Light"/>
              <a:cs typeface="+mn-cs"/>
            </a:endParaRPr>
          </a:p>
        </p:txBody>
      </p:sp>
      <p:grpSp>
        <p:nvGrpSpPr>
          <p:cNvPr id="2" name="组合 1"/>
          <p:cNvGrpSpPr/>
          <p:nvPr/>
        </p:nvGrpSpPr>
        <p:grpSpPr>
          <a:xfrm>
            <a:off x="1207722" y="1706557"/>
            <a:ext cx="4485712" cy="1895521"/>
            <a:chOff x="1030958" y="1541897"/>
            <a:chExt cx="4485712" cy="1895521"/>
          </a:xfrm>
        </p:grpSpPr>
        <p:sp>
          <p:nvSpPr>
            <p:cNvPr id="3" name="文本框 22"/>
            <p:cNvSpPr txBox="1"/>
            <p:nvPr/>
          </p:nvSpPr>
          <p:spPr>
            <a:xfrm>
              <a:off x="2041951" y="1709158"/>
              <a:ext cx="3257550" cy="368935"/>
            </a:xfrm>
            <a:prstGeom prst="rect">
              <a:avLst/>
            </a:prstGeom>
            <a:noFill/>
          </p:spPr>
          <p:txBody>
            <a:bodyPr wrap="square" lIns="0" tIns="0" rIns="0" bIns="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u="none" strike="noStrike" kern="1200" cap="none" spc="0" normalizeH="0" baseline="0" noProof="0" dirty="0">
                  <a:ln>
                    <a:noFill/>
                  </a:ln>
                  <a:solidFill>
                    <a:srgbClr val="353334"/>
                  </a:solidFill>
                  <a:effectLst/>
                  <a:uLnTx/>
                  <a:uFillTx/>
                  <a:latin typeface="Source Han Serif CN Heavy" panose="02020400000000000000" pitchFamily="18" charset="-128"/>
                  <a:ea typeface="Source Han Serif CN Heavy" panose="02020400000000000000" pitchFamily="18" charset="-128"/>
                </a:rPr>
                <a:t>一是实现平稳转换</a:t>
              </a:r>
              <a:endParaRPr kumimoji="0" lang="zh-CN" altLang="en-US" sz="2400" b="1" u="none" strike="noStrike" kern="1200" cap="none" spc="0" normalizeH="0" baseline="0" noProof="0" dirty="0">
                <a:ln>
                  <a:noFill/>
                </a:ln>
                <a:solidFill>
                  <a:srgbClr val="353334"/>
                </a:solidFill>
                <a:effectLst/>
                <a:uLnTx/>
                <a:uFillTx/>
                <a:latin typeface="Source Han Serif CN Heavy" panose="02020400000000000000" pitchFamily="18" charset="-128"/>
                <a:ea typeface="Source Han Serif CN Heavy" panose="02020400000000000000" pitchFamily="18" charset="-128"/>
              </a:endParaRPr>
            </a:p>
          </p:txBody>
        </p:sp>
        <p:sp>
          <p:nvSpPr>
            <p:cNvPr id="5" name="文本框 23"/>
            <p:cNvSpPr txBox="1"/>
            <p:nvPr/>
          </p:nvSpPr>
          <p:spPr>
            <a:xfrm>
              <a:off x="1030958" y="2329978"/>
              <a:ext cx="4485712" cy="1107440"/>
            </a:xfrm>
            <a:prstGeom prst="rect">
              <a:avLst/>
            </a:prstGeom>
            <a:noFill/>
          </p:spPr>
          <p:txBody>
            <a:bodyPr wrap="square" lIns="0" tIns="0" rIns="0" bIns="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64565" fontAlgn="auto">
                <a:lnSpc>
                  <a:spcPct val="150000"/>
                </a:lnSpc>
                <a:spcBef>
                  <a:spcPts val="0"/>
                </a:spcBef>
                <a:spcAft>
                  <a:spcPts val="0"/>
                </a:spcAft>
                <a:defRPr/>
              </a:pPr>
              <a:r>
                <a:rPr lang="zh-CN" altLang="en-US" sz="1600" dirty="0">
                  <a:solidFill>
                    <a:srgbClr val="4F4F4F"/>
                  </a:solidFill>
                  <a:latin typeface="新宋体" panose="02010609030101010101" charset="-122"/>
                  <a:ea typeface="新宋体" panose="02010609030101010101" charset="-122"/>
                  <a:cs typeface="+mn-ea"/>
                  <a:sym typeface="+mn-lt"/>
                </a:rPr>
                <a:t>维持纳税人、征税对象、计征方式等基本税制要素不变，同时根据情况发展变化和税收征管实际，合理调整相关政策。</a:t>
              </a:r>
              <a:endParaRPr lang="zh-CN" altLang="en-US" sz="1600" dirty="0">
                <a:solidFill>
                  <a:srgbClr val="4F4F4F"/>
                </a:solidFill>
                <a:latin typeface="新宋体" panose="02010609030101010101" charset="-122"/>
                <a:ea typeface="新宋体" panose="02010609030101010101" charset="-122"/>
                <a:cs typeface="+mn-ea"/>
                <a:sym typeface="+mn-lt"/>
              </a:endParaRPr>
            </a:p>
          </p:txBody>
        </p:sp>
        <p:sp>
          <p:nvSpPr>
            <p:cNvPr id="7" name="文本框 6"/>
            <p:cNvSpPr txBox="1"/>
            <p:nvPr/>
          </p:nvSpPr>
          <p:spPr>
            <a:xfrm>
              <a:off x="1234158" y="1541897"/>
              <a:ext cx="256540" cy="615315"/>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4000" b="1" u="none" strike="noStrike" kern="1200" cap="none" spc="0" normalizeH="0" baseline="0" noProof="0" dirty="0">
                  <a:ln>
                    <a:noFill/>
                  </a:ln>
                  <a:solidFill>
                    <a:srgbClr val="0163BB"/>
                  </a:solidFill>
                  <a:effectLst/>
                  <a:uLnTx/>
                  <a:uFillTx/>
                  <a:latin typeface="Source Han Serif CN Heavy" panose="02020400000000000000" pitchFamily="18" charset="-128"/>
                  <a:ea typeface="Source Han Serif CN Heavy" panose="02020400000000000000" pitchFamily="18" charset="-128"/>
                </a:rPr>
                <a:t>1</a:t>
              </a:r>
              <a:endParaRPr kumimoji="0" lang="zh-CN" altLang="en-US" sz="4000" b="1" u="none" strike="noStrike" kern="1200" cap="none" spc="0" normalizeH="0" baseline="0" noProof="0" dirty="0">
                <a:ln>
                  <a:noFill/>
                </a:ln>
                <a:solidFill>
                  <a:srgbClr val="0163BB"/>
                </a:solidFill>
                <a:effectLst/>
                <a:uLnTx/>
                <a:uFillTx/>
                <a:latin typeface="Source Han Serif CN Heavy" panose="02020400000000000000" pitchFamily="18" charset="-128"/>
                <a:ea typeface="Source Han Serif CN Heavy" panose="02020400000000000000" pitchFamily="18" charset="-128"/>
              </a:endParaRPr>
            </a:p>
          </p:txBody>
        </p:sp>
        <p:cxnSp>
          <p:nvCxnSpPr>
            <p:cNvPr id="8" name="直接连接符 90"/>
            <p:cNvCxnSpPr/>
            <p:nvPr/>
          </p:nvCxnSpPr>
          <p:spPr>
            <a:xfrm flipH="1">
              <a:off x="1725511" y="1671280"/>
              <a:ext cx="161551" cy="437238"/>
            </a:xfrm>
            <a:prstGeom prst="line">
              <a:avLst/>
            </a:prstGeom>
            <a:ln w="12700" cap="rnd">
              <a:round/>
            </a:ln>
          </p:spPr>
          <p:style>
            <a:lnRef idx="1">
              <a:schemeClr val="accent1"/>
            </a:lnRef>
            <a:fillRef idx="0">
              <a:schemeClr val="accent1"/>
            </a:fillRef>
            <a:effectRef idx="0">
              <a:schemeClr val="accent1"/>
            </a:effectRef>
            <a:fontRef idx="minor">
              <a:schemeClr val="tx1"/>
            </a:fontRef>
          </p:style>
        </p:cxnSp>
      </p:grpSp>
      <p:grpSp>
        <p:nvGrpSpPr>
          <p:cNvPr id="9" name="组合 8"/>
          <p:cNvGrpSpPr/>
          <p:nvPr/>
        </p:nvGrpSpPr>
        <p:grpSpPr>
          <a:xfrm>
            <a:off x="1242012" y="3952875"/>
            <a:ext cx="4451206" cy="1509334"/>
            <a:chOff x="1030958" y="1541897"/>
            <a:chExt cx="4451206" cy="1509334"/>
          </a:xfrm>
        </p:grpSpPr>
        <p:sp>
          <p:nvSpPr>
            <p:cNvPr id="10" name="文本框 22"/>
            <p:cNvSpPr txBox="1"/>
            <p:nvPr/>
          </p:nvSpPr>
          <p:spPr>
            <a:xfrm>
              <a:off x="2041951" y="1734558"/>
              <a:ext cx="3257550" cy="368935"/>
            </a:xfrm>
            <a:prstGeom prst="rect">
              <a:avLst/>
            </a:prstGeom>
            <a:noFill/>
          </p:spPr>
          <p:txBody>
            <a:bodyPr wrap="square" lIns="0" tIns="0" rIns="0" bIns="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u="none" strike="noStrike" kern="1200" cap="none" spc="0" normalizeH="0" baseline="0" noProof="0" dirty="0">
                  <a:ln>
                    <a:noFill/>
                  </a:ln>
                  <a:solidFill>
                    <a:srgbClr val="353334"/>
                  </a:solidFill>
                  <a:effectLst/>
                  <a:uLnTx/>
                  <a:uFillTx/>
                  <a:latin typeface="Source Han Serif CN Heavy" panose="02020400000000000000" pitchFamily="18" charset="-128"/>
                  <a:ea typeface="Source Han Serif CN Heavy" panose="02020400000000000000" pitchFamily="18" charset="-128"/>
                </a:rPr>
                <a:t>二是强化分类调控</a:t>
              </a:r>
              <a:endParaRPr kumimoji="0" lang="zh-CN" altLang="en-US" sz="2400" b="1" u="none" strike="noStrike" kern="1200" cap="none" spc="0" normalizeH="0" baseline="0" noProof="0" dirty="0">
                <a:ln>
                  <a:noFill/>
                </a:ln>
                <a:solidFill>
                  <a:srgbClr val="353334"/>
                </a:solidFill>
                <a:effectLst/>
                <a:uLnTx/>
                <a:uFillTx/>
                <a:latin typeface="Source Han Serif CN Heavy" panose="02020400000000000000" pitchFamily="18" charset="-128"/>
                <a:ea typeface="Source Han Serif CN Heavy" panose="02020400000000000000" pitchFamily="18" charset="-128"/>
              </a:endParaRPr>
            </a:p>
          </p:txBody>
        </p:sp>
        <p:sp>
          <p:nvSpPr>
            <p:cNvPr id="11" name="文本框 23"/>
            <p:cNvSpPr txBox="1"/>
            <p:nvPr/>
          </p:nvSpPr>
          <p:spPr>
            <a:xfrm>
              <a:off x="1030958" y="2312726"/>
              <a:ext cx="4451206" cy="738505"/>
            </a:xfrm>
            <a:prstGeom prst="rect">
              <a:avLst/>
            </a:prstGeom>
            <a:noFill/>
          </p:spPr>
          <p:txBody>
            <a:bodyPr wrap="square" lIns="0" tIns="0" rIns="0" bIns="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964565" fontAlgn="auto">
                <a:lnSpc>
                  <a:spcPct val="150000"/>
                </a:lnSpc>
                <a:spcBef>
                  <a:spcPts val="0"/>
                </a:spcBef>
                <a:spcAft>
                  <a:spcPts val="0"/>
                </a:spcAft>
                <a:buClrTx/>
                <a:buSzTx/>
                <a:buFontTx/>
                <a:defRPr/>
              </a:pPr>
              <a:r>
                <a:rPr lang="zh-CN" altLang="en-US" sz="1600" dirty="0">
                  <a:solidFill>
                    <a:srgbClr val="4F4F4F"/>
                  </a:solidFill>
                  <a:latin typeface="新宋体" panose="02010609030101010101" charset="-122"/>
                  <a:ea typeface="新宋体" panose="02010609030101010101" charset="-122"/>
                  <a:cs typeface="+mn-ea"/>
                  <a:sym typeface="+mn-lt"/>
                </a:rPr>
                <a:t>根据不同地区水资源节约保护需要、不同行业取用水特点和社会承受能力，分类确定税率标准。</a:t>
              </a:r>
              <a:endParaRPr lang="zh-CN" altLang="en-US" sz="1600" dirty="0">
                <a:solidFill>
                  <a:srgbClr val="4F4F4F"/>
                </a:solidFill>
                <a:latin typeface="新宋体" panose="02010609030101010101" charset="-122"/>
                <a:ea typeface="新宋体" panose="02010609030101010101" charset="-122"/>
                <a:cs typeface="+mn-ea"/>
                <a:sym typeface="+mn-lt"/>
              </a:endParaRPr>
            </a:p>
          </p:txBody>
        </p:sp>
        <p:sp>
          <p:nvSpPr>
            <p:cNvPr id="13" name="文本框 12"/>
            <p:cNvSpPr txBox="1"/>
            <p:nvPr/>
          </p:nvSpPr>
          <p:spPr>
            <a:xfrm>
              <a:off x="1234158" y="1541897"/>
              <a:ext cx="256540" cy="615315"/>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4000" b="1" u="none" strike="noStrike" kern="1200" cap="none" spc="0" normalizeH="0" baseline="0" noProof="0" dirty="0">
                  <a:ln>
                    <a:noFill/>
                  </a:ln>
                  <a:solidFill>
                    <a:srgbClr val="02A5FF"/>
                  </a:solidFill>
                  <a:effectLst/>
                  <a:uLnTx/>
                  <a:uFillTx/>
                  <a:latin typeface="Source Han Serif CN Heavy" panose="02020400000000000000" pitchFamily="18" charset="-128"/>
                  <a:ea typeface="Source Han Serif CN Heavy" panose="02020400000000000000" pitchFamily="18" charset="-128"/>
                </a:rPr>
                <a:t>2</a:t>
              </a:r>
              <a:endParaRPr kumimoji="0" lang="zh-CN" altLang="en-US" sz="4000" b="1" u="none" strike="noStrike" kern="1200" cap="none" spc="0" normalizeH="0" baseline="0" noProof="0" dirty="0">
                <a:ln>
                  <a:noFill/>
                </a:ln>
                <a:solidFill>
                  <a:srgbClr val="02A5FF"/>
                </a:solidFill>
                <a:effectLst/>
                <a:uLnTx/>
                <a:uFillTx/>
                <a:latin typeface="Source Han Serif CN Heavy" panose="02020400000000000000" pitchFamily="18" charset="-128"/>
                <a:ea typeface="Source Han Serif CN Heavy" panose="02020400000000000000" pitchFamily="18" charset="-128"/>
              </a:endParaRPr>
            </a:p>
          </p:txBody>
        </p:sp>
        <p:cxnSp>
          <p:nvCxnSpPr>
            <p:cNvPr id="24" name="直接连接符 95"/>
            <p:cNvCxnSpPr/>
            <p:nvPr/>
          </p:nvCxnSpPr>
          <p:spPr>
            <a:xfrm flipH="1">
              <a:off x="1725511" y="1671280"/>
              <a:ext cx="161551" cy="437238"/>
            </a:xfrm>
            <a:prstGeom prst="line">
              <a:avLst/>
            </a:prstGeom>
            <a:ln w="12700" cap="rnd">
              <a:solidFill>
                <a:schemeClr val="accent2"/>
              </a:solidFill>
              <a:round/>
            </a:ln>
          </p:spPr>
          <p:style>
            <a:lnRef idx="1">
              <a:schemeClr val="accent1"/>
            </a:lnRef>
            <a:fillRef idx="0">
              <a:schemeClr val="accent1"/>
            </a:fillRef>
            <a:effectRef idx="0">
              <a:schemeClr val="accent1"/>
            </a:effectRef>
            <a:fontRef idx="minor">
              <a:schemeClr val="tx1"/>
            </a:fontRef>
          </p:style>
        </p:cxnSp>
      </p:grpSp>
      <p:grpSp>
        <p:nvGrpSpPr>
          <p:cNvPr id="27" name="组合 26"/>
          <p:cNvGrpSpPr/>
          <p:nvPr/>
        </p:nvGrpSpPr>
        <p:grpSpPr>
          <a:xfrm>
            <a:off x="6725752" y="1706557"/>
            <a:ext cx="4485712" cy="1157016"/>
            <a:chOff x="1030958" y="1541897"/>
            <a:chExt cx="4485712" cy="1157016"/>
          </a:xfrm>
        </p:grpSpPr>
        <p:sp>
          <p:nvSpPr>
            <p:cNvPr id="28" name="文本框 22"/>
            <p:cNvSpPr txBox="1"/>
            <p:nvPr/>
          </p:nvSpPr>
          <p:spPr>
            <a:xfrm>
              <a:off x="2054651" y="1734558"/>
              <a:ext cx="3257550" cy="368935"/>
            </a:xfrm>
            <a:prstGeom prst="rect">
              <a:avLst/>
            </a:prstGeom>
            <a:noFill/>
          </p:spPr>
          <p:txBody>
            <a:bodyPr wrap="square" lIns="0" tIns="0" rIns="0" bIns="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u="none" strike="noStrike" kern="1200" cap="none" spc="0" normalizeH="0" baseline="0" noProof="0" dirty="0">
                  <a:ln>
                    <a:noFill/>
                  </a:ln>
                  <a:solidFill>
                    <a:srgbClr val="353334"/>
                  </a:solidFill>
                  <a:effectLst/>
                  <a:uLnTx/>
                  <a:uFillTx/>
                  <a:latin typeface="Source Han Serif CN Heavy" panose="02020400000000000000" pitchFamily="18" charset="-128"/>
                  <a:ea typeface="Source Han Serif CN Heavy" panose="02020400000000000000" pitchFamily="18" charset="-128"/>
                </a:rPr>
                <a:t>三是体现地区差异</a:t>
              </a:r>
              <a:endParaRPr kumimoji="0" lang="zh-CN" altLang="en-US" sz="2400" b="1" u="none" strike="noStrike" kern="1200" cap="none" spc="0" normalizeH="0" baseline="0" noProof="0" dirty="0">
                <a:ln>
                  <a:noFill/>
                </a:ln>
                <a:solidFill>
                  <a:srgbClr val="353334"/>
                </a:solidFill>
                <a:effectLst/>
                <a:uLnTx/>
                <a:uFillTx/>
                <a:latin typeface="Source Han Serif CN Heavy" panose="02020400000000000000" pitchFamily="18" charset="-128"/>
                <a:ea typeface="Source Han Serif CN Heavy" panose="02020400000000000000" pitchFamily="18" charset="-128"/>
              </a:endParaRPr>
            </a:p>
          </p:txBody>
        </p:sp>
        <p:sp>
          <p:nvSpPr>
            <p:cNvPr id="33" name="文本框 23"/>
            <p:cNvSpPr txBox="1"/>
            <p:nvPr/>
          </p:nvSpPr>
          <p:spPr>
            <a:xfrm>
              <a:off x="1030958" y="2329978"/>
              <a:ext cx="4485712" cy="368935"/>
            </a:xfrm>
            <a:prstGeom prst="rect">
              <a:avLst/>
            </a:prstGeom>
            <a:noFill/>
          </p:spPr>
          <p:txBody>
            <a:bodyPr wrap="square" lIns="0" tIns="0" rIns="0" bIns="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964565" fontAlgn="auto">
                <a:lnSpc>
                  <a:spcPct val="150000"/>
                </a:lnSpc>
                <a:spcBef>
                  <a:spcPts val="0"/>
                </a:spcBef>
                <a:spcAft>
                  <a:spcPts val="0"/>
                </a:spcAft>
                <a:buClrTx/>
                <a:buSzTx/>
                <a:buFontTx/>
                <a:defRPr/>
              </a:pPr>
              <a:r>
                <a:rPr lang="zh-CN" altLang="en-US" sz="1600" dirty="0">
                  <a:solidFill>
                    <a:srgbClr val="4F4F4F"/>
                  </a:solidFill>
                  <a:latin typeface="新宋体" panose="02010609030101010101" charset="-122"/>
                  <a:ea typeface="新宋体" panose="02010609030101010101" charset="-122"/>
                  <a:cs typeface="+mn-ea"/>
                  <a:sym typeface="+mn-lt"/>
                </a:rPr>
                <a:t>《办法》合理设置不同地区最低平均税额水平。</a:t>
              </a:r>
              <a:endParaRPr lang="zh-CN" altLang="en-US" sz="1600" dirty="0">
                <a:solidFill>
                  <a:srgbClr val="4F4F4F"/>
                </a:solidFill>
                <a:latin typeface="新宋体" panose="02010609030101010101" charset="-122"/>
                <a:ea typeface="新宋体" panose="02010609030101010101" charset="-122"/>
                <a:cs typeface="+mn-ea"/>
                <a:sym typeface="+mn-lt"/>
              </a:endParaRPr>
            </a:p>
          </p:txBody>
        </p:sp>
        <p:sp>
          <p:nvSpPr>
            <p:cNvPr id="34" name="文本框 33"/>
            <p:cNvSpPr txBox="1"/>
            <p:nvPr/>
          </p:nvSpPr>
          <p:spPr>
            <a:xfrm>
              <a:off x="1202408" y="1541897"/>
              <a:ext cx="256540" cy="615315"/>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4000" b="1" u="none" strike="noStrike" kern="1200" cap="none" spc="0" normalizeH="0" baseline="0" noProof="0" dirty="0">
                  <a:ln>
                    <a:noFill/>
                  </a:ln>
                  <a:solidFill>
                    <a:srgbClr val="0163BB"/>
                  </a:solidFill>
                  <a:effectLst/>
                  <a:uLnTx/>
                  <a:uFillTx/>
                  <a:latin typeface="Source Han Serif CN Heavy" panose="02020400000000000000" pitchFamily="18" charset="-128"/>
                  <a:ea typeface="Source Han Serif CN Heavy" panose="02020400000000000000" pitchFamily="18" charset="-128"/>
                </a:rPr>
                <a:t>3</a:t>
              </a:r>
              <a:endParaRPr kumimoji="0" lang="zh-CN" altLang="en-US" sz="4000" b="1" u="none" strike="noStrike" kern="1200" cap="none" spc="0" normalizeH="0" baseline="0" noProof="0" dirty="0">
                <a:ln>
                  <a:noFill/>
                </a:ln>
                <a:solidFill>
                  <a:srgbClr val="0163BB"/>
                </a:solidFill>
                <a:effectLst/>
                <a:uLnTx/>
                <a:uFillTx/>
                <a:latin typeface="Source Han Serif CN Heavy" panose="02020400000000000000" pitchFamily="18" charset="-128"/>
                <a:ea typeface="Source Han Serif CN Heavy" panose="02020400000000000000" pitchFamily="18" charset="-128"/>
              </a:endParaRPr>
            </a:p>
          </p:txBody>
        </p:sp>
        <p:cxnSp>
          <p:nvCxnSpPr>
            <p:cNvPr id="35" name="直接连接符 90"/>
            <p:cNvCxnSpPr/>
            <p:nvPr/>
          </p:nvCxnSpPr>
          <p:spPr>
            <a:xfrm flipH="1">
              <a:off x="1725511" y="1671280"/>
              <a:ext cx="161551" cy="437238"/>
            </a:xfrm>
            <a:prstGeom prst="line">
              <a:avLst/>
            </a:prstGeom>
            <a:ln w="12700" cap="rnd">
              <a:round/>
            </a:ln>
          </p:spPr>
          <p:style>
            <a:lnRef idx="1">
              <a:schemeClr val="accent1"/>
            </a:lnRef>
            <a:fillRef idx="0">
              <a:schemeClr val="accent1"/>
            </a:fillRef>
            <a:effectRef idx="0">
              <a:schemeClr val="accent1"/>
            </a:effectRef>
            <a:fontRef idx="minor">
              <a:schemeClr val="tx1"/>
            </a:fontRef>
          </p:style>
        </p:cxnSp>
      </p:grpSp>
      <p:grpSp>
        <p:nvGrpSpPr>
          <p:cNvPr id="36" name="组合 35"/>
          <p:cNvGrpSpPr/>
          <p:nvPr/>
        </p:nvGrpSpPr>
        <p:grpSpPr>
          <a:xfrm>
            <a:off x="6742897" y="3952875"/>
            <a:ext cx="4451206" cy="1865569"/>
            <a:chOff x="1030958" y="1541897"/>
            <a:chExt cx="4451206" cy="1865569"/>
          </a:xfrm>
        </p:grpSpPr>
        <p:sp>
          <p:nvSpPr>
            <p:cNvPr id="37" name="文本框 22"/>
            <p:cNvSpPr txBox="1"/>
            <p:nvPr/>
          </p:nvSpPr>
          <p:spPr>
            <a:xfrm>
              <a:off x="2135931" y="1734558"/>
              <a:ext cx="3257550" cy="368935"/>
            </a:xfrm>
            <a:prstGeom prst="rect">
              <a:avLst/>
            </a:prstGeom>
            <a:noFill/>
          </p:spPr>
          <p:txBody>
            <a:bodyPr wrap="square" lIns="0" tIns="0" rIns="0" bIns="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u="none" strike="noStrike" kern="1200" cap="none" spc="0" normalizeH="0" baseline="0" noProof="0" dirty="0">
                  <a:ln>
                    <a:noFill/>
                  </a:ln>
                  <a:solidFill>
                    <a:srgbClr val="353334"/>
                  </a:solidFill>
                  <a:effectLst/>
                  <a:uLnTx/>
                  <a:uFillTx/>
                  <a:latin typeface="Source Han Serif CN Heavy" panose="02020400000000000000" pitchFamily="18" charset="-128"/>
                  <a:ea typeface="Source Han Serif CN Heavy" panose="02020400000000000000" pitchFamily="18" charset="-128"/>
                </a:rPr>
                <a:t>四是调动地方积极性</a:t>
              </a:r>
              <a:endParaRPr kumimoji="0" lang="zh-CN" altLang="en-US" sz="2400" b="1" u="none" strike="noStrike" kern="1200" cap="none" spc="0" normalizeH="0" baseline="0" noProof="0" dirty="0">
                <a:ln>
                  <a:noFill/>
                </a:ln>
                <a:solidFill>
                  <a:srgbClr val="353334"/>
                </a:solidFill>
                <a:effectLst/>
                <a:uLnTx/>
                <a:uFillTx/>
                <a:latin typeface="Source Han Serif CN Heavy" panose="02020400000000000000" pitchFamily="18" charset="-128"/>
                <a:ea typeface="Source Han Serif CN Heavy" panose="02020400000000000000" pitchFamily="18" charset="-128"/>
              </a:endParaRPr>
            </a:p>
          </p:txBody>
        </p:sp>
        <p:sp>
          <p:nvSpPr>
            <p:cNvPr id="38" name="文本框 23"/>
            <p:cNvSpPr txBox="1"/>
            <p:nvPr/>
          </p:nvSpPr>
          <p:spPr>
            <a:xfrm>
              <a:off x="1030958" y="2300026"/>
              <a:ext cx="4451206" cy="1107440"/>
            </a:xfrm>
            <a:prstGeom prst="rect">
              <a:avLst/>
            </a:prstGeom>
            <a:noFill/>
          </p:spPr>
          <p:txBody>
            <a:bodyPr wrap="square" lIns="0" tIns="0" rIns="0" bIns="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964565" fontAlgn="auto">
                <a:lnSpc>
                  <a:spcPct val="150000"/>
                </a:lnSpc>
                <a:spcBef>
                  <a:spcPts val="0"/>
                </a:spcBef>
                <a:spcAft>
                  <a:spcPts val="0"/>
                </a:spcAft>
                <a:buClrTx/>
                <a:buSzTx/>
                <a:buFontTx/>
                <a:defRPr/>
              </a:pPr>
              <a:r>
                <a:rPr lang="zh-CN" altLang="en-US" sz="1600" dirty="0">
                  <a:solidFill>
                    <a:srgbClr val="4F4F4F"/>
                  </a:solidFill>
                  <a:latin typeface="新宋体" panose="02010609030101010101" charset="-122"/>
                  <a:ea typeface="新宋体" panose="02010609030101010101" charset="-122"/>
                  <a:cs typeface="+mn-ea"/>
                  <a:sym typeface="+mn-lt"/>
                </a:rPr>
                <a:t>《办法》规定将水资源税收入全部留给地方，通过改革增加地方自主财力，拓展地方税源，适当扩大地方税收管理权限。</a:t>
              </a:r>
              <a:endParaRPr lang="zh-CN" altLang="en-US" sz="1600" dirty="0">
                <a:solidFill>
                  <a:srgbClr val="4F4F4F"/>
                </a:solidFill>
                <a:latin typeface="新宋体" panose="02010609030101010101" charset="-122"/>
                <a:ea typeface="新宋体" panose="02010609030101010101" charset="-122"/>
                <a:cs typeface="+mn-ea"/>
                <a:sym typeface="+mn-lt"/>
              </a:endParaRPr>
            </a:p>
          </p:txBody>
        </p:sp>
        <p:sp>
          <p:nvSpPr>
            <p:cNvPr id="39" name="文本框 38"/>
            <p:cNvSpPr txBox="1"/>
            <p:nvPr/>
          </p:nvSpPr>
          <p:spPr>
            <a:xfrm>
              <a:off x="1185263" y="1541897"/>
              <a:ext cx="256540" cy="615315"/>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4000" b="1" u="none" strike="noStrike" kern="1200" cap="none" spc="0" normalizeH="0" baseline="0" noProof="0" dirty="0">
                  <a:ln>
                    <a:noFill/>
                  </a:ln>
                  <a:solidFill>
                    <a:srgbClr val="02A5FF"/>
                  </a:solidFill>
                  <a:effectLst/>
                  <a:uLnTx/>
                  <a:uFillTx/>
                  <a:latin typeface="Source Han Serif CN Heavy" panose="02020400000000000000" pitchFamily="18" charset="-128"/>
                  <a:ea typeface="Source Han Serif CN Heavy" panose="02020400000000000000" pitchFamily="18" charset="-128"/>
                </a:rPr>
                <a:t>4</a:t>
              </a:r>
              <a:endParaRPr kumimoji="0" lang="zh-CN" altLang="en-US" sz="4000" b="1" u="none" strike="noStrike" kern="1200" cap="none" spc="0" normalizeH="0" baseline="0" noProof="0" dirty="0">
                <a:ln>
                  <a:noFill/>
                </a:ln>
                <a:solidFill>
                  <a:srgbClr val="02A5FF"/>
                </a:solidFill>
                <a:effectLst/>
                <a:uLnTx/>
                <a:uFillTx/>
                <a:latin typeface="Source Han Serif CN Heavy" panose="02020400000000000000" pitchFamily="18" charset="-128"/>
                <a:ea typeface="Source Han Serif CN Heavy" panose="02020400000000000000" pitchFamily="18" charset="-128"/>
              </a:endParaRPr>
            </a:p>
          </p:txBody>
        </p:sp>
        <p:cxnSp>
          <p:nvCxnSpPr>
            <p:cNvPr id="40" name="直接连接符 95"/>
            <p:cNvCxnSpPr/>
            <p:nvPr/>
          </p:nvCxnSpPr>
          <p:spPr>
            <a:xfrm flipH="1">
              <a:off x="1725511" y="1671280"/>
              <a:ext cx="161551" cy="437238"/>
            </a:xfrm>
            <a:prstGeom prst="line">
              <a:avLst/>
            </a:prstGeom>
            <a:ln w="12700" cap="rnd">
              <a:solidFill>
                <a:schemeClr val="accent2"/>
              </a:solidFill>
              <a:round/>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p:wip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838200" y="1153160"/>
            <a:ext cx="10515600" cy="4351338"/>
          </a:xfrm>
        </p:spPr>
        <p:txBody>
          <a:bodyPr/>
          <a:p>
            <a:pPr fontAlgn="auto">
              <a:lnSpc>
                <a:spcPct val="100000"/>
              </a:lnSpc>
            </a:pPr>
            <a:r>
              <a:rPr lang="zh-CN" altLang="en-US" sz="2400">
                <a:sym typeface="+mn-ea"/>
              </a:rPr>
              <a:t>新增全新税源的，应点击【新增税源】按钮，进入【水资源税税源明细表】，填写完整信息。</a:t>
            </a:r>
            <a:endParaRPr lang="zh-CN" altLang="en-US" sz="2400">
              <a:latin typeface="微软雅黑" panose="020B0503020204020204" charset="-122"/>
              <a:ea typeface="微软雅黑" panose="020B0503020204020204" charset="-122"/>
            </a:endParaRPr>
          </a:p>
          <a:p>
            <a:pPr fontAlgn="auto">
              <a:lnSpc>
                <a:spcPct val="100000"/>
              </a:lnSpc>
            </a:pPr>
            <a:r>
              <a:rPr lang="zh-CN" altLang="en-US" sz="2400">
                <a:sym typeface="+mn-ea"/>
              </a:rPr>
              <a:t>录入已采集税源在本期的申报信息，可以跳过税源采集，直接填写申报信息。</a:t>
            </a:r>
            <a:endParaRPr lang="zh-CN" altLang="en-US" sz="2400">
              <a:latin typeface="微软雅黑" panose="020B0503020204020204" charset="-122"/>
              <a:ea typeface="微软雅黑" panose="020B0503020204020204" charset="-122"/>
              <a:sym typeface="+mn-ea"/>
            </a:endParaRPr>
          </a:p>
        </p:txBody>
      </p:sp>
      <p:sp>
        <p:nvSpPr>
          <p:cNvPr id="5" name="标题 4"/>
          <p:cNvSpPr/>
          <p:nvPr>
            <p:ph type="title"/>
          </p:nvPr>
        </p:nvSpPr>
        <p:spPr>
          <a:xfrm>
            <a:off x="1364615" y="247650"/>
            <a:ext cx="10714990" cy="560070"/>
          </a:xfrm>
        </p:spPr>
        <p:txBody>
          <a:bodyPr>
            <a:normAutofit/>
          </a:bodyPr>
          <a:p>
            <a:r>
              <a:rPr lang="zh-CN" altLang="en-US"/>
              <a:t>全国统一规范电子税务局</a:t>
            </a:r>
            <a:r>
              <a:rPr lang="en-US" altLang="zh-CN"/>
              <a:t> - </a:t>
            </a:r>
            <a:r>
              <a:rPr lang="zh-CN" altLang="zh-CN">
                <a:sym typeface="+mn-ea"/>
              </a:rPr>
              <a:t>税源采集及申报</a:t>
            </a:r>
            <a:endParaRPr lang="zh-CN" altLang="zh-CN"/>
          </a:p>
        </p:txBody>
      </p:sp>
      <p:grpSp>
        <p:nvGrpSpPr>
          <p:cNvPr id="6" name="组合 5"/>
          <p:cNvGrpSpPr/>
          <p:nvPr/>
        </p:nvGrpSpPr>
        <p:grpSpPr>
          <a:xfrm>
            <a:off x="1185545" y="2569210"/>
            <a:ext cx="9820910" cy="4077970"/>
            <a:chOff x="1867" y="4046"/>
            <a:chExt cx="15466" cy="6422"/>
          </a:xfrm>
        </p:grpSpPr>
        <p:pic>
          <p:nvPicPr>
            <p:cNvPr id="4" name="图片 3"/>
            <p:cNvPicPr>
              <a:picLocks noChangeAspect="1"/>
            </p:cNvPicPr>
            <p:nvPr/>
          </p:nvPicPr>
          <p:blipFill>
            <a:blip r:embed="rId1"/>
            <a:stretch>
              <a:fillRect/>
            </a:stretch>
          </p:blipFill>
          <p:spPr>
            <a:xfrm>
              <a:off x="1867" y="4046"/>
              <a:ext cx="15467" cy="6422"/>
            </a:xfrm>
            <a:prstGeom prst="rect">
              <a:avLst/>
            </a:prstGeom>
          </p:spPr>
        </p:pic>
        <p:sp>
          <p:nvSpPr>
            <p:cNvPr id="2" name="矩形 1"/>
            <p:cNvSpPr/>
            <p:nvPr/>
          </p:nvSpPr>
          <p:spPr>
            <a:xfrm>
              <a:off x="1973" y="6233"/>
              <a:ext cx="1818" cy="869"/>
            </a:xfrm>
            <a:prstGeom prst="rect">
              <a:avLst/>
            </a:prstGeom>
            <a:noFill/>
            <a:ln w="38100" cmpd="sng">
              <a:solidFill>
                <a:srgbClr val="FF3300"/>
              </a:solidFill>
              <a:prstDash val="solid"/>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838200" y="1153160"/>
            <a:ext cx="10515600" cy="4351338"/>
          </a:xfrm>
        </p:spPr>
        <p:txBody>
          <a:bodyPr/>
          <a:p>
            <a:pPr fontAlgn="auto">
              <a:lnSpc>
                <a:spcPct val="100000"/>
              </a:lnSpc>
            </a:pPr>
            <a:r>
              <a:rPr lang="zh-CN" altLang="en-US" sz="2400"/>
              <a:t>税源采集注意事项：</a:t>
            </a:r>
            <a:endParaRPr lang="zh-CN" altLang="en-US" sz="2400"/>
          </a:p>
          <a:p>
            <a:pPr fontAlgn="auto">
              <a:lnSpc>
                <a:spcPct val="100000"/>
              </a:lnSpc>
            </a:pPr>
            <a:r>
              <a:rPr lang="en-US" altLang="zh-CN" sz="2400">
                <a:sym typeface="+mn-ea"/>
              </a:rPr>
              <a:t>“</a:t>
            </a:r>
            <a:r>
              <a:rPr lang="zh-CN" altLang="en-US" sz="2400">
                <a:sym typeface="+mn-ea"/>
              </a:rPr>
              <a:t>特殊取用水类别</a:t>
            </a:r>
            <a:r>
              <a:rPr lang="en-US" altLang="zh-CN" sz="2400">
                <a:sym typeface="+mn-ea"/>
              </a:rPr>
              <a:t>”</a:t>
            </a:r>
            <a:r>
              <a:rPr lang="zh-CN" altLang="en-US" sz="2400">
                <a:sym typeface="+mn-ea"/>
              </a:rPr>
              <a:t>、</a:t>
            </a:r>
            <a:r>
              <a:rPr lang="en-US" altLang="zh-CN" sz="2400">
                <a:sym typeface="+mn-ea"/>
              </a:rPr>
              <a:t>“</a:t>
            </a:r>
            <a:r>
              <a:rPr lang="zh-CN" altLang="en-US" sz="2400">
                <a:sym typeface="+mn-ea"/>
              </a:rPr>
              <a:t>取用水行业</a:t>
            </a:r>
            <a:r>
              <a:rPr lang="en-US" altLang="zh-CN" sz="2400">
                <a:sym typeface="+mn-ea"/>
              </a:rPr>
              <a:t>”</a:t>
            </a:r>
            <a:r>
              <a:rPr lang="zh-CN" altLang="en-US" sz="2400">
                <a:sym typeface="+mn-ea"/>
              </a:rPr>
              <a:t>为二选一填写。</a:t>
            </a:r>
            <a:endParaRPr lang="zh-CN" altLang="en-US" sz="2400"/>
          </a:p>
          <a:p>
            <a:pPr fontAlgn="auto">
              <a:lnSpc>
                <a:spcPct val="100000"/>
              </a:lnSpc>
            </a:pPr>
            <a:endParaRPr lang="zh-CN" altLang="en-US" sz="2400"/>
          </a:p>
        </p:txBody>
      </p:sp>
      <p:sp>
        <p:nvSpPr>
          <p:cNvPr id="5" name="标题 4"/>
          <p:cNvSpPr/>
          <p:nvPr>
            <p:ph type="title"/>
          </p:nvPr>
        </p:nvSpPr>
        <p:spPr>
          <a:xfrm>
            <a:off x="1364615" y="247650"/>
            <a:ext cx="10714990" cy="560070"/>
          </a:xfrm>
        </p:spPr>
        <p:txBody>
          <a:bodyPr>
            <a:normAutofit/>
          </a:bodyPr>
          <a:p>
            <a:r>
              <a:rPr lang="zh-CN" altLang="en-US"/>
              <a:t>全国统一规范电子税务局</a:t>
            </a:r>
            <a:r>
              <a:rPr lang="en-US" altLang="zh-CN"/>
              <a:t> - </a:t>
            </a:r>
            <a:r>
              <a:rPr lang="zh-CN" altLang="zh-CN">
                <a:sym typeface="+mn-ea"/>
              </a:rPr>
              <a:t>税源采集及申报</a:t>
            </a:r>
            <a:endParaRPr lang="zh-CN" altLang="zh-CN"/>
          </a:p>
        </p:txBody>
      </p:sp>
      <p:pic>
        <p:nvPicPr>
          <p:cNvPr id="4" name="图片 3"/>
          <p:cNvPicPr>
            <a:picLocks noChangeAspect="1"/>
          </p:cNvPicPr>
          <p:nvPr/>
        </p:nvPicPr>
        <p:blipFill>
          <a:blip r:embed="rId1"/>
          <a:stretch>
            <a:fillRect/>
          </a:stretch>
        </p:blipFill>
        <p:spPr>
          <a:xfrm>
            <a:off x="480695" y="2289175"/>
            <a:ext cx="11230610" cy="4143375"/>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838200" y="1153160"/>
            <a:ext cx="10515600" cy="4351338"/>
          </a:xfrm>
        </p:spPr>
        <p:txBody>
          <a:bodyPr/>
          <a:p>
            <a:pPr fontAlgn="auto">
              <a:lnSpc>
                <a:spcPct val="100000"/>
              </a:lnSpc>
            </a:pPr>
            <a:r>
              <a:rPr lang="zh-CN" altLang="en-US" sz="2400">
                <a:sym typeface="+mn-ea"/>
              </a:rPr>
              <a:t>税源采集</a:t>
            </a:r>
            <a:r>
              <a:rPr lang="zh-CN" altLang="en-US" sz="2400"/>
              <a:t>注意事项：</a:t>
            </a:r>
            <a:endParaRPr lang="zh-CN" altLang="en-US" sz="2400"/>
          </a:p>
          <a:p>
            <a:pPr fontAlgn="auto">
              <a:lnSpc>
                <a:spcPct val="100000"/>
              </a:lnSpc>
            </a:pPr>
            <a:r>
              <a:rPr lang="zh-CN" altLang="en-US" sz="2400">
                <a:sym typeface="+mn-ea"/>
              </a:rPr>
              <a:t>广东省适用超计划管理，不适用超许可管理，进行税源采集时无需填写</a:t>
            </a:r>
            <a:r>
              <a:rPr lang="en-US" altLang="zh-CN" sz="2400">
                <a:sym typeface="+mn-ea"/>
              </a:rPr>
              <a:t>“</a:t>
            </a:r>
            <a:r>
              <a:rPr lang="zh-CN" altLang="en-US" sz="2400">
                <a:sym typeface="+mn-ea"/>
              </a:rPr>
              <a:t>年许可取水量（立方米）</a:t>
            </a:r>
            <a:r>
              <a:rPr lang="en-US" altLang="zh-CN" sz="2400">
                <a:sym typeface="+mn-ea"/>
              </a:rPr>
              <a:t>”</a:t>
            </a:r>
            <a:endParaRPr lang="zh-CN" altLang="en-US" sz="2400"/>
          </a:p>
          <a:p>
            <a:pPr fontAlgn="auto">
              <a:lnSpc>
                <a:spcPct val="100000"/>
              </a:lnSpc>
            </a:pPr>
            <a:endParaRPr lang="zh-CN" altLang="en-US" sz="2400"/>
          </a:p>
        </p:txBody>
      </p:sp>
      <p:sp>
        <p:nvSpPr>
          <p:cNvPr id="5" name="标题 4"/>
          <p:cNvSpPr/>
          <p:nvPr>
            <p:ph type="title"/>
          </p:nvPr>
        </p:nvSpPr>
        <p:spPr>
          <a:xfrm>
            <a:off x="1364615" y="247650"/>
            <a:ext cx="10714990" cy="560070"/>
          </a:xfrm>
        </p:spPr>
        <p:txBody>
          <a:bodyPr>
            <a:normAutofit/>
          </a:bodyPr>
          <a:p>
            <a:r>
              <a:rPr lang="zh-CN" altLang="en-US"/>
              <a:t>全国统一规范电子税务局</a:t>
            </a:r>
            <a:r>
              <a:rPr lang="en-US" altLang="zh-CN"/>
              <a:t> - </a:t>
            </a:r>
            <a:r>
              <a:rPr lang="zh-CN" altLang="zh-CN">
                <a:sym typeface="+mn-ea"/>
              </a:rPr>
              <a:t>税源采集及申报</a:t>
            </a:r>
            <a:endParaRPr lang="zh-CN" altLang="zh-CN"/>
          </a:p>
        </p:txBody>
      </p:sp>
      <p:pic>
        <p:nvPicPr>
          <p:cNvPr id="2" name="图片 1"/>
          <p:cNvPicPr>
            <a:picLocks noChangeAspect="1"/>
          </p:cNvPicPr>
          <p:nvPr/>
        </p:nvPicPr>
        <p:blipFill>
          <a:blip r:embed="rId1"/>
          <a:stretch>
            <a:fillRect/>
          </a:stretch>
        </p:blipFill>
        <p:spPr>
          <a:xfrm>
            <a:off x="358140" y="2479040"/>
            <a:ext cx="11475720" cy="4225925"/>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838200" y="1153160"/>
            <a:ext cx="10515600" cy="4351338"/>
          </a:xfrm>
        </p:spPr>
        <p:txBody>
          <a:bodyPr/>
          <a:p>
            <a:pPr fontAlgn="auto">
              <a:lnSpc>
                <a:spcPct val="100000"/>
              </a:lnSpc>
            </a:pPr>
            <a:r>
              <a:rPr lang="zh-CN" altLang="en-US" sz="2400">
                <a:sym typeface="+mn-ea"/>
              </a:rPr>
              <a:t>税源采集</a:t>
            </a:r>
            <a:r>
              <a:rPr lang="zh-CN" altLang="en-US" sz="2400"/>
              <a:t>注意事项：</a:t>
            </a:r>
            <a:endParaRPr lang="zh-CN" altLang="en-US" sz="2400"/>
          </a:p>
          <a:p>
            <a:pPr fontAlgn="auto">
              <a:lnSpc>
                <a:spcPct val="100000"/>
              </a:lnSpc>
            </a:pPr>
            <a:r>
              <a:rPr lang="zh-CN" altLang="en-US" sz="2400">
                <a:sym typeface="+mn-ea"/>
              </a:rPr>
              <a:t>新增税源时，无需填写</a:t>
            </a:r>
            <a:r>
              <a:rPr lang="en-US" altLang="zh-CN" sz="2400">
                <a:sym typeface="+mn-ea"/>
              </a:rPr>
              <a:t>“</a:t>
            </a:r>
            <a:r>
              <a:rPr lang="zh-CN" altLang="en-US" sz="2400">
                <a:sym typeface="+mn-ea"/>
              </a:rPr>
              <a:t>税源信息变更生效日期</a:t>
            </a:r>
            <a:r>
              <a:rPr lang="en-US" altLang="zh-CN" sz="2400">
                <a:sym typeface="+mn-ea"/>
              </a:rPr>
              <a:t>”</a:t>
            </a:r>
            <a:r>
              <a:rPr lang="zh-CN" altLang="en-US" sz="2400">
                <a:sym typeface="+mn-ea"/>
              </a:rPr>
              <a:t>和</a:t>
            </a:r>
            <a:r>
              <a:rPr lang="en-US" altLang="zh-CN" sz="2400">
                <a:sym typeface="+mn-ea"/>
              </a:rPr>
              <a:t>“</a:t>
            </a:r>
            <a:r>
              <a:rPr lang="zh-CN" altLang="en-US" sz="2400">
                <a:sym typeface="+mn-ea"/>
              </a:rPr>
              <a:t>税源信息注销日期</a:t>
            </a:r>
            <a:r>
              <a:rPr lang="en-US" altLang="zh-CN" sz="2400">
                <a:sym typeface="+mn-ea"/>
              </a:rPr>
              <a:t>”</a:t>
            </a:r>
            <a:endParaRPr lang="zh-CN" altLang="en-US" sz="2400"/>
          </a:p>
        </p:txBody>
      </p:sp>
      <p:sp>
        <p:nvSpPr>
          <p:cNvPr id="5" name="标题 4"/>
          <p:cNvSpPr/>
          <p:nvPr>
            <p:ph type="title"/>
          </p:nvPr>
        </p:nvSpPr>
        <p:spPr>
          <a:xfrm>
            <a:off x="1364615" y="247650"/>
            <a:ext cx="10714990" cy="560070"/>
          </a:xfrm>
        </p:spPr>
        <p:txBody>
          <a:bodyPr>
            <a:normAutofit/>
          </a:bodyPr>
          <a:p>
            <a:r>
              <a:rPr lang="zh-CN" altLang="en-US"/>
              <a:t>全国统一规范电子税务局</a:t>
            </a:r>
            <a:r>
              <a:rPr lang="en-US" altLang="zh-CN"/>
              <a:t> - </a:t>
            </a:r>
            <a:r>
              <a:rPr lang="zh-CN" altLang="zh-CN">
                <a:sym typeface="+mn-ea"/>
              </a:rPr>
              <a:t>税源采集及申报</a:t>
            </a:r>
            <a:endParaRPr lang="zh-CN" altLang="zh-CN"/>
          </a:p>
        </p:txBody>
      </p:sp>
      <p:pic>
        <p:nvPicPr>
          <p:cNvPr id="4" name="图片 3"/>
          <p:cNvPicPr>
            <a:picLocks noChangeAspect="1"/>
          </p:cNvPicPr>
          <p:nvPr/>
        </p:nvPicPr>
        <p:blipFill>
          <a:blip r:embed="rId1"/>
          <a:stretch>
            <a:fillRect/>
          </a:stretch>
        </p:blipFill>
        <p:spPr>
          <a:xfrm>
            <a:off x="688340" y="2354580"/>
            <a:ext cx="10815320" cy="4006215"/>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838200" y="1153160"/>
            <a:ext cx="10515600" cy="4351338"/>
          </a:xfrm>
        </p:spPr>
        <p:txBody>
          <a:bodyPr/>
          <a:p>
            <a:pPr fontAlgn="auto">
              <a:lnSpc>
                <a:spcPct val="100000"/>
              </a:lnSpc>
            </a:pPr>
            <a:r>
              <a:rPr lang="zh-CN" altLang="en-US" sz="2400">
                <a:sym typeface="+mn-ea"/>
              </a:rPr>
              <a:t>税源采集</a:t>
            </a:r>
            <a:r>
              <a:rPr lang="zh-CN" altLang="en-US" sz="2400"/>
              <a:t>注意事项：</a:t>
            </a:r>
            <a:endParaRPr lang="zh-CN" altLang="en-US" sz="2400"/>
          </a:p>
          <a:p>
            <a:pPr fontAlgn="auto">
              <a:lnSpc>
                <a:spcPct val="100000"/>
              </a:lnSpc>
            </a:pPr>
            <a:r>
              <a:rPr sz="2400">
                <a:sym typeface="+mn-ea"/>
              </a:rPr>
              <a:t>有重大违法情况</a:t>
            </a:r>
            <a:r>
              <a:rPr lang="zh-CN" sz="2400">
                <a:sym typeface="+mn-ea"/>
              </a:rPr>
              <a:t>的应报送附列资料。其他情形（包括已办理取水许可证的情形）</a:t>
            </a:r>
            <a:r>
              <a:rPr sz="2400">
                <a:sym typeface="+mn-ea"/>
              </a:rPr>
              <a:t>可以不提交附件</a:t>
            </a:r>
            <a:r>
              <a:rPr lang="zh-CN" sz="2400">
                <a:sym typeface="+mn-ea"/>
              </a:rPr>
              <a:t>。</a:t>
            </a:r>
            <a:endParaRPr lang="zh-CN" sz="2400">
              <a:sym typeface="+mn-ea"/>
            </a:endParaRPr>
          </a:p>
        </p:txBody>
      </p:sp>
      <p:sp>
        <p:nvSpPr>
          <p:cNvPr id="5" name="标题 4"/>
          <p:cNvSpPr/>
          <p:nvPr>
            <p:ph type="title"/>
          </p:nvPr>
        </p:nvSpPr>
        <p:spPr>
          <a:xfrm>
            <a:off x="1364615" y="247650"/>
            <a:ext cx="10714990" cy="560070"/>
          </a:xfrm>
        </p:spPr>
        <p:txBody>
          <a:bodyPr>
            <a:normAutofit/>
          </a:bodyPr>
          <a:p>
            <a:r>
              <a:rPr lang="zh-CN" altLang="en-US"/>
              <a:t>全国统一规范电子税务局</a:t>
            </a:r>
            <a:r>
              <a:rPr lang="en-US" altLang="zh-CN"/>
              <a:t> - </a:t>
            </a:r>
            <a:r>
              <a:rPr lang="zh-CN" altLang="zh-CN">
                <a:sym typeface="+mn-ea"/>
              </a:rPr>
              <a:t>税源采集及申报</a:t>
            </a:r>
            <a:endParaRPr lang="zh-CN" altLang="zh-CN"/>
          </a:p>
        </p:txBody>
      </p:sp>
      <p:pic>
        <p:nvPicPr>
          <p:cNvPr id="2" name="图片 1"/>
          <p:cNvPicPr>
            <a:picLocks noChangeAspect="1"/>
          </p:cNvPicPr>
          <p:nvPr/>
        </p:nvPicPr>
        <p:blipFill>
          <a:blip r:embed="rId1"/>
          <a:stretch>
            <a:fillRect/>
          </a:stretch>
        </p:blipFill>
        <p:spPr>
          <a:xfrm>
            <a:off x="974090" y="2620010"/>
            <a:ext cx="10243185" cy="4251960"/>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838200" y="1153160"/>
            <a:ext cx="10515600" cy="4351338"/>
          </a:xfrm>
        </p:spPr>
        <p:txBody>
          <a:bodyPr/>
          <a:p>
            <a:pPr fontAlgn="auto">
              <a:lnSpc>
                <a:spcPct val="100000"/>
              </a:lnSpc>
            </a:pPr>
            <a:r>
              <a:rPr lang="zh-CN" altLang="en-US" sz="2400">
                <a:sym typeface="+mn-ea"/>
              </a:rPr>
              <a:t>税源采集</a:t>
            </a:r>
            <a:r>
              <a:rPr lang="zh-CN" altLang="en-US" sz="2400"/>
              <a:t>注意事项：</a:t>
            </a:r>
            <a:endParaRPr lang="zh-CN" altLang="en-US" sz="2400"/>
          </a:p>
          <a:p>
            <a:pPr fontAlgn="auto">
              <a:lnSpc>
                <a:spcPct val="100000"/>
              </a:lnSpc>
            </a:pPr>
            <a:r>
              <a:rPr lang="zh-CN" altLang="en-US" sz="2400">
                <a:sym typeface="+mn-ea"/>
              </a:rPr>
              <a:t>“水源类型”“特殊取用水类别”“取用水行业”</a:t>
            </a:r>
            <a:r>
              <a:rPr lang="zh-CN" altLang="en-US" sz="2400">
                <a:solidFill>
                  <a:srgbClr val="FF0000"/>
                </a:solidFill>
                <a:sym typeface="+mn-ea"/>
              </a:rPr>
              <a:t>“适用税额等次”</a:t>
            </a:r>
            <a:r>
              <a:rPr lang="zh-CN" altLang="en-US" sz="2400">
                <a:sym typeface="+mn-ea"/>
              </a:rPr>
              <a:t>必须按照标准税额配置表填写，否则将无法带出适用税额，无法填写申报明细。电局提示如下：</a:t>
            </a:r>
            <a:endParaRPr lang="zh-CN" altLang="en-US" sz="2400"/>
          </a:p>
        </p:txBody>
      </p:sp>
      <p:sp>
        <p:nvSpPr>
          <p:cNvPr id="5" name="标题 4"/>
          <p:cNvSpPr/>
          <p:nvPr>
            <p:ph type="title"/>
          </p:nvPr>
        </p:nvSpPr>
        <p:spPr>
          <a:xfrm>
            <a:off x="1364615" y="247650"/>
            <a:ext cx="10714990" cy="560070"/>
          </a:xfrm>
        </p:spPr>
        <p:txBody>
          <a:bodyPr>
            <a:normAutofit/>
          </a:bodyPr>
          <a:p>
            <a:r>
              <a:rPr lang="zh-CN" altLang="en-US"/>
              <a:t>全国统一规范电子税务局</a:t>
            </a:r>
            <a:r>
              <a:rPr lang="en-US" altLang="zh-CN"/>
              <a:t> - </a:t>
            </a:r>
            <a:r>
              <a:rPr lang="zh-CN" altLang="zh-CN">
                <a:sym typeface="+mn-ea"/>
              </a:rPr>
              <a:t>税源采集及申报</a:t>
            </a:r>
            <a:endParaRPr lang="zh-CN" altLang="zh-CN"/>
          </a:p>
        </p:txBody>
      </p:sp>
      <p:pic>
        <p:nvPicPr>
          <p:cNvPr id="6" name="图片 5"/>
          <p:cNvPicPr>
            <a:picLocks noChangeAspect="1"/>
          </p:cNvPicPr>
          <p:nvPr/>
        </p:nvPicPr>
        <p:blipFill>
          <a:blip r:embed="rId1"/>
          <a:stretch>
            <a:fillRect/>
          </a:stretch>
        </p:blipFill>
        <p:spPr>
          <a:xfrm>
            <a:off x="1184910" y="2921635"/>
            <a:ext cx="10433050" cy="3849370"/>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标题 4"/>
          <p:cNvSpPr/>
          <p:nvPr>
            <p:ph type="title"/>
          </p:nvPr>
        </p:nvSpPr>
        <p:spPr>
          <a:xfrm>
            <a:off x="1364615" y="247650"/>
            <a:ext cx="10714990" cy="560070"/>
          </a:xfrm>
        </p:spPr>
        <p:txBody>
          <a:bodyPr>
            <a:normAutofit/>
          </a:bodyPr>
          <a:p>
            <a:r>
              <a:rPr lang="zh-CN" altLang="en-US"/>
              <a:t>全国统一规范电子税务局</a:t>
            </a:r>
            <a:r>
              <a:rPr lang="en-US" altLang="zh-CN"/>
              <a:t> - </a:t>
            </a:r>
            <a:r>
              <a:rPr lang="zh-CN" altLang="zh-CN">
                <a:sym typeface="+mn-ea"/>
              </a:rPr>
              <a:t>税源采集及申报</a:t>
            </a:r>
            <a:endParaRPr lang="zh-CN" altLang="zh-CN"/>
          </a:p>
        </p:txBody>
      </p:sp>
      <p:graphicFrame>
        <p:nvGraphicFramePr>
          <p:cNvPr id="2" name="表格 1"/>
          <p:cNvGraphicFramePr/>
          <p:nvPr>
            <p:custDataLst>
              <p:tags r:id="rId1"/>
            </p:custDataLst>
          </p:nvPr>
        </p:nvGraphicFramePr>
        <p:xfrm>
          <a:off x="1501140" y="1835150"/>
          <a:ext cx="9189720" cy="3850640"/>
        </p:xfrm>
        <a:graphic>
          <a:graphicData uri="http://schemas.openxmlformats.org/drawingml/2006/table">
            <a:tbl>
              <a:tblPr/>
              <a:tblGrid>
                <a:gridCol w="2588260"/>
                <a:gridCol w="4363085"/>
                <a:gridCol w="2238375"/>
              </a:tblGrid>
              <a:tr h="481330">
                <a:tc>
                  <a:txBody>
                    <a:bodyPr/>
                    <a:p>
                      <a:pPr algn="l" fontAlgn="b"/>
                      <a:r>
                        <a:rPr lang="zh-CN" altLang="en-US" sz="2800" b="1" i="0">
                          <a:solidFill>
                            <a:srgbClr val="000000"/>
                          </a:solidFill>
                          <a:latin typeface="微软雅黑" panose="020B0503020204020204" charset="-122"/>
                          <a:ea typeface="微软雅黑" panose="020B0503020204020204" charset="-122"/>
                        </a:rPr>
                        <a:t>取用水行业类别</a:t>
                      </a:r>
                      <a:endParaRPr lang="zh-CN" altLang="en-US" sz="2800" b="1" i="0">
                        <a:solidFill>
                          <a:srgbClr val="000000"/>
                        </a:solidFill>
                        <a:latin typeface="微软雅黑" panose="020B0503020204020204" charset="-122"/>
                        <a:ea typeface="微软雅黑" panose="020B0503020204020204" charset="-122"/>
                      </a:endParaRPr>
                    </a:p>
                  </a:txBody>
                  <a:tcPr marL="6667" marR="6667" marT="6667" marB="0" anchor="b"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l" fontAlgn="b"/>
                      <a:r>
                        <a:rPr lang="zh-CN" altLang="en-US" sz="2800" b="1" i="0">
                          <a:solidFill>
                            <a:srgbClr val="000000"/>
                          </a:solidFill>
                          <a:latin typeface="微软雅黑" panose="020B0503020204020204" charset="-122"/>
                          <a:ea typeface="微软雅黑" panose="020B0503020204020204" charset="-122"/>
                        </a:rPr>
                        <a:t>特殊用水类别</a:t>
                      </a:r>
                      <a:endParaRPr lang="zh-CN" altLang="en-US" sz="2800" b="1" i="0">
                        <a:solidFill>
                          <a:srgbClr val="000000"/>
                        </a:solidFill>
                        <a:latin typeface="微软雅黑" panose="020B0503020204020204" charset="-122"/>
                        <a:ea typeface="微软雅黑" panose="020B0503020204020204" charset="-122"/>
                      </a:endParaRPr>
                    </a:p>
                  </a:txBody>
                  <a:tcPr marL="6667" marR="6667" marT="6667" marB="0" anchor="b"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l" fontAlgn="b"/>
                      <a:r>
                        <a:rPr lang="zh-CN" altLang="en-US" sz="2800" b="1" i="0">
                          <a:solidFill>
                            <a:srgbClr val="000000"/>
                          </a:solidFill>
                          <a:latin typeface="微软雅黑" panose="020B0503020204020204" charset="-122"/>
                          <a:ea typeface="微软雅黑" panose="020B0503020204020204" charset="-122"/>
                        </a:rPr>
                        <a:t>适用税额等次</a:t>
                      </a:r>
                      <a:endParaRPr lang="zh-CN" altLang="en-US" sz="2800" b="1" i="0">
                        <a:solidFill>
                          <a:srgbClr val="000000"/>
                        </a:solidFill>
                        <a:latin typeface="微软雅黑" panose="020B0503020204020204" charset="-122"/>
                        <a:ea typeface="微软雅黑" panose="020B0503020204020204" charset="-122"/>
                      </a:endParaRPr>
                    </a:p>
                  </a:txBody>
                  <a:tcPr marL="6667" marR="6667" marT="6667" marB="0" anchor="b"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r h="481330">
                <a:tc>
                  <a:txBody>
                    <a:bodyPr/>
                    <a:p>
                      <a:pPr algn="l" fontAlgn="ctr"/>
                      <a:r>
                        <a:rPr lang="zh-CN" altLang="en-US" sz="2800" b="0" i="0">
                          <a:solidFill>
                            <a:srgbClr val="000000"/>
                          </a:solidFill>
                          <a:latin typeface="微软雅黑" panose="020B0503020204020204" charset="-122"/>
                          <a:ea typeface="微软雅黑" panose="020B0503020204020204" charset="-122"/>
                        </a:rPr>
                        <a:t>农业</a:t>
                      </a:r>
                      <a:endParaRPr lang="zh-CN" altLang="en-US" sz="2800" b="0" i="0">
                        <a:solidFill>
                          <a:srgbClr val="000000"/>
                        </a:solidFill>
                        <a:latin typeface="微软雅黑" panose="020B0503020204020204" charset="-122"/>
                        <a:ea typeface="微软雅黑" panose="020B0503020204020204" charset="-122"/>
                      </a:endParaRPr>
                    </a:p>
                  </a:txBody>
                  <a:tcPr marL="6667" marR="6667" marT="6667"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rowSpan="3">
                  <a:txBody>
                    <a:bodyPr/>
                    <a:p>
                      <a:pPr algn="ctr" fontAlgn="ctr"/>
                      <a:endParaRPr sz="2800" b="0" i="0">
                        <a:solidFill>
                          <a:srgbClr val="000000"/>
                        </a:solidFill>
                        <a:latin typeface="微软雅黑" panose="020B0503020204020204" charset="-122"/>
                        <a:ea typeface="微软雅黑" panose="020B0503020204020204" charset="-122"/>
                      </a:endParaRPr>
                    </a:p>
                  </a:txBody>
                  <a:tcPr marL="6667" marR="6667" marT="6667"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l" fontAlgn="ctr"/>
                      <a:r>
                        <a:rPr lang="zh-CN" altLang="en-US" sz="2800" b="0" i="0">
                          <a:solidFill>
                            <a:srgbClr val="000000"/>
                          </a:solidFill>
                          <a:latin typeface="微软雅黑" panose="020B0503020204020204" charset="-122"/>
                          <a:ea typeface="微软雅黑" panose="020B0503020204020204" charset="-122"/>
                        </a:rPr>
                        <a:t>不区分等次</a:t>
                      </a:r>
                      <a:endParaRPr lang="zh-CN" altLang="en-US" sz="2800" b="0" i="0">
                        <a:solidFill>
                          <a:srgbClr val="000000"/>
                        </a:solidFill>
                        <a:latin typeface="微软雅黑" panose="020B0503020204020204" charset="-122"/>
                        <a:ea typeface="微软雅黑" panose="020B0503020204020204" charset="-122"/>
                      </a:endParaRPr>
                    </a:p>
                  </a:txBody>
                  <a:tcPr marL="6667" marR="6667" marT="6667"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r h="481330">
                <a:tc>
                  <a:txBody>
                    <a:bodyPr/>
                    <a:p>
                      <a:pPr algn="l" fontAlgn="ctr"/>
                      <a:r>
                        <a:rPr lang="zh-CN" altLang="en-US" sz="2800" b="0" i="0">
                          <a:solidFill>
                            <a:srgbClr val="000000"/>
                          </a:solidFill>
                          <a:latin typeface="微软雅黑" panose="020B0503020204020204" charset="-122"/>
                          <a:ea typeface="微软雅黑" panose="020B0503020204020204" charset="-122"/>
                        </a:rPr>
                        <a:t>特种行业</a:t>
                      </a:r>
                      <a:endParaRPr lang="zh-CN" altLang="en-US" sz="2800" b="0" i="0">
                        <a:solidFill>
                          <a:srgbClr val="000000"/>
                        </a:solidFill>
                        <a:latin typeface="微软雅黑" panose="020B0503020204020204" charset="-122"/>
                        <a:ea typeface="微软雅黑" panose="020B0503020204020204" charset="-122"/>
                      </a:endParaRPr>
                    </a:p>
                  </a:txBody>
                  <a:tcPr marL="6667" marR="6667" marT="6667"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a:txBody>
                    <a:bodyPr/>
                    <a:p>
                      <a:pPr algn="l" fontAlgn="ctr"/>
                      <a:r>
                        <a:rPr lang="zh-CN" altLang="en-US" sz="2800" b="0" i="0">
                          <a:solidFill>
                            <a:srgbClr val="000000"/>
                          </a:solidFill>
                          <a:latin typeface="微软雅黑" panose="020B0503020204020204" charset="-122"/>
                          <a:ea typeface="微软雅黑" panose="020B0503020204020204" charset="-122"/>
                        </a:rPr>
                        <a:t>不区分等次</a:t>
                      </a:r>
                      <a:endParaRPr lang="zh-CN" altLang="en-US" sz="2800" b="0" i="0">
                        <a:solidFill>
                          <a:srgbClr val="000000"/>
                        </a:solidFill>
                        <a:latin typeface="微软雅黑" panose="020B0503020204020204" charset="-122"/>
                        <a:ea typeface="微软雅黑" panose="020B0503020204020204" charset="-122"/>
                      </a:endParaRPr>
                    </a:p>
                  </a:txBody>
                  <a:tcPr marL="6667" marR="6667" marT="6667"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r h="481330">
                <a:tc>
                  <a:txBody>
                    <a:bodyPr/>
                    <a:p>
                      <a:pPr algn="l" fontAlgn="ctr"/>
                      <a:r>
                        <a:rPr lang="zh-CN" altLang="en-US" sz="2800" b="0" i="0">
                          <a:solidFill>
                            <a:srgbClr val="000000"/>
                          </a:solidFill>
                          <a:latin typeface="微软雅黑" panose="020B0503020204020204" charset="-122"/>
                          <a:ea typeface="微软雅黑" panose="020B0503020204020204" charset="-122"/>
                        </a:rPr>
                        <a:t>其他</a:t>
                      </a:r>
                      <a:endParaRPr lang="zh-CN" altLang="en-US" sz="2800" b="0" i="0">
                        <a:solidFill>
                          <a:srgbClr val="000000"/>
                        </a:solidFill>
                        <a:latin typeface="微软雅黑" panose="020B0503020204020204" charset="-122"/>
                        <a:ea typeface="微软雅黑" panose="020B0503020204020204" charset="-122"/>
                      </a:endParaRPr>
                    </a:p>
                  </a:txBody>
                  <a:tcPr marL="6667" marR="6667" marT="6667"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a:txBody>
                    <a:bodyPr/>
                    <a:p>
                      <a:pPr algn="l" fontAlgn="ctr"/>
                      <a:r>
                        <a:rPr lang="zh-CN" altLang="en-US" sz="2800" b="0" i="0">
                          <a:solidFill>
                            <a:srgbClr val="000000"/>
                          </a:solidFill>
                          <a:latin typeface="微软雅黑" panose="020B0503020204020204" charset="-122"/>
                          <a:ea typeface="微软雅黑" panose="020B0503020204020204" charset="-122"/>
                        </a:rPr>
                        <a:t>不区分等次</a:t>
                      </a:r>
                      <a:endParaRPr lang="zh-CN" altLang="en-US" sz="2800" b="0" i="0">
                        <a:solidFill>
                          <a:srgbClr val="000000"/>
                        </a:solidFill>
                        <a:latin typeface="微软雅黑" panose="020B0503020204020204" charset="-122"/>
                        <a:ea typeface="微软雅黑" panose="020B0503020204020204" charset="-122"/>
                      </a:endParaRPr>
                    </a:p>
                  </a:txBody>
                  <a:tcPr marL="6667" marR="6667" marT="6667"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r h="481330">
                <a:tc rowSpan="4">
                  <a:txBody>
                    <a:bodyPr/>
                    <a:p>
                      <a:pPr algn="ctr" fontAlgn="ctr"/>
                      <a:endParaRPr sz="2800" b="0" i="0">
                        <a:solidFill>
                          <a:srgbClr val="000000"/>
                        </a:solidFill>
                        <a:latin typeface="微软雅黑" panose="020B0503020204020204" charset="-122"/>
                        <a:ea typeface="微软雅黑" panose="020B0503020204020204" charset="-122"/>
                      </a:endParaRPr>
                    </a:p>
                  </a:txBody>
                  <a:tcPr marL="6667" marR="6667" marT="6667"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l" fontAlgn="ctr"/>
                      <a:r>
                        <a:rPr lang="zh-CN" altLang="en-US" sz="2800" b="0" i="0">
                          <a:solidFill>
                            <a:srgbClr val="000000"/>
                          </a:solidFill>
                          <a:latin typeface="微软雅黑" panose="020B0503020204020204" charset="-122"/>
                          <a:ea typeface="微软雅黑" panose="020B0503020204020204" charset="-122"/>
                        </a:rPr>
                        <a:t>疏干排水（回收利用）</a:t>
                      </a:r>
                      <a:endParaRPr lang="zh-CN" altLang="en-US" sz="2800" b="0" i="0">
                        <a:solidFill>
                          <a:srgbClr val="000000"/>
                        </a:solidFill>
                        <a:latin typeface="微软雅黑" panose="020B0503020204020204" charset="-122"/>
                        <a:ea typeface="微软雅黑" panose="020B0503020204020204" charset="-122"/>
                      </a:endParaRPr>
                    </a:p>
                  </a:txBody>
                  <a:tcPr marL="6667" marR="6667" marT="6667"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l" fontAlgn="ctr"/>
                      <a:r>
                        <a:rPr lang="zh-CN" altLang="en-US" sz="2800" b="0" i="0">
                          <a:solidFill>
                            <a:srgbClr val="000000"/>
                          </a:solidFill>
                          <a:latin typeface="微软雅黑" panose="020B0503020204020204" charset="-122"/>
                          <a:ea typeface="微软雅黑" panose="020B0503020204020204" charset="-122"/>
                        </a:rPr>
                        <a:t>不区分等次</a:t>
                      </a:r>
                      <a:endParaRPr lang="zh-CN" altLang="en-US" sz="2800" b="0" i="0">
                        <a:solidFill>
                          <a:srgbClr val="000000"/>
                        </a:solidFill>
                        <a:latin typeface="微软雅黑" panose="020B0503020204020204" charset="-122"/>
                        <a:ea typeface="微软雅黑" panose="020B0503020204020204" charset="-122"/>
                      </a:endParaRPr>
                    </a:p>
                  </a:txBody>
                  <a:tcPr marL="6667" marR="6667" marT="6667"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r h="481330">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a:txBody>
                    <a:bodyPr/>
                    <a:p>
                      <a:pPr algn="l" fontAlgn="ctr"/>
                      <a:r>
                        <a:rPr lang="zh-CN" altLang="en-US" sz="2800" b="0" i="0">
                          <a:solidFill>
                            <a:srgbClr val="000000"/>
                          </a:solidFill>
                          <a:latin typeface="微软雅黑" panose="020B0503020204020204" charset="-122"/>
                          <a:ea typeface="微软雅黑" panose="020B0503020204020204" charset="-122"/>
                        </a:rPr>
                        <a:t>疏干排水（直排）</a:t>
                      </a:r>
                      <a:endParaRPr lang="zh-CN" altLang="en-US" sz="2800" b="0" i="0">
                        <a:solidFill>
                          <a:srgbClr val="000000"/>
                        </a:solidFill>
                        <a:latin typeface="微软雅黑" panose="020B0503020204020204" charset="-122"/>
                        <a:ea typeface="微软雅黑" panose="020B0503020204020204" charset="-122"/>
                      </a:endParaRPr>
                    </a:p>
                  </a:txBody>
                  <a:tcPr marL="6667" marR="6667" marT="6667"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l" fontAlgn="ctr"/>
                      <a:r>
                        <a:rPr lang="zh-CN" altLang="en-US" sz="2800" b="0" i="0">
                          <a:solidFill>
                            <a:srgbClr val="000000"/>
                          </a:solidFill>
                          <a:latin typeface="微软雅黑" panose="020B0503020204020204" charset="-122"/>
                          <a:ea typeface="微软雅黑" panose="020B0503020204020204" charset="-122"/>
                        </a:rPr>
                        <a:t>不区分等次</a:t>
                      </a:r>
                      <a:endParaRPr lang="zh-CN" altLang="en-US" sz="2800" b="0" i="0">
                        <a:solidFill>
                          <a:srgbClr val="000000"/>
                        </a:solidFill>
                        <a:latin typeface="微软雅黑" panose="020B0503020204020204" charset="-122"/>
                        <a:ea typeface="微软雅黑" panose="020B0503020204020204" charset="-122"/>
                      </a:endParaRPr>
                    </a:p>
                  </a:txBody>
                  <a:tcPr marL="6667" marR="6667" marT="6667"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r h="481330">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a:txBody>
                    <a:bodyPr/>
                    <a:p>
                      <a:pPr algn="l" fontAlgn="ctr"/>
                      <a:r>
                        <a:rPr lang="zh-CN" altLang="en-US" sz="2800" b="0" i="0">
                          <a:solidFill>
                            <a:srgbClr val="000000"/>
                          </a:solidFill>
                          <a:latin typeface="微软雅黑" panose="020B0503020204020204" charset="-122"/>
                          <a:ea typeface="微软雅黑" panose="020B0503020204020204" charset="-122"/>
                        </a:rPr>
                        <a:t>水源热泵</a:t>
                      </a:r>
                      <a:endParaRPr lang="zh-CN" altLang="en-US" sz="2800" b="0" i="0">
                        <a:solidFill>
                          <a:srgbClr val="000000"/>
                        </a:solidFill>
                        <a:latin typeface="微软雅黑" panose="020B0503020204020204" charset="-122"/>
                        <a:ea typeface="微软雅黑" panose="020B0503020204020204" charset="-122"/>
                      </a:endParaRPr>
                    </a:p>
                  </a:txBody>
                  <a:tcPr marL="6667" marR="6667" marT="6667"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l" fontAlgn="ctr"/>
                      <a:r>
                        <a:rPr lang="zh-CN" altLang="en-US" sz="2800" b="0" i="0">
                          <a:solidFill>
                            <a:srgbClr val="000000"/>
                          </a:solidFill>
                          <a:latin typeface="微软雅黑" panose="020B0503020204020204" charset="-122"/>
                          <a:ea typeface="微软雅黑" panose="020B0503020204020204" charset="-122"/>
                        </a:rPr>
                        <a:t>不区分等次</a:t>
                      </a:r>
                      <a:endParaRPr lang="zh-CN" altLang="en-US" sz="2800" b="0" i="0">
                        <a:solidFill>
                          <a:srgbClr val="000000"/>
                        </a:solidFill>
                        <a:latin typeface="微软雅黑" panose="020B0503020204020204" charset="-122"/>
                        <a:ea typeface="微软雅黑" panose="020B0503020204020204" charset="-122"/>
                      </a:endParaRPr>
                    </a:p>
                  </a:txBody>
                  <a:tcPr marL="6667" marR="6667" marT="6667"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r h="481330">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a:txBody>
                    <a:bodyPr/>
                    <a:p>
                      <a:pPr algn="l" fontAlgn="ctr"/>
                      <a:r>
                        <a:rPr lang="zh-CN" altLang="en-US" sz="2800" b="0" i="0">
                          <a:solidFill>
                            <a:srgbClr val="000000"/>
                          </a:solidFill>
                          <a:latin typeface="微软雅黑" panose="020B0503020204020204" charset="-122"/>
                          <a:ea typeface="微软雅黑" panose="020B0503020204020204" charset="-122"/>
                        </a:rPr>
                        <a:t>河道内生产（非水力发电）</a:t>
                      </a:r>
                      <a:endParaRPr lang="zh-CN" altLang="en-US" sz="2800" b="0" i="0">
                        <a:solidFill>
                          <a:srgbClr val="000000"/>
                        </a:solidFill>
                        <a:latin typeface="微软雅黑" panose="020B0503020204020204" charset="-122"/>
                        <a:ea typeface="微软雅黑" panose="020B0503020204020204" charset="-122"/>
                      </a:endParaRPr>
                    </a:p>
                  </a:txBody>
                  <a:tcPr marL="6667" marR="6667" marT="6667"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l" fontAlgn="ctr"/>
                      <a:r>
                        <a:rPr lang="zh-CN" altLang="en-US" sz="2800" b="0" i="0">
                          <a:solidFill>
                            <a:srgbClr val="000000"/>
                          </a:solidFill>
                          <a:latin typeface="微软雅黑" panose="020B0503020204020204" charset="-122"/>
                          <a:ea typeface="微软雅黑" panose="020B0503020204020204" charset="-122"/>
                        </a:rPr>
                        <a:t>不区分等次</a:t>
                      </a:r>
                      <a:endParaRPr lang="zh-CN" altLang="en-US" sz="2800" b="0" i="0">
                        <a:solidFill>
                          <a:srgbClr val="000000"/>
                        </a:solidFill>
                        <a:latin typeface="微软雅黑" panose="020B0503020204020204" charset="-122"/>
                        <a:ea typeface="微软雅黑" panose="020B0503020204020204" charset="-122"/>
                      </a:endParaRPr>
                    </a:p>
                  </a:txBody>
                  <a:tcPr marL="6667" marR="6667" marT="6667"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bl>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标题 4"/>
          <p:cNvSpPr/>
          <p:nvPr>
            <p:ph type="title"/>
          </p:nvPr>
        </p:nvSpPr>
        <p:spPr>
          <a:xfrm>
            <a:off x="1364615" y="247650"/>
            <a:ext cx="10714990" cy="560070"/>
          </a:xfrm>
        </p:spPr>
        <p:txBody>
          <a:bodyPr>
            <a:normAutofit/>
          </a:bodyPr>
          <a:p>
            <a:r>
              <a:rPr lang="zh-CN" altLang="en-US"/>
              <a:t>全国统一规范电子税务局</a:t>
            </a:r>
            <a:r>
              <a:rPr lang="en-US" altLang="zh-CN"/>
              <a:t> - </a:t>
            </a:r>
            <a:r>
              <a:rPr lang="zh-CN" altLang="zh-CN">
                <a:sym typeface="+mn-ea"/>
              </a:rPr>
              <a:t>税源采集及申报</a:t>
            </a:r>
            <a:endParaRPr lang="zh-CN" altLang="zh-CN"/>
          </a:p>
        </p:txBody>
      </p:sp>
      <p:graphicFrame>
        <p:nvGraphicFramePr>
          <p:cNvPr id="9" name="表格 8"/>
          <p:cNvGraphicFramePr/>
          <p:nvPr>
            <p:custDataLst>
              <p:tags r:id="rId1"/>
            </p:custDataLst>
          </p:nvPr>
        </p:nvGraphicFramePr>
        <p:xfrm>
          <a:off x="2740025" y="947420"/>
          <a:ext cx="6711950" cy="5872480"/>
        </p:xfrm>
        <a:graphic>
          <a:graphicData uri="http://schemas.openxmlformats.org/drawingml/2006/table">
            <a:tbl>
              <a:tblPr/>
              <a:tblGrid>
                <a:gridCol w="1967230"/>
                <a:gridCol w="2239010"/>
                <a:gridCol w="2505710"/>
              </a:tblGrid>
              <a:tr h="367030">
                <a:tc>
                  <a:txBody>
                    <a:bodyPr/>
                    <a:p>
                      <a:pPr algn="l" fontAlgn="b"/>
                      <a:r>
                        <a:rPr lang="zh-CN" altLang="en-US" sz="2000" b="1" i="0">
                          <a:solidFill>
                            <a:srgbClr val="000000"/>
                          </a:solidFill>
                          <a:latin typeface="微软雅黑" panose="020B0503020204020204" charset="-122"/>
                          <a:ea typeface="微软雅黑" panose="020B0503020204020204" charset="-122"/>
                        </a:rPr>
                        <a:t>取用水行业类别</a:t>
                      </a:r>
                      <a:endParaRPr lang="zh-CN" altLang="en-US" sz="2000" b="1" i="0">
                        <a:solidFill>
                          <a:srgbClr val="000000"/>
                        </a:solidFill>
                        <a:latin typeface="微软雅黑" panose="020B0503020204020204" charset="-122"/>
                        <a:ea typeface="微软雅黑" panose="020B0503020204020204" charset="-122"/>
                      </a:endParaRPr>
                    </a:p>
                  </a:txBody>
                  <a:tcPr marL="6667" marR="6667" marT="6667" marB="0" anchor="b"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l" fontAlgn="b"/>
                      <a:r>
                        <a:rPr lang="zh-CN" altLang="en-US" sz="2000" b="1" i="0">
                          <a:solidFill>
                            <a:srgbClr val="000000"/>
                          </a:solidFill>
                          <a:latin typeface="微软雅黑" panose="020B0503020204020204" charset="-122"/>
                          <a:ea typeface="微软雅黑" panose="020B0503020204020204" charset="-122"/>
                        </a:rPr>
                        <a:t>特殊用水类别</a:t>
                      </a:r>
                      <a:endParaRPr lang="zh-CN" altLang="en-US" sz="2000" b="1" i="0">
                        <a:solidFill>
                          <a:srgbClr val="000000"/>
                        </a:solidFill>
                        <a:latin typeface="微软雅黑" panose="020B0503020204020204" charset="-122"/>
                        <a:ea typeface="微软雅黑" panose="020B0503020204020204" charset="-122"/>
                      </a:endParaRPr>
                    </a:p>
                  </a:txBody>
                  <a:tcPr marL="6667" marR="6667" marT="6667" marB="0" anchor="b"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l" fontAlgn="b"/>
                      <a:r>
                        <a:rPr lang="zh-CN" altLang="en-US" sz="2000" b="1" i="0">
                          <a:solidFill>
                            <a:srgbClr val="000000"/>
                          </a:solidFill>
                          <a:latin typeface="微软雅黑" panose="020B0503020204020204" charset="-122"/>
                          <a:ea typeface="微软雅黑" panose="020B0503020204020204" charset="-122"/>
                        </a:rPr>
                        <a:t>适用税额等次</a:t>
                      </a:r>
                      <a:endParaRPr lang="zh-CN" altLang="en-US" sz="2000" b="1" i="0">
                        <a:solidFill>
                          <a:srgbClr val="000000"/>
                        </a:solidFill>
                        <a:latin typeface="微软雅黑" panose="020B0503020204020204" charset="-122"/>
                        <a:ea typeface="微软雅黑" panose="020B0503020204020204" charset="-122"/>
                      </a:endParaRPr>
                    </a:p>
                  </a:txBody>
                  <a:tcPr marL="6667" marR="6667" marT="6667" marB="0" anchor="b"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r h="367030">
                <a:tc rowSpan="3">
                  <a:txBody>
                    <a:bodyPr/>
                    <a:p>
                      <a:pPr algn="l" fontAlgn="ctr"/>
                      <a:r>
                        <a:rPr lang="zh-CN" altLang="en-US" sz="2000" b="0" i="0">
                          <a:solidFill>
                            <a:srgbClr val="000000"/>
                          </a:solidFill>
                          <a:latin typeface="微软雅黑" panose="020B0503020204020204" charset="-122"/>
                          <a:ea typeface="微软雅黑" panose="020B0503020204020204" charset="-122"/>
                        </a:rPr>
                        <a:t>城镇公共供水</a:t>
                      </a:r>
                      <a:endParaRPr lang="zh-CN" altLang="en-US" sz="2000" b="0" i="0">
                        <a:solidFill>
                          <a:srgbClr val="000000"/>
                        </a:solidFill>
                        <a:latin typeface="微软雅黑" panose="020B0503020204020204" charset="-122"/>
                        <a:ea typeface="微软雅黑" panose="020B0503020204020204" charset="-122"/>
                      </a:endParaRPr>
                    </a:p>
                  </a:txBody>
                  <a:tcPr marL="6667" marR="6667" marT="6667"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rowSpan="4">
                  <a:txBody>
                    <a:bodyPr/>
                    <a:p>
                      <a:pPr algn="ctr" fontAlgn="ctr"/>
                      <a:endParaRPr sz="2000" b="0" i="0">
                        <a:solidFill>
                          <a:srgbClr val="000000"/>
                        </a:solidFill>
                        <a:latin typeface="微软雅黑" panose="020B0503020204020204" charset="-122"/>
                        <a:ea typeface="微软雅黑" panose="020B0503020204020204" charset="-122"/>
                      </a:endParaRPr>
                    </a:p>
                  </a:txBody>
                  <a:tcPr marL="6667" marR="6667" marT="6667"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l" fontAlgn="ctr"/>
                      <a:r>
                        <a:rPr lang="zh-CN" altLang="en-US" sz="2000" b="0" i="0">
                          <a:solidFill>
                            <a:srgbClr val="000000"/>
                          </a:solidFill>
                          <a:latin typeface="微软雅黑" panose="020B0503020204020204" charset="-122"/>
                          <a:ea typeface="微软雅黑" panose="020B0503020204020204" charset="-122"/>
                        </a:rPr>
                        <a:t>不区分等次</a:t>
                      </a:r>
                      <a:endParaRPr lang="zh-CN" altLang="en-US" sz="2000" b="0" i="0">
                        <a:solidFill>
                          <a:srgbClr val="000000"/>
                        </a:solidFill>
                        <a:latin typeface="微软雅黑" panose="020B0503020204020204" charset="-122"/>
                        <a:ea typeface="微软雅黑" panose="020B0503020204020204" charset="-122"/>
                      </a:endParaRPr>
                    </a:p>
                  </a:txBody>
                  <a:tcPr marL="6667" marR="6667" marT="6667"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r h="367030">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a:txBody>
                    <a:bodyPr/>
                    <a:p>
                      <a:pPr algn="l" fontAlgn="ctr"/>
                      <a:r>
                        <a:rPr lang="zh-CN" altLang="en-US" sz="2000" b="0" i="0">
                          <a:solidFill>
                            <a:srgbClr val="000000"/>
                          </a:solidFill>
                          <a:latin typeface="微软雅黑" panose="020B0503020204020204" charset="-122"/>
                          <a:ea typeface="微软雅黑" panose="020B0503020204020204" charset="-122"/>
                        </a:rPr>
                        <a:t>供城镇用水</a:t>
                      </a:r>
                      <a:endParaRPr lang="zh-CN" altLang="en-US" sz="2000" b="0" i="0">
                        <a:solidFill>
                          <a:srgbClr val="000000"/>
                        </a:solidFill>
                        <a:latin typeface="微软雅黑" panose="020B0503020204020204" charset="-122"/>
                        <a:ea typeface="微软雅黑" panose="020B0503020204020204" charset="-122"/>
                      </a:endParaRPr>
                    </a:p>
                  </a:txBody>
                  <a:tcPr marL="6667" marR="6667" marT="6667"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r h="367030">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a:txBody>
                    <a:bodyPr/>
                    <a:p>
                      <a:pPr algn="l" fontAlgn="ctr"/>
                      <a:r>
                        <a:rPr lang="zh-CN" altLang="en-US" sz="2000" b="0" i="0">
                          <a:solidFill>
                            <a:srgbClr val="000000"/>
                          </a:solidFill>
                          <a:latin typeface="微软雅黑" panose="020B0503020204020204" charset="-122"/>
                          <a:ea typeface="微软雅黑" panose="020B0503020204020204" charset="-122"/>
                        </a:rPr>
                        <a:t>供农村人口生活用水</a:t>
                      </a:r>
                      <a:endParaRPr lang="zh-CN" altLang="en-US" sz="2000" b="0" i="0">
                        <a:solidFill>
                          <a:srgbClr val="000000"/>
                        </a:solidFill>
                        <a:latin typeface="微软雅黑" panose="020B0503020204020204" charset="-122"/>
                        <a:ea typeface="微软雅黑" panose="020B0503020204020204" charset="-122"/>
                      </a:endParaRPr>
                    </a:p>
                  </a:txBody>
                  <a:tcPr marL="6667" marR="6667" marT="6667"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r h="367030">
                <a:tc>
                  <a:txBody>
                    <a:bodyPr/>
                    <a:p>
                      <a:pPr algn="l" fontAlgn="ctr"/>
                      <a:r>
                        <a:rPr lang="zh-CN" altLang="en-US" sz="2000" b="0" i="0">
                          <a:solidFill>
                            <a:srgbClr val="000000"/>
                          </a:solidFill>
                          <a:latin typeface="微软雅黑" panose="020B0503020204020204" charset="-122"/>
                          <a:ea typeface="微软雅黑" panose="020B0503020204020204" charset="-122"/>
                        </a:rPr>
                        <a:t>其他</a:t>
                      </a:r>
                      <a:endParaRPr lang="zh-CN" altLang="en-US" sz="2000" b="0" i="0">
                        <a:solidFill>
                          <a:srgbClr val="000000"/>
                        </a:solidFill>
                        <a:latin typeface="微软雅黑" panose="020B0503020204020204" charset="-122"/>
                        <a:ea typeface="微软雅黑" panose="020B0503020204020204" charset="-122"/>
                      </a:endParaRPr>
                    </a:p>
                  </a:txBody>
                  <a:tcPr marL="6667" marR="6667" marT="6667"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a:txBody>
                    <a:bodyPr/>
                    <a:p>
                      <a:pPr algn="l" fontAlgn="ctr"/>
                      <a:r>
                        <a:rPr lang="zh-CN" altLang="en-US" sz="2000" b="0" i="0">
                          <a:solidFill>
                            <a:srgbClr val="000000"/>
                          </a:solidFill>
                          <a:latin typeface="微软雅黑" panose="020B0503020204020204" charset="-122"/>
                          <a:ea typeface="微软雅黑" panose="020B0503020204020204" charset="-122"/>
                        </a:rPr>
                        <a:t>供港</a:t>
                      </a:r>
                      <a:r>
                        <a:rPr lang="en-US" altLang="zh-CN" sz="2000" b="0" i="0">
                          <a:solidFill>
                            <a:srgbClr val="000000"/>
                          </a:solidFill>
                          <a:latin typeface="微软雅黑" panose="020B0503020204020204" charset="-122"/>
                          <a:ea typeface="微软雅黑" panose="020B0503020204020204" charset="-122"/>
                        </a:rPr>
                        <a:t>/</a:t>
                      </a:r>
                      <a:r>
                        <a:rPr lang="zh-CN" altLang="en-US" sz="2000" b="0" i="0">
                          <a:solidFill>
                            <a:srgbClr val="000000"/>
                          </a:solidFill>
                          <a:latin typeface="微软雅黑" panose="020B0503020204020204" charset="-122"/>
                          <a:ea typeface="微软雅黑" panose="020B0503020204020204" charset="-122"/>
                        </a:rPr>
                        <a:t>供澳</a:t>
                      </a:r>
                      <a:endParaRPr lang="zh-CN" altLang="en-US" sz="2000" b="0" i="0">
                        <a:solidFill>
                          <a:srgbClr val="000000"/>
                        </a:solidFill>
                        <a:latin typeface="微软雅黑" panose="020B0503020204020204" charset="-122"/>
                        <a:ea typeface="微软雅黑" panose="020B0503020204020204" charset="-122"/>
                      </a:endParaRPr>
                    </a:p>
                  </a:txBody>
                  <a:tcPr marL="6667" marR="6667" marT="6667"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r h="367030">
                <a:tc rowSpan="11">
                  <a:txBody>
                    <a:bodyPr/>
                    <a:p>
                      <a:pPr algn="ctr" fontAlgn="ctr"/>
                      <a:endParaRPr sz="2000" b="0" i="0">
                        <a:solidFill>
                          <a:srgbClr val="000000"/>
                        </a:solidFill>
                        <a:latin typeface="微软雅黑" panose="020B0503020204020204" charset="-122"/>
                        <a:ea typeface="微软雅黑" panose="020B0503020204020204" charset="-122"/>
                      </a:endParaRPr>
                    </a:p>
                  </a:txBody>
                  <a:tcPr marL="6667" marR="6667" marT="6667"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rowSpan="2">
                  <a:txBody>
                    <a:bodyPr/>
                    <a:p>
                      <a:pPr algn="l" fontAlgn="ctr"/>
                      <a:r>
                        <a:rPr lang="zh-CN" altLang="en-US" sz="2000" b="0" i="0">
                          <a:solidFill>
                            <a:srgbClr val="000000"/>
                          </a:solidFill>
                          <a:latin typeface="微软雅黑" panose="020B0503020204020204" charset="-122"/>
                          <a:ea typeface="微软雅黑" panose="020B0503020204020204" charset="-122"/>
                        </a:rPr>
                        <a:t>水力发电</a:t>
                      </a:r>
                      <a:endParaRPr lang="zh-CN" altLang="en-US" sz="2000" b="0" i="0">
                        <a:solidFill>
                          <a:srgbClr val="000000"/>
                        </a:solidFill>
                        <a:latin typeface="微软雅黑" panose="020B0503020204020204" charset="-122"/>
                        <a:ea typeface="微软雅黑" panose="020B0503020204020204" charset="-122"/>
                      </a:endParaRPr>
                    </a:p>
                  </a:txBody>
                  <a:tcPr marL="6667" marR="6667" marT="6667"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l" fontAlgn="ctr"/>
                      <a:r>
                        <a:rPr lang="zh-CN" altLang="en-US" sz="2000" b="0" i="0">
                          <a:solidFill>
                            <a:srgbClr val="000000"/>
                          </a:solidFill>
                          <a:latin typeface="微软雅黑" panose="020B0503020204020204" charset="-122"/>
                          <a:ea typeface="微软雅黑" panose="020B0503020204020204" charset="-122"/>
                        </a:rPr>
                        <a:t>小型水力发电</a:t>
                      </a:r>
                      <a:endParaRPr lang="zh-CN" altLang="en-US" sz="2000" b="0" i="0">
                        <a:solidFill>
                          <a:srgbClr val="000000"/>
                        </a:solidFill>
                        <a:latin typeface="微软雅黑" panose="020B0503020204020204" charset="-122"/>
                        <a:ea typeface="微软雅黑" panose="020B0503020204020204" charset="-122"/>
                      </a:endParaRPr>
                    </a:p>
                  </a:txBody>
                  <a:tcPr marL="6667" marR="6667" marT="6667"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r h="367030">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a:txBody>
                    <a:bodyPr/>
                    <a:p>
                      <a:pPr algn="l" fontAlgn="ctr"/>
                      <a:r>
                        <a:rPr lang="zh-CN" altLang="en-US" sz="2000" b="0" i="0">
                          <a:solidFill>
                            <a:srgbClr val="000000"/>
                          </a:solidFill>
                          <a:latin typeface="微软雅黑" panose="020B0503020204020204" charset="-122"/>
                          <a:ea typeface="微软雅黑" panose="020B0503020204020204" charset="-122"/>
                        </a:rPr>
                        <a:t>大中型水力发电</a:t>
                      </a:r>
                      <a:endParaRPr lang="zh-CN" altLang="en-US" sz="2000" b="0" i="0">
                        <a:solidFill>
                          <a:srgbClr val="000000"/>
                        </a:solidFill>
                        <a:latin typeface="微软雅黑" panose="020B0503020204020204" charset="-122"/>
                        <a:ea typeface="微软雅黑" panose="020B0503020204020204" charset="-122"/>
                      </a:endParaRPr>
                    </a:p>
                  </a:txBody>
                  <a:tcPr marL="6667" marR="6667" marT="6667"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r h="367030">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rowSpan="4">
                  <a:txBody>
                    <a:bodyPr/>
                    <a:p>
                      <a:pPr algn="l" fontAlgn="ctr"/>
                      <a:r>
                        <a:rPr lang="zh-CN" altLang="en-US" sz="2000" b="0" i="0">
                          <a:solidFill>
                            <a:srgbClr val="000000"/>
                          </a:solidFill>
                          <a:latin typeface="微软雅黑" panose="020B0503020204020204" charset="-122"/>
                          <a:ea typeface="微软雅黑" panose="020B0503020204020204" charset="-122"/>
                        </a:rPr>
                        <a:t>农村集中饮水工程</a:t>
                      </a:r>
                      <a:endParaRPr lang="zh-CN" altLang="en-US" sz="2000" b="0" i="0">
                        <a:solidFill>
                          <a:srgbClr val="000000"/>
                        </a:solidFill>
                        <a:latin typeface="微软雅黑" panose="020B0503020204020204" charset="-122"/>
                        <a:ea typeface="微软雅黑" panose="020B0503020204020204" charset="-122"/>
                      </a:endParaRPr>
                    </a:p>
                  </a:txBody>
                  <a:tcPr marL="6667" marR="6667" marT="6667"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l" fontAlgn="ctr"/>
                      <a:r>
                        <a:rPr lang="zh-CN" altLang="en-US" sz="2000" b="0" i="0">
                          <a:solidFill>
                            <a:srgbClr val="000000"/>
                          </a:solidFill>
                          <a:latin typeface="微软雅黑" panose="020B0503020204020204" charset="-122"/>
                          <a:ea typeface="微软雅黑" panose="020B0503020204020204" charset="-122"/>
                        </a:rPr>
                        <a:t>不区分等次</a:t>
                      </a:r>
                      <a:endParaRPr lang="zh-CN" altLang="en-US" sz="2000" b="0" i="0">
                        <a:solidFill>
                          <a:srgbClr val="000000"/>
                        </a:solidFill>
                        <a:latin typeface="微软雅黑" panose="020B0503020204020204" charset="-122"/>
                        <a:ea typeface="微软雅黑" panose="020B0503020204020204" charset="-122"/>
                      </a:endParaRPr>
                    </a:p>
                  </a:txBody>
                  <a:tcPr marL="6667" marR="6667" marT="6667"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r h="367030">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a:txBody>
                    <a:bodyPr/>
                    <a:p>
                      <a:pPr algn="l" fontAlgn="ctr"/>
                      <a:r>
                        <a:rPr lang="zh-CN" altLang="en-US" sz="2000" b="0" i="0">
                          <a:solidFill>
                            <a:srgbClr val="000000"/>
                          </a:solidFill>
                          <a:latin typeface="微软雅黑" panose="020B0503020204020204" charset="-122"/>
                          <a:ea typeface="微软雅黑" panose="020B0503020204020204" charset="-122"/>
                        </a:rPr>
                        <a:t>供城镇用水</a:t>
                      </a:r>
                      <a:endParaRPr lang="zh-CN" altLang="en-US" sz="2000" b="0" i="0">
                        <a:solidFill>
                          <a:srgbClr val="000000"/>
                        </a:solidFill>
                        <a:latin typeface="微软雅黑" panose="020B0503020204020204" charset="-122"/>
                        <a:ea typeface="微软雅黑" panose="020B0503020204020204" charset="-122"/>
                      </a:endParaRPr>
                    </a:p>
                  </a:txBody>
                  <a:tcPr marL="6667" marR="6667" marT="6667"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r h="367030">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a:txBody>
                    <a:bodyPr/>
                    <a:p>
                      <a:pPr algn="l" fontAlgn="ctr"/>
                      <a:r>
                        <a:rPr lang="zh-CN" altLang="en-US" sz="2000" b="0" i="0">
                          <a:solidFill>
                            <a:srgbClr val="000000"/>
                          </a:solidFill>
                          <a:latin typeface="微软雅黑" panose="020B0503020204020204" charset="-122"/>
                          <a:ea typeface="微软雅黑" panose="020B0503020204020204" charset="-122"/>
                        </a:rPr>
                        <a:t>供农村人口生活用水</a:t>
                      </a:r>
                      <a:endParaRPr lang="zh-CN" altLang="en-US" sz="2000" b="0" i="0">
                        <a:solidFill>
                          <a:srgbClr val="000000"/>
                        </a:solidFill>
                        <a:latin typeface="微软雅黑" panose="020B0503020204020204" charset="-122"/>
                        <a:ea typeface="微软雅黑" panose="020B0503020204020204" charset="-122"/>
                      </a:endParaRPr>
                    </a:p>
                  </a:txBody>
                  <a:tcPr marL="6667" marR="6667" marT="6667"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r h="367030">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a:txBody>
                    <a:bodyPr/>
                    <a:p>
                      <a:pPr algn="l" fontAlgn="ctr"/>
                      <a:r>
                        <a:rPr lang="zh-CN" altLang="en-US" sz="2000" b="0" i="0">
                          <a:solidFill>
                            <a:srgbClr val="000000"/>
                          </a:solidFill>
                          <a:latin typeface="微软雅黑" panose="020B0503020204020204" charset="-122"/>
                          <a:ea typeface="微软雅黑" panose="020B0503020204020204" charset="-122"/>
                        </a:rPr>
                        <a:t>千吨万人以下</a:t>
                      </a:r>
                      <a:endParaRPr lang="zh-CN" altLang="en-US" sz="2000" b="0" i="0">
                        <a:solidFill>
                          <a:srgbClr val="000000"/>
                        </a:solidFill>
                        <a:latin typeface="微软雅黑" panose="020B0503020204020204" charset="-122"/>
                        <a:ea typeface="微软雅黑" panose="020B0503020204020204" charset="-122"/>
                      </a:endParaRPr>
                    </a:p>
                  </a:txBody>
                  <a:tcPr marL="6667" marR="6667" marT="6667"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r h="367030">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rowSpan="5">
                  <a:txBody>
                    <a:bodyPr/>
                    <a:p>
                      <a:pPr algn="l" fontAlgn="ctr"/>
                      <a:r>
                        <a:rPr lang="zh-CN" altLang="en-US" sz="2000" b="0" i="0">
                          <a:solidFill>
                            <a:srgbClr val="000000"/>
                          </a:solidFill>
                          <a:latin typeface="微软雅黑" panose="020B0503020204020204" charset="-122"/>
                          <a:ea typeface="微软雅黑" panose="020B0503020204020204" charset="-122"/>
                        </a:rPr>
                        <a:t>冷却取用水</a:t>
                      </a:r>
                      <a:endParaRPr lang="zh-CN" altLang="en-US" sz="2000" b="0" i="0">
                        <a:solidFill>
                          <a:srgbClr val="000000"/>
                        </a:solidFill>
                        <a:latin typeface="微软雅黑" panose="020B0503020204020204" charset="-122"/>
                        <a:ea typeface="微软雅黑" panose="020B0503020204020204" charset="-122"/>
                      </a:endParaRPr>
                    </a:p>
                  </a:txBody>
                  <a:tcPr marL="6667" marR="6667" marT="6667"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l" fontAlgn="ctr"/>
                      <a:r>
                        <a:rPr lang="zh-CN" altLang="en-US" sz="2000" b="0" i="0">
                          <a:solidFill>
                            <a:srgbClr val="000000"/>
                          </a:solidFill>
                          <a:latin typeface="微软雅黑" panose="020B0503020204020204" charset="-122"/>
                          <a:ea typeface="微软雅黑" panose="020B0503020204020204" charset="-122"/>
                        </a:rPr>
                        <a:t>不区分等次</a:t>
                      </a:r>
                      <a:endParaRPr lang="zh-CN" altLang="en-US" sz="2000" b="0" i="0">
                        <a:solidFill>
                          <a:srgbClr val="000000"/>
                        </a:solidFill>
                        <a:latin typeface="微软雅黑" panose="020B0503020204020204" charset="-122"/>
                        <a:ea typeface="微软雅黑" panose="020B0503020204020204" charset="-122"/>
                      </a:endParaRPr>
                    </a:p>
                  </a:txBody>
                  <a:tcPr marL="6667" marR="6667" marT="6667"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r h="367030">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a:txBody>
                    <a:bodyPr/>
                    <a:p>
                      <a:pPr algn="l" fontAlgn="ctr"/>
                      <a:r>
                        <a:rPr lang="zh-CN" altLang="en-US" sz="2000" b="0" i="0">
                          <a:solidFill>
                            <a:srgbClr val="000000"/>
                          </a:solidFill>
                          <a:latin typeface="微软雅黑" panose="020B0503020204020204" charset="-122"/>
                          <a:ea typeface="微软雅黑" panose="020B0503020204020204" charset="-122"/>
                        </a:rPr>
                        <a:t>核电</a:t>
                      </a:r>
                      <a:r>
                        <a:rPr lang="en-US" altLang="zh-CN" sz="2000" b="0" i="0">
                          <a:solidFill>
                            <a:srgbClr val="000000"/>
                          </a:solidFill>
                          <a:latin typeface="微软雅黑" panose="020B0503020204020204" charset="-122"/>
                          <a:ea typeface="微软雅黑" panose="020B0503020204020204" charset="-122"/>
                        </a:rPr>
                        <a:t>/</a:t>
                      </a:r>
                      <a:r>
                        <a:rPr lang="zh-CN" altLang="en-US" sz="2000" b="0" i="0">
                          <a:solidFill>
                            <a:srgbClr val="000000"/>
                          </a:solidFill>
                          <a:latin typeface="微软雅黑" panose="020B0503020204020204" charset="-122"/>
                          <a:ea typeface="微软雅黑" panose="020B0503020204020204" charset="-122"/>
                        </a:rPr>
                        <a:t>火电直流</a:t>
                      </a:r>
                      <a:r>
                        <a:rPr lang="en-US" altLang="zh-CN" sz="2000" b="0" i="0">
                          <a:solidFill>
                            <a:srgbClr val="000000"/>
                          </a:solidFill>
                          <a:latin typeface="微软雅黑" panose="020B0503020204020204" charset="-122"/>
                          <a:ea typeface="微软雅黑" panose="020B0503020204020204" charset="-122"/>
                        </a:rPr>
                        <a:t>/</a:t>
                      </a:r>
                      <a:r>
                        <a:rPr lang="zh-CN" altLang="en-US" sz="2000" b="0" i="0">
                          <a:solidFill>
                            <a:srgbClr val="000000"/>
                          </a:solidFill>
                          <a:latin typeface="微软雅黑" panose="020B0503020204020204" charset="-122"/>
                          <a:ea typeface="微软雅黑" panose="020B0503020204020204" charset="-122"/>
                        </a:rPr>
                        <a:t>贯流</a:t>
                      </a:r>
                      <a:endParaRPr lang="zh-CN" altLang="en-US" sz="2000" b="0" i="0">
                        <a:solidFill>
                          <a:srgbClr val="000000"/>
                        </a:solidFill>
                        <a:latin typeface="微软雅黑" panose="020B0503020204020204" charset="-122"/>
                        <a:ea typeface="微软雅黑" panose="020B0503020204020204" charset="-122"/>
                      </a:endParaRPr>
                    </a:p>
                  </a:txBody>
                  <a:tcPr marL="6667" marR="6667" marT="6667"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r h="367030">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a:txBody>
                    <a:bodyPr/>
                    <a:p>
                      <a:pPr algn="l" fontAlgn="ctr"/>
                      <a:r>
                        <a:rPr lang="zh-CN" altLang="en-US" sz="2000">
                          <a:solidFill>
                            <a:srgbClr val="000000"/>
                          </a:solidFill>
                          <a:latin typeface="微软雅黑" panose="020B0503020204020204" charset="-122"/>
                          <a:ea typeface="微软雅黑" panose="020B0503020204020204" charset="-122"/>
                          <a:sym typeface="+mn-ea"/>
                        </a:rPr>
                        <a:t>核电</a:t>
                      </a:r>
                      <a:r>
                        <a:rPr lang="en-US" altLang="zh-CN" sz="2000">
                          <a:solidFill>
                            <a:srgbClr val="000000"/>
                          </a:solidFill>
                          <a:latin typeface="微软雅黑" panose="020B0503020204020204" charset="-122"/>
                          <a:ea typeface="微软雅黑" panose="020B0503020204020204" charset="-122"/>
                          <a:sym typeface="+mn-ea"/>
                        </a:rPr>
                        <a:t>/</a:t>
                      </a:r>
                      <a:r>
                        <a:rPr lang="zh-CN" altLang="en-US" sz="2000">
                          <a:solidFill>
                            <a:srgbClr val="000000"/>
                          </a:solidFill>
                          <a:latin typeface="微软雅黑" panose="020B0503020204020204" charset="-122"/>
                          <a:ea typeface="微软雅黑" panose="020B0503020204020204" charset="-122"/>
                          <a:sym typeface="+mn-ea"/>
                        </a:rPr>
                        <a:t>火电循环式</a:t>
                      </a:r>
                      <a:endParaRPr lang="zh-CN" altLang="en-US" sz="2000" b="0" i="0">
                        <a:solidFill>
                          <a:srgbClr val="000000"/>
                        </a:solidFill>
                        <a:latin typeface="微软雅黑" panose="020B0503020204020204" charset="-122"/>
                        <a:ea typeface="微软雅黑" panose="020B0503020204020204" charset="-122"/>
                      </a:endParaRPr>
                    </a:p>
                  </a:txBody>
                  <a:tcPr marL="6667" marR="6667" marT="6667"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r h="367030">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a:txBody>
                    <a:bodyPr/>
                    <a:p>
                      <a:pPr algn="l" fontAlgn="ctr"/>
                      <a:r>
                        <a:rPr lang="zh-CN" altLang="en-US" sz="2000">
                          <a:solidFill>
                            <a:srgbClr val="000000"/>
                          </a:solidFill>
                          <a:latin typeface="微软雅黑" panose="020B0503020204020204" charset="-122"/>
                          <a:ea typeface="微软雅黑" panose="020B0503020204020204" charset="-122"/>
                          <a:sym typeface="+mn-ea"/>
                        </a:rPr>
                        <a:t>生物质能直流</a:t>
                      </a:r>
                      <a:r>
                        <a:rPr lang="en-US" altLang="zh-CN" sz="2000">
                          <a:solidFill>
                            <a:srgbClr val="000000"/>
                          </a:solidFill>
                          <a:latin typeface="微软雅黑" panose="020B0503020204020204" charset="-122"/>
                          <a:ea typeface="微软雅黑" panose="020B0503020204020204" charset="-122"/>
                          <a:sym typeface="+mn-ea"/>
                        </a:rPr>
                        <a:t>/</a:t>
                      </a:r>
                      <a:r>
                        <a:rPr lang="zh-CN" altLang="en-US" sz="2000">
                          <a:solidFill>
                            <a:srgbClr val="000000"/>
                          </a:solidFill>
                          <a:latin typeface="微软雅黑" panose="020B0503020204020204" charset="-122"/>
                          <a:ea typeface="微软雅黑" panose="020B0503020204020204" charset="-122"/>
                          <a:sym typeface="+mn-ea"/>
                        </a:rPr>
                        <a:t>贯流</a:t>
                      </a:r>
                      <a:endParaRPr lang="zh-CN" altLang="en-US" sz="2000" b="0" i="0">
                        <a:solidFill>
                          <a:srgbClr val="000000"/>
                        </a:solidFill>
                        <a:latin typeface="微软雅黑" panose="020B0503020204020204" charset="-122"/>
                        <a:ea typeface="微软雅黑" panose="020B0503020204020204" charset="-122"/>
                      </a:endParaRPr>
                    </a:p>
                  </a:txBody>
                  <a:tcPr marL="6667" marR="6667" marT="6667"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r h="367030">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a:txBody>
                    <a:bodyPr/>
                    <a:p>
                      <a:pPr algn="l" fontAlgn="ctr"/>
                      <a:r>
                        <a:rPr lang="zh-CN" altLang="en-US" sz="2000">
                          <a:solidFill>
                            <a:srgbClr val="000000"/>
                          </a:solidFill>
                          <a:latin typeface="微软雅黑" panose="020B0503020204020204" charset="-122"/>
                          <a:ea typeface="微软雅黑" panose="020B0503020204020204" charset="-122"/>
                          <a:sym typeface="+mn-ea"/>
                        </a:rPr>
                        <a:t>生物质能循环式</a:t>
                      </a:r>
                      <a:endParaRPr lang="zh-CN" altLang="en-US" sz="2000" b="0" i="0">
                        <a:solidFill>
                          <a:srgbClr val="000000"/>
                        </a:solidFill>
                        <a:latin typeface="微软雅黑" panose="020B0503020204020204" charset="-122"/>
                        <a:ea typeface="微软雅黑" panose="020B0503020204020204" charset="-122"/>
                      </a:endParaRPr>
                    </a:p>
                  </a:txBody>
                  <a:tcPr marL="6667" marR="6667" marT="6667"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bl>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838200" y="1153160"/>
            <a:ext cx="10515600" cy="4351338"/>
          </a:xfrm>
        </p:spPr>
        <p:txBody>
          <a:bodyPr/>
          <a:p>
            <a:pPr fontAlgn="auto">
              <a:lnSpc>
                <a:spcPct val="100000"/>
              </a:lnSpc>
            </a:pPr>
            <a:r>
              <a:rPr lang="zh-CN" altLang="en-US" sz="2400">
                <a:sym typeface="+mn-ea"/>
              </a:rPr>
              <a:t>税源采集</a:t>
            </a:r>
            <a:r>
              <a:rPr lang="zh-CN" altLang="en-US" sz="2400"/>
              <a:t>注意事项：</a:t>
            </a:r>
            <a:endParaRPr lang="zh-CN" altLang="en-US" sz="2400"/>
          </a:p>
          <a:p>
            <a:pPr fontAlgn="auto">
              <a:lnSpc>
                <a:spcPct val="100000"/>
              </a:lnSpc>
            </a:pPr>
            <a:r>
              <a:rPr lang="zh-CN" altLang="en-US" sz="2400">
                <a:sym typeface="+mn-ea"/>
              </a:rPr>
              <a:t>按期申报的，系统会</a:t>
            </a:r>
            <a:r>
              <a:rPr lang="en-US" altLang="zh-CN" sz="2400">
                <a:sym typeface="+mn-ea"/>
              </a:rPr>
              <a:t>强制监控当年上期是否已完成税源采集，若上期未采集，本期阻断采集。属期2024年的不校验</a:t>
            </a:r>
            <a:r>
              <a:rPr lang="zh-CN" altLang="en-US" sz="2400">
                <a:sym typeface="+mn-ea"/>
              </a:rPr>
              <a:t>，</a:t>
            </a:r>
            <a:r>
              <a:rPr lang="en-US" altLang="zh-CN" sz="2400">
                <a:sym typeface="+mn-ea"/>
              </a:rPr>
              <a:t>每年首次</a:t>
            </a:r>
            <a:r>
              <a:rPr lang="zh-CN" altLang="en-US" sz="2400">
                <a:sym typeface="+mn-ea"/>
              </a:rPr>
              <a:t>申</a:t>
            </a:r>
            <a:r>
              <a:rPr lang="en-US" altLang="zh-CN" sz="2400">
                <a:sym typeface="+mn-ea"/>
              </a:rPr>
              <a:t>报不校验、税源首次申报不校验</a:t>
            </a:r>
            <a:r>
              <a:rPr lang="zh-CN" altLang="en-US" sz="2400">
                <a:sym typeface="+mn-ea"/>
              </a:rPr>
              <a:t>。</a:t>
            </a:r>
            <a:endParaRPr lang="zh-CN" altLang="en-US" sz="2400">
              <a:sym typeface="+mn-ea"/>
            </a:endParaRPr>
          </a:p>
        </p:txBody>
      </p:sp>
      <p:sp>
        <p:nvSpPr>
          <p:cNvPr id="5" name="标题 4"/>
          <p:cNvSpPr/>
          <p:nvPr>
            <p:ph type="title"/>
          </p:nvPr>
        </p:nvSpPr>
        <p:spPr>
          <a:xfrm>
            <a:off x="1364615" y="247650"/>
            <a:ext cx="10714990" cy="560070"/>
          </a:xfrm>
        </p:spPr>
        <p:txBody>
          <a:bodyPr>
            <a:normAutofit/>
          </a:bodyPr>
          <a:p>
            <a:r>
              <a:rPr lang="zh-CN" altLang="en-US"/>
              <a:t>全国统一规范电子税务局</a:t>
            </a:r>
            <a:r>
              <a:rPr lang="en-US" altLang="zh-CN"/>
              <a:t> - </a:t>
            </a:r>
            <a:r>
              <a:rPr lang="zh-CN" altLang="zh-CN">
                <a:sym typeface="+mn-ea"/>
              </a:rPr>
              <a:t>税源采集及申报</a:t>
            </a:r>
            <a:endParaRPr lang="zh-CN" altLang="zh-CN"/>
          </a:p>
        </p:txBody>
      </p:sp>
      <p:pic>
        <p:nvPicPr>
          <p:cNvPr id="2" name="图片 1"/>
          <p:cNvPicPr>
            <a:picLocks noChangeAspect="1"/>
          </p:cNvPicPr>
          <p:nvPr/>
        </p:nvPicPr>
        <p:blipFill>
          <a:blip r:embed="rId1"/>
          <a:stretch>
            <a:fillRect/>
          </a:stretch>
        </p:blipFill>
        <p:spPr>
          <a:xfrm>
            <a:off x="379730" y="2927985"/>
            <a:ext cx="11431905" cy="3757930"/>
          </a:xfrm>
          <a:prstGeom prst="rect">
            <a:avLst/>
          </a:prstGeo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838200" y="1153160"/>
            <a:ext cx="10515600" cy="4351338"/>
          </a:xfrm>
        </p:spPr>
        <p:txBody>
          <a:bodyPr/>
          <a:p>
            <a:pPr fontAlgn="auto">
              <a:lnSpc>
                <a:spcPct val="100000"/>
              </a:lnSpc>
            </a:pPr>
            <a:r>
              <a:rPr lang="zh-CN" altLang="en-US" sz="2400"/>
              <a:t>完成税源采集后，回到【水资源申报】界面。可直接在该页面填写</a:t>
            </a:r>
            <a:r>
              <a:rPr lang="en-US" altLang="zh-CN" sz="2400"/>
              <a:t>“</a:t>
            </a:r>
            <a:r>
              <a:rPr lang="zh-CN" altLang="en-US" sz="2400"/>
              <a:t>本期实际取用水量</a:t>
            </a:r>
            <a:r>
              <a:rPr lang="en-US" altLang="zh-CN" sz="2400"/>
              <a:t>/</a:t>
            </a:r>
            <a:r>
              <a:rPr lang="zh-CN" altLang="zh-CN" sz="2400"/>
              <a:t>发电量</a:t>
            </a:r>
            <a:r>
              <a:rPr lang="en-US" altLang="zh-CN" sz="2400"/>
              <a:t>”</a:t>
            </a:r>
            <a:r>
              <a:rPr lang="zh-CN" altLang="en-US" sz="2400"/>
              <a:t>等申报信息，或点击【申报表明细】查看和填写详细信息。</a:t>
            </a:r>
            <a:endParaRPr lang="zh-CN" altLang="en-US" sz="2400"/>
          </a:p>
        </p:txBody>
      </p:sp>
      <p:sp>
        <p:nvSpPr>
          <p:cNvPr id="5" name="标题 4"/>
          <p:cNvSpPr/>
          <p:nvPr>
            <p:ph type="title"/>
          </p:nvPr>
        </p:nvSpPr>
        <p:spPr>
          <a:xfrm>
            <a:off x="1364615" y="247650"/>
            <a:ext cx="10714990" cy="560070"/>
          </a:xfrm>
        </p:spPr>
        <p:txBody>
          <a:bodyPr>
            <a:normAutofit/>
          </a:bodyPr>
          <a:p>
            <a:r>
              <a:rPr lang="zh-CN" altLang="en-US"/>
              <a:t>全国统一规范电子税务局</a:t>
            </a:r>
            <a:r>
              <a:rPr lang="en-US" altLang="zh-CN"/>
              <a:t> - </a:t>
            </a:r>
            <a:r>
              <a:rPr lang="zh-CN" altLang="zh-CN">
                <a:sym typeface="+mn-ea"/>
              </a:rPr>
              <a:t>税源采集及申报</a:t>
            </a:r>
            <a:endParaRPr lang="zh-CN" altLang="en-US"/>
          </a:p>
        </p:txBody>
      </p:sp>
      <p:pic>
        <p:nvPicPr>
          <p:cNvPr id="2" name="图片 1"/>
          <p:cNvPicPr>
            <a:picLocks noChangeAspect="1"/>
          </p:cNvPicPr>
          <p:nvPr/>
        </p:nvPicPr>
        <p:blipFill>
          <a:blip r:embed="rId1"/>
          <a:stretch>
            <a:fillRect/>
          </a:stretch>
        </p:blipFill>
        <p:spPr>
          <a:xfrm>
            <a:off x="358775" y="2473960"/>
            <a:ext cx="11474450" cy="392303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对角圆角 38"/>
          <p:cNvSpPr/>
          <p:nvPr/>
        </p:nvSpPr>
        <p:spPr>
          <a:xfrm>
            <a:off x="626110" y="1205230"/>
            <a:ext cx="11058525" cy="5255260"/>
          </a:xfrm>
          <a:prstGeom prst="round2DiagRect">
            <a:avLst/>
          </a:prstGeom>
          <a:noFill/>
          <a:ln w="12700" cap="flat" cmpd="sng" algn="ctr">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Light"/>
              <a:cs typeface="+mn-cs"/>
            </a:endParaRPr>
          </a:p>
        </p:txBody>
      </p:sp>
      <p:sp>
        <p:nvSpPr>
          <p:cNvPr id="3" name="文本框 22"/>
          <p:cNvSpPr txBox="1"/>
          <p:nvPr/>
        </p:nvSpPr>
        <p:spPr>
          <a:xfrm>
            <a:off x="2218690" y="1522095"/>
            <a:ext cx="3257550" cy="368935"/>
          </a:xfrm>
          <a:prstGeom prst="rect">
            <a:avLst/>
          </a:prstGeom>
          <a:noFill/>
        </p:spPr>
        <p:txBody>
          <a:bodyPr wrap="square" lIns="0" tIns="0" rIns="0" bIns="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u="none" strike="noStrike" kern="1200" cap="none" spc="0" normalizeH="0" baseline="0" noProof="0" dirty="0">
                <a:ln>
                  <a:noFill/>
                </a:ln>
                <a:solidFill>
                  <a:srgbClr val="353334"/>
                </a:solidFill>
                <a:effectLst/>
                <a:uLnTx/>
                <a:uFillTx/>
                <a:latin typeface="Source Han Serif CN Heavy" panose="02020400000000000000" pitchFamily="18" charset="-128"/>
                <a:ea typeface="Source Han Serif CN Heavy" panose="02020400000000000000" pitchFamily="18" charset="-128"/>
              </a:rPr>
              <a:t>纳税人</a:t>
            </a:r>
            <a:endParaRPr kumimoji="0" lang="zh-CN" altLang="en-US" sz="2400" b="1" u="none" strike="noStrike" kern="1200" cap="none" spc="0" normalizeH="0" baseline="0" noProof="0" dirty="0">
              <a:ln>
                <a:noFill/>
              </a:ln>
              <a:solidFill>
                <a:srgbClr val="353334"/>
              </a:solidFill>
              <a:effectLst/>
              <a:uLnTx/>
              <a:uFillTx/>
              <a:latin typeface="Source Han Serif CN Heavy" panose="02020400000000000000" pitchFamily="18" charset="-128"/>
              <a:ea typeface="Source Han Serif CN Heavy" panose="02020400000000000000" pitchFamily="18" charset="-128"/>
            </a:endParaRPr>
          </a:p>
        </p:txBody>
      </p:sp>
      <p:sp>
        <p:nvSpPr>
          <p:cNvPr id="5" name="文本框 23"/>
          <p:cNvSpPr txBox="1"/>
          <p:nvPr/>
        </p:nvSpPr>
        <p:spPr>
          <a:xfrm>
            <a:off x="1423670" y="2200910"/>
            <a:ext cx="9992360" cy="3046730"/>
          </a:xfrm>
          <a:prstGeom prst="rect">
            <a:avLst/>
          </a:prstGeom>
          <a:noFill/>
        </p:spPr>
        <p:txBody>
          <a:bodyPr wrap="square" lIns="0" tIns="0" rIns="0" bIns="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gn="just" defTabSz="964565" fontAlgn="auto">
              <a:lnSpc>
                <a:spcPct val="150000"/>
              </a:lnSpc>
              <a:spcBef>
                <a:spcPts val="0"/>
              </a:spcBef>
              <a:spcAft>
                <a:spcPts val="0"/>
              </a:spcAft>
              <a:buFont typeface="Wingdings" panose="05000000000000000000" charset="0"/>
              <a:buChar char="u"/>
              <a:defRPr/>
            </a:pPr>
            <a:r>
              <a:rPr lang="zh-CN" altLang="en-US" sz="2200" dirty="0">
                <a:solidFill>
                  <a:schemeClr val="tx1"/>
                </a:solidFill>
                <a:latin typeface="新宋体" panose="02010609030101010101" charset="-122"/>
                <a:ea typeface="新宋体" panose="02010609030101010101" charset="-122"/>
                <a:cs typeface="新宋体" panose="02010609030101010101" charset="-122"/>
                <a:sym typeface="+mn-lt"/>
              </a:rPr>
              <a:t>在</a:t>
            </a:r>
            <a:r>
              <a:rPr lang="zh-CN" altLang="en-US" sz="2200" dirty="0">
                <a:solidFill>
                  <a:schemeClr val="accent3"/>
                </a:solidFill>
                <a:latin typeface="新宋体" panose="02010609030101010101" charset="-122"/>
                <a:ea typeface="新宋体" panose="02010609030101010101" charset="-122"/>
                <a:cs typeface="新宋体" panose="02010609030101010101" charset="-122"/>
                <a:sym typeface="+mn-lt"/>
              </a:rPr>
              <a:t>中华人民共和国领域</a:t>
            </a:r>
            <a:r>
              <a:rPr lang="zh-CN" altLang="en-US" sz="2200" dirty="0">
                <a:solidFill>
                  <a:srgbClr val="FF0000"/>
                </a:solidFill>
                <a:latin typeface="新宋体" panose="02010609030101010101" charset="-122"/>
                <a:ea typeface="新宋体" panose="02010609030101010101" charset="-122"/>
                <a:cs typeface="新宋体" panose="02010609030101010101" charset="-122"/>
                <a:sym typeface="+mn-lt"/>
              </a:rPr>
              <a:t>直接取用</a:t>
            </a:r>
            <a:r>
              <a:rPr lang="zh-CN" altLang="en-US" sz="2200" dirty="0">
                <a:solidFill>
                  <a:schemeClr val="accent3"/>
                </a:solidFill>
                <a:latin typeface="新宋体" panose="02010609030101010101" charset="-122"/>
                <a:ea typeface="新宋体" panose="02010609030101010101" charset="-122"/>
                <a:cs typeface="新宋体" panose="02010609030101010101" charset="-122"/>
                <a:sym typeface="+mn-lt"/>
              </a:rPr>
              <a:t>地表水或者地下水的单位和个人。</a:t>
            </a:r>
            <a:endParaRPr lang="zh-CN" altLang="en-US" sz="2200" dirty="0">
              <a:solidFill>
                <a:schemeClr val="accent3"/>
              </a:solidFill>
              <a:latin typeface="新宋体" panose="02010609030101010101" charset="-122"/>
              <a:ea typeface="新宋体" panose="02010609030101010101" charset="-122"/>
              <a:cs typeface="新宋体" panose="02010609030101010101" charset="-122"/>
              <a:sym typeface="+mn-lt"/>
            </a:endParaRPr>
          </a:p>
          <a:p>
            <a:pPr indent="0" algn="just" defTabSz="964565" fontAlgn="auto">
              <a:lnSpc>
                <a:spcPct val="150000"/>
              </a:lnSpc>
              <a:spcBef>
                <a:spcPts val="0"/>
              </a:spcBef>
              <a:spcAft>
                <a:spcPts val="0"/>
              </a:spcAft>
              <a:buFont typeface="Wingdings" panose="05000000000000000000" charset="0"/>
              <a:buNone/>
              <a:defRPr/>
            </a:pPr>
            <a:r>
              <a:rPr lang="zh-CN" altLang="en-US" sz="2200" dirty="0">
                <a:solidFill>
                  <a:schemeClr val="accent5"/>
                </a:solidFill>
                <a:latin typeface="新宋体" panose="02010609030101010101" charset="-122"/>
                <a:ea typeface="新宋体" panose="02010609030101010101" charset="-122"/>
                <a:cs typeface="新宋体" panose="02010609030101010101" charset="-122"/>
                <a:sym typeface="+mn-lt"/>
              </a:rPr>
              <a:t>（省征求意见稿）</a:t>
            </a:r>
            <a:r>
              <a:rPr lang="zh-CN" altLang="en-US" sz="2200" dirty="0">
                <a:solidFill>
                  <a:schemeClr val="tx1"/>
                </a:solidFill>
                <a:latin typeface="新宋体" panose="02010609030101010101" charset="-122"/>
                <a:ea typeface="新宋体" panose="02010609030101010101" charset="-122"/>
                <a:cs typeface="新宋体" panose="02010609030101010101" charset="-122"/>
                <a:sym typeface="+mn-lt"/>
              </a:rPr>
              <a:t>在广东省行政区域内直接取用地表水或者地下水的单位和个人，为水资源税的纳税人。</a:t>
            </a:r>
            <a:endParaRPr lang="zh-CN" altLang="en-US" sz="2200" dirty="0">
              <a:solidFill>
                <a:schemeClr val="tx1"/>
              </a:solidFill>
              <a:latin typeface="新宋体" panose="02010609030101010101" charset="-122"/>
              <a:ea typeface="新宋体" panose="02010609030101010101" charset="-122"/>
              <a:cs typeface="新宋体" panose="02010609030101010101" charset="-122"/>
              <a:sym typeface="+mn-lt"/>
            </a:endParaRPr>
          </a:p>
          <a:p>
            <a:pPr marL="342900" indent="-342900" algn="just" defTabSz="964565" fontAlgn="auto">
              <a:lnSpc>
                <a:spcPct val="150000"/>
              </a:lnSpc>
              <a:spcBef>
                <a:spcPts val="0"/>
              </a:spcBef>
              <a:spcAft>
                <a:spcPts val="0"/>
              </a:spcAft>
              <a:buFont typeface="Wingdings" panose="05000000000000000000" charset="0"/>
              <a:buChar char="u"/>
              <a:defRPr/>
            </a:pPr>
            <a:r>
              <a:rPr lang="zh-CN" altLang="en-US" sz="2200" dirty="0">
                <a:solidFill>
                  <a:srgbClr val="4F4F4F"/>
                </a:solidFill>
                <a:latin typeface="新宋体" panose="02010609030101010101" charset="-122"/>
                <a:ea typeface="新宋体" panose="02010609030101010101" charset="-122"/>
                <a:cs typeface="新宋体" panose="02010609030101010101" charset="-122"/>
                <a:sym typeface="+mn-lt"/>
              </a:rPr>
              <a:t>其中单位是指企业、行政单位、事业单位、军事单位、社会团体及其他单位，个人是指</a:t>
            </a:r>
            <a:r>
              <a:rPr lang="zh-CN" altLang="en-US" sz="2200" dirty="0">
                <a:solidFill>
                  <a:srgbClr val="FF0000"/>
                </a:solidFill>
                <a:latin typeface="新宋体" panose="02010609030101010101" charset="-122"/>
                <a:ea typeface="新宋体" panose="02010609030101010101" charset="-122"/>
                <a:cs typeface="新宋体" panose="02010609030101010101" charset="-122"/>
                <a:sym typeface="+mn-lt"/>
              </a:rPr>
              <a:t>个体工商户及其他个人</a:t>
            </a:r>
            <a:r>
              <a:rPr lang="zh-CN" altLang="en-US" sz="2200" dirty="0">
                <a:solidFill>
                  <a:srgbClr val="4F4F4F"/>
                </a:solidFill>
                <a:latin typeface="新宋体" panose="02010609030101010101" charset="-122"/>
                <a:ea typeface="新宋体" panose="02010609030101010101" charset="-122"/>
                <a:cs typeface="新宋体" panose="02010609030101010101" charset="-122"/>
                <a:sym typeface="+mn-lt"/>
              </a:rPr>
              <a:t>。</a:t>
            </a:r>
            <a:endParaRPr lang="zh-CN" altLang="en-US" sz="2200" dirty="0">
              <a:solidFill>
                <a:srgbClr val="4F4F4F"/>
              </a:solidFill>
              <a:latin typeface="新宋体" panose="02010609030101010101" charset="-122"/>
              <a:ea typeface="新宋体" panose="02010609030101010101" charset="-122"/>
              <a:cs typeface="新宋体" panose="02010609030101010101" charset="-122"/>
              <a:sym typeface="+mn-lt"/>
            </a:endParaRPr>
          </a:p>
          <a:p>
            <a:pPr marL="342900" indent="-342900" algn="just" defTabSz="964565" fontAlgn="auto">
              <a:lnSpc>
                <a:spcPct val="150000"/>
              </a:lnSpc>
              <a:spcBef>
                <a:spcPts val="0"/>
              </a:spcBef>
              <a:spcAft>
                <a:spcPts val="0"/>
              </a:spcAft>
              <a:buFont typeface="Wingdings" panose="05000000000000000000" charset="0"/>
              <a:buChar char="u"/>
              <a:defRPr/>
            </a:pPr>
            <a:r>
              <a:rPr lang="zh-CN" altLang="en-US" sz="2200" dirty="0">
                <a:solidFill>
                  <a:srgbClr val="4F4F4F"/>
                </a:solidFill>
                <a:latin typeface="新宋体" panose="02010609030101010101" charset="-122"/>
                <a:ea typeface="新宋体" panose="02010609030101010101" charset="-122"/>
                <a:cs typeface="新宋体" panose="02010609030101010101" charset="-122"/>
                <a:sym typeface="+mn-lt"/>
              </a:rPr>
              <a:t>纳税人应当按照《中华人民共和国水法》等规定申领</a:t>
            </a:r>
            <a:r>
              <a:rPr lang="zh-CN" altLang="en-US" sz="2200" dirty="0">
                <a:solidFill>
                  <a:srgbClr val="FF0000"/>
                </a:solidFill>
                <a:latin typeface="新宋体" panose="02010609030101010101" charset="-122"/>
                <a:ea typeface="新宋体" panose="02010609030101010101" charset="-122"/>
                <a:cs typeface="新宋体" panose="02010609030101010101" charset="-122"/>
                <a:sym typeface="+mn-lt"/>
              </a:rPr>
              <a:t>取水许可证</a:t>
            </a:r>
            <a:r>
              <a:rPr lang="zh-CN" altLang="en-US" sz="2200" dirty="0">
                <a:solidFill>
                  <a:srgbClr val="4F4F4F"/>
                </a:solidFill>
                <a:latin typeface="新宋体" panose="02010609030101010101" charset="-122"/>
                <a:ea typeface="新宋体" panose="02010609030101010101" charset="-122"/>
                <a:cs typeface="新宋体" panose="02010609030101010101" charset="-122"/>
                <a:sym typeface="+mn-lt"/>
              </a:rPr>
              <a:t>。</a:t>
            </a:r>
            <a:endParaRPr lang="zh-CN" altLang="en-US" sz="2200" dirty="0">
              <a:solidFill>
                <a:srgbClr val="4F4F4F"/>
              </a:solidFill>
              <a:latin typeface="新宋体" panose="02010609030101010101" charset="-122"/>
              <a:ea typeface="新宋体" panose="02010609030101010101" charset="-122"/>
              <a:cs typeface="新宋体" panose="02010609030101010101" charset="-122"/>
              <a:sym typeface="+mn-lt"/>
            </a:endParaRPr>
          </a:p>
        </p:txBody>
      </p:sp>
      <p:sp>
        <p:nvSpPr>
          <p:cNvPr id="7" name="文本框 6"/>
          <p:cNvSpPr txBox="1"/>
          <p:nvPr/>
        </p:nvSpPr>
        <p:spPr>
          <a:xfrm>
            <a:off x="1423670" y="1354455"/>
            <a:ext cx="256540" cy="615315"/>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4000" b="1" u="none" strike="noStrike" kern="1200" cap="none" spc="0" normalizeH="0" baseline="0" noProof="0" dirty="0">
                <a:ln>
                  <a:noFill/>
                </a:ln>
                <a:solidFill>
                  <a:srgbClr val="0163BB"/>
                </a:solidFill>
                <a:effectLst/>
                <a:uLnTx/>
                <a:uFillTx/>
                <a:latin typeface="Source Han Serif CN Heavy" panose="02020400000000000000" pitchFamily="18" charset="-128"/>
                <a:ea typeface="Source Han Serif CN Heavy" panose="02020400000000000000" pitchFamily="18" charset="-128"/>
              </a:rPr>
              <a:t>1</a:t>
            </a:r>
            <a:endParaRPr kumimoji="0" lang="zh-CN" altLang="en-US" sz="4000" b="1" u="none" strike="noStrike" kern="1200" cap="none" spc="0" normalizeH="0" baseline="0" noProof="0" dirty="0">
              <a:ln>
                <a:noFill/>
              </a:ln>
              <a:solidFill>
                <a:srgbClr val="0163BB"/>
              </a:solidFill>
              <a:effectLst/>
              <a:uLnTx/>
              <a:uFillTx/>
              <a:latin typeface="Source Han Serif CN Heavy" panose="02020400000000000000" pitchFamily="18" charset="-128"/>
              <a:ea typeface="Source Han Serif CN Heavy" panose="02020400000000000000" pitchFamily="18" charset="-128"/>
            </a:endParaRPr>
          </a:p>
        </p:txBody>
      </p:sp>
      <p:cxnSp>
        <p:nvCxnSpPr>
          <p:cNvPr id="8" name="直接连接符 90"/>
          <p:cNvCxnSpPr/>
          <p:nvPr/>
        </p:nvCxnSpPr>
        <p:spPr>
          <a:xfrm flipH="1">
            <a:off x="1902460" y="1483995"/>
            <a:ext cx="161290" cy="437515"/>
          </a:xfrm>
          <a:prstGeom prst="line">
            <a:avLst/>
          </a:prstGeom>
          <a:ln w="12700" cap="rnd">
            <a:round/>
          </a:ln>
        </p:spPr>
        <p:style>
          <a:lnRef idx="1">
            <a:schemeClr val="accent1"/>
          </a:lnRef>
          <a:fillRef idx="0">
            <a:schemeClr val="accent1"/>
          </a:fillRef>
          <a:effectRef idx="0">
            <a:schemeClr val="accent1"/>
          </a:effectRef>
          <a:fontRef idx="minor">
            <a:schemeClr val="tx1"/>
          </a:fontRef>
        </p:style>
      </p:cxnSp>
      <p:sp>
        <p:nvSpPr>
          <p:cNvPr id="2" name="标题 5"/>
          <p:cNvSpPr>
            <a:spLocks noGrp="1"/>
          </p:cNvSpPr>
          <p:nvPr/>
        </p:nvSpPr>
        <p:spPr>
          <a:xfrm>
            <a:off x="626110" y="340995"/>
            <a:ext cx="3592830" cy="525145"/>
          </a:xfrm>
          <a:prstGeom prst="rect">
            <a:avLst/>
          </a:prstGeom>
        </p:spPr>
        <p:txBody>
          <a:bodyPr vert="horz" rtlCol="0">
            <a:noAutofit/>
            <a:scene3d>
              <a:camera prst="orthographicFront"/>
              <a:lightRig rig="threePt" dir="t"/>
            </a:scene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lvl="0" indent="-457200" algn="l">
              <a:buClrTx/>
              <a:buSzTx/>
              <a:buFont typeface="Wingdings" panose="05000000000000000000" charset="0"/>
              <a:buChar char="Ø"/>
            </a:pPr>
            <a:r>
              <a:rPr lang="zh-CN" altLang="en-US" sz="3600" b="1" dirty="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税收要素</a:t>
            </a:r>
            <a:endParaRPr lang="zh-CN" altLang="en-US" sz="3600" b="1" dirty="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endParaRPr>
          </a:p>
        </p:txBody>
      </p:sp>
    </p:spTree>
  </p:cSld>
  <p:clrMapOvr>
    <a:masterClrMapping/>
  </p:clrMapOvr>
  <p:transition spd="slow">
    <p:wip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838200" y="1153160"/>
            <a:ext cx="10515600" cy="4351338"/>
          </a:xfrm>
        </p:spPr>
        <p:txBody>
          <a:bodyPr/>
          <a:p>
            <a:pPr fontAlgn="auto">
              <a:lnSpc>
                <a:spcPct val="100000"/>
              </a:lnSpc>
            </a:pPr>
            <a:r>
              <a:rPr lang="zh-CN" altLang="en-US" sz="2400"/>
              <a:t>点击【申报表明细】，进入【水资源税申报减免明细表】，填写</a:t>
            </a:r>
            <a:r>
              <a:rPr lang="zh-CN" sz="2400"/>
              <a:t>具体申报信息。</a:t>
            </a:r>
            <a:endParaRPr lang="zh-CN" sz="2400"/>
          </a:p>
        </p:txBody>
      </p:sp>
      <p:sp>
        <p:nvSpPr>
          <p:cNvPr id="5" name="标题 4"/>
          <p:cNvSpPr/>
          <p:nvPr>
            <p:ph type="title"/>
          </p:nvPr>
        </p:nvSpPr>
        <p:spPr>
          <a:xfrm>
            <a:off x="1364615" y="247650"/>
            <a:ext cx="10714990" cy="560070"/>
          </a:xfrm>
        </p:spPr>
        <p:txBody>
          <a:bodyPr>
            <a:normAutofit/>
          </a:bodyPr>
          <a:p>
            <a:r>
              <a:rPr lang="zh-CN" altLang="en-US"/>
              <a:t>全国统一规范电子税务局</a:t>
            </a:r>
            <a:r>
              <a:rPr lang="en-US" altLang="zh-CN"/>
              <a:t> - </a:t>
            </a:r>
            <a:r>
              <a:rPr lang="zh-CN" altLang="zh-CN">
                <a:sym typeface="+mn-ea"/>
              </a:rPr>
              <a:t>税源采集及申报</a:t>
            </a:r>
            <a:endParaRPr lang="zh-CN" altLang="en-US"/>
          </a:p>
        </p:txBody>
      </p:sp>
      <p:pic>
        <p:nvPicPr>
          <p:cNvPr id="4" name="图片 3"/>
          <p:cNvPicPr>
            <a:picLocks noChangeAspect="1"/>
          </p:cNvPicPr>
          <p:nvPr/>
        </p:nvPicPr>
        <p:blipFill>
          <a:blip r:embed="rId1"/>
          <a:stretch>
            <a:fillRect/>
          </a:stretch>
        </p:blipFill>
        <p:spPr>
          <a:xfrm>
            <a:off x="965200" y="2127250"/>
            <a:ext cx="10388600" cy="4335145"/>
          </a:xfrm>
          <a:prstGeom prst="rect">
            <a:avLst/>
          </a:prstGeo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838200" y="1153160"/>
            <a:ext cx="10515600" cy="4351338"/>
          </a:xfrm>
        </p:spPr>
        <p:txBody>
          <a:bodyPr/>
          <a:p>
            <a:pPr fontAlgn="auto">
              <a:lnSpc>
                <a:spcPct val="100000"/>
              </a:lnSpc>
            </a:pPr>
            <a:r>
              <a:rPr lang="zh-CN" altLang="en-US" sz="2400">
                <a:sym typeface="+mn-ea"/>
              </a:rPr>
              <a:t>水资源税申报减免明细表填写注意事项：</a:t>
            </a:r>
            <a:endParaRPr lang="zh-CN" altLang="en-US" sz="2400">
              <a:sym typeface="+mn-ea"/>
            </a:endParaRPr>
          </a:p>
          <a:p>
            <a:pPr fontAlgn="auto">
              <a:lnSpc>
                <a:spcPct val="100000"/>
              </a:lnSpc>
            </a:pPr>
            <a:r>
              <a:rPr lang="zh-CN" altLang="en-US" sz="2400">
                <a:sym typeface="+mn-ea"/>
              </a:rPr>
              <a:t>“上期累计取用水量”按照该税源当年往期旧申报表中“本期取水量”累计合计数确定。2024年第四季度可更改，2025年后系统按照该税源当年往期申报表中“本期实际取用水量/发电量”累计合计数确定，自动带出，不予修改。</a:t>
            </a:r>
            <a:endParaRPr lang="zh-CN" sz="2400"/>
          </a:p>
        </p:txBody>
      </p:sp>
      <p:sp>
        <p:nvSpPr>
          <p:cNvPr id="5" name="标题 4"/>
          <p:cNvSpPr/>
          <p:nvPr>
            <p:ph type="title"/>
          </p:nvPr>
        </p:nvSpPr>
        <p:spPr>
          <a:xfrm>
            <a:off x="1364615" y="247650"/>
            <a:ext cx="10714990" cy="560070"/>
          </a:xfrm>
        </p:spPr>
        <p:txBody>
          <a:bodyPr>
            <a:normAutofit/>
          </a:bodyPr>
          <a:p>
            <a:r>
              <a:rPr lang="zh-CN" altLang="en-US"/>
              <a:t>全国统一规范电子税务局</a:t>
            </a:r>
            <a:r>
              <a:rPr lang="en-US" altLang="zh-CN"/>
              <a:t> - </a:t>
            </a:r>
            <a:r>
              <a:rPr lang="zh-CN" altLang="zh-CN">
                <a:sym typeface="+mn-ea"/>
              </a:rPr>
              <a:t>税源采集及申报</a:t>
            </a:r>
            <a:endParaRPr lang="zh-CN" altLang="en-US"/>
          </a:p>
        </p:txBody>
      </p:sp>
      <p:pic>
        <p:nvPicPr>
          <p:cNvPr id="2" name="图片 1"/>
          <p:cNvPicPr>
            <a:picLocks noChangeAspect="1"/>
          </p:cNvPicPr>
          <p:nvPr/>
        </p:nvPicPr>
        <p:blipFill>
          <a:blip r:embed="rId1"/>
          <a:stretch>
            <a:fillRect/>
          </a:stretch>
        </p:blipFill>
        <p:spPr>
          <a:xfrm>
            <a:off x="564515" y="3780790"/>
            <a:ext cx="11236960" cy="1751965"/>
          </a:xfrm>
          <a:prstGeom prst="rect">
            <a:avLst/>
          </a:prstGeo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838200" y="1153160"/>
            <a:ext cx="10515600" cy="4351338"/>
          </a:xfrm>
        </p:spPr>
        <p:txBody>
          <a:bodyPr/>
          <a:p>
            <a:pPr fontAlgn="auto">
              <a:lnSpc>
                <a:spcPct val="100000"/>
              </a:lnSpc>
            </a:pPr>
            <a:r>
              <a:rPr lang="zh-CN" altLang="en-US" sz="2400">
                <a:sym typeface="+mn-ea"/>
              </a:rPr>
              <a:t>水资源税申报减免明细表填写注意事项：</a:t>
            </a:r>
            <a:endParaRPr lang="zh-CN" altLang="en-US" sz="2400">
              <a:sym typeface="+mn-ea"/>
            </a:endParaRPr>
          </a:p>
          <a:p>
            <a:pPr fontAlgn="auto">
              <a:lnSpc>
                <a:spcPct val="100000"/>
              </a:lnSpc>
            </a:pPr>
            <a:r>
              <a:rPr lang="zh-CN" altLang="en-US" sz="2400">
                <a:sym typeface="+mn-ea"/>
              </a:rPr>
              <a:t>“取用水行业”为“城镇公共供水”的，合理漏损率设为</a:t>
            </a:r>
            <a:r>
              <a:rPr lang="en-US" altLang="zh-CN" sz="2400">
                <a:sym typeface="+mn-ea"/>
              </a:rPr>
              <a:t>5%</a:t>
            </a:r>
            <a:r>
              <a:rPr lang="zh-CN" altLang="en-US" sz="2400">
                <a:sym typeface="+mn-ea"/>
              </a:rPr>
              <a:t>，不可修改。</a:t>
            </a:r>
            <a:endParaRPr lang="zh-CN" altLang="en-US" sz="2400">
              <a:latin typeface="微软雅黑" panose="020B0503020204020204" charset="-122"/>
              <a:ea typeface="微软雅黑" panose="020B0503020204020204" charset="-122"/>
              <a:sym typeface="+mn-ea"/>
            </a:endParaRPr>
          </a:p>
          <a:p>
            <a:pPr fontAlgn="auto">
              <a:lnSpc>
                <a:spcPct val="100000"/>
              </a:lnSpc>
            </a:pPr>
            <a:r>
              <a:rPr lang="zh-CN" altLang="en-US" sz="2400">
                <a:sym typeface="+mn-ea"/>
              </a:rPr>
              <a:t>城镇公共供水不适用超计划管理，不需要填写</a:t>
            </a:r>
            <a:r>
              <a:rPr lang="en-US" altLang="zh-CN" sz="2400">
                <a:sym typeface="+mn-ea"/>
              </a:rPr>
              <a:t>“</a:t>
            </a:r>
            <a:r>
              <a:rPr lang="zh-CN" altLang="en-US" sz="2400">
                <a:sym typeface="+mn-ea"/>
              </a:rPr>
              <a:t>上期累计取用水量</a:t>
            </a:r>
            <a:r>
              <a:rPr lang="en-US" altLang="zh-CN" sz="2400">
                <a:sym typeface="+mn-ea"/>
              </a:rPr>
              <a:t>”</a:t>
            </a:r>
            <a:r>
              <a:rPr lang="zh-CN" altLang="en-US" sz="2400">
                <a:sym typeface="+mn-ea"/>
              </a:rPr>
              <a:t>。</a:t>
            </a:r>
            <a:endParaRPr lang="zh-CN" sz="2400"/>
          </a:p>
        </p:txBody>
      </p:sp>
      <p:sp>
        <p:nvSpPr>
          <p:cNvPr id="5" name="标题 4"/>
          <p:cNvSpPr/>
          <p:nvPr>
            <p:ph type="title"/>
          </p:nvPr>
        </p:nvSpPr>
        <p:spPr>
          <a:xfrm>
            <a:off x="1364615" y="247650"/>
            <a:ext cx="10714990" cy="560070"/>
          </a:xfrm>
        </p:spPr>
        <p:txBody>
          <a:bodyPr>
            <a:normAutofit/>
          </a:bodyPr>
          <a:p>
            <a:r>
              <a:rPr lang="zh-CN" altLang="en-US"/>
              <a:t>全国统一规范电子税务局</a:t>
            </a:r>
            <a:r>
              <a:rPr lang="en-US" altLang="zh-CN"/>
              <a:t> - </a:t>
            </a:r>
            <a:r>
              <a:rPr lang="zh-CN" altLang="zh-CN">
                <a:sym typeface="+mn-ea"/>
              </a:rPr>
              <a:t>税源采集及申报</a:t>
            </a:r>
            <a:endParaRPr lang="zh-CN" altLang="en-US"/>
          </a:p>
        </p:txBody>
      </p:sp>
      <p:pic>
        <p:nvPicPr>
          <p:cNvPr id="4" name="图片 3"/>
          <p:cNvPicPr>
            <a:picLocks noChangeAspect="1"/>
          </p:cNvPicPr>
          <p:nvPr/>
        </p:nvPicPr>
        <p:blipFill>
          <a:blip r:embed="rId1"/>
          <a:stretch>
            <a:fillRect/>
          </a:stretch>
        </p:blipFill>
        <p:spPr>
          <a:xfrm>
            <a:off x="227965" y="3354070"/>
            <a:ext cx="11736705" cy="1761490"/>
          </a:xfrm>
          <a:prstGeom prst="rect">
            <a:avLst/>
          </a:prstGeom>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838200" y="1153160"/>
            <a:ext cx="10515600" cy="4351338"/>
          </a:xfrm>
        </p:spPr>
        <p:txBody>
          <a:bodyPr/>
          <a:p>
            <a:pPr fontAlgn="auto">
              <a:lnSpc>
                <a:spcPct val="100000"/>
              </a:lnSpc>
            </a:pPr>
            <a:r>
              <a:rPr lang="zh-CN" altLang="en-US" sz="2400">
                <a:sym typeface="+mn-ea"/>
              </a:rPr>
              <a:t>水资源税申报减免明细表填写注意事项：</a:t>
            </a:r>
            <a:endParaRPr lang="zh-CN" altLang="en-US" sz="2400">
              <a:sym typeface="+mn-ea"/>
            </a:endParaRPr>
          </a:p>
          <a:p>
            <a:pPr fontAlgn="auto">
              <a:lnSpc>
                <a:spcPct val="100000"/>
              </a:lnSpc>
            </a:pPr>
            <a:r>
              <a:rPr lang="zh-CN" altLang="en-US" sz="2400">
                <a:sym typeface="+mn-ea"/>
              </a:rPr>
              <a:t>其中</a:t>
            </a:r>
            <a:r>
              <a:rPr lang="en-US" altLang="zh-CN" sz="2400">
                <a:sym typeface="+mn-ea"/>
              </a:rPr>
              <a:t>“</a:t>
            </a:r>
            <a:r>
              <a:rPr lang="zh-CN" altLang="en-US" sz="2400">
                <a:sym typeface="+mn-ea"/>
              </a:rPr>
              <a:t>本期减免税取用水量</a:t>
            </a:r>
            <a:r>
              <a:rPr lang="en-US" altLang="zh-CN" sz="2400">
                <a:sym typeface="+mn-ea"/>
              </a:rPr>
              <a:t>/</a:t>
            </a:r>
            <a:r>
              <a:rPr lang="zh-CN" altLang="zh-CN" sz="2400">
                <a:sym typeface="+mn-ea"/>
              </a:rPr>
              <a:t>发电量</a:t>
            </a:r>
            <a:r>
              <a:rPr lang="en-US" altLang="zh-CN" sz="2400">
                <a:sym typeface="+mn-ea"/>
              </a:rPr>
              <a:t>”不得超过申报计算明细中的第7栏“本期计税取用水量/发电量”</a:t>
            </a:r>
            <a:r>
              <a:rPr lang="zh-CN" altLang="en-US" sz="2400">
                <a:sym typeface="+mn-ea"/>
              </a:rPr>
              <a:t>。</a:t>
            </a:r>
            <a:endParaRPr lang="zh-CN" altLang="en-US" sz="2400">
              <a:sym typeface="+mn-ea"/>
            </a:endParaRPr>
          </a:p>
          <a:p>
            <a:pPr fontAlgn="auto">
              <a:lnSpc>
                <a:spcPct val="100000"/>
              </a:lnSpc>
            </a:pPr>
            <a:r>
              <a:rPr lang="zh-CN" altLang="en-US" sz="2400">
                <a:sym typeface="+mn-ea"/>
              </a:rPr>
              <a:t>本年度取用水量超过年计划取水量的部分，不予减征。要注意超计划的部分不能填进减免税取用水量中。</a:t>
            </a:r>
            <a:endParaRPr lang="en-US" altLang="zh-CN" sz="2400">
              <a:latin typeface="微软雅黑" panose="020B0503020204020204" charset="-122"/>
              <a:ea typeface="微软雅黑" panose="020B0503020204020204" charset="-122"/>
              <a:sym typeface="+mn-ea"/>
            </a:endParaRPr>
          </a:p>
          <a:p>
            <a:pPr fontAlgn="auto">
              <a:lnSpc>
                <a:spcPct val="100000"/>
              </a:lnSpc>
            </a:pPr>
            <a:endParaRPr lang="zh-CN" altLang="en-US" sz="2400">
              <a:latin typeface="微软雅黑" panose="020B0503020204020204" charset="-122"/>
              <a:ea typeface="微软雅黑" panose="020B0503020204020204" charset="-122"/>
              <a:sym typeface="+mn-ea"/>
            </a:endParaRPr>
          </a:p>
          <a:p>
            <a:pPr fontAlgn="auto">
              <a:lnSpc>
                <a:spcPct val="100000"/>
              </a:lnSpc>
            </a:pPr>
            <a:endParaRPr lang="zh-CN" altLang="en-US" sz="2400">
              <a:latin typeface="微软雅黑" panose="020B0503020204020204" charset="-122"/>
              <a:ea typeface="微软雅黑" panose="020B0503020204020204" charset="-122"/>
              <a:sym typeface="+mn-ea"/>
            </a:endParaRPr>
          </a:p>
          <a:p>
            <a:pPr fontAlgn="auto">
              <a:lnSpc>
                <a:spcPct val="100000"/>
              </a:lnSpc>
            </a:pPr>
            <a:endParaRPr lang="zh-CN" sz="2400"/>
          </a:p>
        </p:txBody>
      </p:sp>
      <p:sp>
        <p:nvSpPr>
          <p:cNvPr id="5" name="标题 4"/>
          <p:cNvSpPr/>
          <p:nvPr>
            <p:ph type="title"/>
          </p:nvPr>
        </p:nvSpPr>
        <p:spPr>
          <a:xfrm>
            <a:off x="1364615" y="247650"/>
            <a:ext cx="10714990" cy="560070"/>
          </a:xfrm>
        </p:spPr>
        <p:txBody>
          <a:bodyPr>
            <a:normAutofit/>
          </a:bodyPr>
          <a:p>
            <a:r>
              <a:rPr lang="zh-CN" altLang="en-US"/>
              <a:t>全国统一规范电子税务局</a:t>
            </a:r>
            <a:r>
              <a:rPr lang="en-US" altLang="zh-CN"/>
              <a:t> - </a:t>
            </a:r>
            <a:r>
              <a:rPr lang="zh-CN" altLang="zh-CN">
                <a:sym typeface="+mn-ea"/>
              </a:rPr>
              <a:t>税源采集及申报</a:t>
            </a:r>
            <a:endParaRPr lang="zh-CN" altLang="en-US"/>
          </a:p>
        </p:txBody>
      </p:sp>
      <p:pic>
        <p:nvPicPr>
          <p:cNvPr id="4" name="图片 3"/>
          <p:cNvPicPr>
            <a:picLocks noChangeAspect="1"/>
          </p:cNvPicPr>
          <p:nvPr/>
        </p:nvPicPr>
        <p:blipFill>
          <a:blip r:embed="rId1"/>
          <a:stretch>
            <a:fillRect/>
          </a:stretch>
        </p:blipFill>
        <p:spPr>
          <a:xfrm>
            <a:off x="1583055" y="3402330"/>
            <a:ext cx="9025255" cy="3455670"/>
          </a:xfrm>
          <a:prstGeom prst="rect">
            <a:avLst/>
          </a:prstGeom>
        </p:spPr>
      </p:pic>
      <p:sp>
        <p:nvSpPr>
          <p:cNvPr id="2" name="流程图: 过程 1"/>
          <p:cNvSpPr/>
          <p:nvPr/>
        </p:nvSpPr>
        <p:spPr>
          <a:xfrm>
            <a:off x="8867140" y="3402330"/>
            <a:ext cx="656590" cy="291465"/>
          </a:xfrm>
          <a:prstGeom prst="flowChartProcess">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838200" y="1153160"/>
            <a:ext cx="10515600" cy="4351338"/>
          </a:xfrm>
        </p:spPr>
        <p:txBody>
          <a:bodyPr/>
          <a:p>
            <a:pPr fontAlgn="auto">
              <a:lnSpc>
                <a:spcPct val="100000"/>
              </a:lnSpc>
            </a:pPr>
            <a:r>
              <a:rPr lang="zh-CN" altLang="en-US" sz="2400">
                <a:sym typeface="+mn-ea"/>
              </a:rPr>
              <a:t>填写完毕后，点击【提交】，保存申报明细表。</a:t>
            </a:r>
            <a:endParaRPr lang="zh-CN" sz="2400"/>
          </a:p>
        </p:txBody>
      </p:sp>
      <p:sp>
        <p:nvSpPr>
          <p:cNvPr id="5" name="标题 4"/>
          <p:cNvSpPr/>
          <p:nvPr>
            <p:ph type="title"/>
          </p:nvPr>
        </p:nvSpPr>
        <p:spPr>
          <a:xfrm>
            <a:off x="1364615" y="247650"/>
            <a:ext cx="10714990" cy="560070"/>
          </a:xfrm>
        </p:spPr>
        <p:txBody>
          <a:bodyPr>
            <a:normAutofit/>
          </a:bodyPr>
          <a:p>
            <a:r>
              <a:rPr lang="zh-CN" altLang="en-US"/>
              <a:t>全国统一规范电子税务局</a:t>
            </a:r>
            <a:r>
              <a:rPr lang="en-US" altLang="zh-CN"/>
              <a:t> - </a:t>
            </a:r>
            <a:r>
              <a:rPr lang="zh-CN" altLang="zh-CN">
                <a:sym typeface="+mn-ea"/>
              </a:rPr>
              <a:t>税源采集及申报</a:t>
            </a:r>
            <a:endParaRPr lang="zh-CN" altLang="en-US"/>
          </a:p>
        </p:txBody>
      </p:sp>
      <p:pic>
        <p:nvPicPr>
          <p:cNvPr id="2" name="图片 1"/>
          <p:cNvPicPr>
            <a:picLocks noChangeAspect="1"/>
          </p:cNvPicPr>
          <p:nvPr/>
        </p:nvPicPr>
        <p:blipFill>
          <a:blip r:embed="rId1"/>
          <a:stretch>
            <a:fillRect/>
          </a:stretch>
        </p:blipFill>
        <p:spPr>
          <a:xfrm>
            <a:off x="838200" y="1951990"/>
            <a:ext cx="10558145" cy="4382770"/>
          </a:xfrm>
          <a:prstGeom prst="rect">
            <a:avLst/>
          </a:prstGeom>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838200" y="1153160"/>
            <a:ext cx="10515600" cy="4351338"/>
          </a:xfrm>
        </p:spPr>
        <p:txBody>
          <a:bodyPr/>
          <a:p>
            <a:pPr fontAlgn="auto">
              <a:lnSpc>
                <a:spcPct val="100000"/>
              </a:lnSpc>
            </a:pPr>
            <a:r>
              <a:rPr lang="zh-CN" altLang="en-US" sz="2400">
                <a:sym typeface="+mn-ea"/>
              </a:rPr>
              <a:t>回到【水资源税申报】界面，点击【提交】。电局无法选择单个税源申报，只能一次申报全部税源。</a:t>
            </a:r>
            <a:endParaRPr lang="zh-CN" altLang="en-US" sz="2400">
              <a:sym typeface="+mn-ea"/>
            </a:endParaRPr>
          </a:p>
        </p:txBody>
      </p:sp>
      <p:sp>
        <p:nvSpPr>
          <p:cNvPr id="5" name="标题 4"/>
          <p:cNvSpPr/>
          <p:nvPr>
            <p:ph type="title"/>
          </p:nvPr>
        </p:nvSpPr>
        <p:spPr>
          <a:xfrm>
            <a:off x="1364615" y="247650"/>
            <a:ext cx="10714990" cy="560070"/>
          </a:xfrm>
        </p:spPr>
        <p:txBody>
          <a:bodyPr>
            <a:normAutofit/>
          </a:bodyPr>
          <a:p>
            <a:r>
              <a:rPr lang="zh-CN" altLang="en-US"/>
              <a:t>全国统一规范电子税务局</a:t>
            </a:r>
            <a:r>
              <a:rPr lang="en-US" altLang="zh-CN"/>
              <a:t> - </a:t>
            </a:r>
            <a:r>
              <a:rPr lang="zh-CN" altLang="zh-CN">
                <a:sym typeface="+mn-ea"/>
              </a:rPr>
              <a:t>税源采集及申报</a:t>
            </a:r>
            <a:endParaRPr lang="zh-CN" altLang="en-US"/>
          </a:p>
        </p:txBody>
      </p:sp>
      <p:pic>
        <p:nvPicPr>
          <p:cNvPr id="4" name="图片 3"/>
          <p:cNvPicPr>
            <a:picLocks noChangeAspect="1"/>
          </p:cNvPicPr>
          <p:nvPr/>
        </p:nvPicPr>
        <p:blipFill>
          <a:blip r:embed="rId1"/>
          <a:stretch>
            <a:fillRect/>
          </a:stretch>
        </p:blipFill>
        <p:spPr>
          <a:xfrm>
            <a:off x="307340" y="1993265"/>
            <a:ext cx="11577320" cy="4805680"/>
          </a:xfrm>
          <a:prstGeom prst="rect">
            <a:avLst/>
          </a:prstGeom>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838200" y="1153160"/>
            <a:ext cx="10515600" cy="4351338"/>
          </a:xfrm>
        </p:spPr>
        <p:txBody>
          <a:bodyPr/>
          <a:p>
            <a:pPr fontAlgn="auto">
              <a:lnSpc>
                <a:spcPct val="100000"/>
              </a:lnSpc>
            </a:pPr>
            <a:r>
              <a:rPr lang="zh-CN" altLang="en-US" sz="2400">
                <a:sym typeface="+mn-ea"/>
              </a:rPr>
              <a:t>回到【财产和行为税税源采集及合并申报】界面。已经提交【水资源税申报】的，可以点击【查看申报】，查看财产和行为税申报表。</a:t>
            </a:r>
            <a:endParaRPr lang="zh-CN" altLang="en-US" sz="2400">
              <a:sym typeface="+mn-ea"/>
            </a:endParaRPr>
          </a:p>
        </p:txBody>
      </p:sp>
      <p:sp>
        <p:nvSpPr>
          <p:cNvPr id="5" name="标题 4"/>
          <p:cNvSpPr/>
          <p:nvPr>
            <p:ph type="title"/>
          </p:nvPr>
        </p:nvSpPr>
        <p:spPr>
          <a:xfrm>
            <a:off x="1364615" y="247650"/>
            <a:ext cx="10714990" cy="560070"/>
          </a:xfrm>
        </p:spPr>
        <p:txBody>
          <a:bodyPr>
            <a:normAutofit/>
          </a:bodyPr>
          <a:p>
            <a:r>
              <a:rPr lang="zh-CN" altLang="en-US"/>
              <a:t>全国统一规范电子税务局</a:t>
            </a:r>
            <a:r>
              <a:rPr lang="en-US" altLang="zh-CN"/>
              <a:t> - </a:t>
            </a:r>
            <a:r>
              <a:rPr lang="zh-CN" altLang="zh-CN">
                <a:sym typeface="+mn-ea"/>
              </a:rPr>
              <a:t>税源采集及申报</a:t>
            </a:r>
            <a:endParaRPr lang="zh-CN" altLang="en-US"/>
          </a:p>
        </p:txBody>
      </p:sp>
      <p:pic>
        <p:nvPicPr>
          <p:cNvPr id="7" name="图片 6"/>
          <p:cNvPicPr>
            <a:picLocks noChangeAspect="1"/>
          </p:cNvPicPr>
          <p:nvPr/>
        </p:nvPicPr>
        <p:blipFill>
          <a:blip r:embed="rId1"/>
          <a:stretch>
            <a:fillRect/>
          </a:stretch>
        </p:blipFill>
        <p:spPr>
          <a:xfrm>
            <a:off x="477520" y="2225675"/>
            <a:ext cx="11236960" cy="4162425"/>
          </a:xfrm>
          <a:prstGeom prst="rect">
            <a:avLst/>
          </a:prstGeom>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838200" y="1153160"/>
            <a:ext cx="10515600" cy="4351338"/>
          </a:xfrm>
        </p:spPr>
        <p:txBody>
          <a:bodyPr/>
          <a:p>
            <a:pPr fontAlgn="auto">
              <a:lnSpc>
                <a:spcPct val="100000"/>
              </a:lnSpc>
            </a:pPr>
            <a:r>
              <a:rPr lang="zh-CN" altLang="en-US" sz="2400">
                <a:sym typeface="+mn-ea"/>
              </a:rPr>
              <a:t>回到【财产和行为税税源采集及合并申报】界面。已经提交【水资源税申报】的，可以点击【查看申报】，查看水资源税申报表。</a:t>
            </a:r>
            <a:endParaRPr lang="zh-CN" altLang="en-US" sz="2400">
              <a:sym typeface="+mn-ea"/>
            </a:endParaRPr>
          </a:p>
        </p:txBody>
      </p:sp>
      <p:sp>
        <p:nvSpPr>
          <p:cNvPr id="5" name="标题 4"/>
          <p:cNvSpPr/>
          <p:nvPr>
            <p:ph type="title"/>
          </p:nvPr>
        </p:nvSpPr>
        <p:spPr>
          <a:xfrm>
            <a:off x="1364615" y="247650"/>
            <a:ext cx="10714990" cy="560070"/>
          </a:xfrm>
        </p:spPr>
        <p:txBody>
          <a:bodyPr>
            <a:normAutofit/>
          </a:bodyPr>
          <a:p>
            <a:r>
              <a:rPr lang="zh-CN" altLang="en-US"/>
              <a:t>全国统一规范电子税务局</a:t>
            </a:r>
            <a:r>
              <a:rPr lang="en-US" altLang="zh-CN"/>
              <a:t> - </a:t>
            </a:r>
            <a:r>
              <a:rPr lang="zh-CN" altLang="zh-CN">
                <a:sym typeface="+mn-ea"/>
              </a:rPr>
              <a:t>税源采集及申报</a:t>
            </a:r>
            <a:endParaRPr lang="zh-CN" altLang="en-US"/>
          </a:p>
        </p:txBody>
      </p:sp>
      <p:pic>
        <p:nvPicPr>
          <p:cNvPr id="2" name="图片 1"/>
          <p:cNvPicPr>
            <a:picLocks noChangeAspect="1"/>
          </p:cNvPicPr>
          <p:nvPr/>
        </p:nvPicPr>
        <p:blipFill>
          <a:blip r:embed="rId1"/>
          <a:stretch>
            <a:fillRect/>
          </a:stretch>
        </p:blipFill>
        <p:spPr>
          <a:xfrm>
            <a:off x="2117090" y="2596515"/>
            <a:ext cx="8305800" cy="3038475"/>
          </a:xfrm>
          <a:prstGeom prst="rect">
            <a:avLst/>
          </a:prstGeom>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838200" y="1153160"/>
            <a:ext cx="10515600" cy="4351338"/>
          </a:xfrm>
        </p:spPr>
        <p:txBody>
          <a:bodyPr/>
          <a:p>
            <a:pPr fontAlgn="auto">
              <a:lnSpc>
                <a:spcPct val="100000"/>
              </a:lnSpc>
            </a:pPr>
            <a:r>
              <a:rPr lang="zh-CN" altLang="en-US" sz="2400">
                <a:sym typeface="+mn-ea"/>
              </a:rPr>
              <a:t>点击【提交申报】，保存财产和行为税纳税申报表。</a:t>
            </a:r>
            <a:endParaRPr lang="zh-CN" altLang="en-US" sz="2400">
              <a:sym typeface="+mn-ea"/>
            </a:endParaRPr>
          </a:p>
        </p:txBody>
      </p:sp>
      <p:sp>
        <p:nvSpPr>
          <p:cNvPr id="5" name="标题 4"/>
          <p:cNvSpPr/>
          <p:nvPr>
            <p:ph type="title"/>
          </p:nvPr>
        </p:nvSpPr>
        <p:spPr>
          <a:xfrm>
            <a:off x="1364615" y="247650"/>
            <a:ext cx="10714990" cy="560070"/>
          </a:xfrm>
        </p:spPr>
        <p:txBody>
          <a:bodyPr>
            <a:normAutofit/>
          </a:bodyPr>
          <a:p>
            <a:r>
              <a:rPr lang="zh-CN" altLang="en-US"/>
              <a:t>全国统一规范电子税务局</a:t>
            </a:r>
            <a:r>
              <a:rPr lang="en-US" altLang="zh-CN"/>
              <a:t> - </a:t>
            </a:r>
            <a:r>
              <a:rPr lang="zh-CN" altLang="zh-CN">
                <a:sym typeface="+mn-ea"/>
              </a:rPr>
              <a:t>税源采集及申报</a:t>
            </a:r>
            <a:endParaRPr lang="zh-CN" altLang="en-US"/>
          </a:p>
        </p:txBody>
      </p:sp>
      <p:pic>
        <p:nvPicPr>
          <p:cNvPr id="4" name="图片 3"/>
          <p:cNvPicPr>
            <a:picLocks noChangeAspect="1"/>
          </p:cNvPicPr>
          <p:nvPr/>
        </p:nvPicPr>
        <p:blipFill>
          <a:blip r:embed="rId1"/>
          <a:stretch>
            <a:fillRect/>
          </a:stretch>
        </p:blipFill>
        <p:spPr>
          <a:xfrm>
            <a:off x="734695" y="1976120"/>
            <a:ext cx="10722610" cy="4466590"/>
          </a:xfrm>
          <a:prstGeom prst="rect">
            <a:avLst/>
          </a:prstGeom>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838200" y="1153160"/>
            <a:ext cx="10515600" cy="4351338"/>
          </a:xfrm>
        </p:spPr>
        <p:txBody>
          <a:bodyPr/>
          <a:p>
            <a:pPr fontAlgn="auto">
              <a:lnSpc>
                <a:spcPct val="100000"/>
              </a:lnSpc>
            </a:pPr>
            <a:r>
              <a:rPr lang="zh-CN" altLang="en-US" sz="2400">
                <a:sym typeface="+mn-ea"/>
              </a:rPr>
              <a:t>按提示进行信息确认。点击【确定】。</a:t>
            </a:r>
            <a:endParaRPr lang="zh-CN" altLang="en-US" sz="2400">
              <a:sym typeface="+mn-ea"/>
            </a:endParaRPr>
          </a:p>
        </p:txBody>
      </p:sp>
      <p:sp>
        <p:nvSpPr>
          <p:cNvPr id="5" name="标题 4"/>
          <p:cNvSpPr/>
          <p:nvPr>
            <p:ph type="title"/>
          </p:nvPr>
        </p:nvSpPr>
        <p:spPr>
          <a:xfrm>
            <a:off x="1364615" y="247650"/>
            <a:ext cx="10714990" cy="560070"/>
          </a:xfrm>
        </p:spPr>
        <p:txBody>
          <a:bodyPr>
            <a:normAutofit/>
          </a:bodyPr>
          <a:p>
            <a:r>
              <a:rPr lang="zh-CN" altLang="en-US"/>
              <a:t>全国统一规范电子税务局</a:t>
            </a:r>
            <a:r>
              <a:rPr lang="en-US" altLang="zh-CN"/>
              <a:t> - </a:t>
            </a:r>
            <a:r>
              <a:rPr lang="zh-CN" altLang="zh-CN">
                <a:sym typeface="+mn-ea"/>
              </a:rPr>
              <a:t>税源采集及申报</a:t>
            </a:r>
            <a:endParaRPr lang="zh-CN" altLang="en-US"/>
          </a:p>
        </p:txBody>
      </p:sp>
      <p:pic>
        <p:nvPicPr>
          <p:cNvPr id="2" name="图片 1"/>
          <p:cNvPicPr>
            <a:picLocks noChangeAspect="1"/>
          </p:cNvPicPr>
          <p:nvPr/>
        </p:nvPicPr>
        <p:blipFill>
          <a:blip r:embed="rId1"/>
          <a:stretch>
            <a:fillRect/>
          </a:stretch>
        </p:blipFill>
        <p:spPr>
          <a:xfrm>
            <a:off x="2018665" y="1938655"/>
            <a:ext cx="8155305" cy="450596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对角圆角 38"/>
          <p:cNvSpPr/>
          <p:nvPr/>
        </p:nvSpPr>
        <p:spPr>
          <a:xfrm>
            <a:off x="626110" y="1205230"/>
            <a:ext cx="11058525" cy="5255260"/>
          </a:xfrm>
          <a:prstGeom prst="round2DiagRect">
            <a:avLst/>
          </a:prstGeom>
          <a:noFill/>
          <a:ln w="12700" cap="flat" cmpd="sng" algn="ctr">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Light"/>
              <a:cs typeface="+mn-cs"/>
            </a:endParaRPr>
          </a:p>
        </p:txBody>
      </p:sp>
      <p:sp>
        <p:nvSpPr>
          <p:cNvPr id="3" name="文本框 22"/>
          <p:cNvSpPr txBox="1"/>
          <p:nvPr/>
        </p:nvSpPr>
        <p:spPr>
          <a:xfrm>
            <a:off x="2218690" y="1522095"/>
            <a:ext cx="3257550" cy="368935"/>
          </a:xfrm>
          <a:prstGeom prst="rect">
            <a:avLst/>
          </a:prstGeom>
          <a:noFill/>
        </p:spPr>
        <p:txBody>
          <a:bodyPr wrap="square" lIns="0" tIns="0" rIns="0" bIns="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u="none" strike="noStrike" kern="1200" cap="none" spc="0" normalizeH="0" baseline="0" noProof="0" dirty="0">
                <a:ln>
                  <a:noFill/>
                </a:ln>
                <a:solidFill>
                  <a:srgbClr val="353334"/>
                </a:solidFill>
                <a:effectLst/>
                <a:uLnTx/>
                <a:uFillTx/>
                <a:latin typeface="Source Han Serif CN Heavy" panose="02020400000000000000" pitchFamily="18" charset="-128"/>
                <a:ea typeface="Source Han Serif CN Heavy" panose="02020400000000000000" pitchFamily="18" charset="-128"/>
              </a:rPr>
              <a:t>征税对象</a:t>
            </a:r>
            <a:endParaRPr kumimoji="0" lang="zh-CN" altLang="en-US" sz="2400" b="1" u="none" strike="noStrike" kern="1200" cap="none" spc="0" normalizeH="0" baseline="0" noProof="0" dirty="0">
              <a:ln>
                <a:noFill/>
              </a:ln>
              <a:solidFill>
                <a:srgbClr val="353334"/>
              </a:solidFill>
              <a:effectLst/>
              <a:uLnTx/>
              <a:uFillTx/>
              <a:latin typeface="Source Han Serif CN Heavy" panose="02020400000000000000" pitchFamily="18" charset="-128"/>
              <a:ea typeface="Source Han Serif CN Heavy" panose="02020400000000000000" pitchFamily="18" charset="-128"/>
            </a:endParaRPr>
          </a:p>
        </p:txBody>
      </p:sp>
      <p:sp>
        <p:nvSpPr>
          <p:cNvPr id="5" name="文本框 23"/>
          <p:cNvSpPr txBox="1"/>
          <p:nvPr/>
        </p:nvSpPr>
        <p:spPr>
          <a:xfrm>
            <a:off x="1207770" y="2143125"/>
            <a:ext cx="9673590" cy="3554730"/>
          </a:xfrm>
          <a:prstGeom prst="rect">
            <a:avLst/>
          </a:prstGeom>
          <a:noFill/>
        </p:spPr>
        <p:txBody>
          <a:bodyPr wrap="square" lIns="0" tIns="0" rIns="0" bIns="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gn="just" defTabSz="964565" fontAlgn="auto">
              <a:lnSpc>
                <a:spcPct val="150000"/>
              </a:lnSpc>
              <a:spcBef>
                <a:spcPts val="0"/>
              </a:spcBef>
              <a:spcAft>
                <a:spcPts val="0"/>
              </a:spcAft>
              <a:buFont typeface="Wingdings" panose="05000000000000000000" charset="0"/>
              <a:buChar char="u"/>
              <a:defRPr/>
            </a:pPr>
            <a:r>
              <a:rPr lang="zh-CN" altLang="en-US" sz="2200" dirty="0">
                <a:solidFill>
                  <a:schemeClr val="accent3"/>
                </a:solidFill>
                <a:latin typeface="新宋体" panose="02010609030101010101" charset="-122"/>
                <a:ea typeface="新宋体" panose="02010609030101010101" charset="-122"/>
                <a:cs typeface="新宋体" panose="02010609030101010101" charset="-122"/>
                <a:sym typeface="+mn-lt"/>
              </a:rPr>
              <a:t>地表水和地下水，</a:t>
            </a:r>
            <a:r>
              <a:rPr lang="zh-CN" altLang="en-US" sz="2200" dirty="0">
                <a:solidFill>
                  <a:schemeClr val="tx1"/>
                </a:solidFill>
                <a:latin typeface="新宋体" panose="02010609030101010101" charset="-122"/>
                <a:ea typeface="新宋体" panose="02010609030101010101" charset="-122"/>
                <a:cs typeface="新宋体" panose="02010609030101010101" charset="-122"/>
                <a:sym typeface="+mn-lt"/>
              </a:rPr>
              <a:t>不包括再生水、集蓄雨水、海水及海水淡化水、微咸水等非常规水。</a:t>
            </a:r>
            <a:endParaRPr lang="zh-CN" altLang="en-US" sz="2200" dirty="0">
              <a:solidFill>
                <a:schemeClr val="tx1"/>
              </a:solidFill>
              <a:latin typeface="新宋体" panose="02010609030101010101" charset="-122"/>
              <a:ea typeface="新宋体" panose="02010609030101010101" charset="-122"/>
              <a:cs typeface="新宋体" panose="02010609030101010101" charset="-122"/>
              <a:sym typeface="+mn-lt"/>
            </a:endParaRPr>
          </a:p>
          <a:p>
            <a:pPr marL="342900" indent="-342900" algn="just" defTabSz="964565" fontAlgn="auto">
              <a:lnSpc>
                <a:spcPct val="150000"/>
              </a:lnSpc>
              <a:spcBef>
                <a:spcPts val="0"/>
              </a:spcBef>
              <a:spcAft>
                <a:spcPts val="0"/>
              </a:spcAft>
              <a:buFont typeface="Arial" panose="020B0604020202020204" pitchFamily="34" charset="0"/>
              <a:buChar char="•"/>
              <a:defRPr/>
            </a:pPr>
            <a:r>
              <a:rPr lang="zh-CN" altLang="en-US" sz="2200" dirty="0">
                <a:latin typeface="新宋体" panose="02010609030101010101" charset="-122"/>
                <a:ea typeface="新宋体" panose="02010609030101010101" charset="-122"/>
                <a:cs typeface="新宋体" panose="02010609030101010101" charset="-122"/>
                <a:sym typeface="+mn-lt"/>
              </a:rPr>
              <a:t>地表水是陆地表面上动态水和静态水的总称，包括江、河、湖泊（含水库、引调水工程等水资源配置工程）等水资源。</a:t>
            </a:r>
            <a:endParaRPr lang="zh-CN" altLang="en-US" sz="2200" dirty="0">
              <a:latin typeface="新宋体" panose="02010609030101010101" charset="-122"/>
              <a:ea typeface="新宋体" panose="02010609030101010101" charset="-122"/>
              <a:cs typeface="新宋体" panose="02010609030101010101" charset="-122"/>
              <a:sym typeface="+mn-lt"/>
            </a:endParaRPr>
          </a:p>
          <a:p>
            <a:pPr marL="342900" indent="-342900" algn="just" defTabSz="964565" fontAlgn="auto">
              <a:lnSpc>
                <a:spcPct val="150000"/>
              </a:lnSpc>
              <a:spcBef>
                <a:spcPts val="0"/>
              </a:spcBef>
              <a:spcAft>
                <a:spcPts val="0"/>
              </a:spcAft>
              <a:buFont typeface="Arial" panose="020B0604020202020204" pitchFamily="34" charset="0"/>
              <a:buChar char="•"/>
              <a:defRPr/>
            </a:pPr>
            <a:r>
              <a:rPr lang="zh-CN" altLang="en-US" sz="2200" dirty="0">
                <a:latin typeface="新宋体" panose="02010609030101010101" charset="-122"/>
                <a:ea typeface="新宋体" panose="02010609030101010101" charset="-122"/>
                <a:cs typeface="新宋体" panose="02010609030101010101" charset="-122"/>
                <a:sym typeface="+mn-lt"/>
              </a:rPr>
              <a:t>地下水是指赋存于地表以下的水。</a:t>
            </a:r>
            <a:endParaRPr lang="zh-CN" altLang="en-US" sz="2200" dirty="0">
              <a:latin typeface="新宋体" panose="02010609030101010101" charset="-122"/>
              <a:ea typeface="新宋体" panose="02010609030101010101" charset="-122"/>
              <a:cs typeface="新宋体" panose="02010609030101010101" charset="-122"/>
              <a:sym typeface="+mn-lt"/>
            </a:endParaRPr>
          </a:p>
          <a:p>
            <a:pPr marL="342900" indent="-342900" algn="just" defTabSz="964565" fontAlgn="auto">
              <a:lnSpc>
                <a:spcPct val="150000"/>
              </a:lnSpc>
              <a:spcBef>
                <a:spcPts val="0"/>
              </a:spcBef>
              <a:spcAft>
                <a:spcPts val="0"/>
              </a:spcAft>
              <a:buFont typeface="Wingdings" panose="05000000000000000000" charset="0"/>
              <a:buChar char="u"/>
              <a:defRPr/>
            </a:pPr>
            <a:r>
              <a:rPr lang="zh-CN" altLang="en-US" sz="2200" dirty="0">
                <a:solidFill>
                  <a:schemeClr val="accent1"/>
                </a:solidFill>
                <a:latin typeface="新宋体" panose="02010609030101010101" charset="-122"/>
                <a:ea typeface="新宋体" panose="02010609030101010101" charset="-122"/>
                <a:cs typeface="新宋体" panose="02010609030101010101" charset="-122"/>
                <a:sym typeface="+mn-lt"/>
              </a:rPr>
              <a:t>地热、矿泉水和天然卤水</a:t>
            </a:r>
            <a:r>
              <a:rPr lang="zh-CN" altLang="en-US" sz="2200" dirty="0">
                <a:latin typeface="新宋体" panose="02010609030101010101" charset="-122"/>
                <a:ea typeface="新宋体" panose="02010609030101010101" charset="-122"/>
                <a:cs typeface="新宋体" panose="02010609030101010101" charset="-122"/>
                <a:sym typeface="+mn-lt"/>
              </a:rPr>
              <a:t>具有矿产资源和水资源的双重属性。</a:t>
            </a:r>
            <a:r>
              <a:rPr lang="zh-CN" altLang="en-US" sz="2200" dirty="0">
                <a:latin typeface="新宋体" panose="02010609030101010101" charset="-122"/>
                <a:ea typeface="新宋体" panose="02010609030101010101" charset="-122"/>
                <a:cs typeface="新宋体" panose="02010609030101010101" charset="-122"/>
                <a:sym typeface="+mn-lt"/>
              </a:rPr>
              <a:t>征收矿产资源税，不征收水资源税。</a:t>
            </a:r>
            <a:endParaRPr lang="zh-CN" altLang="en-US" sz="2200" dirty="0">
              <a:latin typeface="新宋体" panose="02010609030101010101" charset="-122"/>
              <a:ea typeface="新宋体" panose="02010609030101010101" charset="-122"/>
              <a:cs typeface="新宋体" panose="02010609030101010101" charset="-122"/>
              <a:sym typeface="+mn-lt"/>
            </a:endParaRPr>
          </a:p>
        </p:txBody>
      </p:sp>
      <p:sp>
        <p:nvSpPr>
          <p:cNvPr id="7" name="文本框 6"/>
          <p:cNvSpPr txBox="1"/>
          <p:nvPr/>
        </p:nvSpPr>
        <p:spPr>
          <a:xfrm>
            <a:off x="1423670" y="1354455"/>
            <a:ext cx="256540" cy="615315"/>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4000" b="1" u="none" strike="noStrike" kern="1200" cap="none" spc="0" normalizeH="0" baseline="0" noProof="0" dirty="0">
                <a:ln>
                  <a:noFill/>
                </a:ln>
                <a:solidFill>
                  <a:srgbClr val="0163BB"/>
                </a:solidFill>
                <a:effectLst/>
                <a:uLnTx/>
                <a:uFillTx/>
                <a:latin typeface="Source Han Serif CN Heavy" panose="02020400000000000000" pitchFamily="18" charset="-128"/>
                <a:ea typeface="Source Han Serif CN Heavy" panose="02020400000000000000" pitchFamily="18" charset="-128"/>
              </a:rPr>
              <a:t>2</a:t>
            </a:r>
            <a:endParaRPr kumimoji="0" lang="en-US" altLang="zh-CN" sz="4000" b="1" u="none" strike="noStrike" kern="1200" cap="none" spc="0" normalizeH="0" baseline="0" noProof="0" dirty="0">
              <a:ln>
                <a:noFill/>
              </a:ln>
              <a:solidFill>
                <a:srgbClr val="0163BB"/>
              </a:solidFill>
              <a:effectLst/>
              <a:uLnTx/>
              <a:uFillTx/>
              <a:latin typeface="Source Han Serif CN Heavy" panose="02020400000000000000" pitchFamily="18" charset="-128"/>
              <a:ea typeface="Source Han Serif CN Heavy" panose="02020400000000000000" pitchFamily="18" charset="-128"/>
            </a:endParaRPr>
          </a:p>
        </p:txBody>
      </p:sp>
      <p:cxnSp>
        <p:nvCxnSpPr>
          <p:cNvPr id="8" name="直接连接符 90"/>
          <p:cNvCxnSpPr/>
          <p:nvPr/>
        </p:nvCxnSpPr>
        <p:spPr>
          <a:xfrm flipH="1">
            <a:off x="1902460" y="1483995"/>
            <a:ext cx="161290" cy="437515"/>
          </a:xfrm>
          <a:prstGeom prst="line">
            <a:avLst/>
          </a:prstGeom>
          <a:ln w="12700" cap="rnd">
            <a:round/>
          </a:ln>
        </p:spPr>
        <p:style>
          <a:lnRef idx="1">
            <a:schemeClr val="accent1"/>
          </a:lnRef>
          <a:fillRef idx="0">
            <a:schemeClr val="accent1"/>
          </a:fillRef>
          <a:effectRef idx="0">
            <a:schemeClr val="accent1"/>
          </a:effectRef>
          <a:fontRef idx="minor">
            <a:schemeClr val="tx1"/>
          </a:fontRef>
        </p:style>
      </p:cxnSp>
      <p:sp>
        <p:nvSpPr>
          <p:cNvPr id="2" name="标题 5"/>
          <p:cNvSpPr>
            <a:spLocks noGrp="1"/>
          </p:cNvSpPr>
          <p:nvPr/>
        </p:nvSpPr>
        <p:spPr>
          <a:xfrm>
            <a:off x="626110" y="340995"/>
            <a:ext cx="3592830" cy="525145"/>
          </a:xfrm>
          <a:prstGeom prst="rect">
            <a:avLst/>
          </a:prstGeom>
        </p:spPr>
        <p:txBody>
          <a:bodyPr vert="horz" rtlCol="0">
            <a:noAutofit/>
            <a:scene3d>
              <a:camera prst="orthographicFront"/>
              <a:lightRig rig="threePt" dir="t"/>
            </a:scene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lvl="0" indent="-457200" algn="l">
              <a:buClrTx/>
              <a:buSzTx/>
              <a:buFont typeface="Wingdings" panose="05000000000000000000" charset="0"/>
              <a:buChar char="Ø"/>
            </a:pPr>
            <a:r>
              <a:rPr lang="zh-CN" altLang="en-US" sz="3600" b="1" dirty="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税收要素</a:t>
            </a:r>
            <a:endParaRPr lang="zh-CN" altLang="en-US" sz="3600" b="1" dirty="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endParaRPr>
          </a:p>
        </p:txBody>
      </p:sp>
    </p:spTree>
  </p:cSld>
  <p:clrMapOvr>
    <a:masterClrMapping/>
  </p:clrMapOvr>
  <p:transition spd="slow">
    <p:wip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838200" y="1153160"/>
            <a:ext cx="10515600" cy="4351338"/>
          </a:xfrm>
        </p:spPr>
        <p:txBody>
          <a:bodyPr/>
          <a:p>
            <a:pPr fontAlgn="auto">
              <a:lnSpc>
                <a:spcPct val="100000"/>
              </a:lnSpc>
            </a:pPr>
            <a:r>
              <a:rPr lang="zh-CN" altLang="en-US" sz="2400">
                <a:sym typeface="+mn-ea"/>
              </a:rPr>
              <a:t>完成申报。</a:t>
            </a:r>
            <a:endParaRPr lang="zh-CN" altLang="en-US" sz="2400">
              <a:sym typeface="+mn-ea"/>
            </a:endParaRPr>
          </a:p>
        </p:txBody>
      </p:sp>
      <p:sp>
        <p:nvSpPr>
          <p:cNvPr id="5" name="标题 4"/>
          <p:cNvSpPr/>
          <p:nvPr>
            <p:ph type="title"/>
          </p:nvPr>
        </p:nvSpPr>
        <p:spPr>
          <a:xfrm>
            <a:off x="1364615" y="247650"/>
            <a:ext cx="10714990" cy="560070"/>
          </a:xfrm>
        </p:spPr>
        <p:txBody>
          <a:bodyPr>
            <a:normAutofit/>
          </a:bodyPr>
          <a:p>
            <a:r>
              <a:rPr lang="zh-CN" altLang="en-US"/>
              <a:t>全国统一规范电子税务局</a:t>
            </a:r>
            <a:r>
              <a:rPr lang="en-US" altLang="zh-CN"/>
              <a:t> - </a:t>
            </a:r>
            <a:r>
              <a:rPr lang="zh-CN" altLang="zh-CN">
                <a:sym typeface="+mn-ea"/>
              </a:rPr>
              <a:t>税源采集及申报</a:t>
            </a:r>
            <a:endParaRPr lang="zh-CN" altLang="en-US"/>
          </a:p>
        </p:txBody>
      </p:sp>
      <p:pic>
        <p:nvPicPr>
          <p:cNvPr id="4" name="图片 3"/>
          <p:cNvPicPr>
            <a:picLocks noChangeAspect="1"/>
          </p:cNvPicPr>
          <p:nvPr/>
        </p:nvPicPr>
        <p:blipFill>
          <a:blip r:embed="rId1"/>
          <a:stretch>
            <a:fillRect/>
          </a:stretch>
        </p:blipFill>
        <p:spPr>
          <a:xfrm>
            <a:off x="1047115" y="1784985"/>
            <a:ext cx="10097770" cy="4620260"/>
          </a:xfrm>
          <a:prstGeom prst="rect">
            <a:avLst/>
          </a:prstGeom>
        </p:spPr>
      </p:pic>
      <p:sp>
        <p:nvSpPr>
          <p:cNvPr id="2" name="流程图: 过程 1"/>
          <p:cNvSpPr/>
          <p:nvPr/>
        </p:nvSpPr>
        <p:spPr>
          <a:xfrm>
            <a:off x="9221470" y="1784985"/>
            <a:ext cx="948690" cy="382905"/>
          </a:xfrm>
          <a:prstGeom prst="flowChartProcess">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838200" y="1153160"/>
            <a:ext cx="10515600" cy="4351338"/>
          </a:xfrm>
        </p:spPr>
        <p:txBody>
          <a:bodyPr/>
          <a:p>
            <a:pPr fontAlgn="auto">
              <a:lnSpc>
                <a:spcPct val="100000"/>
              </a:lnSpc>
            </a:pPr>
            <a:r>
              <a:rPr lang="zh-CN" altLang="en-US" sz="2400"/>
              <a:t>如果有其他不了解的事项，请咨询主管税务机关。</a:t>
            </a:r>
            <a:endParaRPr lang="zh-CN" altLang="en-US" sz="2400"/>
          </a:p>
          <a:p>
            <a:pPr fontAlgn="auto">
              <a:lnSpc>
                <a:spcPct val="100000"/>
              </a:lnSpc>
            </a:pPr>
            <a:endParaRPr lang="zh-CN" altLang="en-US" sz="2400"/>
          </a:p>
          <a:p>
            <a:pPr fontAlgn="auto">
              <a:lnSpc>
                <a:spcPct val="100000"/>
              </a:lnSpc>
            </a:pPr>
            <a:endParaRPr lang="zh-CN" altLang="en-US" sz="2400"/>
          </a:p>
          <a:p>
            <a:pPr fontAlgn="auto">
              <a:lnSpc>
                <a:spcPct val="100000"/>
              </a:lnSpc>
            </a:pPr>
            <a:endParaRPr lang="zh-CN" altLang="en-US" sz="2400"/>
          </a:p>
          <a:p>
            <a:pPr marL="0" indent="0" algn="ctr" fontAlgn="auto">
              <a:lnSpc>
                <a:spcPct val="100000"/>
              </a:lnSpc>
              <a:buNone/>
            </a:pPr>
            <a:r>
              <a:rPr lang="zh-CN" altLang="en-US" sz="5400">
                <a:solidFill>
                  <a:schemeClr val="accent5">
                    <a:lumMod val="50000"/>
                  </a:schemeClr>
                </a:solidFill>
                <a:effectLst>
                  <a:outerShdw blurRad="38100" dist="25400" dir="5400000" algn="ctr" rotWithShape="0">
                    <a:srgbClr val="6E747A">
                      <a:alpha val="43000"/>
                    </a:srgbClr>
                  </a:outerShdw>
                </a:effectLst>
              </a:rPr>
              <a:t>谢谢！</a:t>
            </a:r>
            <a:endParaRPr lang="zh-CN" altLang="en-US" sz="5400">
              <a:solidFill>
                <a:schemeClr val="accent5">
                  <a:lumMod val="50000"/>
                </a:schemeClr>
              </a:solidFill>
              <a:effectLst>
                <a:outerShdw blurRad="38100" dist="25400" dir="5400000" algn="ctr" rotWithShape="0">
                  <a:srgbClr val="6E747A">
                    <a:alpha val="43000"/>
                  </a:srgbClr>
                </a:outerShdw>
              </a:effectLst>
            </a:endParaRPr>
          </a:p>
        </p:txBody>
      </p:sp>
      <p:sp>
        <p:nvSpPr>
          <p:cNvPr id="5" name="标题 4"/>
          <p:cNvSpPr/>
          <p:nvPr>
            <p:ph type="title"/>
          </p:nvPr>
        </p:nvSpPr>
        <p:spPr>
          <a:xfrm>
            <a:off x="1364615" y="247650"/>
            <a:ext cx="10714990" cy="560070"/>
          </a:xfrm>
        </p:spPr>
        <p:txBody>
          <a:bodyPr>
            <a:normAutofit/>
          </a:bodyPr>
          <a:p>
            <a:r>
              <a:rPr lang="zh-CN" altLang="en-US"/>
              <a:t>全国统一规范电子税务局</a:t>
            </a:r>
            <a:r>
              <a:rPr lang="en-US" altLang="zh-CN"/>
              <a:t> - </a:t>
            </a:r>
            <a:r>
              <a:rPr lang="zh-CN" altLang="en-US"/>
              <a:t>其他事项</a:t>
            </a:r>
            <a:endParaRPr lang="zh-CN"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对角圆角 38"/>
          <p:cNvSpPr/>
          <p:nvPr/>
        </p:nvSpPr>
        <p:spPr>
          <a:xfrm>
            <a:off x="626110" y="1205230"/>
            <a:ext cx="11058525" cy="5255260"/>
          </a:xfrm>
          <a:prstGeom prst="round2DiagRect">
            <a:avLst/>
          </a:prstGeom>
          <a:noFill/>
          <a:ln w="12700" cap="flat" cmpd="sng" algn="ctr">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Light"/>
              <a:cs typeface="+mn-cs"/>
            </a:endParaRPr>
          </a:p>
        </p:txBody>
      </p:sp>
      <p:sp>
        <p:nvSpPr>
          <p:cNvPr id="3" name="文本框 22"/>
          <p:cNvSpPr txBox="1"/>
          <p:nvPr/>
        </p:nvSpPr>
        <p:spPr>
          <a:xfrm>
            <a:off x="2218690" y="1522095"/>
            <a:ext cx="3257550" cy="368935"/>
          </a:xfrm>
          <a:prstGeom prst="rect">
            <a:avLst/>
          </a:prstGeom>
          <a:noFill/>
        </p:spPr>
        <p:txBody>
          <a:bodyPr wrap="square" lIns="0" tIns="0" rIns="0" bIns="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u="none" strike="noStrike" kern="1200" cap="none" spc="0" normalizeH="0" baseline="0" noProof="0" dirty="0">
                <a:ln>
                  <a:noFill/>
                </a:ln>
                <a:solidFill>
                  <a:srgbClr val="353334"/>
                </a:solidFill>
                <a:effectLst/>
                <a:uLnTx/>
                <a:uFillTx/>
                <a:latin typeface="Source Han Serif CN Heavy" panose="02020400000000000000" pitchFamily="18" charset="-128"/>
                <a:ea typeface="Source Han Serif CN Heavy" panose="02020400000000000000" pitchFamily="18" charset="-128"/>
              </a:rPr>
              <a:t>不征税情形</a:t>
            </a:r>
            <a:endParaRPr kumimoji="0" lang="zh-CN" altLang="en-US" sz="2400" b="1" u="none" strike="noStrike" kern="1200" cap="none" spc="0" normalizeH="0" baseline="0" noProof="0" dirty="0">
              <a:ln>
                <a:noFill/>
              </a:ln>
              <a:solidFill>
                <a:srgbClr val="353334"/>
              </a:solidFill>
              <a:effectLst/>
              <a:uLnTx/>
              <a:uFillTx/>
              <a:latin typeface="Source Han Serif CN Heavy" panose="02020400000000000000" pitchFamily="18" charset="-128"/>
              <a:ea typeface="Source Han Serif CN Heavy" panose="02020400000000000000" pitchFamily="18" charset="-128"/>
            </a:endParaRPr>
          </a:p>
        </p:txBody>
      </p:sp>
      <p:sp>
        <p:nvSpPr>
          <p:cNvPr id="5" name="文本框 23"/>
          <p:cNvSpPr txBox="1"/>
          <p:nvPr/>
        </p:nvSpPr>
        <p:spPr>
          <a:xfrm>
            <a:off x="1207770" y="1969770"/>
            <a:ext cx="10043795" cy="3554730"/>
          </a:xfrm>
          <a:prstGeom prst="rect">
            <a:avLst/>
          </a:prstGeom>
          <a:noFill/>
        </p:spPr>
        <p:txBody>
          <a:bodyPr wrap="square" lIns="0" tIns="0" rIns="0" bIns="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gn="just" defTabSz="964565" fontAlgn="auto">
              <a:lnSpc>
                <a:spcPct val="150000"/>
              </a:lnSpc>
              <a:spcBef>
                <a:spcPts val="0"/>
              </a:spcBef>
              <a:spcAft>
                <a:spcPts val="0"/>
              </a:spcAft>
              <a:buFont typeface="Wingdings" panose="05000000000000000000" charset="0"/>
              <a:buChar char="Ø"/>
              <a:defRPr/>
            </a:pPr>
            <a:r>
              <a:rPr lang="zh-CN" altLang="en-US" sz="2200" dirty="0">
                <a:solidFill>
                  <a:schemeClr val="accent3"/>
                </a:solidFill>
                <a:latin typeface="新宋体" panose="02010609030101010101" charset="-122"/>
                <a:ea typeface="新宋体" panose="02010609030101010101" charset="-122"/>
                <a:cs typeface="新宋体" panose="02010609030101010101" charset="-122"/>
                <a:sym typeface="+mn-lt"/>
              </a:rPr>
              <a:t>6种不征税</a:t>
            </a:r>
            <a:r>
              <a:rPr lang="zh-CN" altLang="en-US" sz="2200" dirty="0">
                <a:latin typeface="新宋体" panose="02010609030101010101" charset="-122"/>
                <a:ea typeface="新宋体" panose="02010609030101010101" charset="-122"/>
                <a:cs typeface="新宋体" panose="02010609030101010101" charset="-122"/>
                <a:sym typeface="+mn-lt"/>
              </a:rPr>
              <a:t>情形</a:t>
            </a:r>
            <a:endParaRPr lang="zh-CN" altLang="en-US" sz="2200" dirty="0">
              <a:latin typeface="新宋体" panose="02010609030101010101" charset="-122"/>
              <a:ea typeface="新宋体" panose="02010609030101010101" charset="-122"/>
              <a:cs typeface="新宋体" panose="02010609030101010101" charset="-122"/>
              <a:sym typeface="+mn-lt"/>
            </a:endParaRPr>
          </a:p>
          <a:p>
            <a:pPr algn="just" defTabSz="964565" fontAlgn="auto">
              <a:lnSpc>
                <a:spcPct val="150000"/>
              </a:lnSpc>
              <a:spcBef>
                <a:spcPts val="0"/>
              </a:spcBef>
              <a:spcAft>
                <a:spcPts val="0"/>
              </a:spcAft>
              <a:defRPr/>
            </a:pPr>
            <a:r>
              <a:rPr lang="zh-CN" altLang="en-US" sz="2200" dirty="0">
                <a:latin typeface="新宋体" panose="02010609030101010101" charset="-122"/>
                <a:ea typeface="新宋体" panose="02010609030101010101" charset="-122"/>
                <a:cs typeface="新宋体" panose="02010609030101010101" charset="-122"/>
                <a:sym typeface="+mn-lt"/>
              </a:rPr>
              <a:t>（1）农村集体经济组织及其成员从本集体经济组织的水塘、水库中取用水的；（2）家庭生活和零星散养、圈养畜禽饮用等少量取用水的；</a:t>
            </a:r>
            <a:endParaRPr lang="zh-CN" altLang="en-US" sz="2200" dirty="0">
              <a:latin typeface="新宋体" panose="02010609030101010101" charset="-122"/>
              <a:ea typeface="新宋体" panose="02010609030101010101" charset="-122"/>
              <a:cs typeface="新宋体" panose="02010609030101010101" charset="-122"/>
              <a:sym typeface="+mn-lt"/>
            </a:endParaRPr>
          </a:p>
          <a:p>
            <a:pPr algn="just" defTabSz="964565" fontAlgn="auto">
              <a:lnSpc>
                <a:spcPct val="150000"/>
              </a:lnSpc>
              <a:spcBef>
                <a:spcPts val="0"/>
              </a:spcBef>
              <a:spcAft>
                <a:spcPts val="0"/>
              </a:spcAft>
              <a:defRPr/>
            </a:pPr>
            <a:r>
              <a:rPr lang="zh-CN" altLang="en-US" sz="2200" dirty="0">
                <a:latin typeface="新宋体" panose="02010609030101010101" charset="-122"/>
                <a:ea typeface="新宋体" panose="02010609030101010101" charset="-122"/>
                <a:cs typeface="新宋体" panose="02010609030101010101" charset="-122"/>
                <a:sym typeface="+mn-lt"/>
              </a:rPr>
              <a:t>（3）水工程管理单位为配置或者调度水资源取水的；</a:t>
            </a:r>
            <a:endParaRPr lang="zh-CN" altLang="en-US" sz="2200" dirty="0">
              <a:latin typeface="新宋体" panose="02010609030101010101" charset="-122"/>
              <a:ea typeface="新宋体" panose="02010609030101010101" charset="-122"/>
              <a:cs typeface="新宋体" panose="02010609030101010101" charset="-122"/>
              <a:sym typeface="+mn-lt"/>
            </a:endParaRPr>
          </a:p>
          <a:p>
            <a:pPr algn="just" defTabSz="964565" fontAlgn="auto">
              <a:lnSpc>
                <a:spcPct val="150000"/>
              </a:lnSpc>
              <a:spcBef>
                <a:spcPts val="0"/>
              </a:spcBef>
              <a:spcAft>
                <a:spcPts val="0"/>
              </a:spcAft>
              <a:defRPr/>
            </a:pPr>
            <a:r>
              <a:rPr lang="zh-CN" altLang="en-US" sz="2200" dirty="0">
                <a:latin typeface="新宋体" panose="02010609030101010101" charset="-122"/>
                <a:ea typeface="新宋体" panose="02010609030101010101" charset="-122"/>
                <a:cs typeface="新宋体" panose="02010609030101010101" charset="-122"/>
                <a:sym typeface="+mn-lt"/>
              </a:rPr>
              <a:t>（4）为保障矿井等地下工程施工安全和生产安全必须进行临时应急取（排）水的；（5）为消除对公共安全或者公共利益的危害临时应急取水的；</a:t>
            </a:r>
            <a:endParaRPr lang="zh-CN" altLang="en-US" sz="2200" dirty="0">
              <a:latin typeface="新宋体" panose="02010609030101010101" charset="-122"/>
              <a:ea typeface="新宋体" panose="02010609030101010101" charset="-122"/>
              <a:cs typeface="新宋体" panose="02010609030101010101" charset="-122"/>
              <a:sym typeface="+mn-lt"/>
            </a:endParaRPr>
          </a:p>
          <a:p>
            <a:pPr algn="just" defTabSz="964565" fontAlgn="auto">
              <a:lnSpc>
                <a:spcPct val="150000"/>
              </a:lnSpc>
              <a:spcBef>
                <a:spcPts val="0"/>
              </a:spcBef>
              <a:spcAft>
                <a:spcPts val="0"/>
              </a:spcAft>
              <a:defRPr/>
            </a:pPr>
            <a:r>
              <a:rPr lang="zh-CN" altLang="en-US" sz="2200" dirty="0">
                <a:latin typeface="新宋体" panose="02010609030101010101" charset="-122"/>
                <a:ea typeface="新宋体" panose="02010609030101010101" charset="-122"/>
                <a:cs typeface="新宋体" panose="02010609030101010101" charset="-122"/>
                <a:sym typeface="+mn-lt"/>
              </a:rPr>
              <a:t>（6）为农业抗旱和维护生态与环境必须临时应急取水的。</a:t>
            </a:r>
            <a:endParaRPr lang="zh-CN" altLang="en-US" sz="2200" dirty="0">
              <a:latin typeface="新宋体" panose="02010609030101010101" charset="-122"/>
              <a:ea typeface="新宋体" panose="02010609030101010101" charset="-122"/>
              <a:cs typeface="新宋体" panose="02010609030101010101" charset="-122"/>
              <a:sym typeface="+mn-lt"/>
            </a:endParaRPr>
          </a:p>
        </p:txBody>
      </p:sp>
      <p:sp>
        <p:nvSpPr>
          <p:cNvPr id="7" name="文本框 6"/>
          <p:cNvSpPr txBox="1"/>
          <p:nvPr/>
        </p:nvSpPr>
        <p:spPr>
          <a:xfrm>
            <a:off x="1423670" y="1354455"/>
            <a:ext cx="256540" cy="615315"/>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4000" b="1" u="none" strike="noStrike" kern="1200" cap="none" spc="0" normalizeH="0" baseline="0" noProof="0" dirty="0">
                <a:ln>
                  <a:noFill/>
                </a:ln>
                <a:solidFill>
                  <a:srgbClr val="0163BB"/>
                </a:solidFill>
                <a:effectLst/>
                <a:uLnTx/>
                <a:uFillTx/>
                <a:latin typeface="Source Han Serif CN Heavy" panose="02020400000000000000" pitchFamily="18" charset="-128"/>
                <a:ea typeface="Source Han Serif CN Heavy" panose="02020400000000000000" pitchFamily="18" charset="-128"/>
              </a:rPr>
              <a:t>3</a:t>
            </a:r>
            <a:endParaRPr kumimoji="0" lang="en-US" altLang="zh-CN" sz="4000" b="1" u="none" strike="noStrike" kern="1200" cap="none" spc="0" normalizeH="0" baseline="0" noProof="0" dirty="0">
              <a:ln>
                <a:noFill/>
              </a:ln>
              <a:solidFill>
                <a:srgbClr val="0163BB"/>
              </a:solidFill>
              <a:effectLst/>
              <a:uLnTx/>
              <a:uFillTx/>
              <a:latin typeface="Source Han Serif CN Heavy" panose="02020400000000000000" pitchFamily="18" charset="-128"/>
              <a:ea typeface="Source Han Serif CN Heavy" panose="02020400000000000000" pitchFamily="18" charset="-128"/>
            </a:endParaRPr>
          </a:p>
        </p:txBody>
      </p:sp>
      <p:cxnSp>
        <p:nvCxnSpPr>
          <p:cNvPr id="8" name="直接连接符 90"/>
          <p:cNvCxnSpPr/>
          <p:nvPr/>
        </p:nvCxnSpPr>
        <p:spPr>
          <a:xfrm flipH="1">
            <a:off x="1902460" y="1483995"/>
            <a:ext cx="161290" cy="437515"/>
          </a:xfrm>
          <a:prstGeom prst="line">
            <a:avLst/>
          </a:prstGeom>
          <a:ln w="12700" cap="rnd">
            <a:round/>
          </a:ln>
        </p:spPr>
        <p:style>
          <a:lnRef idx="1">
            <a:schemeClr val="accent1"/>
          </a:lnRef>
          <a:fillRef idx="0">
            <a:schemeClr val="accent1"/>
          </a:fillRef>
          <a:effectRef idx="0">
            <a:schemeClr val="accent1"/>
          </a:effectRef>
          <a:fontRef idx="minor">
            <a:schemeClr val="tx1"/>
          </a:fontRef>
        </p:style>
      </p:cxnSp>
      <p:sp>
        <p:nvSpPr>
          <p:cNvPr id="2" name="标题 5"/>
          <p:cNvSpPr>
            <a:spLocks noGrp="1"/>
          </p:cNvSpPr>
          <p:nvPr/>
        </p:nvSpPr>
        <p:spPr>
          <a:xfrm>
            <a:off x="626110" y="340995"/>
            <a:ext cx="3592830" cy="525145"/>
          </a:xfrm>
          <a:prstGeom prst="rect">
            <a:avLst/>
          </a:prstGeom>
        </p:spPr>
        <p:txBody>
          <a:bodyPr vert="horz" rtlCol="0">
            <a:noAutofit/>
            <a:scene3d>
              <a:camera prst="orthographicFront"/>
              <a:lightRig rig="threePt" dir="t"/>
            </a:scene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lvl="0" indent="-457200" algn="l">
              <a:buClrTx/>
              <a:buSzTx/>
              <a:buFont typeface="Wingdings" panose="05000000000000000000" charset="0"/>
              <a:buChar char="Ø"/>
            </a:pPr>
            <a:r>
              <a:rPr lang="zh-CN" altLang="en-US" sz="3600" b="1" dirty="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税收要素</a:t>
            </a:r>
            <a:endParaRPr lang="zh-CN" altLang="en-US" sz="3600" b="1" dirty="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endParaRPr>
          </a:p>
        </p:txBody>
      </p:sp>
    </p:spTree>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对角圆角 38"/>
          <p:cNvSpPr/>
          <p:nvPr/>
        </p:nvSpPr>
        <p:spPr>
          <a:xfrm>
            <a:off x="626110" y="1205230"/>
            <a:ext cx="11058525" cy="5255260"/>
          </a:xfrm>
          <a:prstGeom prst="round2DiagRect">
            <a:avLst/>
          </a:prstGeom>
          <a:noFill/>
          <a:ln w="12700" cap="flat" cmpd="sng" algn="ctr">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Light"/>
              <a:cs typeface="+mn-cs"/>
            </a:endParaRPr>
          </a:p>
        </p:txBody>
      </p:sp>
      <p:sp>
        <p:nvSpPr>
          <p:cNvPr id="3" name="文本框 22"/>
          <p:cNvSpPr txBox="1"/>
          <p:nvPr/>
        </p:nvSpPr>
        <p:spPr>
          <a:xfrm>
            <a:off x="2218690" y="1522095"/>
            <a:ext cx="3257550" cy="368935"/>
          </a:xfrm>
          <a:prstGeom prst="rect">
            <a:avLst/>
          </a:prstGeom>
          <a:noFill/>
        </p:spPr>
        <p:txBody>
          <a:bodyPr wrap="square" lIns="0" tIns="0" rIns="0" bIns="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u="none" strike="noStrike" kern="1200" cap="none" spc="0" normalizeH="0" baseline="0" noProof="0" dirty="0">
                <a:ln>
                  <a:noFill/>
                </a:ln>
                <a:solidFill>
                  <a:srgbClr val="353334"/>
                </a:solidFill>
                <a:effectLst/>
                <a:uLnTx/>
                <a:uFillTx/>
                <a:latin typeface="Source Han Serif CN Heavy" panose="02020400000000000000" pitchFamily="18" charset="-128"/>
                <a:ea typeface="Source Han Serif CN Heavy" panose="02020400000000000000" pitchFamily="18" charset="-128"/>
              </a:rPr>
              <a:t>计征方式</a:t>
            </a:r>
            <a:endParaRPr kumimoji="0" lang="zh-CN" altLang="en-US" sz="2400" b="1" u="none" strike="noStrike" kern="1200" cap="none" spc="0" normalizeH="0" baseline="0" noProof="0" dirty="0">
              <a:ln>
                <a:noFill/>
              </a:ln>
              <a:solidFill>
                <a:srgbClr val="353334"/>
              </a:solidFill>
              <a:effectLst/>
              <a:uLnTx/>
              <a:uFillTx/>
              <a:latin typeface="Source Han Serif CN Heavy" panose="02020400000000000000" pitchFamily="18" charset="-128"/>
              <a:ea typeface="Source Han Serif CN Heavy" panose="02020400000000000000" pitchFamily="18" charset="-128"/>
            </a:endParaRPr>
          </a:p>
        </p:txBody>
      </p:sp>
      <p:sp>
        <p:nvSpPr>
          <p:cNvPr id="5" name="文本框 23"/>
          <p:cNvSpPr txBox="1"/>
          <p:nvPr/>
        </p:nvSpPr>
        <p:spPr>
          <a:xfrm>
            <a:off x="1293495" y="2527300"/>
            <a:ext cx="10305415" cy="2538730"/>
          </a:xfrm>
          <a:prstGeom prst="rect">
            <a:avLst/>
          </a:prstGeom>
          <a:noFill/>
        </p:spPr>
        <p:txBody>
          <a:bodyPr wrap="square" lIns="0" tIns="0" rIns="0" bIns="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gn="just" defTabSz="964565" fontAlgn="auto">
              <a:lnSpc>
                <a:spcPct val="150000"/>
              </a:lnSpc>
              <a:spcBef>
                <a:spcPts val="0"/>
              </a:spcBef>
              <a:spcAft>
                <a:spcPts val="0"/>
              </a:spcAft>
              <a:buFont typeface="Wingdings" panose="05000000000000000000" charset="0"/>
              <a:buChar char="u"/>
              <a:defRPr/>
            </a:pPr>
            <a:r>
              <a:rPr lang="zh-CN" altLang="en-US" sz="2200" dirty="0">
                <a:solidFill>
                  <a:schemeClr val="accent3"/>
                </a:solidFill>
                <a:latin typeface="新宋体" panose="02010609030101010101" charset="-122"/>
                <a:ea typeface="新宋体" panose="02010609030101010101" charset="-122"/>
                <a:cs typeface="新宋体" panose="02010609030101010101" charset="-122"/>
                <a:sym typeface="+mn-lt"/>
              </a:rPr>
              <a:t>从量计征</a:t>
            </a:r>
            <a:r>
              <a:rPr lang="zh-CN" altLang="en-US" sz="2200" dirty="0">
                <a:latin typeface="新宋体" panose="02010609030101010101" charset="-122"/>
                <a:ea typeface="新宋体" panose="02010609030101010101" charset="-122"/>
                <a:cs typeface="新宋体" panose="02010609030101010101" charset="-122"/>
                <a:sym typeface="+mn-lt"/>
              </a:rPr>
              <a:t>为主</a:t>
            </a:r>
            <a:endParaRPr lang="zh-CN" altLang="en-US" sz="2200" dirty="0">
              <a:latin typeface="新宋体" panose="02010609030101010101" charset="-122"/>
              <a:ea typeface="新宋体" panose="02010609030101010101" charset="-122"/>
              <a:cs typeface="新宋体" panose="02010609030101010101" charset="-122"/>
              <a:sym typeface="+mn-lt"/>
            </a:endParaRPr>
          </a:p>
          <a:p>
            <a:pPr marL="342900" indent="-342900" algn="just" defTabSz="964565" fontAlgn="auto">
              <a:lnSpc>
                <a:spcPct val="150000"/>
              </a:lnSpc>
              <a:spcBef>
                <a:spcPts val="0"/>
              </a:spcBef>
              <a:spcAft>
                <a:spcPts val="0"/>
              </a:spcAft>
              <a:buFont typeface="Wingdings" panose="05000000000000000000" charset="0"/>
              <a:buChar char="u"/>
              <a:defRPr/>
            </a:pPr>
            <a:endParaRPr lang="zh-CN" altLang="en-US" sz="2200" dirty="0">
              <a:latin typeface="新宋体" panose="02010609030101010101" charset="-122"/>
              <a:ea typeface="新宋体" panose="02010609030101010101" charset="-122"/>
              <a:cs typeface="新宋体" panose="02010609030101010101" charset="-122"/>
              <a:sym typeface="+mn-lt"/>
            </a:endParaRPr>
          </a:p>
          <a:p>
            <a:pPr marL="342900" indent="-342900" algn="just" defTabSz="964565" fontAlgn="auto">
              <a:lnSpc>
                <a:spcPct val="150000"/>
              </a:lnSpc>
              <a:spcBef>
                <a:spcPts val="0"/>
              </a:spcBef>
              <a:spcAft>
                <a:spcPts val="0"/>
              </a:spcAft>
              <a:buFont typeface="Arial" panose="020B0604020202020204" pitchFamily="34" charset="0"/>
              <a:buChar char="•"/>
              <a:defRPr/>
            </a:pPr>
            <a:r>
              <a:rPr lang="zh-CN" altLang="en-US" sz="2200" dirty="0">
                <a:latin typeface="新宋体" panose="02010609030101010101" charset="-122"/>
                <a:ea typeface="新宋体" panose="02010609030101010101" charset="-122"/>
                <a:cs typeface="新宋体" panose="02010609030101010101" charset="-122"/>
                <a:sym typeface="+mn-lt"/>
              </a:rPr>
              <a:t>一是与原水资源费政策相衔接；</a:t>
            </a:r>
            <a:endParaRPr lang="zh-CN" altLang="en-US" sz="2200" dirty="0">
              <a:latin typeface="新宋体" panose="02010609030101010101" charset="-122"/>
              <a:ea typeface="新宋体" panose="02010609030101010101" charset="-122"/>
              <a:cs typeface="新宋体" panose="02010609030101010101" charset="-122"/>
              <a:sym typeface="+mn-lt"/>
            </a:endParaRPr>
          </a:p>
          <a:p>
            <a:pPr marL="342900" indent="-342900" algn="just" defTabSz="964565" fontAlgn="auto">
              <a:lnSpc>
                <a:spcPct val="150000"/>
              </a:lnSpc>
              <a:spcBef>
                <a:spcPts val="0"/>
              </a:spcBef>
              <a:spcAft>
                <a:spcPts val="0"/>
              </a:spcAft>
              <a:buFont typeface="Arial" panose="020B0604020202020204" pitchFamily="34" charset="0"/>
              <a:buChar char="•"/>
              <a:defRPr/>
            </a:pPr>
            <a:r>
              <a:rPr lang="zh-CN" altLang="en-US" sz="2200" dirty="0">
                <a:latin typeface="新宋体" panose="02010609030101010101" charset="-122"/>
                <a:ea typeface="新宋体" panose="02010609030101010101" charset="-122"/>
                <a:cs typeface="新宋体" panose="02010609030101010101" charset="-122"/>
                <a:sym typeface="+mn-lt"/>
              </a:rPr>
              <a:t>二是水资源有别于一般商品，市场化程度低，难以确定价格，无法实行从价计征；</a:t>
            </a:r>
            <a:endParaRPr lang="zh-CN" altLang="en-US" sz="2200" dirty="0">
              <a:latin typeface="新宋体" panose="02010609030101010101" charset="-122"/>
              <a:ea typeface="新宋体" panose="02010609030101010101" charset="-122"/>
              <a:cs typeface="新宋体" panose="02010609030101010101" charset="-122"/>
              <a:sym typeface="+mn-lt"/>
            </a:endParaRPr>
          </a:p>
          <a:p>
            <a:pPr marL="342900" indent="-342900" algn="just" defTabSz="964565" fontAlgn="auto">
              <a:lnSpc>
                <a:spcPct val="150000"/>
              </a:lnSpc>
              <a:spcBef>
                <a:spcPts val="0"/>
              </a:spcBef>
              <a:spcAft>
                <a:spcPts val="0"/>
              </a:spcAft>
              <a:buFont typeface="Arial" panose="020B0604020202020204" pitchFamily="34" charset="0"/>
              <a:buChar char="•"/>
              <a:defRPr/>
            </a:pPr>
            <a:r>
              <a:rPr lang="zh-CN" altLang="en-US" sz="2200" dirty="0">
                <a:latin typeface="新宋体" panose="02010609030101010101" charset="-122"/>
                <a:ea typeface="新宋体" panose="02010609030101010101" charset="-122"/>
                <a:cs typeface="新宋体" panose="02010609030101010101" charset="-122"/>
                <a:sym typeface="+mn-lt"/>
              </a:rPr>
              <a:t>三是纳税人在取水过程中需要安装水表计量取用水量，采用从量计征便于征管。</a:t>
            </a:r>
            <a:endParaRPr lang="zh-CN" altLang="en-US" sz="2200" dirty="0">
              <a:latin typeface="新宋体" panose="02010609030101010101" charset="-122"/>
              <a:ea typeface="新宋体" panose="02010609030101010101" charset="-122"/>
              <a:cs typeface="新宋体" panose="02010609030101010101" charset="-122"/>
              <a:sym typeface="+mn-lt"/>
            </a:endParaRPr>
          </a:p>
        </p:txBody>
      </p:sp>
      <p:sp>
        <p:nvSpPr>
          <p:cNvPr id="7" name="文本框 6"/>
          <p:cNvSpPr txBox="1"/>
          <p:nvPr/>
        </p:nvSpPr>
        <p:spPr>
          <a:xfrm>
            <a:off x="1423670" y="1354455"/>
            <a:ext cx="256540" cy="615315"/>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4000" b="1" u="none" strike="noStrike" kern="1200" cap="none" spc="0" normalizeH="0" baseline="0" noProof="0" dirty="0">
                <a:ln>
                  <a:noFill/>
                </a:ln>
                <a:solidFill>
                  <a:srgbClr val="0163BB"/>
                </a:solidFill>
                <a:effectLst/>
                <a:uLnTx/>
                <a:uFillTx/>
                <a:latin typeface="Source Han Serif CN Heavy" panose="02020400000000000000" pitchFamily="18" charset="-128"/>
                <a:ea typeface="Source Han Serif CN Heavy" panose="02020400000000000000" pitchFamily="18" charset="-128"/>
              </a:rPr>
              <a:t>4</a:t>
            </a:r>
            <a:endParaRPr kumimoji="0" lang="en-US" altLang="zh-CN" sz="4000" b="1" u="none" strike="noStrike" kern="1200" cap="none" spc="0" normalizeH="0" baseline="0" noProof="0" dirty="0">
              <a:ln>
                <a:noFill/>
              </a:ln>
              <a:solidFill>
                <a:srgbClr val="0163BB"/>
              </a:solidFill>
              <a:effectLst/>
              <a:uLnTx/>
              <a:uFillTx/>
              <a:latin typeface="Source Han Serif CN Heavy" panose="02020400000000000000" pitchFamily="18" charset="-128"/>
              <a:ea typeface="Source Han Serif CN Heavy" panose="02020400000000000000" pitchFamily="18" charset="-128"/>
            </a:endParaRPr>
          </a:p>
        </p:txBody>
      </p:sp>
      <p:cxnSp>
        <p:nvCxnSpPr>
          <p:cNvPr id="8" name="直接连接符 90"/>
          <p:cNvCxnSpPr/>
          <p:nvPr/>
        </p:nvCxnSpPr>
        <p:spPr>
          <a:xfrm flipH="1">
            <a:off x="1902460" y="1483995"/>
            <a:ext cx="161290" cy="437515"/>
          </a:xfrm>
          <a:prstGeom prst="line">
            <a:avLst/>
          </a:prstGeom>
          <a:ln w="12700" cap="rnd">
            <a:round/>
          </a:ln>
        </p:spPr>
        <p:style>
          <a:lnRef idx="1">
            <a:schemeClr val="accent1"/>
          </a:lnRef>
          <a:fillRef idx="0">
            <a:schemeClr val="accent1"/>
          </a:fillRef>
          <a:effectRef idx="0">
            <a:schemeClr val="accent1"/>
          </a:effectRef>
          <a:fontRef idx="minor">
            <a:schemeClr val="tx1"/>
          </a:fontRef>
        </p:style>
      </p:cxnSp>
      <p:sp>
        <p:nvSpPr>
          <p:cNvPr id="2" name="标题 5"/>
          <p:cNvSpPr>
            <a:spLocks noGrp="1"/>
          </p:cNvSpPr>
          <p:nvPr/>
        </p:nvSpPr>
        <p:spPr>
          <a:xfrm>
            <a:off x="626110" y="340995"/>
            <a:ext cx="3592830" cy="525145"/>
          </a:xfrm>
          <a:prstGeom prst="rect">
            <a:avLst/>
          </a:prstGeom>
        </p:spPr>
        <p:txBody>
          <a:bodyPr vert="horz" rtlCol="0">
            <a:noAutofit/>
            <a:scene3d>
              <a:camera prst="orthographicFront"/>
              <a:lightRig rig="threePt" dir="t"/>
            </a:scene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lvl="0" indent="-457200" algn="l">
              <a:buClrTx/>
              <a:buSzTx/>
              <a:buFont typeface="Wingdings" panose="05000000000000000000" charset="0"/>
              <a:buChar char="Ø"/>
            </a:pPr>
            <a:r>
              <a:rPr lang="zh-CN" altLang="en-US" sz="3600" b="1" dirty="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税收要素</a:t>
            </a:r>
            <a:endParaRPr lang="zh-CN" altLang="en-US" sz="3600" b="1" dirty="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endParaRPr>
          </a:p>
        </p:txBody>
      </p:sp>
    </p:spTree>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对角圆角 38"/>
          <p:cNvSpPr/>
          <p:nvPr/>
        </p:nvSpPr>
        <p:spPr>
          <a:xfrm>
            <a:off x="626110" y="1205230"/>
            <a:ext cx="11058525" cy="5255260"/>
          </a:xfrm>
          <a:prstGeom prst="round2DiagRect">
            <a:avLst/>
          </a:prstGeom>
          <a:noFill/>
          <a:ln w="12700" cap="flat" cmpd="sng" algn="ctr">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Light"/>
              <a:cs typeface="+mn-cs"/>
            </a:endParaRPr>
          </a:p>
        </p:txBody>
      </p:sp>
      <p:sp>
        <p:nvSpPr>
          <p:cNvPr id="3" name="文本框 22"/>
          <p:cNvSpPr txBox="1"/>
          <p:nvPr/>
        </p:nvSpPr>
        <p:spPr>
          <a:xfrm>
            <a:off x="2218690" y="1522095"/>
            <a:ext cx="3845560" cy="368935"/>
          </a:xfrm>
          <a:prstGeom prst="rect">
            <a:avLst/>
          </a:prstGeom>
          <a:noFill/>
        </p:spPr>
        <p:txBody>
          <a:bodyPr wrap="square" lIns="0" tIns="0" rIns="0" bIns="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u="none" strike="noStrike" kern="1200" cap="none" spc="0" normalizeH="0" baseline="0" noProof="0" dirty="0">
                <a:ln>
                  <a:noFill/>
                </a:ln>
                <a:solidFill>
                  <a:srgbClr val="353334"/>
                </a:solidFill>
                <a:effectLst/>
                <a:uLnTx/>
                <a:uFillTx/>
                <a:latin typeface="Source Han Serif CN Heavy" panose="02020400000000000000" pitchFamily="18" charset="-128"/>
                <a:ea typeface="Source Han Serif CN Heavy" panose="02020400000000000000" pitchFamily="18" charset="-128"/>
              </a:rPr>
              <a:t>应纳税额</a:t>
            </a:r>
            <a:endParaRPr kumimoji="0" lang="zh-CN" altLang="en-US" sz="2400" b="1" u="none" strike="noStrike" kern="1200" cap="none" spc="0" normalizeH="0" baseline="0" noProof="0" dirty="0">
              <a:ln>
                <a:noFill/>
              </a:ln>
              <a:solidFill>
                <a:srgbClr val="353334"/>
              </a:solidFill>
              <a:effectLst/>
              <a:uLnTx/>
              <a:uFillTx/>
              <a:latin typeface="Source Han Serif CN Heavy" panose="02020400000000000000" pitchFamily="18" charset="-128"/>
              <a:ea typeface="Source Han Serif CN Heavy" panose="02020400000000000000" pitchFamily="18" charset="-128"/>
            </a:endParaRPr>
          </a:p>
        </p:txBody>
      </p:sp>
      <p:sp>
        <p:nvSpPr>
          <p:cNvPr id="5" name="文本框 23"/>
          <p:cNvSpPr txBox="1"/>
          <p:nvPr/>
        </p:nvSpPr>
        <p:spPr>
          <a:xfrm>
            <a:off x="960120" y="1969770"/>
            <a:ext cx="10604500" cy="4524375"/>
          </a:xfrm>
          <a:prstGeom prst="rect">
            <a:avLst/>
          </a:prstGeom>
          <a:noFill/>
        </p:spPr>
        <p:txBody>
          <a:bodyPr wrap="square" lIns="0" tIns="0" rIns="0" bIns="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964565" fontAlgn="auto">
              <a:lnSpc>
                <a:spcPct val="150000"/>
              </a:lnSpc>
              <a:spcBef>
                <a:spcPts val="0"/>
              </a:spcBef>
              <a:spcAft>
                <a:spcPts val="0"/>
              </a:spcAft>
              <a:defRPr/>
            </a:pPr>
            <a:r>
              <a:rPr lang="zh-CN" altLang="en-US" sz="1400" dirty="0">
                <a:latin typeface="新宋体" panose="02010609030101010101" charset="-122"/>
                <a:ea typeface="新宋体" panose="02010609030101010101" charset="-122"/>
                <a:cs typeface="新宋体" panose="02010609030101010101" charset="-122"/>
                <a:sym typeface="+mn-lt"/>
              </a:rPr>
              <a:t>应纳税额的计算公式有4种，具体如下：</a:t>
            </a:r>
            <a:endParaRPr lang="zh-CN" altLang="en-US" sz="1400" dirty="0">
              <a:latin typeface="新宋体" panose="02010609030101010101" charset="-122"/>
              <a:ea typeface="新宋体" panose="02010609030101010101" charset="-122"/>
              <a:cs typeface="新宋体" panose="02010609030101010101" charset="-122"/>
              <a:sym typeface="+mn-lt"/>
            </a:endParaRPr>
          </a:p>
          <a:p>
            <a:pPr algn="just" defTabSz="964565" fontAlgn="auto">
              <a:lnSpc>
                <a:spcPct val="150000"/>
              </a:lnSpc>
              <a:spcBef>
                <a:spcPts val="0"/>
              </a:spcBef>
              <a:spcAft>
                <a:spcPts val="0"/>
              </a:spcAft>
              <a:defRPr/>
            </a:pPr>
            <a:r>
              <a:rPr lang="zh-CN" altLang="en-US" sz="1400" dirty="0">
                <a:latin typeface="新宋体" panose="02010609030101010101" charset="-122"/>
                <a:ea typeface="新宋体" panose="02010609030101010101" charset="-122"/>
                <a:cs typeface="新宋体" panose="02010609030101010101" charset="-122"/>
                <a:sym typeface="+mn-lt"/>
              </a:rPr>
              <a:t>（1）</a:t>
            </a:r>
            <a:r>
              <a:rPr lang="zh-CN" altLang="en-US" sz="1400" dirty="0">
                <a:solidFill>
                  <a:schemeClr val="accent3"/>
                </a:solidFill>
                <a:latin typeface="新宋体" panose="02010609030101010101" charset="-122"/>
                <a:ea typeface="新宋体" panose="02010609030101010101" charset="-122"/>
                <a:cs typeface="新宋体" panose="02010609030101010101" charset="-122"/>
                <a:sym typeface="+mn-lt"/>
              </a:rPr>
              <a:t>一般取水。</a:t>
            </a:r>
            <a:r>
              <a:rPr lang="zh-CN" altLang="en-US" sz="1400" dirty="0">
                <a:latin typeface="新宋体" panose="02010609030101010101" charset="-122"/>
                <a:ea typeface="新宋体" panose="02010609030101010101" charset="-122"/>
                <a:cs typeface="新宋体" panose="02010609030101010101" charset="-122"/>
                <a:sym typeface="+mn-lt"/>
              </a:rPr>
              <a:t>应纳税额＝实际取用水量×适用税额。</a:t>
            </a:r>
            <a:endParaRPr lang="zh-CN" altLang="en-US" sz="1400" dirty="0">
              <a:latin typeface="新宋体" panose="02010609030101010101" charset="-122"/>
              <a:ea typeface="新宋体" panose="02010609030101010101" charset="-122"/>
              <a:cs typeface="新宋体" panose="02010609030101010101" charset="-122"/>
              <a:sym typeface="+mn-lt"/>
            </a:endParaRPr>
          </a:p>
          <a:p>
            <a:pPr algn="just" defTabSz="964565" fontAlgn="auto">
              <a:lnSpc>
                <a:spcPct val="150000"/>
              </a:lnSpc>
              <a:spcBef>
                <a:spcPts val="0"/>
              </a:spcBef>
              <a:spcAft>
                <a:spcPts val="0"/>
              </a:spcAft>
              <a:defRPr/>
            </a:pPr>
            <a:r>
              <a:rPr lang="zh-CN" altLang="en-US" sz="1400" dirty="0">
                <a:latin typeface="新宋体" panose="02010609030101010101" charset="-122"/>
                <a:ea typeface="新宋体" panose="02010609030101010101" charset="-122"/>
                <a:cs typeface="新宋体" panose="02010609030101010101" charset="-122"/>
                <a:sym typeface="+mn-lt"/>
              </a:rPr>
              <a:t>其中疏干排水的实际取用水量按照排水量确定。疏干排水是指在采矿和工程建设过程中破坏地下水层、发生地下涌水的活动。</a:t>
            </a:r>
            <a:endParaRPr lang="zh-CN" altLang="en-US" sz="1400" dirty="0">
              <a:latin typeface="新宋体" panose="02010609030101010101" charset="-122"/>
              <a:ea typeface="新宋体" panose="02010609030101010101" charset="-122"/>
              <a:cs typeface="新宋体" panose="02010609030101010101" charset="-122"/>
              <a:sym typeface="+mn-lt"/>
            </a:endParaRPr>
          </a:p>
          <a:p>
            <a:pPr algn="just" defTabSz="964565" fontAlgn="auto">
              <a:lnSpc>
                <a:spcPct val="150000"/>
              </a:lnSpc>
              <a:spcBef>
                <a:spcPts val="0"/>
              </a:spcBef>
              <a:spcAft>
                <a:spcPts val="0"/>
              </a:spcAft>
              <a:defRPr/>
            </a:pPr>
            <a:r>
              <a:rPr lang="zh-CN" altLang="en-US" sz="1400" dirty="0">
                <a:latin typeface="新宋体" panose="02010609030101010101" charset="-122"/>
                <a:ea typeface="新宋体" panose="02010609030101010101" charset="-122"/>
                <a:cs typeface="新宋体" panose="02010609030101010101" charset="-122"/>
                <a:sym typeface="+mn-lt"/>
              </a:rPr>
              <a:t>（2）</a:t>
            </a:r>
            <a:r>
              <a:rPr lang="zh-CN" altLang="en-US" sz="1400" dirty="0">
                <a:solidFill>
                  <a:schemeClr val="accent3"/>
                </a:solidFill>
                <a:latin typeface="新宋体" panose="02010609030101010101" charset="-122"/>
                <a:ea typeface="新宋体" panose="02010609030101010101" charset="-122"/>
                <a:cs typeface="新宋体" panose="02010609030101010101" charset="-122"/>
                <a:sym typeface="+mn-lt"/>
              </a:rPr>
              <a:t>城镇公共供水企业。</a:t>
            </a:r>
            <a:r>
              <a:rPr lang="zh-CN" altLang="en-US" sz="1400" dirty="0">
                <a:latin typeface="新宋体" panose="02010609030101010101" charset="-122"/>
                <a:ea typeface="新宋体" panose="02010609030101010101" charset="-122"/>
                <a:cs typeface="新宋体" panose="02010609030101010101" charset="-122"/>
                <a:sym typeface="+mn-lt"/>
              </a:rPr>
              <a:t>应纳税额＝实际取用水量×（1－公共供水管网合理漏损率）×适用税额。公共供水管网合理漏损率由各省、自治区、直辖市人民政府确定。</a:t>
            </a:r>
            <a:r>
              <a:rPr lang="zh-CN" altLang="en-US" sz="1400" dirty="0">
                <a:solidFill>
                  <a:schemeClr val="accent5"/>
                </a:solidFill>
                <a:latin typeface="新宋体" panose="02010609030101010101" charset="-122"/>
                <a:ea typeface="新宋体" panose="02010609030101010101" charset="-122"/>
                <a:cs typeface="新宋体" panose="02010609030101010101" charset="-122"/>
                <a:sym typeface="+mn-lt"/>
              </a:rPr>
              <a:t>（省征求意见稿）</a:t>
            </a:r>
            <a:r>
              <a:rPr lang="zh-CN" altLang="en-US" sz="1400" dirty="0">
                <a:latin typeface="新宋体" panose="02010609030101010101" charset="-122"/>
                <a:ea typeface="新宋体" panose="02010609030101010101" charset="-122"/>
                <a:cs typeface="新宋体" panose="02010609030101010101" charset="-122"/>
                <a:sym typeface="+mn-lt"/>
              </a:rPr>
              <a:t>公共供水管网合理漏损率</a:t>
            </a:r>
            <a:r>
              <a:rPr lang="zh-CN" altLang="en-US" sz="1400" dirty="0">
                <a:solidFill>
                  <a:srgbClr val="FF0000"/>
                </a:solidFill>
                <a:latin typeface="新宋体" panose="02010609030101010101" charset="-122"/>
                <a:ea typeface="新宋体" panose="02010609030101010101" charset="-122"/>
                <a:cs typeface="新宋体" panose="02010609030101010101" charset="-122"/>
                <a:sym typeface="+mn-lt"/>
              </a:rPr>
              <a:t>暂定5%</a:t>
            </a:r>
            <a:r>
              <a:rPr lang="zh-CN" altLang="en-US" sz="1400" dirty="0">
                <a:latin typeface="新宋体" panose="02010609030101010101" charset="-122"/>
                <a:ea typeface="新宋体" panose="02010609030101010101" charset="-122"/>
                <a:cs typeface="新宋体" panose="02010609030101010101" charset="-122"/>
                <a:sym typeface="+mn-lt"/>
              </a:rPr>
              <a:t>。</a:t>
            </a:r>
            <a:endParaRPr lang="zh-CN" altLang="en-US" sz="1400" dirty="0">
              <a:latin typeface="新宋体" panose="02010609030101010101" charset="-122"/>
              <a:ea typeface="新宋体" panose="02010609030101010101" charset="-122"/>
              <a:cs typeface="新宋体" panose="02010609030101010101" charset="-122"/>
              <a:sym typeface="+mn-lt"/>
            </a:endParaRPr>
          </a:p>
          <a:p>
            <a:pPr algn="just" defTabSz="964565" fontAlgn="auto">
              <a:lnSpc>
                <a:spcPct val="150000"/>
              </a:lnSpc>
              <a:spcBef>
                <a:spcPts val="0"/>
              </a:spcBef>
              <a:spcAft>
                <a:spcPts val="0"/>
              </a:spcAft>
              <a:defRPr/>
            </a:pPr>
            <a:r>
              <a:rPr lang="zh-CN" altLang="en-US" sz="1400" dirty="0">
                <a:latin typeface="新宋体" panose="02010609030101010101" charset="-122"/>
                <a:ea typeface="新宋体" panose="02010609030101010101" charset="-122"/>
                <a:cs typeface="新宋体" panose="02010609030101010101" charset="-122"/>
                <a:sym typeface="+mn-lt"/>
              </a:rPr>
              <a:t>（3）</a:t>
            </a:r>
            <a:r>
              <a:rPr lang="zh-CN" altLang="en-US" sz="1400" dirty="0">
                <a:solidFill>
                  <a:schemeClr val="accent3"/>
                </a:solidFill>
                <a:latin typeface="新宋体" panose="02010609030101010101" charset="-122"/>
                <a:ea typeface="新宋体" panose="02010609030101010101" charset="-122"/>
                <a:cs typeface="新宋体" panose="02010609030101010101" charset="-122"/>
                <a:sym typeface="+mn-lt"/>
              </a:rPr>
              <a:t>水力发电取用水。</a:t>
            </a:r>
            <a:r>
              <a:rPr lang="zh-CN" altLang="en-US" sz="1400" dirty="0">
                <a:latin typeface="新宋体" panose="02010609030101010101" charset="-122"/>
                <a:ea typeface="新宋体" panose="02010609030101010101" charset="-122"/>
                <a:cs typeface="新宋体" panose="02010609030101010101" charset="-122"/>
                <a:sym typeface="+mn-lt"/>
              </a:rPr>
              <a:t>应纳税额＝实际发电量×适用税额。</a:t>
            </a:r>
            <a:endParaRPr lang="zh-CN" altLang="en-US" sz="1400" dirty="0">
              <a:latin typeface="新宋体" panose="02010609030101010101" charset="-122"/>
              <a:ea typeface="新宋体" panose="02010609030101010101" charset="-122"/>
              <a:cs typeface="新宋体" panose="02010609030101010101" charset="-122"/>
              <a:sym typeface="+mn-lt"/>
            </a:endParaRPr>
          </a:p>
          <a:p>
            <a:pPr algn="just" defTabSz="964565" fontAlgn="auto">
              <a:lnSpc>
                <a:spcPct val="150000"/>
              </a:lnSpc>
              <a:spcBef>
                <a:spcPts val="0"/>
              </a:spcBef>
              <a:spcAft>
                <a:spcPts val="0"/>
              </a:spcAft>
              <a:defRPr/>
            </a:pPr>
            <a:r>
              <a:rPr lang="zh-CN" altLang="en-US" sz="1400" dirty="0">
                <a:latin typeface="新宋体" panose="02010609030101010101" charset="-122"/>
                <a:ea typeface="新宋体" panose="02010609030101010101" charset="-122"/>
                <a:cs typeface="新宋体" panose="02010609030101010101" charset="-122"/>
                <a:sym typeface="+mn-lt"/>
              </a:rPr>
              <a:t>（4）</a:t>
            </a:r>
            <a:r>
              <a:rPr lang="zh-CN" altLang="en-US" sz="1400" dirty="0">
                <a:solidFill>
                  <a:schemeClr val="accent3"/>
                </a:solidFill>
                <a:latin typeface="新宋体" panose="02010609030101010101" charset="-122"/>
                <a:ea typeface="新宋体" panose="02010609030101010101" charset="-122"/>
                <a:cs typeface="新宋体" panose="02010609030101010101" charset="-122"/>
                <a:sym typeface="+mn-lt"/>
              </a:rPr>
              <a:t>冷却取用水。</a:t>
            </a:r>
            <a:endParaRPr lang="zh-CN" altLang="en-US" sz="1400" dirty="0">
              <a:latin typeface="新宋体" panose="02010609030101010101" charset="-122"/>
              <a:ea typeface="新宋体" panose="02010609030101010101" charset="-122"/>
              <a:cs typeface="新宋体" panose="02010609030101010101" charset="-122"/>
              <a:sym typeface="+mn-lt"/>
            </a:endParaRPr>
          </a:p>
          <a:p>
            <a:pPr algn="just" defTabSz="964565" fontAlgn="auto">
              <a:lnSpc>
                <a:spcPct val="150000"/>
              </a:lnSpc>
              <a:spcBef>
                <a:spcPts val="0"/>
              </a:spcBef>
              <a:spcAft>
                <a:spcPts val="0"/>
              </a:spcAft>
              <a:defRPr/>
            </a:pPr>
            <a:r>
              <a:rPr lang="zh-CN" altLang="en-US" sz="1400" dirty="0">
                <a:latin typeface="新宋体" panose="02010609030101010101" charset="-122"/>
                <a:ea typeface="新宋体" panose="02010609030101010101" charset="-122"/>
                <a:cs typeface="新宋体" panose="02010609030101010101" charset="-122"/>
                <a:sym typeface="+mn-lt"/>
              </a:rPr>
              <a:t>非火力发电冷却取用水：应纳税额＝实际取用（耗）水量×适用税额；</a:t>
            </a:r>
            <a:endParaRPr lang="zh-CN" altLang="en-US" sz="1400" dirty="0">
              <a:latin typeface="新宋体" panose="02010609030101010101" charset="-122"/>
              <a:ea typeface="新宋体" panose="02010609030101010101" charset="-122"/>
              <a:cs typeface="新宋体" panose="02010609030101010101" charset="-122"/>
              <a:sym typeface="+mn-lt"/>
            </a:endParaRPr>
          </a:p>
          <a:p>
            <a:pPr algn="just" defTabSz="964565" fontAlgn="auto">
              <a:lnSpc>
                <a:spcPct val="150000"/>
              </a:lnSpc>
              <a:spcBef>
                <a:spcPts val="0"/>
              </a:spcBef>
              <a:spcAft>
                <a:spcPts val="0"/>
              </a:spcAft>
              <a:defRPr/>
            </a:pPr>
            <a:r>
              <a:rPr lang="zh-CN" altLang="en-US" sz="1400" dirty="0">
                <a:latin typeface="新宋体" panose="02010609030101010101" charset="-122"/>
                <a:ea typeface="新宋体" panose="02010609030101010101" charset="-122"/>
                <a:cs typeface="新宋体" panose="02010609030101010101" charset="-122"/>
                <a:sym typeface="+mn-lt"/>
              </a:rPr>
              <a:t>火力发电冷却取用水：应纳税额＝实际发电量或者实际取用（耗）水量× 适用税额。</a:t>
            </a:r>
            <a:r>
              <a:rPr lang="zh-CN" altLang="en-US" sz="1400" dirty="0">
                <a:solidFill>
                  <a:schemeClr val="accent5"/>
                </a:solidFill>
                <a:latin typeface="新宋体" panose="02010609030101010101" charset="-122"/>
                <a:ea typeface="新宋体" panose="02010609030101010101" charset="-122"/>
                <a:cs typeface="新宋体" panose="02010609030101010101" charset="-122"/>
                <a:sym typeface="+mn-lt"/>
              </a:rPr>
              <a:t>（省征求意见稿）</a:t>
            </a:r>
            <a:r>
              <a:rPr lang="zh-CN" altLang="en-US" sz="1400" dirty="0">
                <a:latin typeface="新宋体" panose="02010609030101010101" charset="-122"/>
                <a:ea typeface="新宋体" panose="02010609030101010101" charset="-122"/>
                <a:cs typeface="新宋体" panose="02010609030101010101" charset="-122"/>
                <a:sym typeface="+mn-lt"/>
              </a:rPr>
              <a:t>火力发电等冷却取用水</a:t>
            </a:r>
            <a:r>
              <a:rPr lang="zh-CN" altLang="en-US" sz="1400" dirty="0">
                <a:solidFill>
                  <a:srgbClr val="FF0000"/>
                </a:solidFill>
                <a:latin typeface="新宋体" panose="02010609030101010101" charset="-122"/>
                <a:ea typeface="新宋体" panose="02010609030101010101" charset="-122"/>
                <a:cs typeface="新宋体" panose="02010609030101010101" charset="-122"/>
                <a:sym typeface="+mn-lt"/>
              </a:rPr>
              <a:t>按实际取用水量</a:t>
            </a:r>
            <a:r>
              <a:rPr lang="zh-CN" altLang="en-US" sz="1400" dirty="0">
                <a:latin typeface="新宋体" panose="02010609030101010101" charset="-122"/>
                <a:ea typeface="新宋体" panose="02010609030101010101" charset="-122"/>
                <a:cs typeface="新宋体" panose="02010609030101010101" charset="-122"/>
                <a:sym typeface="+mn-lt"/>
              </a:rPr>
              <a:t>计征水资源税。</a:t>
            </a:r>
            <a:endParaRPr lang="zh-CN" altLang="en-US" sz="1400" dirty="0">
              <a:latin typeface="新宋体" panose="02010609030101010101" charset="-122"/>
              <a:ea typeface="新宋体" panose="02010609030101010101" charset="-122"/>
              <a:cs typeface="新宋体" panose="02010609030101010101" charset="-122"/>
              <a:sym typeface="+mn-lt"/>
            </a:endParaRPr>
          </a:p>
          <a:p>
            <a:pPr algn="just" defTabSz="964565" fontAlgn="auto">
              <a:lnSpc>
                <a:spcPct val="150000"/>
              </a:lnSpc>
              <a:spcBef>
                <a:spcPts val="0"/>
              </a:spcBef>
              <a:spcAft>
                <a:spcPts val="0"/>
              </a:spcAft>
              <a:defRPr/>
            </a:pPr>
            <a:r>
              <a:rPr lang="zh-CN" altLang="en-US" sz="1400" dirty="0">
                <a:latin typeface="新宋体" panose="02010609030101010101" charset="-122"/>
                <a:ea typeface="新宋体" panose="02010609030101010101" charset="-122"/>
                <a:cs typeface="新宋体" panose="02010609030101010101" charset="-122"/>
                <a:sym typeface="+mn-lt"/>
              </a:rPr>
              <a:t>按照实际发电量计征水资源税的纳税人，其实际发电量以所有发电机组的发电计量之和确定，包括上网电量、综合厂用电量、运输损失电量等。</a:t>
            </a:r>
            <a:endParaRPr lang="zh-CN" altLang="en-US" sz="1400" dirty="0">
              <a:latin typeface="新宋体" panose="02010609030101010101" charset="-122"/>
              <a:ea typeface="新宋体" panose="02010609030101010101" charset="-122"/>
              <a:cs typeface="新宋体" panose="02010609030101010101" charset="-122"/>
              <a:sym typeface="+mn-lt"/>
            </a:endParaRPr>
          </a:p>
          <a:p>
            <a:pPr algn="just" defTabSz="964565" fontAlgn="auto">
              <a:lnSpc>
                <a:spcPct val="150000"/>
              </a:lnSpc>
              <a:spcBef>
                <a:spcPts val="0"/>
              </a:spcBef>
              <a:spcAft>
                <a:spcPts val="0"/>
              </a:spcAft>
              <a:defRPr/>
            </a:pPr>
            <a:r>
              <a:rPr lang="zh-CN" altLang="en-US" sz="1400" dirty="0">
                <a:latin typeface="新宋体" panose="02010609030101010101" charset="-122"/>
                <a:ea typeface="新宋体" panose="02010609030101010101" charset="-122"/>
                <a:cs typeface="新宋体" panose="02010609030101010101" charset="-122"/>
                <a:sym typeface="+mn-lt"/>
              </a:rPr>
              <a:t>水行政主管部门依法依规调整纳税人许可水量和取水计划的，纳税人应当按照调整后的许可水量和取水计划重新计算应纳税额，并办理更正申报。</a:t>
            </a:r>
            <a:endParaRPr lang="zh-CN" altLang="en-US" sz="1400" dirty="0">
              <a:latin typeface="新宋体" panose="02010609030101010101" charset="-122"/>
              <a:ea typeface="新宋体" panose="02010609030101010101" charset="-122"/>
              <a:cs typeface="新宋体" panose="02010609030101010101" charset="-122"/>
              <a:sym typeface="+mn-lt"/>
            </a:endParaRPr>
          </a:p>
        </p:txBody>
      </p:sp>
      <p:sp>
        <p:nvSpPr>
          <p:cNvPr id="7" name="文本框 6"/>
          <p:cNvSpPr txBox="1"/>
          <p:nvPr/>
        </p:nvSpPr>
        <p:spPr>
          <a:xfrm>
            <a:off x="1423670" y="1354455"/>
            <a:ext cx="256540" cy="615315"/>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4000" b="1" u="none" strike="noStrike" kern="1200" cap="none" spc="0" normalizeH="0" baseline="0" noProof="0" dirty="0">
                <a:ln>
                  <a:noFill/>
                </a:ln>
                <a:solidFill>
                  <a:srgbClr val="0163BB"/>
                </a:solidFill>
                <a:effectLst/>
                <a:uLnTx/>
                <a:uFillTx/>
                <a:latin typeface="Source Han Serif CN Heavy" panose="02020400000000000000" pitchFamily="18" charset="-128"/>
                <a:ea typeface="Source Han Serif CN Heavy" panose="02020400000000000000" pitchFamily="18" charset="-128"/>
              </a:rPr>
              <a:t>5</a:t>
            </a:r>
            <a:endParaRPr kumimoji="0" lang="en-US" altLang="zh-CN" sz="4000" b="1" u="none" strike="noStrike" kern="1200" cap="none" spc="0" normalizeH="0" baseline="0" noProof="0" dirty="0">
              <a:ln>
                <a:noFill/>
              </a:ln>
              <a:solidFill>
                <a:srgbClr val="0163BB"/>
              </a:solidFill>
              <a:effectLst/>
              <a:uLnTx/>
              <a:uFillTx/>
              <a:latin typeface="Source Han Serif CN Heavy" panose="02020400000000000000" pitchFamily="18" charset="-128"/>
              <a:ea typeface="Source Han Serif CN Heavy" panose="02020400000000000000" pitchFamily="18" charset="-128"/>
            </a:endParaRPr>
          </a:p>
        </p:txBody>
      </p:sp>
      <p:cxnSp>
        <p:nvCxnSpPr>
          <p:cNvPr id="8" name="直接连接符 90"/>
          <p:cNvCxnSpPr/>
          <p:nvPr/>
        </p:nvCxnSpPr>
        <p:spPr>
          <a:xfrm flipH="1">
            <a:off x="1902460" y="1483995"/>
            <a:ext cx="161290" cy="437515"/>
          </a:xfrm>
          <a:prstGeom prst="line">
            <a:avLst/>
          </a:prstGeom>
          <a:ln w="12700" cap="rnd">
            <a:round/>
          </a:ln>
        </p:spPr>
        <p:style>
          <a:lnRef idx="1">
            <a:schemeClr val="accent1"/>
          </a:lnRef>
          <a:fillRef idx="0">
            <a:schemeClr val="accent1"/>
          </a:fillRef>
          <a:effectRef idx="0">
            <a:schemeClr val="accent1"/>
          </a:effectRef>
          <a:fontRef idx="minor">
            <a:schemeClr val="tx1"/>
          </a:fontRef>
        </p:style>
      </p:cxnSp>
      <p:sp>
        <p:nvSpPr>
          <p:cNvPr id="2" name="标题 5"/>
          <p:cNvSpPr>
            <a:spLocks noGrp="1"/>
          </p:cNvSpPr>
          <p:nvPr/>
        </p:nvSpPr>
        <p:spPr>
          <a:xfrm>
            <a:off x="626110" y="340995"/>
            <a:ext cx="3592830" cy="525145"/>
          </a:xfrm>
          <a:prstGeom prst="rect">
            <a:avLst/>
          </a:prstGeom>
        </p:spPr>
        <p:txBody>
          <a:bodyPr vert="horz" rtlCol="0">
            <a:noAutofit/>
            <a:scene3d>
              <a:camera prst="orthographicFront"/>
              <a:lightRig rig="threePt" dir="t"/>
            </a:scene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lvl="0" indent="-457200" algn="l">
              <a:buClrTx/>
              <a:buSzTx/>
              <a:buFont typeface="Wingdings" panose="05000000000000000000" charset="0"/>
              <a:buChar char="Ø"/>
            </a:pPr>
            <a:r>
              <a:rPr lang="zh-CN" altLang="en-US" sz="3600" b="1" dirty="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税收要素</a:t>
            </a:r>
            <a:endParaRPr lang="zh-CN" altLang="en-US" sz="3600" b="1" dirty="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endParaRPr>
          </a:p>
        </p:txBody>
      </p:sp>
    </p:spTree>
  </p:cSld>
  <p:clrMapOvr>
    <a:masterClrMapping/>
  </p:clrMapOvr>
  <p:transition spd="slow">
    <p:wipe/>
  </p:transition>
  <p:timing>
    <p:tnLst>
      <p:par>
        <p:cTn id="1" dur="indefinite" restart="never" nodeType="tmRoot"/>
      </p:par>
    </p:tnLst>
  </p:timing>
</p:sld>
</file>

<file path=ppt/tags/tag1.xml><?xml version="1.0" encoding="utf-8"?>
<p:tagLst xmlns:p="http://schemas.openxmlformats.org/presentationml/2006/main">
  <p:tag name="KSO_WM_DIAGRAM_VIRTUALLY_FRAME" val="{&quot;height&quot;:349.45,&quot;left&quot;:418.25,&quot;top&quot;:94.15,&quot;width&quot;:455.95}"/>
</p:tagLst>
</file>

<file path=ppt/tags/tag10.xml><?xml version="1.0" encoding="utf-8"?>
<p:tagLst xmlns:p="http://schemas.openxmlformats.org/presentationml/2006/main">
  <p:tag name="KSO_WM_DIAGRAM_VIRTUALLY_FRAME" val="{&quot;height&quot;:349.45,&quot;left&quot;:418.25,&quot;top&quot;:94.15,&quot;width&quot;:455.95}"/>
</p:tagLst>
</file>

<file path=ppt/tags/tag11.xml><?xml version="1.0" encoding="utf-8"?>
<p:tagLst xmlns:p="http://schemas.openxmlformats.org/presentationml/2006/main">
  <p:tag name="TABLE_ENDDRAG_ORIGIN_RECT" val="723*302"/>
  <p:tag name="TABLE_ENDDRAG_RECT" val="217*160*723*302"/>
</p:tagLst>
</file>

<file path=ppt/tags/tag12.xml><?xml version="1.0" encoding="utf-8"?>
<p:tagLst xmlns:p="http://schemas.openxmlformats.org/presentationml/2006/main">
  <p:tag name="TABLE_ENDDRAG_ORIGIN_RECT" val="528*462"/>
  <p:tag name="TABLE_ENDDRAG_RECT" val="220*82*528*462"/>
</p:tagLst>
</file>

<file path=ppt/tags/tag2.xml><?xml version="1.0" encoding="utf-8"?>
<p:tagLst xmlns:p="http://schemas.openxmlformats.org/presentationml/2006/main">
  <p:tag name="KSO_WM_DIAGRAM_VIRTUALLY_FRAME" val="{&quot;height&quot;:349.45,&quot;left&quot;:418.25,&quot;top&quot;:94.15,&quot;width&quot;:455.95}"/>
</p:tagLst>
</file>

<file path=ppt/tags/tag3.xml><?xml version="1.0" encoding="utf-8"?>
<p:tagLst xmlns:p="http://schemas.openxmlformats.org/presentationml/2006/main">
  <p:tag name="KSO_WM_DIAGRAM_VIRTUALLY_FRAME" val="{&quot;height&quot;:349.45,&quot;left&quot;:418.25,&quot;top&quot;:94.15,&quot;width&quot;:455.95}"/>
</p:tagLst>
</file>

<file path=ppt/tags/tag4.xml><?xml version="1.0" encoding="utf-8"?>
<p:tagLst xmlns:p="http://schemas.openxmlformats.org/presentationml/2006/main">
  <p:tag name="KSO_WM_DIAGRAM_VIRTUALLY_FRAME" val="{&quot;height&quot;:349.45,&quot;left&quot;:418.25,&quot;top&quot;:94.15,&quot;width&quot;:455.95}"/>
</p:tagLst>
</file>

<file path=ppt/tags/tag5.xml><?xml version="1.0" encoding="utf-8"?>
<p:tagLst xmlns:p="http://schemas.openxmlformats.org/presentationml/2006/main">
  <p:tag name="KSO_WM_DIAGRAM_VIRTUALLY_FRAME" val="{&quot;height&quot;:349.45,&quot;left&quot;:418.25,&quot;top&quot;:94.15,&quot;width&quot;:455.95}"/>
</p:tagLst>
</file>

<file path=ppt/tags/tag6.xml><?xml version="1.0" encoding="utf-8"?>
<p:tagLst xmlns:p="http://schemas.openxmlformats.org/presentationml/2006/main">
  <p:tag name="KSO_WM_DIAGRAM_VIRTUALLY_FRAME" val="{&quot;height&quot;:349.45,&quot;left&quot;:418.25,&quot;top&quot;:94.15,&quot;width&quot;:455.95}"/>
</p:tagLst>
</file>

<file path=ppt/tags/tag7.xml><?xml version="1.0" encoding="utf-8"?>
<p:tagLst xmlns:p="http://schemas.openxmlformats.org/presentationml/2006/main">
  <p:tag name="KSO_WM_DIAGRAM_VIRTUALLY_FRAME" val="{&quot;height&quot;:349.45,&quot;left&quot;:418.25,&quot;top&quot;:94.15,&quot;width&quot;:455.95}"/>
</p:tagLst>
</file>

<file path=ppt/tags/tag8.xml><?xml version="1.0" encoding="utf-8"?>
<p:tagLst xmlns:p="http://schemas.openxmlformats.org/presentationml/2006/main">
  <p:tag name="KSO_WM_DIAGRAM_VIRTUALLY_FRAME" val="{&quot;height&quot;:349.45,&quot;left&quot;:418.25,&quot;top&quot;:94.15,&quot;width&quot;:455.95}"/>
</p:tagLst>
</file>

<file path=ppt/tags/tag9.xml><?xml version="1.0" encoding="utf-8"?>
<p:tagLst xmlns:p="http://schemas.openxmlformats.org/presentationml/2006/main">
  <p:tag name="KSO_WM_DIAGRAM_VIRTUALLY_FRAME" val="{&quot;height&quot;:349.45,&quot;left&quot;:418.25,&quot;top&quot;:94.15,&quot;width&quot;:455.95}"/>
</p:tagLst>
</file>

<file path=ppt/theme/theme1.xml><?xml version="1.0" encoding="utf-8"?>
<a:theme xmlns:a="http://schemas.openxmlformats.org/drawingml/2006/main" name="1_Office 主题​​">
  <a:themeElements>
    <a:clrScheme name="2色-经典红黑">
      <a:dk1>
        <a:srgbClr val="353334"/>
      </a:dk1>
      <a:lt1>
        <a:srgbClr val="FFFFFF"/>
      </a:lt1>
      <a:dk2>
        <a:srgbClr val="353334"/>
      </a:dk2>
      <a:lt2>
        <a:srgbClr val="F2F3F7"/>
      </a:lt2>
      <a:accent1>
        <a:srgbClr val="0163BB"/>
      </a:accent1>
      <a:accent2>
        <a:srgbClr val="02A5FF"/>
      </a:accent2>
      <a:accent3>
        <a:srgbClr val="0163BB"/>
      </a:accent3>
      <a:accent4>
        <a:srgbClr val="02A5FF"/>
      </a:accent4>
      <a:accent5>
        <a:srgbClr val="0163BB"/>
      </a:accent5>
      <a:accent6>
        <a:srgbClr val="02A5FF"/>
      </a:accent6>
      <a:hlink>
        <a:srgbClr val="0563C1"/>
      </a:hlink>
      <a:folHlink>
        <a:srgbClr val="954F72"/>
      </a:folHlink>
    </a:clrScheme>
    <a:fontScheme name="自定义 1">
      <a:majorFont>
        <a:latin typeface="Arial Black"/>
        <a:ea typeface="微软雅黑"/>
        <a:cs typeface=""/>
      </a:majorFont>
      <a:minorFont>
        <a:latin typeface="Arial"/>
        <a:ea typeface="微软雅黑 Light"/>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11_Office 主题​​">
  <a:themeElements>
    <a:clrScheme name="2色-经典红黑">
      <a:dk1>
        <a:srgbClr val="353334"/>
      </a:dk1>
      <a:lt1>
        <a:srgbClr val="FFFFFF"/>
      </a:lt1>
      <a:dk2>
        <a:srgbClr val="353334"/>
      </a:dk2>
      <a:lt2>
        <a:srgbClr val="F2F3F7"/>
      </a:lt2>
      <a:accent1>
        <a:srgbClr val="0163BB"/>
      </a:accent1>
      <a:accent2>
        <a:srgbClr val="02A5FF"/>
      </a:accent2>
      <a:accent3>
        <a:srgbClr val="0163BB"/>
      </a:accent3>
      <a:accent4>
        <a:srgbClr val="02A5FF"/>
      </a:accent4>
      <a:accent5>
        <a:srgbClr val="0163BB"/>
      </a:accent5>
      <a:accent6>
        <a:srgbClr val="02A5FF"/>
      </a:accent6>
      <a:hlink>
        <a:srgbClr val="0563C1"/>
      </a:hlink>
      <a:folHlink>
        <a:srgbClr val="954F72"/>
      </a:folHlink>
    </a:clrScheme>
    <a:fontScheme name="自定义 1">
      <a:majorFont>
        <a:latin typeface="Arial Black"/>
        <a:ea typeface="微软雅黑"/>
        <a:cs typeface=""/>
      </a:majorFont>
      <a:minorFont>
        <a:latin typeface="Arial"/>
        <a:ea typeface="微软雅黑 Light"/>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12_Office 主题​​">
  <a:themeElements>
    <a:clrScheme name="2色-经典红黑">
      <a:dk1>
        <a:srgbClr val="353334"/>
      </a:dk1>
      <a:lt1>
        <a:srgbClr val="FFFFFF"/>
      </a:lt1>
      <a:dk2>
        <a:srgbClr val="353334"/>
      </a:dk2>
      <a:lt2>
        <a:srgbClr val="F2F3F7"/>
      </a:lt2>
      <a:accent1>
        <a:srgbClr val="0163BB"/>
      </a:accent1>
      <a:accent2>
        <a:srgbClr val="02A5FF"/>
      </a:accent2>
      <a:accent3>
        <a:srgbClr val="0163BB"/>
      </a:accent3>
      <a:accent4>
        <a:srgbClr val="02A5FF"/>
      </a:accent4>
      <a:accent5>
        <a:srgbClr val="0163BB"/>
      </a:accent5>
      <a:accent6>
        <a:srgbClr val="02A5FF"/>
      </a:accent6>
      <a:hlink>
        <a:srgbClr val="0563C1"/>
      </a:hlink>
      <a:folHlink>
        <a:srgbClr val="954F72"/>
      </a:folHlink>
    </a:clrScheme>
    <a:fontScheme name="自定义 1">
      <a:majorFont>
        <a:latin typeface="Arial Black"/>
        <a:ea typeface="微软雅黑"/>
        <a:cs typeface=""/>
      </a:majorFont>
      <a:minorFont>
        <a:latin typeface="Arial"/>
        <a:ea typeface="微软雅黑 Light"/>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13_Office 主题​​">
  <a:themeElements>
    <a:clrScheme name="2色-经典红黑">
      <a:dk1>
        <a:srgbClr val="353334"/>
      </a:dk1>
      <a:lt1>
        <a:srgbClr val="FFFFFF"/>
      </a:lt1>
      <a:dk2>
        <a:srgbClr val="353334"/>
      </a:dk2>
      <a:lt2>
        <a:srgbClr val="F2F3F7"/>
      </a:lt2>
      <a:accent1>
        <a:srgbClr val="0163BB"/>
      </a:accent1>
      <a:accent2>
        <a:srgbClr val="02A5FF"/>
      </a:accent2>
      <a:accent3>
        <a:srgbClr val="0163BB"/>
      </a:accent3>
      <a:accent4>
        <a:srgbClr val="02A5FF"/>
      </a:accent4>
      <a:accent5>
        <a:srgbClr val="0163BB"/>
      </a:accent5>
      <a:accent6>
        <a:srgbClr val="02A5FF"/>
      </a:accent6>
      <a:hlink>
        <a:srgbClr val="0563C1"/>
      </a:hlink>
      <a:folHlink>
        <a:srgbClr val="954F72"/>
      </a:folHlink>
    </a:clrScheme>
    <a:fontScheme name="自定义 1">
      <a:majorFont>
        <a:latin typeface="Arial Black"/>
        <a:ea typeface="微软雅黑"/>
        <a:cs typeface=""/>
      </a:majorFont>
      <a:minorFont>
        <a:latin typeface="Arial"/>
        <a:ea typeface="微软雅黑 Light"/>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14_Office 主题​​">
  <a:themeElements>
    <a:clrScheme name="2色-经典红黑">
      <a:dk1>
        <a:srgbClr val="353334"/>
      </a:dk1>
      <a:lt1>
        <a:srgbClr val="FFFFFF"/>
      </a:lt1>
      <a:dk2>
        <a:srgbClr val="353334"/>
      </a:dk2>
      <a:lt2>
        <a:srgbClr val="F2F3F7"/>
      </a:lt2>
      <a:accent1>
        <a:srgbClr val="0163BB"/>
      </a:accent1>
      <a:accent2>
        <a:srgbClr val="02A5FF"/>
      </a:accent2>
      <a:accent3>
        <a:srgbClr val="0163BB"/>
      </a:accent3>
      <a:accent4>
        <a:srgbClr val="02A5FF"/>
      </a:accent4>
      <a:accent5>
        <a:srgbClr val="0163BB"/>
      </a:accent5>
      <a:accent6>
        <a:srgbClr val="02A5FF"/>
      </a:accent6>
      <a:hlink>
        <a:srgbClr val="0563C1"/>
      </a:hlink>
      <a:folHlink>
        <a:srgbClr val="954F72"/>
      </a:folHlink>
    </a:clrScheme>
    <a:fontScheme name="自定义 1">
      <a:majorFont>
        <a:latin typeface="Arial Black"/>
        <a:ea typeface="微软雅黑"/>
        <a:cs typeface=""/>
      </a:majorFont>
      <a:minorFont>
        <a:latin typeface="Arial"/>
        <a:ea typeface="微软雅黑 Light"/>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15_Office 主题​​">
  <a:themeElements>
    <a:clrScheme name="2色-经典红黑">
      <a:dk1>
        <a:srgbClr val="353334"/>
      </a:dk1>
      <a:lt1>
        <a:srgbClr val="FFFFFF"/>
      </a:lt1>
      <a:dk2>
        <a:srgbClr val="353334"/>
      </a:dk2>
      <a:lt2>
        <a:srgbClr val="F2F3F7"/>
      </a:lt2>
      <a:accent1>
        <a:srgbClr val="0163BB"/>
      </a:accent1>
      <a:accent2>
        <a:srgbClr val="02A5FF"/>
      </a:accent2>
      <a:accent3>
        <a:srgbClr val="0163BB"/>
      </a:accent3>
      <a:accent4>
        <a:srgbClr val="02A5FF"/>
      </a:accent4>
      <a:accent5>
        <a:srgbClr val="0163BB"/>
      </a:accent5>
      <a:accent6>
        <a:srgbClr val="02A5FF"/>
      </a:accent6>
      <a:hlink>
        <a:srgbClr val="0563C1"/>
      </a:hlink>
      <a:folHlink>
        <a:srgbClr val="954F72"/>
      </a:folHlink>
    </a:clrScheme>
    <a:fontScheme name="自定义 1">
      <a:majorFont>
        <a:latin typeface="Arial Black"/>
        <a:ea typeface="微软雅黑"/>
        <a:cs typeface=""/>
      </a:majorFont>
      <a:minorFont>
        <a:latin typeface="Arial"/>
        <a:ea typeface="微软雅黑 Light"/>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16_Office 主题​​">
  <a:themeElements>
    <a:clrScheme name="2色-经典红黑">
      <a:dk1>
        <a:srgbClr val="353334"/>
      </a:dk1>
      <a:lt1>
        <a:srgbClr val="FFFFFF"/>
      </a:lt1>
      <a:dk2>
        <a:srgbClr val="353334"/>
      </a:dk2>
      <a:lt2>
        <a:srgbClr val="F2F3F7"/>
      </a:lt2>
      <a:accent1>
        <a:srgbClr val="0163BB"/>
      </a:accent1>
      <a:accent2>
        <a:srgbClr val="02A5FF"/>
      </a:accent2>
      <a:accent3>
        <a:srgbClr val="0163BB"/>
      </a:accent3>
      <a:accent4>
        <a:srgbClr val="02A5FF"/>
      </a:accent4>
      <a:accent5>
        <a:srgbClr val="0163BB"/>
      </a:accent5>
      <a:accent6>
        <a:srgbClr val="02A5FF"/>
      </a:accent6>
      <a:hlink>
        <a:srgbClr val="0563C1"/>
      </a:hlink>
      <a:folHlink>
        <a:srgbClr val="954F72"/>
      </a:folHlink>
    </a:clrScheme>
    <a:fontScheme name="自定义 1">
      <a:majorFont>
        <a:latin typeface="Arial Black"/>
        <a:ea typeface="微软雅黑"/>
        <a:cs typeface=""/>
      </a:majorFont>
      <a:minorFont>
        <a:latin typeface="Arial"/>
        <a:ea typeface="微软雅黑 Light"/>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17_Office 主题​​">
  <a:themeElements>
    <a:clrScheme name="2色-经典红黑">
      <a:dk1>
        <a:srgbClr val="353334"/>
      </a:dk1>
      <a:lt1>
        <a:srgbClr val="FFFFFF"/>
      </a:lt1>
      <a:dk2>
        <a:srgbClr val="353334"/>
      </a:dk2>
      <a:lt2>
        <a:srgbClr val="F2F3F7"/>
      </a:lt2>
      <a:accent1>
        <a:srgbClr val="0163BB"/>
      </a:accent1>
      <a:accent2>
        <a:srgbClr val="02A5FF"/>
      </a:accent2>
      <a:accent3>
        <a:srgbClr val="0163BB"/>
      </a:accent3>
      <a:accent4>
        <a:srgbClr val="02A5FF"/>
      </a:accent4>
      <a:accent5>
        <a:srgbClr val="0163BB"/>
      </a:accent5>
      <a:accent6>
        <a:srgbClr val="02A5FF"/>
      </a:accent6>
      <a:hlink>
        <a:srgbClr val="0563C1"/>
      </a:hlink>
      <a:folHlink>
        <a:srgbClr val="954F72"/>
      </a:folHlink>
    </a:clrScheme>
    <a:fontScheme name="自定义 1">
      <a:majorFont>
        <a:latin typeface="Arial Black"/>
        <a:ea typeface="微软雅黑"/>
        <a:cs typeface=""/>
      </a:majorFont>
      <a:minorFont>
        <a:latin typeface="Arial"/>
        <a:ea typeface="微软雅黑 Light"/>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18_Office 主题​​">
  <a:themeElements>
    <a:clrScheme name="2色-经典红黑">
      <a:dk1>
        <a:srgbClr val="353334"/>
      </a:dk1>
      <a:lt1>
        <a:srgbClr val="FFFFFF"/>
      </a:lt1>
      <a:dk2>
        <a:srgbClr val="353334"/>
      </a:dk2>
      <a:lt2>
        <a:srgbClr val="F2F3F7"/>
      </a:lt2>
      <a:accent1>
        <a:srgbClr val="0163BB"/>
      </a:accent1>
      <a:accent2>
        <a:srgbClr val="02A5FF"/>
      </a:accent2>
      <a:accent3>
        <a:srgbClr val="0163BB"/>
      </a:accent3>
      <a:accent4>
        <a:srgbClr val="02A5FF"/>
      </a:accent4>
      <a:accent5>
        <a:srgbClr val="0163BB"/>
      </a:accent5>
      <a:accent6>
        <a:srgbClr val="02A5FF"/>
      </a:accent6>
      <a:hlink>
        <a:srgbClr val="0563C1"/>
      </a:hlink>
      <a:folHlink>
        <a:srgbClr val="954F72"/>
      </a:folHlink>
    </a:clrScheme>
    <a:fontScheme name="自定义 1">
      <a:majorFont>
        <a:latin typeface="Arial Black"/>
        <a:ea typeface="微软雅黑"/>
        <a:cs typeface=""/>
      </a:majorFont>
      <a:minorFont>
        <a:latin typeface="Arial"/>
        <a:ea typeface="微软雅黑 Light"/>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8.xml><?xml version="1.0" encoding="utf-8"?>
<a:theme xmlns:a="http://schemas.openxmlformats.org/drawingml/2006/main" name="19_Office 主题​​">
  <a:themeElements>
    <a:clrScheme name="2色-经典红黑">
      <a:dk1>
        <a:srgbClr val="353334"/>
      </a:dk1>
      <a:lt1>
        <a:srgbClr val="FFFFFF"/>
      </a:lt1>
      <a:dk2>
        <a:srgbClr val="353334"/>
      </a:dk2>
      <a:lt2>
        <a:srgbClr val="F2F3F7"/>
      </a:lt2>
      <a:accent1>
        <a:srgbClr val="0163BB"/>
      </a:accent1>
      <a:accent2>
        <a:srgbClr val="02A5FF"/>
      </a:accent2>
      <a:accent3>
        <a:srgbClr val="0163BB"/>
      </a:accent3>
      <a:accent4>
        <a:srgbClr val="02A5FF"/>
      </a:accent4>
      <a:accent5>
        <a:srgbClr val="0163BB"/>
      </a:accent5>
      <a:accent6>
        <a:srgbClr val="02A5FF"/>
      </a:accent6>
      <a:hlink>
        <a:srgbClr val="0563C1"/>
      </a:hlink>
      <a:folHlink>
        <a:srgbClr val="954F72"/>
      </a:folHlink>
    </a:clrScheme>
    <a:fontScheme name="自定义 1">
      <a:majorFont>
        <a:latin typeface="Arial Black"/>
        <a:ea typeface="微软雅黑"/>
        <a:cs typeface=""/>
      </a:majorFont>
      <a:minorFont>
        <a:latin typeface="Arial"/>
        <a:ea typeface="微软雅黑 Light"/>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9.xml><?xml version="1.0" encoding="utf-8"?>
<a:theme xmlns:a="http://schemas.openxmlformats.org/drawingml/2006/main" name="20_Office 主题​​">
  <a:themeElements>
    <a:clrScheme name="2色-经典红黑">
      <a:dk1>
        <a:srgbClr val="353334"/>
      </a:dk1>
      <a:lt1>
        <a:srgbClr val="FFFFFF"/>
      </a:lt1>
      <a:dk2>
        <a:srgbClr val="353334"/>
      </a:dk2>
      <a:lt2>
        <a:srgbClr val="F2F3F7"/>
      </a:lt2>
      <a:accent1>
        <a:srgbClr val="0163BB"/>
      </a:accent1>
      <a:accent2>
        <a:srgbClr val="02A5FF"/>
      </a:accent2>
      <a:accent3>
        <a:srgbClr val="0163BB"/>
      </a:accent3>
      <a:accent4>
        <a:srgbClr val="02A5FF"/>
      </a:accent4>
      <a:accent5>
        <a:srgbClr val="0163BB"/>
      </a:accent5>
      <a:accent6>
        <a:srgbClr val="02A5FF"/>
      </a:accent6>
      <a:hlink>
        <a:srgbClr val="0563C1"/>
      </a:hlink>
      <a:folHlink>
        <a:srgbClr val="954F72"/>
      </a:folHlink>
    </a:clrScheme>
    <a:fontScheme name="自定义 1">
      <a:majorFont>
        <a:latin typeface="Arial Black"/>
        <a:ea typeface="微软雅黑"/>
        <a:cs typeface=""/>
      </a:majorFont>
      <a:minorFont>
        <a:latin typeface="Arial"/>
        <a:ea typeface="微软雅黑 Light"/>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6_Office 主题​​">
  <a:themeElements>
    <a:clrScheme name="2色-经典红黑">
      <a:dk1>
        <a:srgbClr val="353334"/>
      </a:dk1>
      <a:lt1>
        <a:srgbClr val="FFFFFF"/>
      </a:lt1>
      <a:dk2>
        <a:srgbClr val="353334"/>
      </a:dk2>
      <a:lt2>
        <a:srgbClr val="F2F3F7"/>
      </a:lt2>
      <a:accent1>
        <a:srgbClr val="0163BB"/>
      </a:accent1>
      <a:accent2>
        <a:srgbClr val="02A5FF"/>
      </a:accent2>
      <a:accent3>
        <a:srgbClr val="0163BB"/>
      </a:accent3>
      <a:accent4>
        <a:srgbClr val="02A5FF"/>
      </a:accent4>
      <a:accent5>
        <a:srgbClr val="0163BB"/>
      </a:accent5>
      <a:accent6>
        <a:srgbClr val="02A5FF"/>
      </a:accent6>
      <a:hlink>
        <a:srgbClr val="0563C1"/>
      </a:hlink>
      <a:folHlink>
        <a:srgbClr val="954F72"/>
      </a:folHlink>
    </a:clrScheme>
    <a:fontScheme name="自定义 1">
      <a:majorFont>
        <a:latin typeface="Arial Black"/>
        <a:ea typeface="微软雅黑"/>
        <a:cs typeface=""/>
      </a:majorFont>
      <a:minorFont>
        <a:latin typeface="Arial"/>
        <a:ea typeface="微软雅黑 Light"/>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0.xml><?xml version="1.0" encoding="utf-8"?>
<a:theme xmlns:a="http://schemas.openxmlformats.org/drawingml/2006/main" name="2_Office 主题​​">
  <a:themeElements>
    <a:clrScheme name="2色-经典红黑">
      <a:dk1>
        <a:srgbClr val="353334"/>
      </a:dk1>
      <a:lt1>
        <a:srgbClr val="FFFFFF"/>
      </a:lt1>
      <a:dk2>
        <a:srgbClr val="353334"/>
      </a:dk2>
      <a:lt2>
        <a:srgbClr val="F2F3F7"/>
      </a:lt2>
      <a:accent1>
        <a:srgbClr val="0163BB"/>
      </a:accent1>
      <a:accent2>
        <a:srgbClr val="02A5FF"/>
      </a:accent2>
      <a:accent3>
        <a:srgbClr val="0163BB"/>
      </a:accent3>
      <a:accent4>
        <a:srgbClr val="02A5FF"/>
      </a:accent4>
      <a:accent5>
        <a:srgbClr val="0163BB"/>
      </a:accent5>
      <a:accent6>
        <a:srgbClr val="02A5FF"/>
      </a:accent6>
      <a:hlink>
        <a:srgbClr val="0563C1"/>
      </a:hlink>
      <a:folHlink>
        <a:srgbClr val="954F72"/>
      </a:folHlink>
    </a:clrScheme>
    <a:fontScheme name="自定义 1">
      <a:majorFont>
        <a:latin typeface="Arial Black"/>
        <a:ea typeface="微软雅黑"/>
        <a:cs typeface=""/>
      </a:majorFont>
      <a:minorFont>
        <a:latin typeface="Arial"/>
        <a:ea typeface="微软雅黑 Light"/>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1.xml><?xml version="1.0" encoding="utf-8"?>
<a:theme xmlns:a="http://schemas.openxmlformats.org/drawingml/2006/main" name="21_Office 主题​​">
  <a:themeElements>
    <a:clrScheme name="2色-经典红黑">
      <a:dk1>
        <a:srgbClr val="353334"/>
      </a:dk1>
      <a:lt1>
        <a:srgbClr val="FFFFFF"/>
      </a:lt1>
      <a:dk2>
        <a:srgbClr val="353334"/>
      </a:dk2>
      <a:lt2>
        <a:srgbClr val="F2F3F7"/>
      </a:lt2>
      <a:accent1>
        <a:srgbClr val="0163BB"/>
      </a:accent1>
      <a:accent2>
        <a:srgbClr val="02A5FF"/>
      </a:accent2>
      <a:accent3>
        <a:srgbClr val="0163BB"/>
      </a:accent3>
      <a:accent4>
        <a:srgbClr val="02A5FF"/>
      </a:accent4>
      <a:accent5>
        <a:srgbClr val="0163BB"/>
      </a:accent5>
      <a:accent6>
        <a:srgbClr val="02A5FF"/>
      </a:accent6>
      <a:hlink>
        <a:srgbClr val="0563C1"/>
      </a:hlink>
      <a:folHlink>
        <a:srgbClr val="954F72"/>
      </a:folHlink>
    </a:clrScheme>
    <a:fontScheme name="自定义 1">
      <a:majorFont>
        <a:latin typeface="Arial Black"/>
        <a:ea typeface="微软雅黑"/>
        <a:cs typeface=""/>
      </a:majorFont>
      <a:minorFont>
        <a:latin typeface="Arial"/>
        <a:ea typeface="微软雅黑 Light"/>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主题​​">
  <a:themeElements>
    <a:clrScheme name="2色-经典红黑">
      <a:dk1>
        <a:srgbClr val="353334"/>
      </a:dk1>
      <a:lt1>
        <a:srgbClr val="FFFFFF"/>
      </a:lt1>
      <a:dk2>
        <a:srgbClr val="353334"/>
      </a:dk2>
      <a:lt2>
        <a:srgbClr val="F2F3F7"/>
      </a:lt2>
      <a:accent1>
        <a:srgbClr val="0163BB"/>
      </a:accent1>
      <a:accent2>
        <a:srgbClr val="02A5FF"/>
      </a:accent2>
      <a:accent3>
        <a:srgbClr val="0163BB"/>
      </a:accent3>
      <a:accent4>
        <a:srgbClr val="02A5FF"/>
      </a:accent4>
      <a:accent5>
        <a:srgbClr val="0163BB"/>
      </a:accent5>
      <a:accent6>
        <a:srgbClr val="02A5FF"/>
      </a:accent6>
      <a:hlink>
        <a:srgbClr val="0563C1"/>
      </a:hlink>
      <a:folHlink>
        <a:srgbClr val="954F72"/>
      </a:folHlink>
    </a:clrScheme>
    <a:fontScheme name="自定义 1">
      <a:majorFont>
        <a:latin typeface="Arial Black"/>
        <a:ea typeface="微软雅黑"/>
        <a:cs typeface=""/>
      </a:majorFont>
      <a:minorFont>
        <a:latin typeface="Arial"/>
        <a:ea typeface="微软雅黑 Light"/>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Office 主题​​">
  <a:themeElements>
    <a:clrScheme name="2色-经典红黑">
      <a:dk1>
        <a:srgbClr val="353334"/>
      </a:dk1>
      <a:lt1>
        <a:srgbClr val="FFFFFF"/>
      </a:lt1>
      <a:dk2>
        <a:srgbClr val="353334"/>
      </a:dk2>
      <a:lt2>
        <a:srgbClr val="F2F3F7"/>
      </a:lt2>
      <a:accent1>
        <a:srgbClr val="0163BB"/>
      </a:accent1>
      <a:accent2>
        <a:srgbClr val="02A5FF"/>
      </a:accent2>
      <a:accent3>
        <a:srgbClr val="0163BB"/>
      </a:accent3>
      <a:accent4>
        <a:srgbClr val="02A5FF"/>
      </a:accent4>
      <a:accent5>
        <a:srgbClr val="0163BB"/>
      </a:accent5>
      <a:accent6>
        <a:srgbClr val="02A5FF"/>
      </a:accent6>
      <a:hlink>
        <a:srgbClr val="0563C1"/>
      </a:hlink>
      <a:folHlink>
        <a:srgbClr val="954F72"/>
      </a:folHlink>
    </a:clrScheme>
    <a:fontScheme name="自定义 1">
      <a:majorFont>
        <a:latin typeface="Arial Black"/>
        <a:ea typeface="微软雅黑"/>
        <a:cs typeface=""/>
      </a:majorFont>
      <a:minorFont>
        <a:latin typeface="Arial"/>
        <a:ea typeface="微软雅黑 Light"/>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5_Office 主题​​">
  <a:themeElements>
    <a:clrScheme name="2色-经典红黑">
      <a:dk1>
        <a:srgbClr val="353334"/>
      </a:dk1>
      <a:lt1>
        <a:srgbClr val="FFFFFF"/>
      </a:lt1>
      <a:dk2>
        <a:srgbClr val="353334"/>
      </a:dk2>
      <a:lt2>
        <a:srgbClr val="F2F3F7"/>
      </a:lt2>
      <a:accent1>
        <a:srgbClr val="0163BB"/>
      </a:accent1>
      <a:accent2>
        <a:srgbClr val="02A5FF"/>
      </a:accent2>
      <a:accent3>
        <a:srgbClr val="0163BB"/>
      </a:accent3>
      <a:accent4>
        <a:srgbClr val="02A5FF"/>
      </a:accent4>
      <a:accent5>
        <a:srgbClr val="0163BB"/>
      </a:accent5>
      <a:accent6>
        <a:srgbClr val="02A5FF"/>
      </a:accent6>
      <a:hlink>
        <a:srgbClr val="0563C1"/>
      </a:hlink>
      <a:folHlink>
        <a:srgbClr val="954F72"/>
      </a:folHlink>
    </a:clrScheme>
    <a:fontScheme name="自定义 1">
      <a:majorFont>
        <a:latin typeface="Arial Black"/>
        <a:ea typeface="微软雅黑"/>
        <a:cs typeface=""/>
      </a:majorFont>
      <a:minorFont>
        <a:latin typeface="Arial"/>
        <a:ea typeface="微软雅黑 Light"/>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7_Office 主题​​">
  <a:themeElements>
    <a:clrScheme name="2色-经典红黑">
      <a:dk1>
        <a:srgbClr val="353334"/>
      </a:dk1>
      <a:lt1>
        <a:srgbClr val="FFFFFF"/>
      </a:lt1>
      <a:dk2>
        <a:srgbClr val="353334"/>
      </a:dk2>
      <a:lt2>
        <a:srgbClr val="F2F3F7"/>
      </a:lt2>
      <a:accent1>
        <a:srgbClr val="0163BB"/>
      </a:accent1>
      <a:accent2>
        <a:srgbClr val="02A5FF"/>
      </a:accent2>
      <a:accent3>
        <a:srgbClr val="0163BB"/>
      </a:accent3>
      <a:accent4>
        <a:srgbClr val="02A5FF"/>
      </a:accent4>
      <a:accent5>
        <a:srgbClr val="0163BB"/>
      </a:accent5>
      <a:accent6>
        <a:srgbClr val="02A5FF"/>
      </a:accent6>
      <a:hlink>
        <a:srgbClr val="0563C1"/>
      </a:hlink>
      <a:folHlink>
        <a:srgbClr val="954F72"/>
      </a:folHlink>
    </a:clrScheme>
    <a:fontScheme name="自定义 1">
      <a:majorFont>
        <a:latin typeface="Arial Black"/>
        <a:ea typeface="微软雅黑"/>
        <a:cs typeface=""/>
      </a:majorFont>
      <a:minorFont>
        <a:latin typeface="Arial"/>
        <a:ea typeface="微软雅黑 Light"/>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8_Office 主题​​">
  <a:themeElements>
    <a:clrScheme name="2色-经典红黑">
      <a:dk1>
        <a:srgbClr val="353334"/>
      </a:dk1>
      <a:lt1>
        <a:srgbClr val="FFFFFF"/>
      </a:lt1>
      <a:dk2>
        <a:srgbClr val="353334"/>
      </a:dk2>
      <a:lt2>
        <a:srgbClr val="F2F3F7"/>
      </a:lt2>
      <a:accent1>
        <a:srgbClr val="0163BB"/>
      </a:accent1>
      <a:accent2>
        <a:srgbClr val="02A5FF"/>
      </a:accent2>
      <a:accent3>
        <a:srgbClr val="0163BB"/>
      </a:accent3>
      <a:accent4>
        <a:srgbClr val="02A5FF"/>
      </a:accent4>
      <a:accent5>
        <a:srgbClr val="0163BB"/>
      </a:accent5>
      <a:accent6>
        <a:srgbClr val="02A5FF"/>
      </a:accent6>
      <a:hlink>
        <a:srgbClr val="0563C1"/>
      </a:hlink>
      <a:folHlink>
        <a:srgbClr val="954F72"/>
      </a:folHlink>
    </a:clrScheme>
    <a:fontScheme name="自定义 1">
      <a:majorFont>
        <a:latin typeface="Arial Black"/>
        <a:ea typeface="微软雅黑"/>
        <a:cs typeface=""/>
      </a:majorFont>
      <a:minorFont>
        <a:latin typeface="Arial"/>
        <a:ea typeface="微软雅黑 Light"/>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9_Office 主题​​">
  <a:themeElements>
    <a:clrScheme name="2色-经典红黑">
      <a:dk1>
        <a:srgbClr val="353334"/>
      </a:dk1>
      <a:lt1>
        <a:srgbClr val="FFFFFF"/>
      </a:lt1>
      <a:dk2>
        <a:srgbClr val="353334"/>
      </a:dk2>
      <a:lt2>
        <a:srgbClr val="F2F3F7"/>
      </a:lt2>
      <a:accent1>
        <a:srgbClr val="0163BB"/>
      </a:accent1>
      <a:accent2>
        <a:srgbClr val="02A5FF"/>
      </a:accent2>
      <a:accent3>
        <a:srgbClr val="0163BB"/>
      </a:accent3>
      <a:accent4>
        <a:srgbClr val="02A5FF"/>
      </a:accent4>
      <a:accent5>
        <a:srgbClr val="0163BB"/>
      </a:accent5>
      <a:accent6>
        <a:srgbClr val="02A5FF"/>
      </a:accent6>
      <a:hlink>
        <a:srgbClr val="0563C1"/>
      </a:hlink>
      <a:folHlink>
        <a:srgbClr val="954F72"/>
      </a:folHlink>
    </a:clrScheme>
    <a:fontScheme name="自定义 1">
      <a:majorFont>
        <a:latin typeface="Arial Black"/>
        <a:ea typeface="微软雅黑"/>
        <a:cs typeface=""/>
      </a:majorFont>
      <a:minorFont>
        <a:latin typeface="Arial"/>
        <a:ea typeface="微软雅黑 Light"/>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10_Office 主题​​">
  <a:themeElements>
    <a:clrScheme name="2色-经典红黑">
      <a:dk1>
        <a:srgbClr val="353334"/>
      </a:dk1>
      <a:lt1>
        <a:srgbClr val="FFFFFF"/>
      </a:lt1>
      <a:dk2>
        <a:srgbClr val="353334"/>
      </a:dk2>
      <a:lt2>
        <a:srgbClr val="F2F3F7"/>
      </a:lt2>
      <a:accent1>
        <a:srgbClr val="0163BB"/>
      </a:accent1>
      <a:accent2>
        <a:srgbClr val="02A5FF"/>
      </a:accent2>
      <a:accent3>
        <a:srgbClr val="0163BB"/>
      </a:accent3>
      <a:accent4>
        <a:srgbClr val="02A5FF"/>
      </a:accent4>
      <a:accent5>
        <a:srgbClr val="0163BB"/>
      </a:accent5>
      <a:accent6>
        <a:srgbClr val="02A5FF"/>
      </a:accent6>
      <a:hlink>
        <a:srgbClr val="0563C1"/>
      </a:hlink>
      <a:folHlink>
        <a:srgbClr val="954F72"/>
      </a:folHlink>
    </a:clrScheme>
    <a:fontScheme name="自定义 1">
      <a:majorFont>
        <a:latin typeface="Arial Black"/>
        <a:ea typeface="微软雅黑"/>
        <a:cs typeface=""/>
      </a:majorFont>
      <a:minorFont>
        <a:latin typeface="Arial"/>
        <a:ea typeface="微软雅黑 Light"/>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2色-经典红黑">
    <a:dk1>
      <a:srgbClr val="353334"/>
    </a:dk1>
    <a:lt1>
      <a:srgbClr val="FFFFFF"/>
    </a:lt1>
    <a:dk2>
      <a:srgbClr val="353334"/>
    </a:dk2>
    <a:lt2>
      <a:srgbClr val="F2F3F7"/>
    </a:lt2>
    <a:accent1>
      <a:srgbClr val="0163BB"/>
    </a:accent1>
    <a:accent2>
      <a:srgbClr val="02A5FF"/>
    </a:accent2>
    <a:accent3>
      <a:srgbClr val="0163BB"/>
    </a:accent3>
    <a:accent4>
      <a:srgbClr val="02A5FF"/>
    </a:accent4>
    <a:accent5>
      <a:srgbClr val="0163BB"/>
    </a:accent5>
    <a:accent6>
      <a:srgbClr val="02A5FF"/>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0</TotalTime>
  <Words>9848</Words>
  <Application>WPS 演示</Application>
  <PresentationFormat>宽屏</PresentationFormat>
  <Paragraphs>674</Paragraphs>
  <Slides>61</Slides>
  <Notes>6</Notes>
  <HiddenSlides>0</HiddenSlides>
  <MMClips>1</MMClips>
  <ScaleCrop>false</ScaleCrop>
  <HeadingPairs>
    <vt:vector size="6" baseType="variant">
      <vt:variant>
        <vt:lpstr>已用的字体</vt:lpstr>
      </vt:variant>
      <vt:variant>
        <vt:i4>21</vt:i4>
      </vt:variant>
      <vt:variant>
        <vt:lpstr>主题</vt:lpstr>
      </vt:variant>
      <vt:variant>
        <vt:i4>21</vt:i4>
      </vt:variant>
      <vt:variant>
        <vt:lpstr>幻灯片标题</vt:lpstr>
      </vt:variant>
      <vt:variant>
        <vt:i4>61</vt:i4>
      </vt:variant>
    </vt:vector>
  </HeadingPairs>
  <TitlesOfParts>
    <vt:vector size="103" baseType="lpstr">
      <vt:lpstr>Arial</vt:lpstr>
      <vt:lpstr>宋体</vt:lpstr>
      <vt:lpstr>Wingdings</vt:lpstr>
      <vt:lpstr>楷体</vt:lpstr>
      <vt:lpstr>方正小标宋简体</vt:lpstr>
      <vt:lpstr>思源黑体 CN Normal</vt:lpstr>
      <vt:lpstr>思源黑体 CN Medium</vt:lpstr>
      <vt:lpstr>Calibri</vt:lpstr>
      <vt:lpstr>黑体</vt:lpstr>
      <vt:lpstr>微软雅黑 Light</vt:lpstr>
      <vt:lpstr>Wingdings</vt:lpstr>
      <vt:lpstr>Source Han Serif CN Heavy</vt:lpstr>
      <vt:lpstr>MS PMincho</vt:lpstr>
      <vt:lpstr>Arial</vt:lpstr>
      <vt:lpstr>微软雅黑 Light</vt:lpstr>
      <vt:lpstr>新宋体</vt:lpstr>
      <vt:lpstr>微软雅黑</vt:lpstr>
      <vt:lpstr>Arial Unicode MS</vt:lpstr>
      <vt:lpstr>等线</vt:lpstr>
      <vt:lpstr>Calibri</vt:lpstr>
      <vt:lpstr>Arial Black</vt:lpstr>
      <vt:lpstr>1_Office 主题​​</vt:lpstr>
      <vt:lpstr>6_Office 主题​​</vt:lpstr>
      <vt:lpstr>3_Office 主题​​</vt:lpstr>
      <vt:lpstr>4_Office 主题​​</vt:lpstr>
      <vt:lpstr>5_Office 主题​​</vt:lpstr>
      <vt:lpstr>7_Office 主题​​</vt:lpstr>
      <vt:lpstr>8_Office 主题​​</vt:lpstr>
      <vt:lpstr>9_Office 主题​​</vt:lpstr>
      <vt:lpstr>10_Office 主题​​</vt:lpstr>
      <vt:lpstr>11_Office 主题​​</vt:lpstr>
      <vt:lpstr>12_Office 主题​​</vt:lpstr>
      <vt:lpstr>13_Office 主题​​</vt:lpstr>
      <vt:lpstr>14_Office 主题​​</vt:lpstr>
      <vt:lpstr>15_Office 主题​​</vt:lpstr>
      <vt:lpstr>16_Office 主题​​</vt:lpstr>
      <vt:lpstr>17_Office 主题​​</vt:lpstr>
      <vt:lpstr>18_Office 主题​​</vt:lpstr>
      <vt:lpstr>19_Office 主题​​</vt:lpstr>
      <vt:lpstr>20_Office 主题​​</vt:lpstr>
      <vt:lpstr>2_Office 主题​​</vt:lpstr>
      <vt:lpstr>21_Office 主题​​</vt:lpstr>
      <vt:lpstr>PowerPoint 演示文稿</vt:lpstr>
      <vt:lpstr>PowerPoint 演示文稿</vt:lpstr>
      <vt:lpstr>政策背景</vt:lpstr>
      <vt:lpstr>制定原则</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全国统一规范电子税务局 - 登录</vt:lpstr>
      <vt:lpstr>全国统一规范电子税务局 - 登录</vt:lpstr>
      <vt:lpstr>全国统一规范电子税务局 - 登录</vt:lpstr>
      <vt:lpstr>全国统一规范电子税务局 - 应申报税费种信息报告</vt:lpstr>
      <vt:lpstr>全国统一规范电子税务局 - 应申报税费种信息报告</vt:lpstr>
      <vt:lpstr>全国统一规范电子税务局 - 应申报税费种信息报告</vt:lpstr>
      <vt:lpstr>全国统一规范电子税务局 - 应申报税费种信息报告</vt:lpstr>
      <vt:lpstr>全国统一规范电子税务局 - 税源采集及申报</vt:lpstr>
      <vt:lpstr>全国统一规范电子税务局 - 税源采集及申报</vt:lpstr>
      <vt:lpstr>全国统一规范电子税务局 - 税源采集及申报</vt:lpstr>
      <vt:lpstr>全国统一规范电子税务局 - 税源采集及申报</vt:lpstr>
      <vt:lpstr>全国统一规范电子税务局 - 税源采集及申报</vt:lpstr>
      <vt:lpstr>全国统一规范电子税务局 - 税源采集及申报</vt:lpstr>
      <vt:lpstr>全国统一规范电子税务局 - 税源采集及申报</vt:lpstr>
      <vt:lpstr>全国统一规范电子税务局 - 税源采集及申报</vt:lpstr>
      <vt:lpstr>全国统一规范电子税务局 - 税源采集及申报</vt:lpstr>
      <vt:lpstr>全国统一规范电子税务局 - 税源采集及申报</vt:lpstr>
      <vt:lpstr>全国统一规范电子税务局 - 税源采集及申报</vt:lpstr>
      <vt:lpstr>全国统一规范电子税务局 - 税源采集及申报</vt:lpstr>
      <vt:lpstr>全国统一规范电子税务局 - 税源采集及申报</vt:lpstr>
      <vt:lpstr>全国统一规范电子税务局 - 税源采集及申报</vt:lpstr>
      <vt:lpstr>全国统一规范电子税务局 - 税源采集及申报</vt:lpstr>
      <vt:lpstr>全国统一规范电子税务局 - 税源采集及申报</vt:lpstr>
      <vt:lpstr>全国统一规范电子税务局 - 税源采集及申报</vt:lpstr>
      <vt:lpstr>全国统一规范电子税务局 - 税源采集及申报</vt:lpstr>
      <vt:lpstr>全国统一规范电子税务局 - 税源采集及申报</vt:lpstr>
      <vt:lpstr>全国统一规范电子税务局 - 税源采集及申报</vt:lpstr>
      <vt:lpstr>全国统一规范电子税务局 - 税源采集及申报</vt:lpstr>
      <vt:lpstr>全国统一规范电子税务局 - 税源采集及申报</vt:lpstr>
      <vt:lpstr>全国统一规范电子税务局 - 税源采集及申报</vt:lpstr>
      <vt:lpstr>全国统一规范电子税务局 - 税源采集及申报</vt:lpstr>
      <vt:lpstr>全国统一规范电子税务局 - 税源采集及申报</vt:lpstr>
      <vt:lpstr>全国统一规范电子税务局 - 税源采集及申报</vt:lpstr>
      <vt:lpstr>全国统一规范电子税务局 - 税源采集及申报</vt:lpstr>
      <vt:lpstr>全国统一规范电子税务局 - 其他事项</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jpi</dc:creator>
  <cp:lastModifiedBy>tangsi</cp:lastModifiedBy>
  <cp:revision>39</cp:revision>
  <dcterms:created xsi:type="dcterms:W3CDTF">2024-08-16T14:31:00Z</dcterms:created>
  <dcterms:modified xsi:type="dcterms:W3CDTF">2025-01-17T01:48:24Z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2052-11.8.2.10158</vt:lpwstr>
  </property>
</Properties>
</file>