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6"/>
  </p:handoutMasterIdLst>
  <p:sldIdLst>
    <p:sldId id="623" r:id="rId3"/>
    <p:sldId id="624" r:id="rId5"/>
    <p:sldId id="625" r:id="rId6"/>
    <p:sldId id="626" r:id="rId7"/>
    <p:sldId id="627" r:id="rId8"/>
    <p:sldId id="628" r:id="rId9"/>
    <p:sldId id="629" r:id="rId10"/>
    <p:sldId id="630" r:id="rId11"/>
    <p:sldId id="632" r:id="rId12"/>
    <p:sldId id="633" r:id="rId13"/>
    <p:sldId id="634" r:id="rId14"/>
    <p:sldId id="631" r:id="rId15"/>
    <p:sldId id="635" r:id="rId16"/>
    <p:sldId id="636" r:id="rId17"/>
    <p:sldId id="690" r:id="rId18"/>
    <p:sldId id="637" r:id="rId19"/>
    <p:sldId id="691" r:id="rId20"/>
    <p:sldId id="752" r:id="rId21"/>
    <p:sldId id="638" r:id="rId22"/>
    <p:sldId id="639" r:id="rId23"/>
    <p:sldId id="640" r:id="rId24"/>
    <p:sldId id="692" r:id="rId25"/>
    <p:sldId id="963" r:id="rId26"/>
    <p:sldId id="964" r:id="rId27"/>
    <p:sldId id="965" r:id="rId28"/>
    <p:sldId id="966" r:id="rId29"/>
    <p:sldId id="967" r:id="rId30"/>
    <p:sldId id="968" r:id="rId31"/>
    <p:sldId id="641" r:id="rId32"/>
    <p:sldId id="969" r:id="rId33"/>
    <p:sldId id="642" r:id="rId34"/>
    <p:sldId id="643" r:id="rId35"/>
    <p:sldId id="644" r:id="rId36"/>
    <p:sldId id="645" r:id="rId37"/>
    <p:sldId id="646" r:id="rId38"/>
    <p:sldId id="647" r:id="rId39"/>
    <p:sldId id="970" r:id="rId40"/>
    <p:sldId id="833" r:id="rId41"/>
    <p:sldId id="971" r:id="rId42"/>
    <p:sldId id="693" r:id="rId43"/>
    <p:sldId id="972" r:id="rId44"/>
    <p:sldId id="973" r:id="rId45"/>
    <p:sldId id="648" r:id="rId46"/>
    <p:sldId id="649" r:id="rId47"/>
    <p:sldId id="650" r:id="rId48"/>
    <p:sldId id="651" r:id="rId49"/>
    <p:sldId id="652" r:id="rId50"/>
    <p:sldId id="653" r:id="rId51"/>
    <p:sldId id="654" r:id="rId52"/>
    <p:sldId id="883" r:id="rId53"/>
    <p:sldId id="655" r:id="rId54"/>
    <p:sldId id="656" r:id="rId55"/>
    <p:sldId id="657" r:id="rId56"/>
    <p:sldId id="659" r:id="rId57"/>
    <p:sldId id="925" r:id="rId58"/>
    <p:sldId id="926" r:id="rId59"/>
    <p:sldId id="660" r:id="rId60"/>
    <p:sldId id="661" r:id="rId61"/>
    <p:sldId id="662" r:id="rId62"/>
    <p:sldId id="663" r:id="rId63"/>
    <p:sldId id="664" r:id="rId64"/>
    <p:sldId id="665" r:id="rId65"/>
    <p:sldId id="666" r:id="rId66"/>
    <p:sldId id="667" r:id="rId67"/>
    <p:sldId id="668" r:id="rId68"/>
    <p:sldId id="669" r:id="rId69"/>
    <p:sldId id="670" r:id="rId70"/>
    <p:sldId id="671" r:id="rId71"/>
    <p:sldId id="672" r:id="rId72"/>
    <p:sldId id="673" r:id="rId73"/>
    <p:sldId id="694" r:id="rId74"/>
    <p:sldId id="812" r:id="rId75"/>
    <p:sldId id="674" r:id="rId76"/>
    <p:sldId id="695" r:id="rId77"/>
    <p:sldId id="675" r:id="rId78"/>
    <p:sldId id="676" r:id="rId79"/>
    <p:sldId id="696" r:id="rId80"/>
    <p:sldId id="677" r:id="rId81"/>
    <p:sldId id="678" r:id="rId82"/>
    <p:sldId id="679" r:id="rId83"/>
    <p:sldId id="697" r:id="rId84"/>
    <p:sldId id="680" r:id="rId85"/>
    <p:sldId id="681" r:id="rId86"/>
    <p:sldId id="682" r:id="rId87"/>
    <p:sldId id="698" r:id="rId88"/>
    <p:sldId id="699" r:id="rId89"/>
    <p:sldId id="683" r:id="rId90"/>
    <p:sldId id="685" r:id="rId91"/>
    <p:sldId id="686" r:id="rId92"/>
    <p:sldId id="687" r:id="rId93"/>
    <p:sldId id="688" r:id="rId94"/>
    <p:sldId id="468" r:id="rId95"/>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kern="1200">
        <a:solidFill>
          <a:schemeClr val="tx1"/>
        </a:solidFill>
        <a:latin typeface="Arial" panose="020B0604020202020204" pitchFamily="34" charset="0"/>
        <a:ea typeface="宋体" panose="02010600030101010101" pitchFamily="2" charset="-122"/>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 initials=" " lastIdx="2" clrIdx="0"/>
  <p:cmAuthor id="2" name="高运祥" initials="高" lastIdx="7" clrIdx="1"/>
  <p:cmAuthor id="3" name="戴穗勤" initials="戴"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A56A8"/>
    <a:srgbClr val="0066CC"/>
    <a:srgbClr val="FFCC99"/>
    <a:srgbClr val="BBDDFF"/>
    <a:srgbClr val="0033CC"/>
    <a:srgbClr val="0099FF"/>
    <a:srgbClr val="0000FF"/>
    <a:srgbClr val="1D82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28290"/>
    <p:restoredTop sz="71567"/>
  </p:normalViewPr>
  <p:slideViewPr>
    <p:cSldViewPr showGuides="1">
      <p:cViewPr varScale="1">
        <p:scale>
          <a:sx n="49" d="100"/>
          <a:sy n="49" d="100"/>
        </p:scale>
        <p:origin x="1284" y="54"/>
      </p:cViewPr>
      <p:guideLst>
        <p:guide orient="horz" pos="2120"/>
        <p:guide pos="2849"/>
      </p:guideLst>
    </p:cSldViewPr>
  </p:slideViewPr>
  <p:notesTextViewPr>
    <p:cViewPr>
      <p:scale>
        <a:sx n="100" d="100"/>
        <a:sy n="100" d="100"/>
      </p:scale>
      <p:origin x="0" y="0"/>
    </p:cViewPr>
  </p:notesTextViewPr>
  <p:sorterViewPr>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9" Type="http://schemas.openxmlformats.org/officeDocument/2006/relationships/tableStyles" Target="tableStyles.xml"/><Relationship Id="rId98" Type="http://schemas.openxmlformats.org/officeDocument/2006/relationships/viewProps" Target="viewProps.xml"/><Relationship Id="rId97" Type="http://schemas.openxmlformats.org/officeDocument/2006/relationships/presProps" Target="presProps.xml"/><Relationship Id="rId96" Type="http://schemas.openxmlformats.org/officeDocument/2006/relationships/handoutMaster" Target="handoutMasters/handoutMaster1.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0" Type="http://schemas.openxmlformats.org/officeDocument/2006/relationships/commentAuthors" Target="commentAuthors.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656BF157-6633-462D-AAD5-88BE144E3E6C}" type="doc">
      <dgm:prSet loTypeId="urn:microsoft.com/office/officeart/2005/8/layout/list1#1" loCatId="list" qsTypeId="urn:microsoft.com/office/officeart/2005/8/quickstyle/simple3" qsCatId="simple" csTypeId="urn:microsoft.com/office/officeart/2005/8/colors/colorful1#1" csCatId="colorful" phldr="1"/>
      <dgm:spPr/>
      <dgm:t>
        <a:bodyPr/>
        <a:lstStyle/>
        <a:p>
          <a:endParaRPr lang="zh-CN" altLang="en-US"/>
        </a:p>
      </dgm:t>
    </dgm:pt>
    <dgm:pt modelId="{218D4D95-A20A-4DB5-9235-27E12C8F56FA}">
      <dgm:prSet phldrT="[文本]" phldr="0" custT="0"/>
      <dgm:spPr/>
      <dgm:t>
        <a:bodyPr vert="horz" wrap="square"/>
        <a:lstStyle/>
        <a:p>
          <a:pPr>
            <a:lnSpc>
              <a:spcPct val="100000"/>
            </a:lnSpc>
            <a:spcBef>
              <a:spcPct val="0"/>
            </a:spcBef>
            <a:spcAft>
              <a:spcPct val="35000"/>
            </a:spcAft>
          </a:pPr>
          <a:r>
            <a:rPr lang="zh-CN" altLang="en-US" dirty="0">
              <a:effectLst/>
            </a:rPr>
            <a:t>抵扣勾选</a:t>
          </a:r>
        </a:p>
      </dgm:t>
    </dgm:pt>
    <dgm:pt modelId="{48E4BF7F-05D4-4EC1-A887-336F77D67A5D}" cxnId="{5FEC8C35-B7F5-4555-A33A-A269BD4B9580}" type="parTrans">
      <dgm:prSet/>
      <dgm:spPr/>
      <dgm:t>
        <a:bodyPr/>
        <a:lstStyle/>
        <a:p>
          <a:endParaRPr lang="zh-CN" altLang="en-US"/>
        </a:p>
      </dgm:t>
    </dgm:pt>
    <dgm:pt modelId="{54B66E5C-5307-477C-815B-84FA7AABD65A}" cxnId="{5FEC8C35-B7F5-4555-A33A-A269BD4B9580}" type="sibTrans">
      <dgm:prSet/>
      <dgm:spPr/>
      <dgm:t>
        <a:bodyPr/>
        <a:lstStyle/>
        <a:p>
          <a:endParaRPr lang="zh-CN" altLang="en-US"/>
        </a:p>
      </dgm:t>
    </dgm:pt>
    <dgm:pt modelId="{52822213-96A1-4022-A157-20865B6A5A58}">
      <dgm:prSet phldrT="[文本]" phldr="0" custT="0"/>
      <dgm:spPr/>
      <dgm:t>
        <a:bodyPr vert="horz" wrap="square"/>
        <a:lstStyle/>
        <a:p>
          <a:pPr>
            <a:lnSpc>
              <a:spcPct val="100000"/>
            </a:lnSpc>
            <a:spcBef>
              <a:spcPct val="0"/>
            </a:spcBef>
            <a:spcAft>
              <a:spcPct val="35000"/>
            </a:spcAft>
          </a:pPr>
          <a:r>
            <a:rPr lang="zh-CN" altLang="en-US" dirty="0"/>
            <a:t>退税勾选</a:t>
          </a:r>
        </a:p>
      </dgm:t>
    </dgm:pt>
    <dgm:pt modelId="{BF780C14-9864-4366-84A4-A027C38962A1}" cxnId="{9117E4A9-8DF9-4197-9161-8F6EB78CC32F}" type="parTrans">
      <dgm:prSet/>
      <dgm:spPr/>
      <dgm:t>
        <a:bodyPr/>
        <a:lstStyle/>
        <a:p>
          <a:endParaRPr lang="zh-CN" altLang="en-US"/>
        </a:p>
      </dgm:t>
    </dgm:pt>
    <dgm:pt modelId="{FA11DEB7-B6AD-4819-9FEC-CFA34B347459}" cxnId="{9117E4A9-8DF9-4197-9161-8F6EB78CC32F}" type="sibTrans">
      <dgm:prSet/>
      <dgm:spPr/>
      <dgm:t>
        <a:bodyPr/>
        <a:lstStyle/>
        <a:p>
          <a:endParaRPr lang="zh-CN" altLang="en-US"/>
        </a:p>
      </dgm:t>
    </dgm:pt>
    <dgm:pt modelId="{032E92E4-39D5-435E-92D8-D0F1681256C8}">
      <dgm:prSet phldrT="[文本]" phldr="0" custT="0"/>
      <dgm:spPr/>
      <dgm:t>
        <a:bodyPr vert="horz" wrap="square"/>
        <a:lstStyle/>
        <a:p>
          <a:pPr>
            <a:lnSpc>
              <a:spcPct val="100000"/>
            </a:lnSpc>
            <a:spcBef>
              <a:spcPct val="0"/>
            </a:spcBef>
            <a:spcAft>
              <a:spcPct val="35000"/>
            </a:spcAft>
          </a:pPr>
          <a:r>
            <a:rPr lang="zh-CN" altLang="en-US" dirty="0"/>
            <a:t>代办退税勾选</a:t>
          </a:r>
        </a:p>
      </dgm:t>
    </dgm:pt>
    <dgm:pt modelId="{BF308D0D-1C43-479E-8F07-EFE4FDB1EED4}" cxnId="{3A0DE18C-7932-43D5-8650-C129F21E3AD2}" type="parTrans">
      <dgm:prSet/>
      <dgm:spPr/>
      <dgm:t>
        <a:bodyPr/>
        <a:lstStyle/>
        <a:p>
          <a:endParaRPr lang="zh-CN" altLang="en-US"/>
        </a:p>
      </dgm:t>
    </dgm:pt>
    <dgm:pt modelId="{2B0F1908-0226-4F36-8561-9CC11F1BACF1}" cxnId="{3A0DE18C-7932-43D5-8650-C129F21E3AD2}" type="sibTrans">
      <dgm:prSet/>
      <dgm:spPr/>
      <dgm:t>
        <a:bodyPr/>
        <a:lstStyle/>
        <a:p>
          <a:endParaRPr lang="zh-CN" altLang="en-US"/>
        </a:p>
      </dgm:t>
    </dgm:pt>
    <dgm:pt modelId="{C8FFA8E8-22BB-4DBE-9890-CAC2713783C9}">
      <dgm:prSet phldr="0" custT="0"/>
      <dgm:spPr/>
      <dgm:t>
        <a:bodyPr vert="horz" wrap="square"/>
        <a:lstStyle/>
        <a:p>
          <a:pP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进项发票查询</a:t>
          </a:r>
        </a:p>
      </dgm:t>
    </dgm:pt>
    <dgm:pt modelId="{36FB2AE2-B7D7-4AFF-B8FC-B2F04B6F99DF}" cxnId="{29B3EAE4-7D7F-4F04-BB12-419957E30E19}" type="parTrans">
      <dgm:prSet/>
      <dgm:spPr/>
      <dgm:t>
        <a:bodyPr/>
        <a:lstStyle/>
        <a:p>
          <a:endParaRPr lang="zh-CN" altLang="en-US"/>
        </a:p>
      </dgm:t>
    </dgm:pt>
    <dgm:pt modelId="{D893DAD2-7F1C-4084-AD0D-DEE3803F2852}" cxnId="{29B3EAE4-7D7F-4F04-BB12-419957E30E19}" type="sibTrans">
      <dgm:prSet/>
      <dgm:spPr/>
      <dgm:t>
        <a:bodyPr/>
        <a:lstStyle/>
        <a:p>
          <a:endParaRPr lang="zh-CN" altLang="en-US"/>
        </a:p>
      </dgm:t>
    </dgm:pt>
    <dgm:pt modelId="{ED46DFD2-0FB6-4609-9863-9D6541B0578E}">
      <dgm:prSet phldrT="[文本]" phldr="0" custT="0"/>
      <dgm:spPr/>
      <dgm:t>
        <a:bodyPr vert="horz" wrap="square"/>
        <a:lstStyle/>
        <a:p>
          <a:pPr>
            <a:lnSpc>
              <a:spcPct val="100000"/>
            </a:lnSpc>
            <a:spcBef>
              <a:spcPct val="0"/>
            </a:spcBef>
            <a:spcAft>
              <a:spcPct val="35000"/>
            </a:spcAft>
          </a:pPr>
          <a:r>
            <a:rPr lang="zh-CN" altLang="en-US" dirty="0">
              <a:effectLst/>
            </a:rPr>
            <a:t>首页</a:t>
          </a:r>
        </a:p>
      </dgm:t>
    </dgm:pt>
    <dgm:pt modelId="{F11D346E-4174-4662-8D9E-1C41B489E916}" cxnId="{12C49C6E-0182-4CD8-A8DE-2EFBF88F6697}" type="parTrans">
      <dgm:prSet/>
      <dgm:spPr/>
    </dgm:pt>
    <dgm:pt modelId="{0C8EC9A3-8DF7-4E10-9099-BD136728D404}" cxnId="{12C49C6E-0182-4CD8-A8DE-2EFBF88F6697}" type="sibTrans">
      <dgm:prSet/>
      <dgm:spPr/>
    </dgm:pt>
    <dgm:pt modelId="{88502A31-5C20-47A7-8D89-6C2B1811F277}" type="pres">
      <dgm:prSet presAssocID="{656BF157-6633-462D-AAD5-88BE144E3E6C}" presName="linear" presStyleCnt="0">
        <dgm:presLayoutVars>
          <dgm:dir/>
          <dgm:animLvl val="lvl"/>
          <dgm:resizeHandles val="exact"/>
        </dgm:presLayoutVars>
      </dgm:prSet>
      <dgm:spPr/>
    </dgm:pt>
    <dgm:pt modelId="{63476CDD-01FC-41CB-81B3-1E7ABF43C503}" type="pres">
      <dgm:prSet presAssocID="{ED46DFD2-0FB6-4609-9863-9D6541B0578E}" presName="parentLin" presStyleCnt="0"/>
      <dgm:spPr/>
    </dgm:pt>
    <dgm:pt modelId="{58F425A3-54D7-4729-A799-53390942E7E6}" type="pres">
      <dgm:prSet presAssocID="{ED46DFD2-0FB6-4609-9863-9D6541B0578E}" presName="parentLeftMargin" presStyleLbl="node1" presStyleIdx="0" presStyleCnt="5"/>
      <dgm:spPr/>
    </dgm:pt>
    <dgm:pt modelId="{8949D729-B806-4985-8B78-3E5D1BC74AAA}" type="pres">
      <dgm:prSet presAssocID="{ED46DFD2-0FB6-4609-9863-9D6541B0578E}" presName="parentText" presStyleLbl="node1" presStyleIdx="0" presStyleCnt="5">
        <dgm:presLayoutVars>
          <dgm:chMax val="0"/>
          <dgm:bulletEnabled val="1"/>
        </dgm:presLayoutVars>
      </dgm:prSet>
      <dgm:spPr/>
    </dgm:pt>
    <dgm:pt modelId="{6B313725-463F-47EF-B479-F84D7C9D0845}" type="pres">
      <dgm:prSet presAssocID="{ED46DFD2-0FB6-4609-9863-9D6541B0578E}" presName="negativeSpace" presStyleCnt="0"/>
      <dgm:spPr/>
    </dgm:pt>
    <dgm:pt modelId="{976D958C-D4B0-4E6F-9A77-EE48B96DA174}" type="pres">
      <dgm:prSet presAssocID="{ED46DFD2-0FB6-4609-9863-9D6541B0578E}" presName="childText" presStyleLbl="conFgAcc1" presStyleIdx="0" presStyleCnt="5">
        <dgm:presLayoutVars>
          <dgm:bulletEnabled val="1"/>
        </dgm:presLayoutVars>
      </dgm:prSet>
      <dgm:spPr/>
    </dgm:pt>
    <dgm:pt modelId="{42B926FB-AFBC-46BF-B664-CA841FEBAAA7}" type="pres">
      <dgm:prSet presAssocID="{0C8EC9A3-8DF7-4E10-9099-BD136728D404}" presName="spaceBetweenRectangles" presStyleCnt="0"/>
      <dgm:spPr/>
    </dgm:pt>
    <dgm:pt modelId="{3B3876F6-771D-4DE0-BF4D-390F22E92B99}" type="pres">
      <dgm:prSet presAssocID="{218D4D95-A20A-4DB5-9235-27E12C8F56FA}" presName="parentLin" presStyleCnt="0"/>
      <dgm:spPr/>
    </dgm:pt>
    <dgm:pt modelId="{D600ADF5-6790-4504-B269-72EF7ADA6BD4}" type="pres">
      <dgm:prSet presAssocID="{218D4D95-A20A-4DB5-9235-27E12C8F56FA}" presName="parentLeftMargin" presStyleLbl="node1" presStyleIdx="0" presStyleCnt="5"/>
      <dgm:spPr/>
    </dgm:pt>
    <dgm:pt modelId="{C7E8BF43-7DED-4AAF-AB81-024DBB2E1AB1}" type="pres">
      <dgm:prSet presAssocID="{218D4D95-A20A-4DB5-9235-27E12C8F56FA}" presName="parentText" presStyleLbl="node1" presStyleIdx="1" presStyleCnt="5">
        <dgm:presLayoutVars>
          <dgm:chMax val="0"/>
          <dgm:bulletEnabled val="1"/>
        </dgm:presLayoutVars>
      </dgm:prSet>
      <dgm:spPr/>
    </dgm:pt>
    <dgm:pt modelId="{E4356F48-B889-450C-B85D-D8208096D371}" type="pres">
      <dgm:prSet presAssocID="{218D4D95-A20A-4DB5-9235-27E12C8F56FA}" presName="negativeSpace" presStyleCnt="0"/>
      <dgm:spPr/>
    </dgm:pt>
    <dgm:pt modelId="{7BFB4CF4-B895-4B6B-8DB5-A9E9FEBF85F0}" type="pres">
      <dgm:prSet presAssocID="{218D4D95-A20A-4DB5-9235-27E12C8F56FA}" presName="childText" presStyleLbl="conFgAcc1" presStyleIdx="1" presStyleCnt="5">
        <dgm:presLayoutVars>
          <dgm:bulletEnabled val="1"/>
        </dgm:presLayoutVars>
      </dgm:prSet>
      <dgm:spPr/>
    </dgm:pt>
    <dgm:pt modelId="{9233C104-ED21-4DA3-8504-C3C2E8ADBC89}" type="pres">
      <dgm:prSet presAssocID="{54B66E5C-5307-477C-815B-84FA7AABD65A}" presName="spaceBetweenRectangles" presStyleCnt="0"/>
      <dgm:spPr/>
    </dgm:pt>
    <dgm:pt modelId="{80707CD6-2D1D-4FB6-8849-90B73F6C2ABF}" type="pres">
      <dgm:prSet presAssocID="{52822213-96A1-4022-A157-20865B6A5A58}" presName="parentLin" presStyleCnt="0"/>
      <dgm:spPr/>
    </dgm:pt>
    <dgm:pt modelId="{7D481CEB-2631-4253-84EE-42B5DB410FF5}" type="pres">
      <dgm:prSet presAssocID="{52822213-96A1-4022-A157-20865B6A5A58}" presName="parentLeftMargin" presStyleLbl="node1" presStyleIdx="1" presStyleCnt="5"/>
      <dgm:spPr/>
    </dgm:pt>
    <dgm:pt modelId="{D1FB83E7-BD08-4FA1-80ED-F4EAAA16DF3B}" type="pres">
      <dgm:prSet presAssocID="{52822213-96A1-4022-A157-20865B6A5A58}" presName="parentText" presStyleLbl="node1" presStyleIdx="2" presStyleCnt="5" custLinFactNeighborX="9091" custLinFactNeighborY="11594">
        <dgm:presLayoutVars>
          <dgm:chMax val="0"/>
          <dgm:bulletEnabled val="1"/>
        </dgm:presLayoutVars>
      </dgm:prSet>
      <dgm:spPr/>
    </dgm:pt>
    <dgm:pt modelId="{5BDC97B7-7E86-4891-A20C-845DAFE5BA6D}" type="pres">
      <dgm:prSet presAssocID="{52822213-96A1-4022-A157-20865B6A5A58}" presName="negativeSpace" presStyleCnt="0"/>
      <dgm:spPr/>
    </dgm:pt>
    <dgm:pt modelId="{7483829E-5504-489E-8A24-E6A710EE103F}" type="pres">
      <dgm:prSet presAssocID="{52822213-96A1-4022-A157-20865B6A5A58}" presName="childText" presStyleLbl="conFgAcc1" presStyleIdx="2" presStyleCnt="5">
        <dgm:presLayoutVars>
          <dgm:bulletEnabled val="1"/>
        </dgm:presLayoutVars>
      </dgm:prSet>
      <dgm:spPr/>
    </dgm:pt>
    <dgm:pt modelId="{41F94185-7CD0-42D0-9481-EE93ED277967}" type="pres">
      <dgm:prSet presAssocID="{FA11DEB7-B6AD-4819-9FEC-CFA34B347459}" presName="spaceBetweenRectangles" presStyleCnt="0"/>
      <dgm:spPr/>
    </dgm:pt>
    <dgm:pt modelId="{CE26DED3-F70E-477A-BDF1-22234690C72C}" type="pres">
      <dgm:prSet presAssocID="{032E92E4-39D5-435E-92D8-D0F1681256C8}" presName="parentLin" presStyleCnt="0"/>
      <dgm:spPr/>
    </dgm:pt>
    <dgm:pt modelId="{D749AC53-F0E7-4201-AB3D-0C50EAB304CB}" type="pres">
      <dgm:prSet presAssocID="{032E92E4-39D5-435E-92D8-D0F1681256C8}" presName="parentLeftMargin" presStyleLbl="node1" presStyleIdx="2" presStyleCnt="5"/>
      <dgm:spPr/>
    </dgm:pt>
    <dgm:pt modelId="{604987E7-62D8-438A-B1A1-0C44F614F703}" type="pres">
      <dgm:prSet presAssocID="{032E92E4-39D5-435E-92D8-D0F1681256C8}" presName="parentText" presStyleLbl="node1" presStyleIdx="3" presStyleCnt="5">
        <dgm:presLayoutVars>
          <dgm:chMax val="0"/>
          <dgm:bulletEnabled val="1"/>
        </dgm:presLayoutVars>
      </dgm:prSet>
      <dgm:spPr/>
    </dgm:pt>
    <dgm:pt modelId="{44383B98-CFB8-4FD0-A596-35E5649CC24D}" type="pres">
      <dgm:prSet presAssocID="{032E92E4-39D5-435E-92D8-D0F1681256C8}" presName="negativeSpace" presStyleCnt="0"/>
      <dgm:spPr/>
    </dgm:pt>
    <dgm:pt modelId="{36E27634-DB47-43B2-99D1-41CB736960FA}" type="pres">
      <dgm:prSet presAssocID="{032E92E4-39D5-435E-92D8-D0F1681256C8}" presName="childText" presStyleLbl="conFgAcc1" presStyleIdx="3" presStyleCnt="5">
        <dgm:presLayoutVars>
          <dgm:bulletEnabled val="1"/>
        </dgm:presLayoutVars>
      </dgm:prSet>
      <dgm:spPr/>
    </dgm:pt>
    <dgm:pt modelId="{7EA810D7-0F38-4211-879E-319F85083C7C}" type="pres">
      <dgm:prSet presAssocID="{2B0F1908-0226-4F36-8561-9CC11F1BACF1}" presName="spaceBetweenRectangles" presStyleCnt="0"/>
      <dgm:spPr/>
    </dgm:pt>
    <dgm:pt modelId="{E1BE4FDF-19B8-4C94-AD2F-1ECF531F3358}" type="pres">
      <dgm:prSet presAssocID="{C8FFA8E8-22BB-4DBE-9890-CAC2713783C9}" presName="parentLin" presStyleCnt="0"/>
      <dgm:spPr/>
    </dgm:pt>
    <dgm:pt modelId="{855E3481-524B-45EA-8E1E-30004167DEF3}" type="pres">
      <dgm:prSet presAssocID="{C8FFA8E8-22BB-4DBE-9890-CAC2713783C9}" presName="parentLeftMargin" presStyleLbl="node1" presStyleIdx="3" presStyleCnt="5"/>
      <dgm:spPr/>
    </dgm:pt>
    <dgm:pt modelId="{F2777C5A-905C-4B08-AF9D-6A8804FE981A}" type="pres">
      <dgm:prSet presAssocID="{C8FFA8E8-22BB-4DBE-9890-CAC2713783C9}" presName="parentText" presStyleLbl="node1" presStyleIdx="4" presStyleCnt="5">
        <dgm:presLayoutVars>
          <dgm:chMax val="0"/>
          <dgm:bulletEnabled val="1"/>
        </dgm:presLayoutVars>
      </dgm:prSet>
      <dgm:spPr/>
    </dgm:pt>
    <dgm:pt modelId="{714CA4AD-31BE-4114-B527-5E27F72C7859}" type="pres">
      <dgm:prSet presAssocID="{C8FFA8E8-22BB-4DBE-9890-CAC2713783C9}" presName="negativeSpace" presStyleCnt="0"/>
      <dgm:spPr/>
    </dgm:pt>
    <dgm:pt modelId="{35BB2A87-2348-4509-AEAF-DEF6CFE239E2}" type="pres">
      <dgm:prSet presAssocID="{C8FFA8E8-22BB-4DBE-9890-CAC2713783C9}" presName="childText" presStyleLbl="conFgAcc1" presStyleIdx="4" presStyleCnt="5">
        <dgm:presLayoutVars>
          <dgm:bulletEnabled val="1"/>
        </dgm:presLayoutVars>
      </dgm:prSet>
      <dgm:spPr/>
    </dgm:pt>
  </dgm:ptLst>
  <dgm:cxnLst>
    <dgm:cxn modelId="{7799DA12-60A1-4E20-8D64-44C627892BFC}" type="presOf" srcId="{52822213-96A1-4022-A157-20865B6A5A58}" destId="{D1FB83E7-BD08-4FA1-80ED-F4EAAA16DF3B}" srcOrd="1" destOrd="0" presId="urn:microsoft.com/office/officeart/2005/8/layout/list1#1"/>
    <dgm:cxn modelId="{EE7E3923-70A1-4E3C-B73E-C81A3D985700}" type="presOf" srcId="{C8FFA8E8-22BB-4DBE-9890-CAC2713783C9}" destId="{855E3481-524B-45EA-8E1E-30004167DEF3}" srcOrd="0" destOrd="0" presId="urn:microsoft.com/office/officeart/2005/8/layout/list1#1"/>
    <dgm:cxn modelId="{E05C0727-0616-4DD0-B56B-8E71A4CEC8BF}" type="presOf" srcId="{ED46DFD2-0FB6-4609-9863-9D6541B0578E}" destId="{8949D729-B806-4985-8B78-3E5D1BC74AAA}" srcOrd="1" destOrd="0" presId="urn:microsoft.com/office/officeart/2005/8/layout/list1#1"/>
    <dgm:cxn modelId="{5FEC8C35-B7F5-4555-A33A-A269BD4B9580}" srcId="{656BF157-6633-462D-AAD5-88BE144E3E6C}" destId="{218D4D95-A20A-4DB5-9235-27E12C8F56FA}" srcOrd="1" destOrd="0" parTransId="{48E4BF7F-05D4-4EC1-A887-336F77D67A5D}" sibTransId="{54B66E5C-5307-477C-815B-84FA7AABD65A}"/>
    <dgm:cxn modelId="{48C81844-C5CD-488D-94CE-E3AD4DDB94CC}" type="presOf" srcId="{C8FFA8E8-22BB-4DBE-9890-CAC2713783C9}" destId="{F2777C5A-905C-4B08-AF9D-6A8804FE981A}" srcOrd="1" destOrd="0" presId="urn:microsoft.com/office/officeart/2005/8/layout/list1#1"/>
    <dgm:cxn modelId="{C000D95A-D4FC-4681-9F77-52DD68A1D3CE}" type="presOf" srcId="{032E92E4-39D5-435E-92D8-D0F1681256C8}" destId="{D749AC53-F0E7-4201-AB3D-0C50EAB304CB}" srcOrd="0" destOrd="0" presId="urn:microsoft.com/office/officeart/2005/8/layout/list1#1"/>
    <dgm:cxn modelId="{84B7246C-93E5-4DDD-9F50-7CE8D087E3E1}" type="presOf" srcId="{656BF157-6633-462D-AAD5-88BE144E3E6C}" destId="{88502A31-5C20-47A7-8D89-6C2B1811F277}" srcOrd="0" destOrd="0" presId="urn:microsoft.com/office/officeart/2005/8/layout/list1#1"/>
    <dgm:cxn modelId="{12C49C6E-0182-4CD8-A8DE-2EFBF88F6697}" srcId="{656BF157-6633-462D-AAD5-88BE144E3E6C}" destId="{ED46DFD2-0FB6-4609-9863-9D6541B0578E}" srcOrd="0" destOrd="0" parTransId="{F11D346E-4174-4662-8D9E-1C41B489E916}" sibTransId="{0C8EC9A3-8DF7-4E10-9099-BD136728D404}"/>
    <dgm:cxn modelId="{3A0DE18C-7932-43D5-8650-C129F21E3AD2}" srcId="{656BF157-6633-462D-AAD5-88BE144E3E6C}" destId="{032E92E4-39D5-435E-92D8-D0F1681256C8}" srcOrd="3" destOrd="0" parTransId="{BF308D0D-1C43-479E-8F07-EFE4FDB1EED4}" sibTransId="{2B0F1908-0226-4F36-8561-9CC11F1BACF1}"/>
    <dgm:cxn modelId="{51CA408E-8252-4C79-811B-55ECE9DE657D}" type="presOf" srcId="{52822213-96A1-4022-A157-20865B6A5A58}" destId="{7D481CEB-2631-4253-84EE-42B5DB410FF5}" srcOrd="0" destOrd="0" presId="urn:microsoft.com/office/officeart/2005/8/layout/list1#1"/>
    <dgm:cxn modelId="{82BABD8F-3D4F-4AD7-86E5-1DCBED1C40E4}" type="presOf" srcId="{ED46DFD2-0FB6-4609-9863-9D6541B0578E}" destId="{58F425A3-54D7-4729-A799-53390942E7E6}" srcOrd="0" destOrd="0" presId="urn:microsoft.com/office/officeart/2005/8/layout/list1#1"/>
    <dgm:cxn modelId="{9117E4A9-8DF9-4197-9161-8F6EB78CC32F}" srcId="{656BF157-6633-462D-AAD5-88BE144E3E6C}" destId="{52822213-96A1-4022-A157-20865B6A5A58}" srcOrd="2" destOrd="0" parTransId="{BF780C14-9864-4366-84A4-A027C38962A1}" sibTransId="{FA11DEB7-B6AD-4819-9FEC-CFA34B347459}"/>
    <dgm:cxn modelId="{DDAA12BF-619B-43FD-AEA8-C2DFAD441CAC}" type="presOf" srcId="{032E92E4-39D5-435E-92D8-D0F1681256C8}" destId="{604987E7-62D8-438A-B1A1-0C44F614F703}" srcOrd="1" destOrd="0" presId="urn:microsoft.com/office/officeart/2005/8/layout/list1#1"/>
    <dgm:cxn modelId="{30601DD1-FF76-438F-B376-CB4F80B7F0D2}" type="presOf" srcId="{218D4D95-A20A-4DB5-9235-27E12C8F56FA}" destId="{D600ADF5-6790-4504-B269-72EF7ADA6BD4}" srcOrd="0" destOrd="0" presId="urn:microsoft.com/office/officeart/2005/8/layout/list1#1"/>
    <dgm:cxn modelId="{29B3EAE4-7D7F-4F04-BB12-419957E30E19}" srcId="{656BF157-6633-462D-AAD5-88BE144E3E6C}" destId="{C8FFA8E8-22BB-4DBE-9890-CAC2713783C9}" srcOrd="4" destOrd="0" parTransId="{36FB2AE2-B7D7-4AFF-B8FC-B2F04B6F99DF}" sibTransId="{D893DAD2-7F1C-4084-AD0D-DEE3803F2852}"/>
    <dgm:cxn modelId="{1EE829FD-2D4F-4080-B1CD-BE9FD0288492}" type="presOf" srcId="{218D4D95-A20A-4DB5-9235-27E12C8F56FA}" destId="{C7E8BF43-7DED-4AAF-AB81-024DBB2E1AB1}" srcOrd="1" destOrd="0" presId="urn:microsoft.com/office/officeart/2005/8/layout/list1#1"/>
    <dgm:cxn modelId="{5DAA6740-DCA1-4689-8A0E-68FA24B8A927}" type="presParOf" srcId="{88502A31-5C20-47A7-8D89-6C2B1811F277}" destId="{63476CDD-01FC-41CB-81B3-1E7ABF43C503}" srcOrd="0" destOrd="0" presId="urn:microsoft.com/office/officeart/2005/8/layout/list1#1"/>
    <dgm:cxn modelId="{2155FC70-267C-4665-A359-9F7F502343CF}" type="presParOf" srcId="{63476CDD-01FC-41CB-81B3-1E7ABF43C503}" destId="{58F425A3-54D7-4729-A799-53390942E7E6}" srcOrd="0" destOrd="0" presId="urn:microsoft.com/office/officeart/2005/8/layout/list1#1"/>
    <dgm:cxn modelId="{01FC9C59-42CC-4D42-80DC-FD3A70611F21}" type="presParOf" srcId="{63476CDD-01FC-41CB-81B3-1E7ABF43C503}" destId="{8949D729-B806-4985-8B78-3E5D1BC74AAA}" srcOrd="1" destOrd="0" presId="urn:microsoft.com/office/officeart/2005/8/layout/list1#1"/>
    <dgm:cxn modelId="{7A7D1814-6AC1-4B02-B1B6-880FD23E4638}" type="presParOf" srcId="{88502A31-5C20-47A7-8D89-6C2B1811F277}" destId="{6B313725-463F-47EF-B479-F84D7C9D0845}" srcOrd="1" destOrd="0" presId="urn:microsoft.com/office/officeart/2005/8/layout/list1#1"/>
    <dgm:cxn modelId="{84EAB92D-2678-477A-BE56-80BD2E2A29BA}" type="presParOf" srcId="{88502A31-5C20-47A7-8D89-6C2B1811F277}" destId="{976D958C-D4B0-4E6F-9A77-EE48B96DA174}" srcOrd="2" destOrd="0" presId="urn:microsoft.com/office/officeart/2005/8/layout/list1#1"/>
    <dgm:cxn modelId="{62935D5B-87B9-473A-A1C7-01FCB7143D69}" type="presParOf" srcId="{88502A31-5C20-47A7-8D89-6C2B1811F277}" destId="{42B926FB-AFBC-46BF-B664-CA841FEBAAA7}" srcOrd="3" destOrd="0" presId="urn:microsoft.com/office/officeart/2005/8/layout/list1#1"/>
    <dgm:cxn modelId="{6936CD07-019C-42D1-8913-604090929EFA}" type="presParOf" srcId="{88502A31-5C20-47A7-8D89-6C2B1811F277}" destId="{3B3876F6-771D-4DE0-BF4D-390F22E92B99}" srcOrd="4" destOrd="0" presId="urn:microsoft.com/office/officeart/2005/8/layout/list1#1"/>
    <dgm:cxn modelId="{354D38AA-D5B4-4DDB-8A85-42CE29B77018}" type="presParOf" srcId="{3B3876F6-771D-4DE0-BF4D-390F22E92B99}" destId="{D600ADF5-6790-4504-B269-72EF7ADA6BD4}" srcOrd="0" destOrd="0" presId="urn:microsoft.com/office/officeart/2005/8/layout/list1#1"/>
    <dgm:cxn modelId="{05E335E1-3E58-4237-9AF7-5166BAEA2F3A}" type="presParOf" srcId="{3B3876F6-771D-4DE0-BF4D-390F22E92B99}" destId="{C7E8BF43-7DED-4AAF-AB81-024DBB2E1AB1}" srcOrd="1" destOrd="0" presId="urn:microsoft.com/office/officeart/2005/8/layout/list1#1"/>
    <dgm:cxn modelId="{C1925BB9-52E9-4E24-8BCD-C660AAFE7949}" type="presParOf" srcId="{88502A31-5C20-47A7-8D89-6C2B1811F277}" destId="{E4356F48-B889-450C-B85D-D8208096D371}" srcOrd="5" destOrd="0" presId="urn:microsoft.com/office/officeart/2005/8/layout/list1#1"/>
    <dgm:cxn modelId="{CCD9B108-F98F-4A0F-8CB7-C9E7F3EBBD43}" type="presParOf" srcId="{88502A31-5C20-47A7-8D89-6C2B1811F277}" destId="{7BFB4CF4-B895-4B6B-8DB5-A9E9FEBF85F0}" srcOrd="6" destOrd="0" presId="urn:microsoft.com/office/officeart/2005/8/layout/list1#1"/>
    <dgm:cxn modelId="{EB67884B-D002-46DA-A553-56705D29AE6F}" type="presParOf" srcId="{88502A31-5C20-47A7-8D89-6C2B1811F277}" destId="{9233C104-ED21-4DA3-8504-C3C2E8ADBC89}" srcOrd="7" destOrd="0" presId="urn:microsoft.com/office/officeart/2005/8/layout/list1#1"/>
    <dgm:cxn modelId="{FEBB4A14-F375-40EA-AE19-3B20EF69D331}" type="presParOf" srcId="{88502A31-5C20-47A7-8D89-6C2B1811F277}" destId="{80707CD6-2D1D-4FB6-8849-90B73F6C2ABF}" srcOrd="8" destOrd="0" presId="urn:microsoft.com/office/officeart/2005/8/layout/list1#1"/>
    <dgm:cxn modelId="{32211492-41B9-41A3-A589-7F91130193F6}" type="presParOf" srcId="{80707CD6-2D1D-4FB6-8849-90B73F6C2ABF}" destId="{7D481CEB-2631-4253-84EE-42B5DB410FF5}" srcOrd="0" destOrd="0" presId="urn:microsoft.com/office/officeart/2005/8/layout/list1#1"/>
    <dgm:cxn modelId="{49268EAB-9FD4-4E95-8348-6449A5431306}" type="presParOf" srcId="{80707CD6-2D1D-4FB6-8849-90B73F6C2ABF}" destId="{D1FB83E7-BD08-4FA1-80ED-F4EAAA16DF3B}" srcOrd="1" destOrd="0" presId="urn:microsoft.com/office/officeart/2005/8/layout/list1#1"/>
    <dgm:cxn modelId="{7BDDB9E4-1B0E-4E6E-9E24-8CF5E0872434}" type="presParOf" srcId="{88502A31-5C20-47A7-8D89-6C2B1811F277}" destId="{5BDC97B7-7E86-4891-A20C-845DAFE5BA6D}" srcOrd="9" destOrd="0" presId="urn:microsoft.com/office/officeart/2005/8/layout/list1#1"/>
    <dgm:cxn modelId="{DCAE6609-CFCC-4466-9A20-C0DB503C60C4}" type="presParOf" srcId="{88502A31-5C20-47A7-8D89-6C2B1811F277}" destId="{7483829E-5504-489E-8A24-E6A710EE103F}" srcOrd="10" destOrd="0" presId="urn:microsoft.com/office/officeart/2005/8/layout/list1#1"/>
    <dgm:cxn modelId="{6C743D75-E139-45CB-9BE0-C1B4E36066E9}" type="presParOf" srcId="{88502A31-5C20-47A7-8D89-6C2B1811F277}" destId="{41F94185-7CD0-42D0-9481-EE93ED277967}" srcOrd="11" destOrd="0" presId="urn:microsoft.com/office/officeart/2005/8/layout/list1#1"/>
    <dgm:cxn modelId="{C39B7B95-2A84-4DA5-9E63-EE5F353251CE}" type="presParOf" srcId="{88502A31-5C20-47A7-8D89-6C2B1811F277}" destId="{CE26DED3-F70E-477A-BDF1-22234690C72C}" srcOrd="12" destOrd="0" presId="urn:microsoft.com/office/officeart/2005/8/layout/list1#1"/>
    <dgm:cxn modelId="{E0CB3BCB-1BCF-4F83-9483-FAE32057D504}" type="presParOf" srcId="{CE26DED3-F70E-477A-BDF1-22234690C72C}" destId="{D749AC53-F0E7-4201-AB3D-0C50EAB304CB}" srcOrd="0" destOrd="0" presId="urn:microsoft.com/office/officeart/2005/8/layout/list1#1"/>
    <dgm:cxn modelId="{7997C426-BC06-43BD-A7CB-C74F4C387FF3}" type="presParOf" srcId="{CE26DED3-F70E-477A-BDF1-22234690C72C}" destId="{604987E7-62D8-438A-B1A1-0C44F614F703}" srcOrd="1" destOrd="0" presId="urn:microsoft.com/office/officeart/2005/8/layout/list1#1"/>
    <dgm:cxn modelId="{3F7B1ABC-35F8-48A9-9B15-CCD6C8791D77}" type="presParOf" srcId="{88502A31-5C20-47A7-8D89-6C2B1811F277}" destId="{44383B98-CFB8-4FD0-A596-35E5649CC24D}" srcOrd="13" destOrd="0" presId="urn:microsoft.com/office/officeart/2005/8/layout/list1#1"/>
    <dgm:cxn modelId="{AADBC763-6575-4F3A-9EC1-A6493F971827}" type="presParOf" srcId="{88502A31-5C20-47A7-8D89-6C2B1811F277}" destId="{36E27634-DB47-43B2-99D1-41CB736960FA}" srcOrd="14" destOrd="0" presId="urn:microsoft.com/office/officeart/2005/8/layout/list1#1"/>
    <dgm:cxn modelId="{4C123A58-B0AD-43BB-B140-436465F55D98}" type="presParOf" srcId="{88502A31-5C20-47A7-8D89-6C2B1811F277}" destId="{7EA810D7-0F38-4211-879E-319F85083C7C}" srcOrd="15" destOrd="0" presId="urn:microsoft.com/office/officeart/2005/8/layout/list1#1"/>
    <dgm:cxn modelId="{08E17F4B-6E80-4D95-99D7-FE021EEDC847}" type="presParOf" srcId="{88502A31-5C20-47A7-8D89-6C2B1811F277}" destId="{E1BE4FDF-19B8-4C94-AD2F-1ECF531F3358}" srcOrd="16" destOrd="0" presId="urn:microsoft.com/office/officeart/2005/8/layout/list1#1"/>
    <dgm:cxn modelId="{1E547D0C-457E-4C47-BF3C-7032EDBFC9CA}" type="presParOf" srcId="{E1BE4FDF-19B8-4C94-AD2F-1ECF531F3358}" destId="{855E3481-524B-45EA-8E1E-30004167DEF3}" srcOrd="0" destOrd="0" presId="urn:microsoft.com/office/officeart/2005/8/layout/list1#1"/>
    <dgm:cxn modelId="{BE2B5675-AB60-4B29-8E56-97A9866D66C8}" type="presParOf" srcId="{E1BE4FDF-19B8-4C94-AD2F-1ECF531F3358}" destId="{F2777C5A-905C-4B08-AF9D-6A8804FE981A}" srcOrd="1" destOrd="0" presId="urn:microsoft.com/office/officeart/2005/8/layout/list1#1"/>
    <dgm:cxn modelId="{E7FB7D56-62D8-441C-9843-EAC6EB178C08}" type="presParOf" srcId="{88502A31-5C20-47A7-8D89-6C2B1811F277}" destId="{714CA4AD-31BE-4114-B527-5E27F72C7859}" srcOrd="17" destOrd="0" presId="urn:microsoft.com/office/officeart/2005/8/layout/list1#1"/>
    <dgm:cxn modelId="{5BECEE0E-2C99-4CE7-BC6C-11BE63DE91DF}" type="presParOf" srcId="{88502A31-5C20-47A7-8D89-6C2B1811F277}" destId="{35BB2A87-2348-4509-AEAF-DEF6CFE239E2}" srcOrd="18" destOrd="0" presId="urn:microsoft.com/office/officeart/2005/8/layout/list1#1"/>
  </dgm:cxnLst>
  <dgm:bg/>
  <dgm:whole/>
</dgm:dataModel>
</file>

<file path=ppt/diagrams/data2.xml><?xml version="1.0" encoding="utf-8"?>
<dgm:dataModel xmlns:dgm="http://schemas.openxmlformats.org/drawingml/2006/diagram" xmlns:a="http://schemas.openxmlformats.org/drawingml/2006/main">
  <dgm:ptLst>
    <dgm:pt modelId="{656BF157-6633-462D-AAD5-88BE144E3E6C}" type="doc">
      <dgm:prSet loTypeId="urn:microsoft.com/office/officeart/2005/8/layout/list1#1" loCatId="list" qsTypeId="urn:microsoft.com/office/officeart/2005/8/quickstyle/simple3" qsCatId="simple" csTypeId="urn:microsoft.com/office/officeart/2005/8/colors/colorful1#1" csCatId="colorful" phldr="1"/>
      <dgm:spPr/>
      <dgm:t>
        <a:bodyPr/>
        <a:lstStyle/>
        <a:p>
          <a:endParaRPr lang="zh-CN" altLang="en-US"/>
        </a:p>
      </dgm:t>
    </dgm:pt>
    <dgm:pt modelId="{FD88BA6E-C907-402C-B7E9-7FCE07AC3646}">
      <dgm:prSet phldr="0" custT="0"/>
      <dgm:spPr/>
      <dgm:t>
        <a:bodyPr vert="horz" wrap="square"/>
        <a:lstStyle/>
        <a:p>
          <a:pP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税务事项通知书</a:t>
          </a:r>
        </a:p>
      </dgm:t>
    </dgm:pt>
    <dgm:pt modelId="{52B50401-902B-4FDF-A557-E071C02243AA}" cxnId="{3D5D015F-25C3-4E13-A3BE-636C130595E3}" type="sibTrans">
      <dgm:prSet/>
      <dgm:spPr/>
      <dgm:t>
        <a:bodyPr/>
        <a:lstStyle/>
        <a:p>
          <a:endParaRPr lang="zh-CN" altLang="en-US"/>
        </a:p>
      </dgm:t>
    </dgm:pt>
    <dgm:pt modelId="{FD185F89-BC85-4B5C-ADB3-590AE089D3A0}" cxnId="{3D5D015F-25C3-4E13-A3BE-636C130595E3}" type="parTrans">
      <dgm:prSet/>
      <dgm:spPr/>
      <dgm:t>
        <a:bodyPr/>
        <a:lstStyle/>
        <a:p>
          <a:endParaRPr lang="zh-CN" altLang="en-US"/>
        </a:p>
      </dgm:t>
    </dgm:pt>
    <dgm:pt modelId="{3FA826A1-996A-4484-BEBC-B52499E49AE9}">
      <dgm:prSet phldr="0" custT="0"/>
      <dgm:spPr/>
      <dgm:t>
        <a:bodyPr vert="horz" wrap="square"/>
        <a:lstStyle/>
        <a:p>
          <a:pP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成品油消费税管理</a:t>
          </a:r>
        </a:p>
      </dgm:t>
    </dgm:pt>
    <dgm:pt modelId="{5A5C38AD-4841-461B-9182-E7305742067A}" cxnId="{0E3BE605-12B3-4E80-9D5C-76EB63770E5A}" type="sibTrans">
      <dgm:prSet/>
      <dgm:spPr/>
      <dgm:t>
        <a:bodyPr/>
        <a:lstStyle/>
        <a:p>
          <a:endParaRPr lang="zh-CN" altLang="en-US"/>
        </a:p>
      </dgm:t>
    </dgm:pt>
    <dgm:pt modelId="{B4ED7DC9-C5D6-485C-A38C-669A85FB4493}" cxnId="{0E3BE605-12B3-4E80-9D5C-76EB63770E5A}" type="parTrans">
      <dgm:prSet/>
      <dgm:spPr/>
      <dgm:t>
        <a:bodyPr/>
        <a:lstStyle/>
        <a:p>
          <a:endParaRPr lang="zh-CN" altLang="en-US"/>
        </a:p>
      </dgm:t>
    </dgm:pt>
    <dgm:pt modelId="{1F10C663-0E37-4BE7-A542-7B011C5D0B13}">
      <dgm:prSet phldr="0" custT="0"/>
      <dgm:spPr/>
      <dgm:t>
        <a:bodyPr vert="horz" wrap="square"/>
        <a:lstStyle/>
        <a:p>
          <a:pP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发票下载</a:t>
          </a:r>
        </a:p>
      </dgm:t>
    </dgm:pt>
    <dgm:pt modelId="{94C148D1-46E5-4DCE-A729-D0F7D40E34E9}" cxnId="{A3847D27-D405-4C21-8A42-8379B1F1C164}" type="sibTrans">
      <dgm:prSet/>
      <dgm:spPr/>
      <dgm:t>
        <a:bodyPr/>
        <a:lstStyle/>
        <a:p>
          <a:endParaRPr lang="zh-CN" altLang="en-US"/>
        </a:p>
      </dgm:t>
    </dgm:pt>
    <dgm:pt modelId="{6B7D6083-D15A-43AD-9DD3-74921ECE9579}" cxnId="{A3847D27-D405-4C21-8A42-8379B1F1C164}" type="parTrans">
      <dgm:prSet/>
      <dgm:spPr/>
      <dgm:t>
        <a:bodyPr/>
        <a:lstStyle/>
        <a:p>
          <a:endParaRPr lang="zh-CN" altLang="en-US"/>
        </a:p>
      </dgm:t>
    </dgm:pt>
    <dgm:pt modelId="{64093940-AC09-47DD-8F32-930AC14053E3}">
      <dgm:prSet phldr="0" custT="0"/>
      <dgm:spPr/>
      <dgm:t>
        <a:bodyPr vert="horz" wrap="square"/>
        <a:lstStyle/>
        <a:p>
          <a:pPr>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档案信息维护</a:t>
          </a:r>
        </a:p>
      </dgm:t>
    </dgm:pt>
    <dgm:pt modelId="{FDA617E0-8F9B-4620-9E7F-97CEB3B846E7}" cxnId="{A1FC3AEF-CB9E-4FB2-AFE5-D5185267F69D}" type="sibTrans">
      <dgm:prSet/>
      <dgm:spPr/>
      <dgm:t>
        <a:bodyPr/>
        <a:lstStyle/>
        <a:p>
          <a:endParaRPr lang="zh-CN" altLang="en-US"/>
        </a:p>
      </dgm:t>
    </dgm:pt>
    <dgm:pt modelId="{0C0272BA-4C35-4B4C-9D3C-2DA986892431}" cxnId="{A1FC3AEF-CB9E-4FB2-AFE5-D5185267F69D}" type="parTrans">
      <dgm:prSet/>
      <dgm:spPr/>
      <dgm:t>
        <a:bodyPr/>
        <a:lstStyle/>
        <a:p>
          <a:endParaRPr lang="zh-CN" altLang="en-US"/>
        </a:p>
      </dgm:t>
    </dgm:pt>
    <dgm:pt modelId="{88502A31-5C20-47A7-8D89-6C2B1811F277}" type="pres">
      <dgm:prSet presAssocID="{656BF157-6633-462D-AAD5-88BE144E3E6C}" presName="linear" presStyleCnt="0">
        <dgm:presLayoutVars>
          <dgm:dir/>
          <dgm:animLvl val="lvl"/>
          <dgm:resizeHandles val="exact"/>
        </dgm:presLayoutVars>
      </dgm:prSet>
      <dgm:spPr/>
    </dgm:pt>
    <dgm:pt modelId="{09AF6DBB-0A66-40A9-9580-A0C95352ABC8}" type="pres">
      <dgm:prSet presAssocID="{FD88BA6E-C907-402C-B7E9-7FCE07AC3646}" presName="parentLin" presStyleCnt="0"/>
      <dgm:spPr/>
    </dgm:pt>
    <dgm:pt modelId="{262443A8-AC06-430D-9B89-A406394FF540}" type="pres">
      <dgm:prSet presAssocID="{FD88BA6E-C907-402C-B7E9-7FCE07AC3646}" presName="parentLeftMargin" presStyleLbl="node1" presStyleIdx="0" presStyleCnt="4"/>
      <dgm:spPr/>
    </dgm:pt>
    <dgm:pt modelId="{6351B1C1-D007-4B98-9746-C2A66485A500}" type="pres">
      <dgm:prSet presAssocID="{FD88BA6E-C907-402C-B7E9-7FCE07AC3646}" presName="parentText" presStyleLbl="node1" presStyleIdx="0" presStyleCnt="4">
        <dgm:presLayoutVars>
          <dgm:chMax val="0"/>
          <dgm:bulletEnabled val="1"/>
        </dgm:presLayoutVars>
      </dgm:prSet>
      <dgm:spPr/>
    </dgm:pt>
    <dgm:pt modelId="{FFB95B90-1701-4786-89D8-5607447C5108}" type="pres">
      <dgm:prSet presAssocID="{FD88BA6E-C907-402C-B7E9-7FCE07AC3646}" presName="negativeSpace" presStyleCnt="0"/>
      <dgm:spPr/>
    </dgm:pt>
    <dgm:pt modelId="{05C71974-52B1-4E3D-BB68-3DCAADC84642}" type="pres">
      <dgm:prSet presAssocID="{FD88BA6E-C907-402C-B7E9-7FCE07AC3646}" presName="childText" presStyleLbl="conFgAcc1" presStyleIdx="0" presStyleCnt="4">
        <dgm:presLayoutVars>
          <dgm:bulletEnabled val="1"/>
        </dgm:presLayoutVars>
      </dgm:prSet>
      <dgm:spPr/>
    </dgm:pt>
    <dgm:pt modelId="{C34E18DC-9EA9-4DEF-B56F-7F1B2ED42F34}" type="pres">
      <dgm:prSet presAssocID="{52B50401-902B-4FDF-A557-E071C02243AA}" presName="spaceBetweenRectangles" presStyleCnt="0"/>
      <dgm:spPr/>
    </dgm:pt>
    <dgm:pt modelId="{8A559572-6B0E-4331-974A-A5813E57F7DF}" type="pres">
      <dgm:prSet presAssocID="{3FA826A1-996A-4484-BEBC-B52499E49AE9}" presName="parentLin" presStyleCnt="0"/>
      <dgm:spPr/>
    </dgm:pt>
    <dgm:pt modelId="{5F8D10B9-73CC-4EF2-BB1C-36D1453BBA66}" type="pres">
      <dgm:prSet presAssocID="{3FA826A1-996A-4484-BEBC-B52499E49AE9}" presName="parentLeftMargin" presStyleLbl="node1" presStyleIdx="0" presStyleCnt="4"/>
      <dgm:spPr/>
    </dgm:pt>
    <dgm:pt modelId="{A4851C05-2F20-4565-9909-6B2E3FEBC78E}" type="pres">
      <dgm:prSet presAssocID="{3FA826A1-996A-4484-BEBC-B52499E49AE9}" presName="parentText" presStyleLbl="node1" presStyleIdx="1" presStyleCnt="4">
        <dgm:presLayoutVars>
          <dgm:chMax val="0"/>
          <dgm:bulletEnabled val="1"/>
        </dgm:presLayoutVars>
      </dgm:prSet>
      <dgm:spPr/>
    </dgm:pt>
    <dgm:pt modelId="{87A848DD-FE15-4D56-88EF-CF82437ACB8D}" type="pres">
      <dgm:prSet presAssocID="{3FA826A1-996A-4484-BEBC-B52499E49AE9}" presName="negativeSpace" presStyleCnt="0"/>
      <dgm:spPr/>
    </dgm:pt>
    <dgm:pt modelId="{10998FC3-AF82-42FD-A451-B36A1657C9E1}" type="pres">
      <dgm:prSet presAssocID="{3FA826A1-996A-4484-BEBC-B52499E49AE9}" presName="childText" presStyleLbl="conFgAcc1" presStyleIdx="1" presStyleCnt="4">
        <dgm:presLayoutVars>
          <dgm:bulletEnabled val="1"/>
        </dgm:presLayoutVars>
      </dgm:prSet>
      <dgm:spPr/>
    </dgm:pt>
    <dgm:pt modelId="{8A20FCA4-B53B-4C70-8EF7-B8B5FE6F8DE8}" type="pres">
      <dgm:prSet presAssocID="{5A5C38AD-4841-461B-9182-E7305742067A}" presName="spaceBetweenRectangles" presStyleCnt="0"/>
      <dgm:spPr/>
    </dgm:pt>
    <dgm:pt modelId="{807528E9-4468-49D4-BE9D-B98584705CB3}" type="pres">
      <dgm:prSet presAssocID="{1F10C663-0E37-4BE7-A542-7B011C5D0B13}" presName="parentLin" presStyleCnt="0"/>
      <dgm:spPr/>
    </dgm:pt>
    <dgm:pt modelId="{112671E8-E92D-4E1D-AF69-F49E0A466B7B}" type="pres">
      <dgm:prSet presAssocID="{1F10C663-0E37-4BE7-A542-7B011C5D0B13}" presName="parentLeftMargin" presStyleLbl="node1" presStyleIdx="1" presStyleCnt="4"/>
      <dgm:spPr/>
    </dgm:pt>
    <dgm:pt modelId="{6858FC49-68D9-4038-8F08-AA5682E960E4}" type="pres">
      <dgm:prSet presAssocID="{1F10C663-0E37-4BE7-A542-7B011C5D0B13}" presName="parentText" presStyleLbl="node1" presStyleIdx="2" presStyleCnt="4">
        <dgm:presLayoutVars>
          <dgm:chMax val="0"/>
          <dgm:bulletEnabled val="1"/>
        </dgm:presLayoutVars>
      </dgm:prSet>
      <dgm:spPr/>
    </dgm:pt>
    <dgm:pt modelId="{678D6DC3-283D-420F-A934-B82DA0CE3BBA}" type="pres">
      <dgm:prSet presAssocID="{1F10C663-0E37-4BE7-A542-7B011C5D0B13}" presName="negativeSpace" presStyleCnt="0"/>
      <dgm:spPr/>
    </dgm:pt>
    <dgm:pt modelId="{CFF645A2-54C8-453C-BD98-4DBDFD00B3FF}" type="pres">
      <dgm:prSet presAssocID="{1F10C663-0E37-4BE7-A542-7B011C5D0B13}" presName="childText" presStyleLbl="conFgAcc1" presStyleIdx="2" presStyleCnt="4">
        <dgm:presLayoutVars>
          <dgm:bulletEnabled val="1"/>
        </dgm:presLayoutVars>
      </dgm:prSet>
      <dgm:spPr/>
    </dgm:pt>
    <dgm:pt modelId="{633E532D-73CE-4C3D-A6A1-75E390EA7C5A}" type="pres">
      <dgm:prSet presAssocID="{94C148D1-46E5-4DCE-A729-D0F7D40E34E9}" presName="spaceBetweenRectangles" presStyleCnt="0"/>
      <dgm:spPr/>
    </dgm:pt>
    <dgm:pt modelId="{5808ACB5-DDDE-4E8F-B9D6-20CEB1C49E5F}" type="pres">
      <dgm:prSet presAssocID="{64093940-AC09-47DD-8F32-930AC14053E3}" presName="parentLin" presStyleCnt="0"/>
      <dgm:spPr/>
    </dgm:pt>
    <dgm:pt modelId="{904D6EA1-6AE4-4950-925C-0CDB91B8A8CF}" type="pres">
      <dgm:prSet presAssocID="{64093940-AC09-47DD-8F32-930AC14053E3}" presName="parentLeftMargin" presStyleLbl="node1" presStyleIdx="2" presStyleCnt="4"/>
      <dgm:spPr/>
    </dgm:pt>
    <dgm:pt modelId="{BB739F61-E9E5-4EDD-81CB-D986E04DAF42}" type="pres">
      <dgm:prSet presAssocID="{64093940-AC09-47DD-8F32-930AC14053E3}" presName="parentText" presStyleLbl="node1" presStyleIdx="3" presStyleCnt="4">
        <dgm:presLayoutVars>
          <dgm:chMax val="0"/>
          <dgm:bulletEnabled val="1"/>
        </dgm:presLayoutVars>
      </dgm:prSet>
      <dgm:spPr/>
    </dgm:pt>
    <dgm:pt modelId="{E7987F34-7CEA-4B40-93E9-92003B005EB7}" type="pres">
      <dgm:prSet presAssocID="{64093940-AC09-47DD-8F32-930AC14053E3}" presName="negativeSpace" presStyleCnt="0"/>
      <dgm:spPr/>
    </dgm:pt>
    <dgm:pt modelId="{1B2EC2AB-58B7-447E-A134-391A923EE2B8}" type="pres">
      <dgm:prSet presAssocID="{64093940-AC09-47DD-8F32-930AC14053E3}" presName="childText" presStyleLbl="conFgAcc1" presStyleIdx="3" presStyleCnt="4">
        <dgm:presLayoutVars>
          <dgm:bulletEnabled val="1"/>
        </dgm:presLayoutVars>
      </dgm:prSet>
      <dgm:spPr/>
    </dgm:pt>
  </dgm:ptLst>
  <dgm:cxnLst>
    <dgm:cxn modelId="{0E3BE605-12B3-4E80-9D5C-76EB63770E5A}" srcId="{656BF157-6633-462D-AAD5-88BE144E3E6C}" destId="{3FA826A1-996A-4484-BEBC-B52499E49AE9}" srcOrd="1" destOrd="0" parTransId="{B4ED7DC9-C5D6-485C-A38C-669A85FB4493}" sibTransId="{5A5C38AD-4841-461B-9182-E7305742067A}"/>
    <dgm:cxn modelId="{A3847D27-D405-4C21-8A42-8379B1F1C164}" srcId="{656BF157-6633-462D-AAD5-88BE144E3E6C}" destId="{1F10C663-0E37-4BE7-A542-7B011C5D0B13}" srcOrd="2" destOrd="0" parTransId="{6B7D6083-D15A-43AD-9DD3-74921ECE9579}" sibTransId="{94C148D1-46E5-4DCE-A729-D0F7D40E34E9}"/>
    <dgm:cxn modelId="{D11C8834-E716-44B6-AF73-AD4A62744E2E}" type="presOf" srcId="{1F10C663-0E37-4BE7-A542-7B011C5D0B13}" destId="{112671E8-E92D-4E1D-AF69-F49E0A466B7B}" srcOrd="0" destOrd="0" presId="urn:microsoft.com/office/officeart/2005/8/layout/list1#1"/>
    <dgm:cxn modelId="{DA285444-167D-4681-9AD2-05AC63F2B8AD}" type="presOf" srcId="{3FA826A1-996A-4484-BEBC-B52499E49AE9}" destId="{A4851C05-2F20-4565-9909-6B2E3FEBC78E}" srcOrd="1" destOrd="0" presId="urn:microsoft.com/office/officeart/2005/8/layout/list1#1"/>
    <dgm:cxn modelId="{C5C72759-0A35-414F-9EB5-3B74237D8478}" type="presOf" srcId="{64093940-AC09-47DD-8F32-930AC14053E3}" destId="{BB739F61-E9E5-4EDD-81CB-D986E04DAF42}" srcOrd="1" destOrd="0" presId="urn:microsoft.com/office/officeart/2005/8/layout/list1#1"/>
    <dgm:cxn modelId="{3D5D015F-25C3-4E13-A3BE-636C130595E3}" srcId="{656BF157-6633-462D-AAD5-88BE144E3E6C}" destId="{FD88BA6E-C907-402C-B7E9-7FCE07AC3646}" srcOrd="0" destOrd="0" parTransId="{FD185F89-BC85-4B5C-ADB3-590AE089D3A0}" sibTransId="{52B50401-902B-4FDF-A557-E071C02243AA}"/>
    <dgm:cxn modelId="{84B7246C-93E5-4DDD-9F50-7CE8D087E3E1}" type="presOf" srcId="{656BF157-6633-462D-AAD5-88BE144E3E6C}" destId="{88502A31-5C20-47A7-8D89-6C2B1811F277}" srcOrd="0" destOrd="0" presId="urn:microsoft.com/office/officeart/2005/8/layout/list1#1"/>
    <dgm:cxn modelId="{3A74E673-D919-4F83-90A0-F9E086F0ACD3}" type="presOf" srcId="{64093940-AC09-47DD-8F32-930AC14053E3}" destId="{904D6EA1-6AE4-4950-925C-0CDB91B8A8CF}" srcOrd="0" destOrd="0" presId="urn:microsoft.com/office/officeart/2005/8/layout/list1#1"/>
    <dgm:cxn modelId="{B1F377A5-D9AE-4C32-911C-140E3868328D}" type="presOf" srcId="{FD88BA6E-C907-402C-B7E9-7FCE07AC3646}" destId="{6351B1C1-D007-4B98-9746-C2A66485A500}" srcOrd="1" destOrd="0" presId="urn:microsoft.com/office/officeart/2005/8/layout/list1#1"/>
    <dgm:cxn modelId="{7BF443B8-AA24-480E-8E64-5CC86AC1B0FB}" type="presOf" srcId="{FD88BA6E-C907-402C-B7E9-7FCE07AC3646}" destId="{262443A8-AC06-430D-9B89-A406394FF540}" srcOrd="0" destOrd="0" presId="urn:microsoft.com/office/officeart/2005/8/layout/list1#1"/>
    <dgm:cxn modelId="{0FB38BDC-68A6-4677-A561-3A790D179793}" type="presOf" srcId="{1F10C663-0E37-4BE7-A542-7B011C5D0B13}" destId="{6858FC49-68D9-4038-8F08-AA5682E960E4}" srcOrd="1" destOrd="0" presId="urn:microsoft.com/office/officeart/2005/8/layout/list1#1"/>
    <dgm:cxn modelId="{842ACFDF-8330-425F-A137-79695D64714F}" type="presOf" srcId="{3FA826A1-996A-4484-BEBC-B52499E49AE9}" destId="{5F8D10B9-73CC-4EF2-BB1C-36D1453BBA66}" srcOrd="0" destOrd="0" presId="urn:microsoft.com/office/officeart/2005/8/layout/list1#1"/>
    <dgm:cxn modelId="{A1FC3AEF-CB9E-4FB2-AFE5-D5185267F69D}" srcId="{656BF157-6633-462D-AAD5-88BE144E3E6C}" destId="{64093940-AC09-47DD-8F32-930AC14053E3}" srcOrd="3" destOrd="0" parTransId="{0C0272BA-4C35-4B4C-9D3C-2DA986892431}" sibTransId="{FDA617E0-8F9B-4620-9E7F-97CEB3B846E7}"/>
    <dgm:cxn modelId="{7ADC6A1B-FC7A-443F-8623-E5E59619CC3B}" type="presParOf" srcId="{88502A31-5C20-47A7-8D89-6C2B1811F277}" destId="{09AF6DBB-0A66-40A9-9580-A0C95352ABC8}" srcOrd="0" destOrd="0" presId="urn:microsoft.com/office/officeart/2005/8/layout/list1#1"/>
    <dgm:cxn modelId="{A2F39A2B-AF1D-4768-A50E-6F46378C53C3}" type="presParOf" srcId="{09AF6DBB-0A66-40A9-9580-A0C95352ABC8}" destId="{262443A8-AC06-430D-9B89-A406394FF540}" srcOrd="0" destOrd="0" presId="urn:microsoft.com/office/officeart/2005/8/layout/list1#1"/>
    <dgm:cxn modelId="{3722E122-CAAB-4825-B0B4-E3D8B8368309}" type="presParOf" srcId="{09AF6DBB-0A66-40A9-9580-A0C95352ABC8}" destId="{6351B1C1-D007-4B98-9746-C2A66485A500}" srcOrd="1" destOrd="0" presId="urn:microsoft.com/office/officeart/2005/8/layout/list1#1"/>
    <dgm:cxn modelId="{FF49437D-6895-43FF-9045-349C52714020}" type="presParOf" srcId="{88502A31-5C20-47A7-8D89-6C2B1811F277}" destId="{FFB95B90-1701-4786-89D8-5607447C5108}" srcOrd="1" destOrd="0" presId="urn:microsoft.com/office/officeart/2005/8/layout/list1#1"/>
    <dgm:cxn modelId="{376A2233-7C63-41D3-A661-BDA159578FFC}" type="presParOf" srcId="{88502A31-5C20-47A7-8D89-6C2B1811F277}" destId="{05C71974-52B1-4E3D-BB68-3DCAADC84642}" srcOrd="2" destOrd="0" presId="urn:microsoft.com/office/officeart/2005/8/layout/list1#1"/>
    <dgm:cxn modelId="{F15BD69B-13A4-454E-8403-FF7E7BB86946}" type="presParOf" srcId="{88502A31-5C20-47A7-8D89-6C2B1811F277}" destId="{C34E18DC-9EA9-4DEF-B56F-7F1B2ED42F34}" srcOrd="3" destOrd="0" presId="urn:microsoft.com/office/officeart/2005/8/layout/list1#1"/>
    <dgm:cxn modelId="{09FCE22B-974A-492F-BC87-C9D4CF737358}" type="presParOf" srcId="{88502A31-5C20-47A7-8D89-6C2B1811F277}" destId="{8A559572-6B0E-4331-974A-A5813E57F7DF}" srcOrd="4" destOrd="0" presId="urn:microsoft.com/office/officeart/2005/8/layout/list1#1"/>
    <dgm:cxn modelId="{4981F961-0835-4771-96F4-44C7E077C572}" type="presParOf" srcId="{8A559572-6B0E-4331-974A-A5813E57F7DF}" destId="{5F8D10B9-73CC-4EF2-BB1C-36D1453BBA66}" srcOrd="0" destOrd="0" presId="urn:microsoft.com/office/officeart/2005/8/layout/list1#1"/>
    <dgm:cxn modelId="{20E23479-9FAA-4107-8DB4-DB4AE6F24963}" type="presParOf" srcId="{8A559572-6B0E-4331-974A-A5813E57F7DF}" destId="{A4851C05-2F20-4565-9909-6B2E3FEBC78E}" srcOrd="1" destOrd="0" presId="urn:microsoft.com/office/officeart/2005/8/layout/list1#1"/>
    <dgm:cxn modelId="{26D61A84-7843-4BE5-A79B-0ABD6D2235A4}" type="presParOf" srcId="{88502A31-5C20-47A7-8D89-6C2B1811F277}" destId="{87A848DD-FE15-4D56-88EF-CF82437ACB8D}" srcOrd="5" destOrd="0" presId="urn:microsoft.com/office/officeart/2005/8/layout/list1#1"/>
    <dgm:cxn modelId="{05EB2C2B-94CE-4C6C-8624-6C9DD9972EBC}" type="presParOf" srcId="{88502A31-5C20-47A7-8D89-6C2B1811F277}" destId="{10998FC3-AF82-42FD-A451-B36A1657C9E1}" srcOrd="6" destOrd="0" presId="urn:microsoft.com/office/officeart/2005/8/layout/list1#1"/>
    <dgm:cxn modelId="{8BAAE79E-3888-4E61-B01F-90E6A2A90465}" type="presParOf" srcId="{88502A31-5C20-47A7-8D89-6C2B1811F277}" destId="{8A20FCA4-B53B-4C70-8EF7-B8B5FE6F8DE8}" srcOrd="7" destOrd="0" presId="urn:microsoft.com/office/officeart/2005/8/layout/list1#1"/>
    <dgm:cxn modelId="{9C97553B-8BED-47B4-9356-9D19F1E451D0}" type="presParOf" srcId="{88502A31-5C20-47A7-8D89-6C2B1811F277}" destId="{807528E9-4468-49D4-BE9D-B98584705CB3}" srcOrd="8" destOrd="0" presId="urn:microsoft.com/office/officeart/2005/8/layout/list1#1"/>
    <dgm:cxn modelId="{29DE70E3-97B3-4A09-8D38-5D66044133A9}" type="presParOf" srcId="{807528E9-4468-49D4-BE9D-B98584705CB3}" destId="{112671E8-E92D-4E1D-AF69-F49E0A466B7B}" srcOrd="0" destOrd="0" presId="urn:microsoft.com/office/officeart/2005/8/layout/list1#1"/>
    <dgm:cxn modelId="{2D0AE0E7-98E1-4ADB-A49C-5B7CCCD93CE5}" type="presParOf" srcId="{807528E9-4468-49D4-BE9D-B98584705CB3}" destId="{6858FC49-68D9-4038-8F08-AA5682E960E4}" srcOrd="1" destOrd="0" presId="urn:microsoft.com/office/officeart/2005/8/layout/list1#1"/>
    <dgm:cxn modelId="{29603091-7CE1-4F6E-A418-FC3FD02D968A}" type="presParOf" srcId="{88502A31-5C20-47A7-8D89-6C2B1811F277}" destId="{678D6DC3-283D-420F-A934-B82DA0CE3BBA}" srcOrd="9" destOrd="0" presId="urn:microsoft.com/office/officeart/2005/8/layout/list1#1"/>
    <dgm:cxn modelId="{8918A4AC-B968-4065-A68D-40EE9B951FE7}" type="presParOf" srcId="{88502A31-5C20-47A7-8D89-6C2B1811F277}" destId="{CFF645A2-54C8-453C-BD98-4DBDFD00B3FF}" srcOrd="10" destOrd="0" presId="urn:microsoft.com/office/officeart/2005/8/layout/list1#1"/>
    <dgm:cxn modelId="{F597D08E-67E9-45FE-B45E-0E51D10DF6D9}" type="presParOf" srcId="{88502A31-5C20-47A7-8D89-6C2B1811F277}" destId="{633E532D-73CE-4C3D-A6A1-75E390EA7C5A}" srcOrd="11" destOrd="0" presId="urn:microsoft.com/office/officeart/2005/8/layout/list1#1"/>
    <dgm:cxn modelId="{83EC96FC-78E9-4055-8D9D-4F85A6AA5928}" type="presParOf" srcId="{88502A31-5C20-47A7-8D89-6C2B1811F277}" destId="{5808ACB5-DDDE-4E8F-B9D6-20CEB1C49E5F}" srcOrd="12" destOrd="0" presId="urn:microsoft.com/office/officeart/2005/8/layout/list1#1"/>
    <dgm:cxn modelId="{29F2C07D-8DAF-49E5-8569-2286CA48382A}" type="presParOf" srcId="{5808ACB5-DDDE-4E8F-B9D6-20CEB1C49E5F}" destId="{904D6EA1-6AE4-4950-925C-0CDB91B8A8CF}" srcOrd="0" destOrd="0" presId="urn:microsoft.com/office/officeart/2005/8/layout/list1#1"/>
    <dgm:cxn modelId="{C21ED3D5-FD19-4EB2-B82B-14F34FFC7CBD}" type="presParOf" srcId="{5808ACB5-DDDE-4E8F-B9D6-20CEB1C49E5F}" destId="{BB739F61-E9E5-4EDD-81CB-D986E04DAF42}" srcOrd="1" destOrd="0" presId="urn:microsoft.com/office/officeart/2005/8/layout/list1#1"/>
    <dgm:cxn modelId="{D32449F8-3024-4022-A8DF-7A29DE0867CB}" type="presParOf" srcId="{88502A31-5C20-47A7-8D89-6C2B1811F277}" destId="{E7987F34-7CEA-4B40-93E9-92003B005EB7}" srcOrd="13" destOrd="0" presId="urn:microsoft.com/office/officeart/2005/8/layout/list1#1"/>
    <dgm:cxn modelId="{7C6CAC91-0BA2-4DA9-974D-0389EEBCD955}" type="presParOf" srcId="{88502A31-5C20-47A7-8D89-6C2B1811F277}" destId="{1B2EC2AB-58B7-447E-A134-391A923EE2B8}" srcOrd="14" destOrd="0" presId="urn:microsoft.com/office/officeart/2005/8/layout/list1#1"/>
  </dgm:cxnLst>
  <dgm:bg/>
  <dgm:whole/>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6D958C-D4B0-4E6F-9A77-EE48B96DA174}">
      <dsp:nvSpPr>
        <dsp:cNvPr id="0" name=""/>
        <dsp:cNvSpPr/>
      </dsp:nvSpPr>
      <dsp:spPr>
        <a:xfrm>
          <a:off x="0" y="394787"/>
          <a:ext cx="7920880" cy="5292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949D729-B806-4985-8B78-3E5D1BC74AAA}">
      <dsp:nvSpPr>
        <dsp:cNvPr id="0" name=""/>
        <dsp:cNvSpPr/>
      </dsp:nvSpPr>
      <dsp:spPr>
        <a:xfrm>
          <a:off x="396044" y="84827"/>
          <a:ext cx="5544616" cy="61992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933450">
            <a:lnSpc>
              <a:spcPct val="100000"/>
            </a:lnSpc>
            <a:spcBef>
              <a:spcPct val="0"/>
            </a:spcBef>
            <a:spcAft>
              <a:spcPct val="35000"/>
            </a:spcAft>
            <a:buNone/>
          </a:pPr>
          <a:r>
            <a:rPr lang="zh-CN" altLang="en-US" sz="2100" kern="1200" dirty="0">
              <a:effectLst/>
            </a:rPr>
            <a:t>首页</a:t>
          </a:r>
        </a:p>
      </dsp:txBody>
      <dsp:txXfrm>
        <a:off x="426306" y="115089"/>
        <a:ext cx="5484092" cy="559396"/>
      </dsp:txXfrm>
    </dsp:sp>
    <dsp:sp modelId="{7BFB4CF4-B895-4B6B-8DB5-A9E9FEBF85F0}">
      <dsp:nvSpPr>
        <dsp:cNvPr id="0" name=""/>
        <dsp:cNvSpPr/>
      </dsp:nvSpPr>
      <dsp:spPr>
        <a:xfrm>
          <a:off x="0" y="1347347"/>
          <a:ext cx="7920880" cy="5292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7E8BF43-7DED-4AAF-AB81-024DBB2E1AB1}">
      <dsp:nvSpPr>
        <dsp:cNvPr id="0" name=""/>
        <dsp:cNvSpPr/>
      </dsp:nvSpPr>
      <dsp:spPr>
        <a:xfrm>
          <a:off x="396044" y="1037387"/>
          <a:ext cx="5544616" cy="61992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933450">
            <a:lnSpc>
              <a:spcPct val="100000"/>
            </a:lnSpc>
            <a:spcBef>
              <a:spcPct val="0"/>
            </a:spcBef>
            <a:spcAft>
              <a:spcPct val="35000"/>
            </a:spcAft>
            <a:buNone/>
          </a:pPr>
          <a:r>
            <a:rPr lang="zh-CN" altLang="en-US" sz="2100" kern="1200" dirty="0">
              <a:effectLst/>
            </a:rPr>
            <a:t>抵扣勾选</a:t>
          </a:r>
        </a:p>
      </dsp:txBody>
      <dsp:txXfrm>
        <a:off x="426306" y="1067649"/>
        <a:ext cx="5484092" cy="559396"/>
      </dsp:txXfrm>
    </dsp:sp>
    <dsp:sp modelId="{7483829E-5504-489E-8A24-E6A710EE103F}">
      <dsp:nvSpPr>
        <dsp:cNvPr id="0" name=""/>
        <dsp:cNvSpPr/>
      </dsp:nvSpPr>
      <dsp:spPr>
        <a:xfrm>
          <a:off x="0" y="2299907"/>
          <a:ext cx="7920880" cy="5292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FB83E7-BD08-4FA1-80ED-F4EAAA16DF3B}">
      <dsp:nvSpPr>
        <dsp:cNvPr id="0" name=""/>
        <dsp:cNvSpPr/>
      </dsp:nvSpPr>
      <dsp:spPr>
        <a:xfrm>
          <a:off x="432048" y="2061821"/>
          <a:ext cx="5544616" cy="61992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933450">
            <a:lnSpc>
              <a:spcPct val="100000"/>
            </a:lnSpc>
            <a:spcBef>
              <a:spcPct val="0"/>
            </a:spcBef>
            <a:spcAft>
              <a:spcPct val="35000"/>
            </a:spcAft>
            <a:buNone/>
          </a:pPr>
          <a:r>
            <a:rPr lang="zh-CN" altLang="en-US" sz="2100" kern="1200" dirty="0"/>
            <a:t>退税勾选</a:t>
          </a:r>
        </a:p>
      </dsp:txBody>
      <dsp:txXfrm>
        <a:off x="462310" y="2092083"/>
        <a:ext cx="5484092" cy="559396"/>
      </dsp:txXfrm>
    </dsp:sp>
    <dsp:sp modelId="{36E27634-DB47-43B2-99D1-41CB736960FA}">
      <dsp:nvSpPr>
        <dsp:cNvPr id="0" name=""/>
        <dsp:cNvSpPr/>
      </dsp:nvSpPr>
      <dsp:spPr>
        <a:xfrm>
          <a:off x="0" y="3252467"/>
          <a:ext cx="7920880" cy="5292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4987E7-62D8-438A-B1A1-0C44F614F703}">
      <dsp:nvSpPr>
        <dsp:cNvPr id="0" name=""/>
        <dsp:cNvSpPr/>
      </dsp:nvSpPr>
      <dsp:spPr>
        <a:xfrm>
          <a:off x="396044" y="2942507"/>
          <a:ext cx="5544616" cy="61992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933450">
            <a:lnSpc>
              <a:spcPct val="100000"/>
            </a:lnSpc>
            <a:spcBef>
              <a:spcPct val="0"/>
            </a:spcBef>
            <a:spcAft>
              <a:spcPct val="35000"/>
            </a:spcAft>
            <a:buNone/>
          </a:pPr>
          <a:r>
            <a:rPr lang="zh-CN" altLang="en-US" sz="2100" kern="1200" dirty="0"/>
            <a:t>代办退税勾选</a:t>
          </a:r>
        </a:p>
      </dsp:txBody>
      <dsp:txXfrm>
        <a:off x="426306" y="2972769"/>
        <a:ext cx="5484092" cy="559396"/>
      </dsp:txXfrm>
    </dsp:sp>
    <dsp:sp modelId="{35BB2A87-2348-4509-AEAF-DEF6CFE239E2}">
      <dsp:nvSpPr>
        <dsp:cNvPr id="0" name=""/>
        <dsp:cNvSpPr/>
      </dsp:nvSpPr>
      <dsp:spPr>
        <a:xfrm>
          <a:off x="0" y="4205027"/>
          <a:ext cx="7920880" cy="529200"/>
        </a:xfrm>
        <a:prstGeom prst="rect">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2777C5A-905C-4B08-AF9D-6A8804FE981A}">
      <dsp:nvSpPr>
        <dsp:cNvPr id="0" name=""/>
        <dsp:cNvSpPr/>
      </dsp:nvSpPr>
      <dsp:spPr>
        <a:xfrm>
          <a:off x="396044" y="3895067"/>
          <a:ext cx="5544616" cy="619920"/>
        </a:xfrm>
        <a:prstGeom prst="round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933450">
            <a:lnSpc>
              <a:spcPct val="100000"/>
            </a:lnSpc>
            <a:spcBef>
              <a:spcPct val="0"/>
            </a:spcBef>
            <a:spcAft>
              <a:spcPct val="35000"/>
            </a:spcAft>
            <a:buNone/>
          </a:pPr>
          <a:r>
            <a:rPr lang="zh-CN" altLang="en-US" sz="2100" kern="1200" dirty="0">
              <a:latin typeface="微软雅黑" panose="020B0503020204020204" charset="-122"/>
              <a:ea typeface="微软雅黑" panose="020B0503020204020204" charset="-122"/>
            </a:rPr>
            <a:t>进项发票查询</a:t>
          </a:r>
        </a:p>
      </dsp:txBody>
      <dsp:txXfrm>
        <a:off x="426306" y="3925329"/>
        <a:ext cx="5484092" cy="5593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C71974-52B1-4E3D-BB68-3DCAADC84642}">
      <dsp:nvSpPr>
        <dsp:cNvPr id="0" name=""/>
        <dsp:cNvSpPr/>
      </dsp:nvSpPr>
      <dsp:spPr>
        <a:xfrm>
          <a:off x="0" y="431507"/>
          <a:ext cx="7920880" cy="68040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351B1C1-D007-4B98-9746-C2A66485A500}">
      <dsp:nvSpPr>
        <dsp:cNvPr id="0" name=""/>
        <dsp:cNvSpPr/>
      </dsp:nvSpPr>
      <dsp:spPr>
        <a:xfrm>
          <a:off x="396044" y="32987"/>
          <a:ext cx="5544616" cy="7970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1200150">
            <a:lnSpc>
              <a:spcPct val="100000"/>
            </a:lnSpc>
            <a:spcBef>
              <a:spcPct val="0"/>
            </a:spcBef>
            <a:spcAft>
              <a:spcPct val="35000"/>
            </a:spcAft>
            <a:buNone/>
          </a:pPr>
          <a:r>
            <a:rPr lang="zh-CN" altLang="en-US" sz="2700" kern="1200" dirty="0">
              <a:latin typeface="微软雅黑" panose="020B0503020204020204" charset="-122"/>
              <a:ea typeface="微软雅黑" panose="020B0503020204020204" charset="-122"/>
            </a:rPr>
            <a:t>税务事项通知书</a:t>
          </a:r>
        </a:p>
      </dsp:txBody>
      <dsp:txXfrm>
        <a:off x="434952" y="71895"/>
        <a:ext cx="5466800" cy="719224"/>
      </dsp:txXfrm>
    </dsp:sp>
    <dsp:sp modelId="{10998FC3-AF82-42FD-A451-B36A1657C9E1}">
      <dsp:nvSpPr>
        <dsp:cNvPr id="0" name=""/>
        <dsp:cNvSpPr/>
      </dsp:nvSpPr>
      <dsp:spPr>
        <a:xfrm>
          <a:off x="0" y="1656227"/>
          <a:ext cx="7920880" cy="680400"/>
        </a:xfrm>
        <a:prstGeom prst="rect">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851C05-2F20-4565-9909-6B2E3FEBC78E}">
      <dsp:nvSpPr>
        <dsp:cNvPr id="0" name=""/>
        <dsp:cNvSpPr/>
      </dsp:nvSpPr>
      <dsp:spPr>
        <a:xfrm>
          <a:off x="396044" y="1257707"/>
          <a:ext cx="5544616" cy="79704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1200150">
            <a:lnSpc>
              <a:spcPct val="100000"/>
            </a:lnSpc>
            <a:spcBef>
              <a:spcPct val="0"/>
            </a:spcBef>
            <a:spcAft>
              <a:spcPct val="35000"/>
            </a:spcAft>
            <a:buNone/>
          </a:pPr>
          <a:r>
            <a:rPr lang="zh-CN" altLang="en-US" sz="2700" kern="1200" dirty="0">
              <a:latin typeface="微软雅黑" panose="020B0503020204020204" charset="-122"/>
              <a:ea typeface="微软雅黑" panose="020B0503020204020204" charset="-122"/>
            </a:rPr>
            <a:t>成品油消费税管理</a:t>
          </a:r>
        </a:p>
      </dsp:txBody>
      <dsp:txXfrm>
        <a:off x="434952" y="1296615"/>
        <a:ext cx="5466800" cy="719224"/>
      </dsp:txXfrm>
    </dsp:sp>
    <dsp:sp modelId="{CFF645A2-54C8-453C-BD98-4DBDFD00B3FF}">
      <dsp:nvSpPr>
        <dsp:cNvPr id="0" name=""/>
        <dsp:cNvSpPr/>
      </dsp:nvSpPr>
      <dsp:spPr>
        <a:xfrm>
          <a:off x="0" y="2880947"/>
          <a:ext cx="7920880" cy="680400"/>
        </a:xfrm>
        <a:prstGeom prst="rect">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58FC49-68D9-4038-8F08-AA5682E960E4}">
      <dsp:nvSpPr>
        <dsp:cNvPr id="0" name=""/>
        <dsp:cNvSpPr/>
      </dsp:nvSpPr>
      <dsp:spPr>
        <a:xfrm>
          <a:off x="396044" y="2482427"/>
          <a:ext cx="5544616" cy="79704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1200150">
            <a:lnSpc>
              <a:spcPct val="100000"/>
            </a:lnSpc>
            <a:spcBef>
              <a:spcPct val="0"/>
            </a:spcBef>
            <a:spcAft>
              <a:spcPct val="35000"/>
            </a:spcAft>
            <a:buNone/>
          </a:pPr>
          <a:r>
            <a:rPr lang="zh-CN" altLang="en-US" sz="2700" kern="1200" dirty="0">
              <a:latin typeface="微软雅黑" panose="020B0503020204020204" charset="-122"/>
              <a:ea typeface="微软雅黑" panose="020B0503020204020204" charset="-122"/>
            </a:rPr>
            <a:t>发票下载</a:t>
          </a:r>
        </a:p>
      </dsp:txBody>
      <dsp:txXfrm>
        <a:off x="434952" y="2521335"/>
        <a:ext cx="5466800" cy="719224"/>
      </dsp:txXfrm>
    </dsp:sp>
    <dsp:sp modelId="{1B2EC2AB-58B7-447E-A134-391A923EE2B8}">
      <dsp:nvSpPr>
        <dsp:cNvPr id="0" name=""/>
        <dsp:cNvSpPr/>
      </dsp:nvSpPr>
      <dsp:spPr>
        <a:xfrm>
          <a:off x="0" y="4105667"/>
          <a:ext cx="7920880" cy="680400"/>
        </a:xfrm>
        <a:prstGeom prst="rect">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B739F61-E9E5-4EDD-81CB-D986E04DAF42}">
      <dsp:nvSpPr>
        <dsp:cNvPr id="0" name=""/>
        <dsp:cNvSpPr/>
      </dsp:nvSpPr>
      <dsp:spPr>
        <a:xfrm>
          <a:off x="396044" y="3707147"/>
          <a:ext cx="5544616" cy="797040"/>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73" tIns="0" rIns="209573" bIns="0" numCol="1" spcCol="1270" anchor="ctr" anchorCtr="0">
          <a:noAutofit/>
        </a:bodyPr>
        <a:lstStyle/>
        <a:p>
          <a:pPr marL="0" lvl="0" indent="0" algn="l" defTabSz="1200150">
            <a:lnSpc>
              <a:spcPct val="100000"/>
            </a:lnSpc>
            <a:spcBef>
              <a:spcPct val="0"/>
            </a:spcBef>
            <a:spcAft>
              <a:spcPct val="35000"/>
            </a:spcAft>
            <a:buNone/>
          </a:pPr>
          <a:r>
            <a:rPr lang="zh-CN" altLang="en-US" sz="2700" kern="1200" dirty="0">
              <a:latin typeface="微软雅黑" panose="020B0503020204020204" charset="-122"/>
              <a:ea typeface="微软雅黑" panose="020B0503020204020204" charset="-122"/>
            </a:rPr>
            <a:t>档案信息维护</a:t>
          </a:r>
        </a:p>
      </dsp:txBody>
      <dsp:txXfrm>
        <a:off x="434952" y="3746055"/>
        <a:ext cx="5466800" cy="719224"/>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defRPr/>
            </a:pPr>
            <a:endParaRPr lang="zh-CN" altLang="en-US" strike="noStrike" noProof="1"/>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fontAlgn="base">
              <a:defRPr/>
            </a:pPr>
            <a:fld id="{6D57E1EA-53FA-4922-A92B-BA4582E8BD35}" type="datetimeFigureOut">
              <a:rPr lang="zh-CN" altLang="en-US" strike="noStrike" noProof="1">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fontAlgn="base">
              <a:defRPr/>
            </a:pPr>
            <a:endParaRPr lang="zh-CN" altLang="en-US" strike="noStrike" noProof="1"/>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fontAlgn="base">
              <a:defRPr/>
            </a:pPr>
            <a:fld id="{96571FA6-487B-489C-A485-D698AB471E75}" type="slidenum">
              <a:rPr lang="zh-CN" altLang="en-US" strike="noStrike" noProof="1">
                <a:latin typeface="Arial" panose="020B0604020202020204" pitchFamily="34" charset="0"/>
                <a:ea typeface="宋体" panose="02010600030101010101" pitchFamily="2" charset="-122"/>
                <a:cs typeface="+mn-cs"/>
              </a:rPr>
            </a:fld>
            <a:endParaRPr lang="en-US" altLang="zh-CN"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1" hangingPunct="1">
              <a:defRPr sz="1200"/>
            </a:lvl1pPr>
          </a:lstStyle>
          <a:p>
            <a:pPr fontAlgn="base">
              <a:defRPr/>
            </a:pPr>
            <a:endParaRPr lang="en-US" altLang="zh-CN" strike="noStrike" noProof="1"/>
          </a:p>
        </p:txBody>
      </p:sp>
      <p:sp>
        <p:nvSpPr>
          <p:cNvPr id="717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1" hangingPunct="1">
              <a:defRPr sz="1200"/>
            </a:lvl1pPr>
          </a:lstStyle>
          <a:p>
            <a:pPr fontAlgn="base">
              <a:defRPr/>
            </a:pPr>
            <a:endParaRPr lang="en-US" altLang="zh-CN" strike="noStrike" noProof="1"/>
          </a:p>
        </p:txBody>
      </p:sp>
      <p:sp>
        <p:nvSpPr>
          <p:cNvPr id="14340"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14341" name="Rectangle 5"/>
          <p:cNvSpPr>
            <a:spLocks noGrp="1"/>
          </p:cNvSpPr>
          <p:nvPr>
            <p:ph type="body" sz="quarter"/>
          </p:nvPr>
        </p:nvSpPr>
        <p:spPr>
          <a:xfrm>
            <a:off x="685800" y="4343400"/>
            <a:ext cx="5486400" cy="4114800"/>
          </a:xfrm>
          <a:prstGeom prst="rect">
            <a:avLst/>
          </a:prstGeom>
          <a:noFill/>
          <a:ln w="9525">
            <a:noFill/>
          </a:ln>
        </p:spPr>
        <p:txBody>
          <a:bodyPr wrap="square" lIns="91440" tIns="45720" rIns="91440" bIns="45720" anchor="t"/>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717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1" hangingPunct="1">
              <a:defRPr sz="1200"/>
            </a:lvl1pPr>
          </a:lstStyle>
          <a:p>
            <a:pPr fontAlgn="base">
              <a:defRPr/>
            </a:pPr>
            <a:endParaRPr lang="en-US" altLang="zh-CN" strike="noStrike" noProof="1"/>
          </a:p>
        </p:txBody>
      </p:sp>
      <p:sp>
        <p:nvSpPr>
          <p:cNvPr id="717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eaLnBrk="1" hangingPunct="1">
              <a:defRPr sz="1200"/>
            </a:lvl1pPr>
          </a:lstStyle>
          <a:p>
            <a:pPr fontAlgn="base">
              <a:defRPr/>
            </a:pPr>
            <a:fld id="{3DDF64F5-7C85-48AA-9CD4-C0923C5195E5}" type="slidenum">
              <a:rPr lang="en-US" altLang="zh-CN" strike="noStrike" noProof="1">
                <a:latin typeface="Arial" panose="020B0604020202020204" pitchFamily="34" charset="0"/>
                <a:ea typeface="宋体" panose="02010600030101010101" pitchFamily="2" charset="-122"/>
                <a:cs typeface="+mn-cs"/>
              </a:rPr>
            </a:fld>
            <a:endParaRPr lang="en-US" altLang="zh-CN"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p:sp>
      <p:sp>
        <p:nvSpPr>
          <p:cNvPr id="16386" name="备注占位符 2"/>
          <p:cNvSpPr>
            <a:spLocks noGrp="1"/>
          </p:cNvSpPr>
          <p:nvPr>
            <p:ph type="body"/>
          </p:nvPr>
        </p:nvSpPr>
        <p:spPr/>
        <p:txBody>
          <a:bodyPr wrap="square" lIns="91440" tIns="45720" rIns="91440" bIns="45720" anchor="t"/>
          <a:p>
            <a:pPr lvl="0"/>
            <a:endParaRPr lang="zh-CN" altLang="en-US">
              <a:latin typeface="Calibri" panose="020F0502020204030204" pitchFamily="34" charset="0"/>
            </a:endParaRPr>
          </a:p>
        </p:txBody>
      </p:sp>
      <p:sp>
        <p:nvSpPr>
          <p:cNvPr id="16387" name="灯片编号占位符 3"/>
          <p:cNvSpPr>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幻灯片图像占位符 1"/>
          <p:cNvSpPr>
            <a:spLocks noGrp="1" noRot="1" noChangeAspect="1" noTextEdit="1"/>
          </p:cNvSpPr>
          <p:nvPr>
            <p:ph type="sldImg"/>
          </p:nvPr>
        </p:nvSpPr>
        <p:spPr/>
      </p:sp>
      <p:sp>
        <p:nvSpPr>
          <p:cNvPr id="18434" name="备注占位符 2"/>
          <p:cNvSpPr>
            <a:spLocks noGrp="1"/>
          </p:cNvSpPr>
          <p:nvPr>
            <p:ph type="body"/>
          </p:nvPr>
        </p:nvSpPr>
        <p:spPr/>
        <p:txBody>
          <a:bodyPr wrap="square" lIns="91440" tIns="45720" rIns="91440" bIns="45720" anchor="t"/>
          <a:p>
            <a:pPr lvl="0"/>
            <a:r>
              <a:rPr lang="en-US" altLang="zh-CN" dirty="0"/>
              <a:t>B</a:t>
            </a:r>
            <a:r>
              <a:rPr lang="zh-CN" altLang="en-US" dirty="0"/>
              <a:t>类</a:t>
            </a:r>
            <a:r>
              <a:rPr lang="en-US" altLang="zh-CN" dirty="0"/>
              <a:t>1.5</a:t>
            </a:r>
            <a:r>
              <a:rPr lang="zh-CN" altLang="en-US" dirty="0"/>
              <a:t>亿</a:t>
            </a:r>
            <a:endParaRPr lang="zh-CN" altLang="en-US" dirty="0"/>
          </a:p>
        </p:txBody>
      </p:sp>
      <p:sp>
        <p:nvSpPr>
          <p:cNvPr id="18435" name="灯片编号占位符 3"/>
          <p:cNvSpPr>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p:sp>
      <p:sp>
        <p:nvSpPr>
          <p:cNvPr id="23554" name="备注占位符 2"/>
          <p:cNvSpPr>
            <a:spLocks noGrp="1"/>
          </p:cNvSpPr>
          <p:nvPr>
            <p:ph type="body"/>
          </p:nvPr>
        </p:nvSpPr>
        <p:spPr/>
        <p:txBody>
          <a:bodyPr wrap="square" lIns="91440" tIns="45720" rIns="91440" bIns="45720" anchor="t"/>
          <a:p>
            <a:pPr lvl="0"/>
            <a:r>
              <a:rPr lang="en-US" altLang="zh-CN" dirty="0"/>
              <a:t>B</a:t>
            </a:r>
            <a:r>
              <a:rPr lang="zh-CN" altLang="en-US" dirty="0"/>
              <a:t>类</a:t>
            </a:r>
            <a:r>
              <a:rPr lang="en-US" altLang="zh-CN" dirty="0"/>
              <a:t>1.5</a:t>
            </a:r>
            <a:r>
              <a:rPr lang="zh-CN" altLang="en-US" dirty="0"/>
              <a:t>亿</a:t>
            </a:r>
            <a:endParaRPr lang="zh-CN" altLang="en-US" dirty="0"/>
          </a:p>
        </p:txBody>
      </p:sp>
      <p:sp>
        <p:nvSpPr>
          <p:cNvPr id="23555" name="灯片编号占位符 3"/>
          <p:cNvSpPr>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p>
            <a:pPr lvl="0" indent="0" algn="r"/>
            <a:fld id="{9A0DB2DC-4C9A-4742-B13C-FB6460FD3503}" type="slidenum">
              <a:rPr lang="zh-CN" altLang="en-US" sz="1200">
                <a:latin typeface="Arial" panose="020B0604020202020204" pitchFamily="34" charset="0"/>
                <a:ea typeface="宋体" panose="02010600030101010101" pitchFamily="2" charset="-122"/>
              </a:rPr>
            </a:fld>
            <a:endParaRPr lang="zh-CN" altLang="en-US" sz="12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DF64F5-7C85-48AA-9CD4-C0923C5195E5}" type="slidenum">
              <a:rPr lang="en-US" altLang="zh-CN" smtClean="0"/>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DF64F5-7C85-48AA-9CD4-C0923C5195E5}" type="slidenum">
              <a:rPr lang="en-US" altLang="zh-CN" smtClean="0"/>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DF64F5-7C85-48AA-9CD4-C0923C5195E5}" type="slidenum">
              <a:rPr lang="en-US" altLang="zh-CN" smtClean="0"/>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DF64F5-7C85-48AA-9CD4-C0923C5195E5}" type="slidenum">
              <a:rPr lang="en-US" altLang="zh-CN" smtClean="0"/>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DF64F5-7C85-48AA-9CD4-C0923C5195E5}" type="slidenum">
              <a:rPr lang="en-US" altLang="zh-CN" smtClean="0"/>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054" name="Rectangle 10"/>
          <p:cNvSpPr/>
          <p:nvPr userDrawn="1"/>
        </p:nvSpPr>
        <p:spPr>
          <a:xfrm>
            <a:off x="0" y="0"/>
            <a:ext cx="9144000" cy="6858000"/>
          </a:xfrm>
          <a:prstGeom prst="rect">
            <a:avLst/>
          </a:prstGeom>
          <a:solidFill>
            <a:srgbClr val="1A56A8"/>
          </a:solidFill>
          <a:ln w="9525" cap="flat" cmpd="sng">
            <a:solidFill>
              <a:schemeClr val="tx1"/>
            </a:solidFill>
            <a:prstDash val="solid"/>
            <a:miter/>
            <a:headEnd type="none" w="med" len="med"/>
            <a:tailEnd type="none" w="med" len="med"/>
          </a:ln>
        </p:spPr>
        <p:txBody>
          <a:bodyPr wrap="none" anchor="ctr"/>
          <a:p>
            <a:pPr lvl="0" indent="0"/>
            <a:endParaRPr lang="zh-CN" altLang="en-US"/>
          </a:p>
        </p:txBody>
      </p:sp>
      <p:pic>
        <p:nvPicPr>
          <p:cNvPr id="2055" name="Picture 5" descr="E:\2011\建党90年\未标题-4.png"/>
          <p:cNvPicPr>
            <a:picLocks noChangeAspect="1"/>
          </p:cNvPicPr>
          <p:nvPr userDrawn="1"/>
        </p:nvPicPr>
        <p:blipFill>
          <a:blip r:embed="rId2"/>
          <a:srcRect t="63499"/>
          <a:stretch>
            <a:fillRect/>
          </a:stretch>
        </p:blipFill>
        <p:spPr>
          <a:xfrm>
            <a:off x="0" y="4772025"/>
            <a:ext cx="9144000" cy="2085975"/>
          </a:xfrm>
          <a:prstGeom prst="rect">
            <a:avLst/>
          </a:prstGeom>
          <a:noFill/>
          <a:ln w="9525">
            <a:noFill/>
          </a:ln>
        </p:spPr>
      </p:pic>
      <p:pic>
        <p:nvPicPr>
          <p:cNvPr id="2056" name="Picture 12" descr="bannnerLOGO红"/>
          <p:cNvPicPr>
            <a:picLocks noChangeAspect="1"/>
          </p:cNvPicPr>
          <p:nvPr userDrawn="1"/>
        </p:nvPicPr>
        <p:blipFill>
          <a:blip r:embed="rId3">
            <a:clrChange>
              <a:clrFrom>
                <a:srgbClr val="FFFFFF"/>
              </a:clrFrom>
              <a:clrTo>
                <a:srgbClr val="FFFFFF">
                  <a:alpha val="0"/>
                </a:srgbClr>
              </a:clrTo>
            </a:clrChange>
          </a:blip>
          <a:stretch>
            <a:fillRect/>
          </a:stretch>
        </p:blipFill>
        <p:spPr>
          <a:xfrm>
            <a:off x="533400" y="533400"/>
            <a:ext cx="831850" cy="1066800"/>
          </a:xfrm>
          <a:prstGeom prst="rect">
            <a:avLst/>
          </a:prstGeom>
          <a:noFill/>
          <a:ln w="9525">
            <a:noFill/>
          </a:ln>
        </p:spPr>
      </p:pic>
      <p:sp>
        <p:nvSpPr>
          <p:cNvPr id="140293" name="Rectangle 2"/>
          <p:cNvSpPr>
            <a:spLocks noGrp="1" noChangeArrowheads="1"/>
          </p:cNvSpPr>
          <p:nvPr>
            <p:ph type="ctrTitle" hasCustomPrompt="1"/>
          </p:nvPr>
        </p:nvSpPr>
        <p:spPr>
          <a:xfrm>
            <a:off x="685800" y="1981200"/>
            <a:ext cx="7772400" cy="1470025"/>
          </a:xfrm>
          <a:prstGeom prst="rect">
            <a:avLst/>
          </a:prstGeom>
        </p:spPr>
        <p:txBody>
          <a:bodyPr/>
          <a:lstStyle>
            <a:lvl1pPr algn="ctr">
              <a:defRPr sz="4800">
                <a:latin typeface="微软雅黑" panose="020B0503020204020204" pitchFamily="34" charset="-122"/>
                <a:ea typeface="微软雅黑" panose="020B0503020204020204" pitchFamily="34" charset="-122"/>
              </a:defRPr>
            </a:lvl1pPr>
          </a:lstStyle>
          <a:p>
            <a:pPr lvl="0" fontAlgn="base"/>
            <a:r>
              <a:rPr lang="zh-CN" altLang="en-US" strike="noStrike" noProof="0" dirty="0" smtClean="0"/>
              <a:t>增值税发票管理系统</a:t>
            </a:r>
            <a:br>
              <a:rPr lang="en-US" altLang="zh-CN" noProof="0" dirty="0" smtClean="0"/>
            </a:br>
            <a:r>
              <a:rPr lang="en-US" altLang="zh-CN" strike="noStrike" noProof="0" dirty="0" smtClean="0"/>
              <a:t>V2.0</a:t>
            </a:r>
            <a:endParaRPr lang="zh-CN" altLang="en-US" strike="noStrike" noProof="0" dirty="0"/>
          </a:p>
        </p:txBody>
      </p:sp>
      <p:sp>
        <p:nvSpPr>
          <p:cNvPr id="2" name="日期占位符 1"/>
          <p:cNvSpPr>
            <a:spLocks noGrp="1"/>
          </p:cNvSpPr>
          <p:nvPr>
            <p:ph type="dt" sz="half" idx="10"/>
          </p:nvPr>
        </p:nvSpPr>
        <p:spPr>
          <a:xfrm>
            <a:off x="628650" y="6356350"/>
            <a:ext cx="2057400" cy="365125"/>
          </a:xfrm>
          <a:prstGeom prst="rect">
            <a:avLst/>
          </a:prstGeom>
        </p:spPr>
        <p:txBody>
          <a:bodyPr vert="horz" lIns="91440" tIns="45720" rIns="91440" bIns="45720" rtlCol="0" anchor="ctr"/>
          <a:p>
            <a:pPr fontAlgn="base">
              <a:defRPr/>
            </a:pPr>
            <a:fld id="{F61ADDD1-3135-4273-A192-1F618184762E}" type="datetimeFigureOut">
              <a:rPr lang="zh-CN" altLang="en-US" noProof="1">
                <a:latin typeface="Arial" panose="020B0604020202020204" pitchFamily="34" charset="0"/>
                <a:ea typeface="宋体" panose="02010600030101010101" pitchFamily="2" charset="-122"/>
                <a:cs typeface="+mn-cs"/>
              </a:rPr>
            </a:fld>
            <a:endParaRPr lang="zh-CN" altLang="en-US" noProof="1"/>
          </a:p>
        </p:txBody>
      </p:sp>
      <p:sp>
        <p:nvSpPr>
          <p:cNvPr id="3" name="页脚占位符 2"/>
          <p:cNvSpPr>
            <a:spLocks noGrp="1"/>
          </p:cNvSpPr>
          <p:nvPr>
            <p:ph type="ftr" sz="quarter" idx="11"/>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
        <p:nvSpPr>
          <p:cNvPr id="4" name="灯片编号占位符 3"/>
          <p:cNvSpPr>
            <a:spLocks noGrp="1"/>
          </p:cNvSpPr>
          <p:nvPr>
            <p:ph type="sldNum" sz="quarter" idx="12"/>
          </p:nvPr>
        </p:nvSpPr>
        <p:spPr>
          <a:xfrm>
            <a:off x="6457950" y="6356350"/>
            <a:ext cx="2057400" cy="365125"/>
          </a:xfrm>
          <a:prstGeom prst="rect">
            <a:avLst/>
          </a:prstGeom>
        </p:spPr>
        <p:txBody>
          <a:bodyPr vert="horz" lIns="91440" tIns="45720" rIns="91440" bIns="45720" rtlCol="0" anchor="ctr"/>
          <a:p>
            <a:pPr fontAlgn="base">
              <a:defRPr/>
            </a:pPr>
            <a:fld id="{7F1ECA11-A2D5-49AE-9456-151A66E97DDE}" type="slidenum">
              <a:rPr lang="zh-CN" altLang="en-US" noProof="1">
                <a:latin typeface="Arial" panose="020B0604020202020204" pitchFamily="34" charset="0"/>
                <a:ea typeface="宋体" panose="02010600030101010101" pitchFamily="2" charset="-122"/>
                <a:cs typeface="+mn-cs"/>
              </a:rPr>
            </a:fld>
            <a:endParaRPr lang="zh-CN" altLang="en-US" noProof="1"/>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6041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457200" y="1204913"/>
            <a:ext cx="8229600" cy="5110162"/>
          </a:xfrm>
          <a:prstGeom prst="rect">
            <a:avLst/>
          </a:prstGeo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5"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75E3F2EE-8904-49F1-8224-28A0F6824F36}"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6" name="页脚占位符 5"/>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0"/>
            <a:ext cx="2171700" cy="6315075"/>
          </a:xfrm>
          <a:prstGeom prst="rect">
            <a:avLst/>
          </a:prstGeom>
        </p:spPr>
        <p:txBody>
          <a:bodyPr vert="eaVert"/>
          <a:lstStyle/>
          <a:p>
            <a:pPr fontAlgn="base"/>
            <a:r>
              <a:rPr lang="zh-CN" altLang="en-US" strike="noStrike" noProof="1"/>
              <a:t>单击此处编辑母版标题样式</a:t>
            </a:r>
            <a:endParaRPr lang="zh-CN" altLang="en-US" strike="noStrike" noProof="1"/>
          </a:p>
        </p:txBody>
      </p:sp>
      <p:sp>
        <p:nvSpPr>
          <p:cNvPr id="3" name="竖排文字占位符 2"/>
          <p:cNvSpPr>
            <a:spLocks noGrp="1"/>
          </p:cNvSpPr>
          <p:nvPr>
            <p:ph type="body" orient="vert" idx="1" hasCustomPrompt="1"/>
          </p:nvPr>
        </p:nvSpPr>
        <p:spPr>
          <a:xfrm>
            <a:off x="0" y="0"/>
            <a:ext cx="6362700" cy="6315075"/>
          </a:xfrm>
          <a:prstGeom prst="rect">
            <a:avLst/>
          </a:prstGeom>
        </p:spPr>
        <p:txBody>
          <a:bodyPr vert="eaVert"/>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5"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F00F222D-0431-46F5-901D-D2372BB28610}"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6" name="页脚占位符 5"/>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6041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457200" y="1204913"/>
            <a:ext cx="8229600" cy="5110162"/>
          </a:xfrm>
          <a:prstGeom prst="rect">
            <a:avLst/>
          </a:prstGeom>
        </p:spPr>
        <p:txBody>
          <a:bodyPr/>
          <a:lstStyle/>
          <a:p>
            <a:pPr lvl="0" fontAlgn="base"/>
            <a:r>
              <a:rPr lang="zh-CN" altLang="en-US" strike="noStrike" noProof="1" dirty="0"/>
              <a:t>编辑母版文本样式</a:t>
            </a:r>
            <a:endParaRPr lang="zh-CN" altLang="en-US" strike="noStrike" noProof="1" dirty="0"/>
          </a:p>
          <a:p>
            <a:pPr lvl="1" fontAlgn="base"/>
            <a:r>
              <a:rPr lang="zh-CN" altLang="en-US" strike="noStrike" noProof="1" dirty="0"/>
              <a:t>第二级</a:t>
            </a:r>
            <a:endParaRPr lang="zh-CN" altLang="en-US" strike="noStrike" noProof="1" dirty="0"/>
          </a:p>
          <a:p>
            <a:pPr lvl="2" fontAlgn="base"/>
            <a:r>
              <a:rPr lang="zh-CN" altLang="en-US" strike="noStrike" noProof="1" dirty="0"/>
              <a:t>第三级</a:t>
            </a:r>
            <a:endParaRPr lang="zh-CN" altLang="en-US" strike="noStrike" noProof="1" dirty="0"/>
          </a:p>
          <a:p>
            <a:pPr lvl="3" fontAlgn="base"/>
            <a:r>
              <a:rPr lang="zh-CN" altLang="en-US" strike="noStrike" noProof="1" dirty="0"/>
              <a:t>第四级</a:t>
            </a:r>
            <a:endParaRPr lang="zh-CN" altLang="en-US" strike="noStrike" noProof="1" dirty="0"/>
          </a:p>
          <a:p>
            <a:pPr lvl="4" fontAlgn="base"/>
            <a:r>
              <a:rPr lang="zh-CN" altLang="en-US" strike="noStrike" noProof="1" dirty="0"/>
              <a:t>第五级</a:t>
            </a:r>
            <a:endParaRPr lang="zh-CN" altLang="en-US" strike="noStrike" noProof="1" dirty="0"/>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5"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E05B29C2-1E5D-4972-8FB9-4E855D5E741A}"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6" name="页脚占位符 5"/>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6000"/>
            </a:lvl1p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23888" y="4589463"/>
            <a:ext cx="7886700" cy="1500187"/>
          </a:xfrm>
          <a:prstGeom prst="rect">
            <a:avLst/>
          </a:prstGeo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fontAlgn="base"/>
            <a:r>
              <a:rPr lang="zh-CN" altLang="en-US" strike="noStrike" noProof="1"/>
              <a:t>编辑母版文本样式</a:t>
            </a:r>
            <a:endParaRPr lang="zh-CN" altLang="en-US" strike="noStrike" noProof="1"/>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5"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57A11209-8C27-44C0-AF80-5B5E18E2235C}"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6" name="页脚占位符 5"/>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6041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hasCustomPrompt="1"/>
          </p:nvPr>
        </p:nvSpPr>
        <p:spPr>
          <a:xfrm>
            <a:off x="457200" y="1204913"/>
            <a:ext cx="4038600" cy="5110162"/>
          </a:xfrm>
          <a:prstGeom prst="rect">
            <a:avLst/>
          </a:prstGeo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hasCustomPrompt="1"/>
          </p:nvPr>
        </p:nvSpPr>
        <p:spPr>
          <a:xfrm>
            <a:off x="4648200" y="1204913"/>
            <a:ext cx="4038600" cy="5110162"/>
          </a:xfrm>
          <a:prstGeom prst="rect">
            <a:avLst/>
          </a:prstGeo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6"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918703EF-C0F9-486F-8EEC-1FFE2A040562}"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7" name="页脚占位符 6"/>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文本占位符 2"/>
          <p:cNvSpPr>
            <a:spLocks noGrp="1"/>
          </p:cNvSpPr>
          <p:nvPr>
            <p:ph type="body" idx="1" hasCustomPrompt="1"/>
          </p:nvPr>
        </p:nvSpPr>
        <p:spPr>
          <a:xfrm>
            <a:off x="630238" y="1681163"/>
            <a:ext cx="386873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4" name="内容占位符 3"/>
          <p:cNvSpPr>
            <a:spLocks noGrp="1"/>
          </p:cNvSpPr>
          <p:nvPr>
            <p:ph sz="half" idx="2" hasCustomPrompt="1"/>
          </p:nvPr>
        </p:nvSpPr>
        <p:spPr>
          <a:xfrm>
            <a:off x="630238" y="2505075"/>
            <a:ext cx="3868737" cy="3684588"/>
          </a:xfrm>
          <a:prstGeom prst="rect">
            <a:avLst/>
          </a:prstGeo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5" name="文本占位符 4"/>
          <p:cNvSpPr>
            <a:spLocks noGrp="1"/>
          </p:cNvSpPr>
          <p:nvPr>
            <p:ph type="body" sz="quarter" idx="3" hasCustomPrompt="1"/>
          </p:nvPr>
        </p:nvSpPr>
        <p:spPr>
          <a:xfrm>
            <a:off x="4629150" y="1681163"/>
            <a:ext cx="38877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编辑母版文本样式</a:t>
            </a:r>
            <a:endParaRPr lang="zh-CN" altLang="en-US" strike="noStrike" noProof="1"/>
          </a:p>
        </p:txBody>
      </p:sp>
      <p:sp>
        <p:nvSpPr>
          <p:cNvPr id="6" name="内容占位符 5"/>
          <p:cNvSpPr>
            <a:spLocks noGrp="1"/>
          </p:cNvSpPr>
          <p:nvPr>
            <p:ph sz="quarter" idx="4" hasCustomPrompt="1"/>
          </p:nvPr>
        </p:nvSpPr>
        <p:spPr>
          <a:xfrm>
            <a:off x="4629150" y="2505075"/>
            <a:ext cx="3887788" cy="3684588"/>
          </a:xfrm>
          <a:prstGeom prst="rect">
            <a:avLst/>
          </a:prstGeom>
        </p:spPr>
        <p:txBody>
          <a:body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7"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8"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45831274-38D5-4EBD-B8E4-AADE15CAB868}"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9" name="页脚占位符 8"/>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7772400" cy="760413"/>
          </a:xfrm>
          <a:prstGeom prst="rect">
            <a:avLst/>
          </a:prstGeom>
        </p:spPr>
        <p:txBody>
          <a:bodyPr/>
          <a:lstStyle/>
          <a:p>
            <a:pPr fontAlgn="base"/>
            <a:r>
              <a:rPr lang="zh-CN" altLang="en-US" strike="noStrike" noProof="1"/>
              <a:t>单击此处编辑母版标题样式</a:t>
            </a:r>
            <a:endParaRPr lang="zh-CN" altLang="en-US" strike="noStrike" noProof="1"/>
          </a:p>
        </p:txBody>
      </p:sp>
      <p:sp>
        <p:nvSpPr>
          <p:cNvPr id="3"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4"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5ED74C5D-4E4E-4A5D-B43B-FAC15D14AF7E}"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5" name="页脚占位符 4"/>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3"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7461D248-7B9B-4D20-911F-417D3A66CEA8}"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4" name="页脚占位符 3"/>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idx="1" hasCustomPrompt="1"/>
          </p:nvPr>
        </p:nvSpPr>
        <p:spPr>
          <a:xfrm>
            <a:off x="3887788" y="987425"/>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文本占位符 3"/>
          <p:cNvSpPr>
            <a:spLocks noGrp="1"/>
          </p:cNvSpPr>
          <p:nvPr>
            <p:ph type="body" sz="half" idx="2" hasCustomPrompt="1"/>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6"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B3953AF5-253F-4C4E-8577-DE5462969D0D}"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7" name="页脚占位符 6"/>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a:prstGeom prst="rect">
            <a:avLst/>
          </a:prstGeom>
        </p:spPr>
        <p:txBody>
          <a:bodyPr anchor="b"/>
          <a:lstStyle>
            <a:lvl1pPr>
              <a:defRPr sz="3200"/>
            </a:lvl1pPr>
          </a:lstStyle>
          <a:p>
            <a:pPr fontAlgn="base"/>
            <a:r>
              <a:rPr lang="zh-CN" altLang="en-US" strike="noStrike" noProof="1"/>
              <a:t>单击此处编辑母版标题样式</a:t>
            </a:r>
            <a:endParaRPr lang="zh-CN" altLang="en-US" strike="noStrike" noProof="1"/>
          </a:p>
        </p:txBody>
      </p:sp>
      <p:sp>
        <p:nvSpPr>
          <p:cNvPr id="3" name="图片占位符 2"/>
          <p:cNvSpPr>
            <a:spLocks noGrp="1"/>
          </p:cNvSpPr>
          <p:nvPr>
            <p:ph type="pic" idx="1"/>
          </p:nvPr>
        </p:nvSpPr>
        <p:spPr>
          <a:xfrm>
            <a:off x="3887788" y="987425"/>
            <a:ext cx="4629150" cy="4873625"/>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fontAlgn="base"/>
            <a:endParaRPr lang="zh-CN" altLang="en-US" strike="noStrike" noProof="0"/>
          </a:p>
        </p:txBody>
      </p:sp>
      <p:sp>
        <p:nvSpPr>
          <p:cNvPr id="4" name="文本占位符 3"/>
          <p:cNvSpPr>
            <a:spLocks noGrp="1"/>
          </p:cNvSpPr>
          <p:nvPr>
            <p:ph type="body" sz="half" idx="2" hasCustomPrompt="1"/>
          </p:nvPr>
        </p:nvSpPr>
        <p:spPr>
          <a:xfrm>
            <a:off x="630238" y="2057400"/>
            <a:ext cx="2949575"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base"/>
            <a:r>
              <a:rPr lang="zh-CN" altLang="en-US" strike="noStrike" noProof="1"/>
              <a:t>编辑母版文本样式</a:t>
            </a:r>
            <a:endParaRPr lang="zh-CN" altLang="en-US" strike="noStrike" noProof="1"/>
          </a:p>
        </p:txBody>
      </p:sp>
      <p:sp>
        <p:nvSpPr>
          <p:cNvPr id="5" name="Rectangle 4"/>
          <p:cNvSpPr>
            <a:spLocks noGrp="1" noChangeArrowheads="1"/>
          </p:cNvSpPr>
          <p:nvPr>
            <p:ph type="dt" sz="half" idx="10"/>
          </p:nvPr>
        </p:nvSpPr>
        <p:spPr>
          <a:xfrm>
            <a:off x="457200" y="6245225"/>
            <a:ext cx="2133600" cy="476250"/>
          </a:xfrm>
          <a:prstGeom prst="rect">
            <a:avLst/>
          </a:prstGeom>
        </p:spPr>
        <p:txBody>
          <a:bodyPr vert="horz" lIns="91440" tIns="45720" rIns="91440" bIns="45720" rtlCol="0" anchor="ctr"/>
          <a:lstStyle>
            <a:lvl1pPr>
              <a:defRPr/>
            </a:lvl1pPr>
          </a:lstStyle>
          <a:p>
            <a:pPr fontAlgn="base">
              <a:defRPr/>
            </a:pPr>
            <a:endParaRPr lang="en-US" noProof="1"/>
          </a:p>
        </p:txBody>
      </p:sp>
      <p:sp>
        <p:nvSpPr>
          <p:cNvPr id="6" name="Rectangle 6"/>
          <p:cNvSpPr>
            <a:spLocks noGrp="1" noChangeArrowheads="1"/>
          </p:cNvSpPr>
          <p:nvPr>
            <p:ph type="sldNum" sz="quarter" idx="11"/>
          </p:nvPr>
        </p:nvSpPr>
        <p:spPr>
          <a:xfrm>
            <a:off x="6553200" y="6245225"/>
            <a:ext cx="2362200" cy="476250"/>
          </a:xfrm>
          <a:prstGeom prst="rect">
            <a:avLst/>
          </a:prstGeom>
        </p:spPr>
        <p:txBody>
          <a:bodyPr vert="horz" lIns="91440" tIns="45720" rIns="91440" bIns="45720" rtlCol="0" anchor="ctr"/>
          <a:lstStyle>
            <a:lvl1pPr>
              <a:defRPr/>
            </a:lvl1pPr>
          </a:lstStyle>
          <a:p>
            <a:pPr fontAlgn="base">
              <a:defRPr/>
            </a:pPr>
            <a:endParaRPr lang="en-US" altLang="zh-CN" noProof="1"/>
          </a:p>
          <a:p>
            <a:pPr fontAlgn="base">
              <a:defRPr/>
            </a:pPr>
            <a:r>
              <a:rPr lang="en-US" altLang="zh-CN" noProof="1">
                <a:latin typeface="Arial" panose="020B0604020202020204" pitchFamily="34" charset="0"/>
                <a:ea typeface="宋体" panose="02010600030101010101" pitchFamily="2" charset="-122"/>
                <a:cs typeface="+mn-cs"/>
              </a:rPr>
              <a:t>                                </a:t>
            </a:r>
            <a:fld id="{CD47693A-B04C-417E-8C12-C2451AD56448}" type="slidenum">
              <a:rPr lang="en-US" altLang="zh-CN" noProof="1" smtClean="0">
                <a:solidFill>
                  <a:schemeClr val="bg1"/>
                </a:solidFill>
                <a:latin typeface="Arial" panose="020B0604020202020204" pitchFamily="34" charset="0"/>
                <a:ea typeface="宋体" panose="02010600030101010101" pitchFamily="2" charset="-122"/>
                <a:cs typeface="+mn-cs"/>
              </a:rPr>
            </a:fld>
            <a:endParaRPr lang="en-US" altLang="zh-CN" noProof="1">
              <a:solidFill>
                <a:schemeClr val="bg1"/>
              </a:solidFill>
            </a:endParaRPr>
          </a:p>
        </p:txBody>
      </p:sp>
      <p:sp>
        <p:nvSpPr>
          <p:cNvPr id="7" name="页脚占位符 6"/>
          <p:cNvSpPr>
            <a:spLocks noGrp="1"/>
          </p:cNvSpPr>
          <p:nvPr>
            <p:ph type="ftr" sz="quarter" idx="12"/>
          </p:nvPr>
        </p:nvSpPr>
        <p:spPr>
          <a:xfrm>
            <a:off x="3028950" y="6356350"/>
            <a:ext cx="3086100" cy="365125"/>
          </a:xfrm>
          <a:prstGeom prst="rect">
            <a:avLst/>
          </a:prstGeom>
        </p:spPr>
        <p:txBody>
          <a:bodyPr vert="horz" lIns="91440" tIns="45720" rIns="91440" bIns="45720" rtlCol="0" anchor="ctr"/>
          <a:p>
            <a:pPr fontAlgn="base">
              <a:defRPr/>
            </a:pPr>
            <a:endParaRPr lang="zh-CN" altLang="en-US"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矩形 12"/>
          <p:cNvSpPr/>
          <p:nvPr/>
        </p:nvSpPr>
        <p:spPr>
          <a:xfrm>
            <a:off x="0" y="0"/>
            <a:ext cx="9144000" cy="760413"/>
          </a:xfrm>
          <a:prstGeom prst="rect">
            <a:avLst/>
          </a:prstGeom>
          <a:solidFill>
            <a:srgbClr val="1A56A8"/>
          </a:solidFill>
          <a:ln w="9525">
            <a:noFill/>
          </a:ln>
        </p:spPr>
        <p:txBody>
          <a:bodyPr anchor="ctr"/>
          <a:p>
            <a:pPr lvl="0" indent="0" algn="ctr" eaLnBrk="0" hangingPunct="0">
              <a:buFont typeface="Arial" panose="020B0604020202020204" pitchFamily="34" charset="0"/>
              <a:buNone/>
            </a:pPr>
            <a:endParaRPr lang="zh-CN" altLang="en-US">
              <a:solidFill>
                <a:srgbClr val="FFFFFF"/>
              </a:solidFill>
              <a:latin typeface="Calibri" panose="020F0502020204030204" pitchFamily="34" charset="0"/>
              <a:ea typeface="宋体" panose="02010600030101010101" pitchFamily="2" charset="-122"/>
            </a:endParaRPr>
          </a:p>
        </p:txBody>
      </p:sp>
      <p:sp>
        <p:nvSpPr>
          <p:cNvPr id="1027" name="矩形 6"/>
          <p:cNvSpPr/>
          <p:nvPr userDrawn="1"/>
        </p:nvSpPr>
        <p:spPr>
          <a:xfrm>
            <a:off x="5410200" y="6554788"/>
            <a:ext cx="3732213" cy="303212"/>
          </a:xfrm>
          <a:prstGeom prst="rect">
            <a:avLst/>
          </a:prstGeom>
          <a:solidFill>
            <a:srgbClr val="A6A6A6"/>
          </a:solidFill>
          <a:ln w="9525">
            <a:noFill/>
          </a:ln>
        </p:spPr>
        <p:txBody>
          <a:bodyPr anchor="ctr"/>
          <a:p>
            <a:pPr lvl="0" indent="0" eaLnBrk="0" hangingPunct="0">
              <a:buFont typeface="Arial" panose="020B0604020202020204" pitchFamily="34" charset="0"/>
              <a:buNone/>
            </a:pPr>
            <a:endParaRPr lang="zh-CN" altLang="en-US" sz="1600" b="1" dirty="0">
              <a:solidFill>
                <a:srgbClr val="1A56A8"/>
              </a:solidFill>
              <a:latin typeface="微软雅黑" panose="020B0503020204020204" pitchFamily="34" charset="-122"/>
              <a:ea typeface="微软雅黑" panose="020B0503020204020204" pitchFamily="34" charset="-122"/>
            </a:endParaRPr>
          </a:p>
        </p:txBody>
      </p:sp>
      <p:sp>
        <p:nvSpPr>
          <p:cNvPr id="1028" name="矩形 7"/>
          <p:cNvSpPr/>
          <p:nvPr/>
        </p:nvSpPr>
        <p:spPr>
          <a:xfrm>
            <a:off x="0" y="6556375"/>
            <a:ext cx="5473700" cy="301625"/>
          </a:xfrm>
          <a:prstGeom prst="rect">
            <a:avLst/>
          </a:prstGeom>
          <a:solidFill>
            <a:srgbClr val="1A56A8"/>
          </a:solidFill>
          <a:ln w="9525">
            <a:noFill/>
          </a:ln>
        </p:spPr>
        <p:txBody>
          <a:bodyPr anchor="ctr"/>
          <a:p>
            <a:pPr lvl="0" indent="0" algn="ctr" eaLnBrk="0" hangingPunct="0">
              <a:buFont typeface="Arial" panose="020B0604020202020204" pitchFamily="34" charset="0"/>
              <a:buNone/>
            </a:pPr>
            <a:endParaRPr lang="zh-CN" altLang="en-US">
              <a:solidFill>
                <a:srgbClr val="FFFFFF"/>
              </a:solidFill>
              <a:latin typeface="Calibri" panose="020F0502020204030204" pitchFamily="34" charset="0"/>
              <a:ea typeface="宋体" panose="02010600030101010101" pitchFamily="2" charset="-122"/>
            </a:endParaRPr>
          </a:p>
        </p:txBody>
      </p:sp>
      <p:pic>
        <p:nvPicPr>
          <p:cNvPr id="1029" name="Picture 14" descr="bannnerLOGO红"/>
          <p:cNvPicPr>
            <a:picLocks noChangeAspect="1"/>
          </p:cNvPicPr>
          <p:nvPr userDrawn="1"/>
        </p:nvPicPr>
        <p:blipFill>
          <a:blip r:embed="rId12">
            <a:clrChange>
              <a:clrFrom>
                <a:srgbClr val="FDFDFD"/>
              </a:clrFrom>
              <a:clrTo>
                <a:srgbClr val="FDFDFD">
                  <a:alpha val="0"/>
                </a:srgbClr>
              </a:clrTo>
            </a:clrChange>
          </a:blip>
          <a:stretch>
            <a:fillRect/>
          </a:stretch>
        </p:blipFill>
        <p:spPr>
          <a:xfrm>
            <a:off x="8355013" y="76200"/>
            <a:ext cx="712787" cy="914400"/>
          </a:xfrm>
          <a:prstGeom prst="rect">
            <a:avLst/>
          </a:prstGeom>
          <a:noFill/>
          <a:ln w="9525">
            <a:noFill/>
          </a:ln>
        </p:spPr>
      </p:pic>
      <p:sp>
        <p:nvSpPr>
          <p:cNvPr id="1030" name="标题占位符 2"/>
          <p:cNvSpPr>
            <a:spLocks noGrp="1"/>
          </p:cNvSpPr>
          <p:nvPr>
            <p:ph type="title"/>
          </p:nvPr>
        </p:nvSpPr>
        <p:spPr>
          <a:xfrm>
            <a:off x="628650" y="365125"/>
            <a:ext cx="7886700" cy="1325563"/>
          </a:xfrm>
          <a:prstGeom prst="rect">
            <a:avLst/>
          </a:prstGeom>
          <a:noFill/>
          <a:ln w="9525">
            <a:noFill/>
          </a:ln>
        </p:spPr>
        <p:txBody>
          <a:bodyPr wrap="square" lIns="91440" tIns="45720" rIns="91440" bIns="45720" anchor="ctr"/>
          <a:p>
            <a:pPr lvl="0"/>
            <a:r>
              <a:rPr lang="zh-CN" altLang="en-US"/>
              <a:t>单击此处编辑母版标题样式</a:t>
            </a:r>
            <a:endParaRPr lang="zh-CN" altLang="en-US"/>
          </a:p>
        </p:txBody>
      </p:sp>
      <p:sp>
        <p:nvSpPr>
          <p:cNvPr id="1031" name="文本占位符 3"/>
          <p:cNvSpPr>
            <a:spLocks noGrp="1"/>
          </p:cNvSpPr>
          <p:nvPr>
            <p:ph type="body"/>
          </p:nvPr>
        </p:nvSpPr>
        <p:spPr>
          <a:xfrm>
            <a:off x="628650" y="1825625"/>
            <a:ext cx="7886700" cy="4351338"/>
          </a:xfrm>
          <a:prstGeom prst="rect">
            <a:avLst/>
          </a:prstGeom>
          <a:noFill/>
          <a:ln w="9525">
            <a:noFill/>
          </a:ln>
        </p:spPr>
        <p:txBody>
          <a:bodyPr wrap="square" lIns="91440" tIns="45720" rIns="91440" bIns="45720" anchor="t"/>
          <a:p>
            <a:pPr lvl="0" indent="-342900"/>
            <a:r>
              <a:rPr lang="zh-CN" altLang="en-US"/>
              <a:t>单击此处编辑母版文本样式</a:t>
            </a:r>
            <a:endParaRPr lang="zh-CN" altLang="en-US"/>
          </a:p>
          <a:p>
            <a:pPr lvl="1" indent="-285750"/>
            <a:r>
              <a:rPr lang="zh-CN" altLang="en-US"/>
              <a:t>二级</a:t>
            </a:r>
            <a:endParaRPr lang="zh-CN" altLang="en-US"/>
          </a:p>
          <a:p>
            <a:pPr lvl="2" indent="-228600"/>
            <a:r>
              <a:rPr lang="zh-CN" altLang="en-US"/>
              <a:t>三级</a:t>
            </a:r>
            <a:endParaRPr lang="zh-CN" altLang="en-US"/>
          </a:p>
          <a:p>
            <a:pPr lvl="3" indent="-228600"/>
            <a:r>
              <a:rPr lang="zh-CN" altLang="en-US"/>
              <a:t>四级</a:t>
            </a:r>
            <a:endParaRPr lang="zh-CN" altLang="en-US"/>
          </a:p>
          <a:p>
            <a:pPr lvl="4" indent="-228600"/>
            <a:r>
              <a:rPr lang="zh-CN" altLang="en-US"/>
              <a:t>五级</a:t>
            </a:r>
            <a:endParaRPr lang="zh-CN" altLang="en-US"/>
          </a:p>
        </p:txBody>
      </p:sp>
      <p:sp>
        <p:nvSpPr>
          <p:cNvPr id="5" name="日期占位符 4"/>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defRPr/>
            </a:pPr>
            <a:fld id="{F61ADDD1-3135-4273-A192-1F618184762E}" type="datetimeFigureOut">
              <a:rPr lang="zh-CN" altLang="en-US" strike="noStrike" noProof="1">
                <a:latin typeface="Arial" panose="020B0604020202020204" pitchFamily="34" charset="0"/>
                <a:ea typeface="宋体" panose="02010600030101010101" pitchFamily="2" charset="-122"/>
                <a:cs typeface="+mn-cs"/>
              </a:rPr>
            </a:fld>
            <a:endParaRPr lang="zh-CN" altLang="en-US" strike="noStrike" noProof="1"/>
          </a:p>
        </p:txBody>
      </p:sp>
      <p:sp>
        <p:nvSpPr>
          <p:cNvPr id="6" name="页脚占位符 5"/>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defRPr/>
            </a:pPr>
            <a:endParaRPr lang="zh-CN" altLang="en-US" strike="noStrike" noProof="1"/>
          </a:p>
        </p:txBody>
      </p:sp>
      <p:sp>
        <p:nvSpPr>
          <p:cNvPr id="7" name="灯片编号占位符 6"/>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defRPr/>
            </a:pPr>
            <a:fld id="{7F1ECA11-A2D5-49AE-9456-151A66E97DDE}"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pn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4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0.png"/></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2.jpe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3.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pn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png"/></Relationships>
</file>

<file path=ppt/slides/_rels/slide7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image" Target="../media/image61.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6.png"/></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image" Target="../media/image67.png"/></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0.png"/></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1.png"/></Relationships>
</file>

<file path=ppt/slides/_rels/slide7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75.png"/><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6.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8.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9.png"/></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1.png"/><Relationship Id="rId1" Type="http://schemas.openxmlformats.org/officeDocument/2006/relationships/image" Target="../media/image80.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2.png"/></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image" Target="../media/image83.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7.png"/><Relationship Id="rId1" Type="http://schemas.openxmlformats.org/officeDocument/2006/relationships/image" Target="../media/image86.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8.png"/></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8.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9.png"/></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3" name="标题 1"/>
          <p:cNvSpPr txBox="1"/>
          <p:nvPr/>
        </p:nvSpPr>
        <p:spPr bwMode="auto">
          <a:xfrm>
            <a:off x="36510" y="2082528"/>
            <a:ext cx="914400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defRPr sz="3200">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a:defRPr sz="2800">
                <a:solidFill>
                  <a:schemeClr val="tx1"/>
                </a:solidFill>
                <a:latin typeface="Calibri" panose="020F0502020204030204" pitchFamily="34" charset="0"/>
                <a:ea typeface="宋体" panose="02010600030101010101" pitchFamily="2" charset="-122"/>
              </a:defRPr>
            </a:lvl2pPr>
            <a:lvl3pPr>
              <a:defRPr sz="2400">
                <a:solidFill>
                  <a:schemeClr val="tx1"/>
                </a:solidFill>
                <a:latin typeface="Calibri" panose="020F0502020204030204" pitchFamily="34" charset="0"/>
                <a:ea typeface="宋体" panose="02010600030101010101" pitchFamily="2" charset="-122"/>
              </a:defRPr>
            </a:lvl3pPr>
            <a:lvl4pPr>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eaLnBrk="0" fontAlgn="base" hangingPunct="0">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eaLnBrk="1" fontAlgn="base" hangingPunct="1"/>
            <a:r>
              <a:rPr lang="zh-CN" altLang="en-US" sz="4400"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增值税发票管理新系统</a:t>
            </a:r>
            <a:endParaRPr lang="en-US" altLang="zh-CN" sz="4400"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algn="ctr" eaLnBrk="1" fontAlgn="base" hangingPunct="1"/>
            <a:r>
              <a:rPr lang="zh-CN" altLang="en-US" sz="4400"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（综合服务平台企业版）业务培训</a:t>
            </a:r>
            <a:endParaRPr lang="zh-CN" altLang="en-US" sz="4400"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3238500" y="4642485"/>
            <a:ext cx="3077845" cy="640080"/>
          </a:xfrm>
          <a:prstGeom prst="rect">
            <a:avLst/>
          </a:prstGeom>
          <a:noFill/>
        </p:spPr>
        <p:txBody>
          <a:bodyPr wrap="square" rtlCol="0">
            <a:spAutoFit/>
          </a:bodyPr>
          <a:p>
            <a:pPr algn="ctr"/>
            <a:r>
              <a:rPr lang="zh-CN" altLang="zh-CN"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国家税务总局广东省税务局</a:t>
            </a:r>
            <a:r>
              <a:rPr lang="en-US" altLang="zh-CN"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宋体" panose="02010600030101010101" pitchFamily="2" charset="-122"/>
                <a:cs typeface="+mn-cs"/>
              </a:rPr>
              <a:t>2019.10</a:t>
            </a:r>
            <a:endParaRPr lang="en-US" altLang="zh-CN" noProof="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1"/>
          <p:cNvSpPr>
            <a:spLocks noGrp="1"/>
          </p:cNvSpPr>
          <p:nvPr>
            <p:ph type="title"/>
          </p:nvPr>
        </p:nvSpPr>
        <p:spPr>
          <a:xfrm>
            <a:off x="530225" y="457200"/>
            <a:ext cx="8229600" cy="1143000"/>
          </a:xfrm>
        </p:spPr>
        <p:txBody>
          <a:bodyPr wrap="square" lIns="91440" tIns="45720" rIns="91440" bIns="45720" anchor="ctr"/>
          <a:p>
            <a:r>
              <a:rPr lang="zh-CN" altLang="zh-CN"/>
              <a:t>登陆注意点</a:t>
            </a:r>
            <a:endParaRPr lang="zh-CN" altLang="zh-CN"/>
          </a:p>
        </p:txBody>
      </p:sp>
      <p:sp>
        <p:nvSpPr>
          <p:cNvPr id="3" name="内容占位符 2"/>
          <p:cNvSpPr>
            <a:spLocks noGrp="1"/>
          </p:cNvSpPr>
          <p:nvPr>
            <p:ph idx="1" hasCustomPrompt="1"/>
          </p:nvPr>
        </p:nvSpPr>
        <p:spPr>
          <a:xfrm>
            <a:off x="457200" y="1204913"/>
            <a:ext cx="8229600" cy="5110163"/>
          </a:xfrm>
        </p:spPr>
        <p:txBody>
          <a:bodyPr/>
          <a:lstStyle/>
          <a:p>
            <a:pPr fontAlgn="base"/>
            <a:r>
              <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注意事项：</a:t>
            </a:r>
            <a:endPar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fontAlgn="base"/>
            <a:r>
              <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IE8</a:t>
            </a:r>
            <a:r>
              <a:rPr lang="zh-CN"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以管理员身份打开，支持</a:t>
            </a:r>
            <a:r>
              <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Google</a:t>
            </a:r>
            <a:r>
              <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、火狐。</a:t>
            </a:r>
            <a:endPar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fontAlgn="base"/>
            <a:r>
              <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a:t>
            </a:r>
            <a:r>
              <a:rPr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点击“首次访问请下载驱动程序和应用客户端”的链接，将driver&amp;client.7z压缩包下载至本地硬盘, 纳税人可根据开票盘类型安装相应控件</a:t>
            </a:r>
            <a:r>
              <a:rPr 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a:t>
            </a:r>
            <a:endParaRPr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fontAlgn="base"/>
            <a:r>
              <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、安装控件时需要关闭浏览器。</a:t>
            </a:r>
            <a:endPar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fontAlgn="base"/>
            <a:r>
              <a:rPr lang="en-US" altLang="zh-CN"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strike="noStrike" noProof="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、右上角有操作指南和常见问题说明。</a:t>
            </a:r>
            <a:endParaRPr lang="zh-CN" altLang="en-US" strike="noStrike" noProof="1"/>
          </a:p>
          <a:p>
            <a:pPr fontAlgn="base"/>
            <a:endParaRPr lang="zh-CN" altLang="en-US" strike="noStrike" noProof="1"/>
          </a:p>
        </p:txBody>
      </p:sp>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p>
        </p:txBody>
      </p:sp>
      <p:sp>
        <p:nvSpPr>
          <p:cNvPr id="5" name="文本框 4"/>
          <p:cNvSpPr txBox="1"/>
          <p:nvPr/>
        </p:nvSpPr>
        <p:spPr>
          <a:xfrm>
            <a:off x="1010919" y="88900"/>
            <a:ext cx="1059816" cy="583565"/>
          </a:xfrm>
          <a:prstGeom prst="rect">
            <a:avLst/>
          </a:prstGeom>
          <a:noFill/>
        </p:spPr>
        <p:txBody>
          <a:bodyPr wrap="square" rtlCol="0" anchor="t">
            <a:spAutoFit/>
          </a:bodyPr>
          <a:p>
            <a:r>
              <a:rPr lang="zh-CN" altLang="en-US" sz="3200" b="1"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登录</a:t>
            </a:r>
            <a:endParaRPr lang="zh-CN" altLang="en-US" sz="3200" b="1"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p>
        </p:txBody>
      </p:sp>
      <p:pic>
        <p:nvPicPr>
          <p:cNvPr id="28674" name="内容占位符 4"/>
          <p:cNvPicPr>
            <a:picLocks noGrp="1" noChangeAspect="1"/>
          </p:cNvPicPr>
          <p:nvPr>
            <p:ph idx="1" hasCustomPrompt="1"/>
          </p:nvPr>
        </p:nvPicPr>
        <p:blipFill>
          <a:blip r:embed="rId1"/>
          <a:stretch>
            <a:fillRect/>
          </a:stretch>
        </p:blipFill>
        <p:spPr>
          <a:xfrm>
            <a:off x="101600" y="1893888"/>
            <a:ext cx="4727575" cy="2946400"/>
          </a:xfrm>
        </p:spPr>
      </p:pic>
      <p:pic>
        <p:nvPicPr>
          <p:cNvPr id="28675" name="图片 5"/>
          <p:cNvPicPr>
            <a:picLocks noChangeAspect="1"/>
          </p:cNvPicPr>
          <p:nvPr/>
        </p:nvPicPr>
        <p:blipFill>
          <a:blip r:embed="rId2"/>
          <a:stretch>
            <a:fillRect/>
          </a:stretch>
        </p:blipFill>
        <p:spPr>
          <a:xfrm>
            <a:off x="4024313" y="1893888"/>
            <a:ext cx="5199062" cy="3071812"/>
          </a:xfrm>
          <a:prstGeom prst="rect">
            <a:avLst/>
          </a:prstGeom>
          <a:noFill/>
          <a:ln w="9525">
            <a:noFill/>
          </a:ln>
        </p:spPr>
      </p:pic>
      <p:sp>
        <p:nvSpPr>
          <p:cNvPr id="2" name="文本框 1"/>
          <p:cNvSpPr txBox="1"/>
          <p:nvPr/>
        </p:nvSpPr>
        <p:spPr>
          <a:xfrm>
            <a:off x="1010919" y="88900"/>
            <a:ext cx="1059816" cy="583565"/>
          </a:xfrm>
          <a:prstGeom prst="rect">
            <a:avLst/>
          </a:prstGeom>
          <a:noFill/>
        </p:spPr>
        <p:txBody>
          <a:bodyPr wrap="square" rtlCol="0" anchor="t">
            <a:spAutoFit/>
          </a:bodyPr>
          <a:p>
            <a:r>
              <a:rPr lang="zh-CN" altLang="en-US" sz="3200" b="1"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登录</a:t>
            </a:r>
            <a:endParaRPr lang="zh-CN" altLang="en-US" sz="3200" b="1" noProof="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1979613" y="1628775"/>
            <a:ext cx="4824413"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一、首页</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29699"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
        <p:nvSpPr>
          <p:cNvPr id="29700" name="矩形 6"/>
          <p:cNvSpPr/>
          <p:nvPr/>
        </p:nvSpPr>
        <p:spPr>
          <a:xfrm>
            <a:off x="1042988" y="2957513"/>
            <a:ext cx="7273925" cy="922020"/>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r>
              <a:rPr lang="zh-CN" altLang="en-US" dirty="0">
                <a:latin typeface="Arial" panose="020B0604020202020204" pitchFamily="34" charset="0"/>
                <a:ea typeface="宋体" panose="02010600030101010101" pitchFamily="2" charset="-122"/>
              </a:rPr>
              <a:t>登录成功后，系统会自动跳转到首页。首页对该户纳税人的税款所属期、各类发票抵扣情况、已认证转为非正常发票和申报状态等进行了整体的展示。</a:t>
            </a:r>
            <a:endParaRPr lang="zh-CN" altLang="zh-CN" dirty="0">
              <a:latin typeface="Arial" panose="020B0604020202020204" pitchFamily="34" charset="0"/>
              <a:ea typeface="宋体" panose="02010600030101010101" pitchFamily="2"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9" name="矩形 8"/>
          <p:cNvSpPr/>
          <p:nvPr/>
        </p:nvSpPr>
        <p:spPr>
          <a:xfrm>
            <a:off x="1259631" y="97466"/>
            <a:ext cx="3456386" cy="523220"/>
          </a:xfrm>
          <a:prstGeom prst="rect">
            <a:avLst/>
          </a:prstGeom>
        </p:spPr>
        <p:txBody>
          <a:bodyPr wrap="square">
            <a:spAutoFit/>
          </a:bodyPr>
          <a:lstStyle/>
          <a:p>
            <a:pPr eaLnBrk="1" fontAlgn="base" hangingPunct="1"/>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首页</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工作台</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endParaRPr>
          </a:p>
        </p:txBody>
      </p:sp>
      <p:pic>
        <p:nvPicPr>
          <p:cNvPr id="30723" name="图片 1"/>
          <p:cNvPicPr>
            <a:picLocks noChangeAspect="1"/>
          </p:cNvPicPr>
          <p:nvPr/>
        </p:nvPicPr>
        <p:blipFill>
          <a:blip r:embed="rId1"/>
          <a:stretch>
            <a:fillRect/>
          </a:stretch>
        </p:blipFill>
        <p:spPr>
          <a:xfrm>
            <a:off x="250825" y="985838"/>
            <a:ext cx="8569325" cy="5611812"/>
          </a:xfrm>
          <a:prstGeom prst="rect">
            <a:avLst/>
          </a:prstGeom>
          <a:noFill/>
          <a:ln w="9525">
            <a:noFill/>
          </a:ln>
        </p:spPr>
      </p:pic>
      <p:sp>
        <p:nvSpPr>
          <p:cNvPr id="12" name="椭圆形标注 26"/>
          <p:cNvSpPr/>
          <p:nvPr/>
        </p:nvSpPr>
        <p:spPr>
          <a:xfrm rot="21359996">
            <a:off x="147638" y="2482850"/>
            <a:ext cx="1768475" cy="941388"/>
          </a:xfrm>
          <a:prstGeom prst="wedgeEllipseCallout">
            <a:avLst>
              <a:gd name="adj1" fmla="val 34333"/>
              <a:gd name="adj2" fmla="val 56105"/>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可查看当前属期各类发票勾选情况</a:t>
            </a:r>
            <a:endParaRPr lang="zh-CN" altLang="en-US" b="1" strike="noStrike" noProof="1" dirty="0">
              <a:solidFill>
                <a:schemeClr val="tx1"/>
              </a:solidFill>
            </a:endParaRPr>
          </a:p>
        </p:txBody>
      </p:sp>
      <p:sp>
        <p:nvSpPr>
          <p:cNvPr id="13" name="椭圆形标注 28"/>
          <p:cNvSpPr/>
          <p:nvPr/>
        </p:nvSpPr>
        <p:spPr>
          <a:xfrm>
            <a:off x="5016500" y="2019300"/>
            <a:ext cx="2159000" cy="1341438"/>
          </a:xfrm>
          <a:prstGeom prst="wedgeEllipseCallout">
            <a:avLst>
              <a:gd name="adj1" fmla="val -5689"/>
              <a:gd name="adj2" fmla="val 12703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注销勾选后可在所属期所在自然月确认签名</a:t>
            </a:r>
            <a:endParaRPr lang="zh-CN" altLang="en-US" b="1" strike="noStrike" noProof="1" dirty="0">
              <a:solidFill>
                <a:schemeClr val="tx1"/>
              </a:solidFill>
            </a:endParaRPr>
          </a:p>
        </p:txBody>
      </p:sp>
      <p:sp>
        <p:nvSpPr>
          <p:cNvPr id="14" name="椭圆形标注 24"/>
          <p:cNvSpPr/>
          <p:nvPr/>
        </p:nvSpPr>
        <p:spPr>
          <a:xfrm>
            <a:off x="7426325" y="1970088"/>
            <a:ext cx="1944688" cy="720725"/>
          </a:xfrm>
          <a:prstGeom prst="wedgeEllipseCallout">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可更换年份</a:t>
            </a:r>
            <a:endParaRPr lang="zh-CN" altLang="en-US" b="1" strike="noStrike" noProof="1" dirty="0">
              <a:solidFill>
                <a:schemeClr val="tx1"/>
              </a:solidFill>
            </a:endParaRPr>
          </a:p>
        </p:txBody>
      </p:sp>
      <p:sp>
        <p:nvSpPr>
          <p:cNvPr id="15" name="椭圆形标注 27"/>
          <p:cNvSpPr/>
          <p:nvPr/>
        </p:nvSpPr>
        <p:spPr>
          <a:xfrm>
            <a:off x="1439863" y="5608638"/>
            <a:ext cx="2160588" cy="800100"/>
          </a:xfrm>
          <a:prstGeom prst="wedgeEllipseCallout">
            <a:avLst>
              <a:gd name="adj1" fmla="val -50708"/>
              <a:gd name="adj2" fmla="val -6517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可查看非正常发票勾选情况</a:t>
            </a:r>
            <a:endParaRPr lang="zh-CN" altLang="en-US" b="1" strike="noStrike" noProof="1" dirty="0">
              <a:solidFill>
                <a:schemeClr val="tx1"/>
              </a:solidFill>
            </a:endParaRPr>
          </a:p>
        </p:txBody>
      </p:sp>
      <p:sp>
        <p:nvSpPr>
          <p:cNvPr id="16" name="椭圆形标注 28"/>
          <p:cNvSpPr/>
          <p:nvPr/>
        </p:nvSpPr>
        <p:spPr>
          <a:xfrm rot="180107">
            <a:off x="5046663" y="5254625"/>
            <a:ext cx="1770063" cy="503238"/>
          </a:xfrm>
          <a:prstGeom prst="wedgeEllipseCallout">
            <a:avLst>
              <a:gd name="adj1" fmla="val 4572"/>
              <a:gd name="adj2" fmla="val 9823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可切换历史月份</a:t>
            </a:r>
            <a:endParaRPr lang="zh-CN" altLang="en-US" b="1" strike="noStrike" noProof="1" dirty="0">
              <a:solidFill>
                <a:schemeClr val="tx1"/>
              </a:solidFill>
            </a:endParaRPr>
          </a:p>
        </p:txBody>
      </p:sp>
      <p:sp>
        <p:nvSpPr>
          <p:cNvPr id="17" name="椭圆形标注 30"/>
          <p:cNvSpPr/>
          <p:nvPr/>
        </p:nvSpPr>
        <p:spPr>
          <a:xfrm flipH="1">
            <a:off x="6732588" y="4365625"/>
            <a:ext cx="2303463" cy="1511300"/>
          </a:xfrm>
          <a:prstGeom prst="wedgeEllipseCallout">
            <a:avLst>
              <a:gd name="adj1" fmla="val -34512"/>
              <a:gd name="adj2" fmla="val -55356"/>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征管获取状态为未申报或作废申报，并且在要回退月份的申报期内，可以回退</a:t>
            </a:r>
            <a:endParaRPr lang="zh-CN" altLang="en-US" b="1" strike="noStrike" noProof="1" dirty="0">
              <a:solidFill>
                <a:schemeClr val="tx1"/>
              </a:solidFill>
            </a:endParaRPr>
          </a:p>
          <a:p>
            <a:pPr algn="ctr" fontAlgn="auto">
              <a:spcBef>
                <a:spcPts val="0"/>
              </a:spcBef>
              <a:spcAft>
                <a:spcPts val="0"/>
              </a:spcAft>
            </a:pPr>
            <a:endParaRPr lang="zh-CN" altLang="en-US" b="1" strike="noStrike" noProof="1" dirty="0">
              <a:solidFill>
                <a:schemeClr val="tx1"/>
              </a:solidFill>
            </a:endParaRPr>
          </a:p>
        </p:txBody>
      </p:sp>
      <p:sp>
        <p:nvSpPr>
          <p:cNvPr id="3" name="圆角矩形 2"/>
          <p:cNvSpPr/>
          <p:nvPr/>
        </p:nvSpPr>
        <p:spPr>
          <a:xfrm>
            <a:off x="3429000" y="1219200"/>
            <a:ext cx="6096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100000">
                                          <p:val>
                                            <p:strVal val="#ppt_x"/>
                                          </p:val>
                                        </p:tav>
                                      </p:tavLst>
                                    </p:anim>
                                    <p:anim calcmode="lin" valueType="num">
                                      <p:cBhvr>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ppt_x</p:attrName>
                                        </p:attrNameLst>
                                      </p:cBhvr>
                                      <p:tavLst>
                                        <p:tav tm="0">
                                          <p:val>
                                            <p:strVal val="#ppt_x"/>
                                          </p:val>
                                        </p:tav>
                                        <p:tav tm="100000">
                                          <p:val>
                                            <p:strVal val="#ppt_x"/>
                                          </p:val>
                                        </p:tav>
                                      </p:tavLst>
                                    </p:anim>
                                    <p:anim calcmode="lin" valueType="num">
                                      <p:cBhvr>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p:cTn id="30" dur="500" fill="hold"/>
                                        <p:tgtEl>
                                          <p:spTgt spid="16"/>
                                        </p:tgtEl>
                                        <p:attrNameLst>
                                          <p:attrName>ppt_x</p:attrName>
                                        </p:attrNameLst>
                                      </p:cBhvr>
                                      <p:tavLst>
                                        <p:tav tm="0">
                                          <p:val>
                                            <p:strVal val="#ppt_x"/>
                                          </p:val>
                                        </p:tav>
                                        <p:tav tm="100000">
                                          <p:val>
                                            <p:strVal val="#ppt_x"/>
                                          </p:val>
                                        </p:tav>
                                      </p:tavLst>
                                    </p:anim>
                                    <p:anim calcmode="lin" valueType="num">
                                      <p:cBhvr>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circle(in)">
                                      <p:cBhvr>
                                        <p:cTn id="36"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16" grpId="0" bldLvl="0" animBg="1"/>
      <p:bldP spid="17"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矩形 4"/>
          <p:cNvSpPr/>
          <p:nvPr/>
        </p:nvSpPr>
        <p:spPr>
          <a:xfrm>
            <a:off x="1187624" y="97466"/>
            <a:ext cx="3456381" cy="523220"/>
          </a:xfrm>
          <a:prstGeom prst="rect">
            <a:avLst/>
          </a:prstGeom>
        </p:spPr>
        <p:txBody>
          <a:bodyPr wrap="square">
            <a:spAutoFit/>
          </a:bodyPr>
          <a:lstStyle/>
          <a:p>
            <a:pPr eaLnBrk="1" fontAlgn="base" hangingPunct="1"/>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首页</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工作台</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endParaRPr>
          </a:p>
        </p:txBody>
      </p:sp>
      <p:sp>
        <p:nvSpPr>
          <p:cNvPr id="31747" name="矩形 5"/>
          <p:cNvSpPr/>
          <p:nvPr/>
        </p:nvSpPr>
        <p:spPr>
          <a:xfrm>
            <a:off x="549275" y="1209675"/>
            <a:ext cx="2243138" cy="706438"/>
          </a:xfrm>
          <a:prstGeom prst="rect">
            <a:avLst/>
          </a:prstGeom>
          <a:noFill/>
          <a:ln w="9525">
            <a:noFill/>
          </a:ln>
        </p:spPr>
        <p:txBody>
          <a:bodyPr wrap="none" anchor="t">
            <a:spAutoFit/>
          </a:bodyPr>
          <a:p>
            <a:pPr eaLnBrk="0" hangingPunct="0"/>
            <a:r>
              <a:rPr lang="zh-CN" altLang="en-US" sz="4000" b="1" dirty="0">
                <a:latin typeface="Arial" panose="020B0604020202020204" pitchFamily="34" charset="0"/>
                <a:ea typeface="宋体" panose="02010600030101010101" pitchFamily="2" charset="-122"/>
              </a:rPr>
              <a:t>常见问题</a:t>
            </a:r>
            <a:endParaRPr lang="en-US" altLang="zh-CN" sz="4000" b="1" dirty="0">
              <a:latin typeface="Arial" panose="020B0604020202020204" pitchFamily="34" charset="0"/>
              <a:ea typeface="宋体" panose="02010600030101010101" pitchFamily="2" charset="-122"/>
            </a:endParaRPr>
          </a:p>
        </p:txBody>
      </p:sp>
      <p:sp>
        <p:nvSpPr>
          <p:cNvPr id="31748" name="矩形 6"/>
          <p:cNvSpPr/>
          <p:nvPr/>
        </p:nvSpPr>
        <p:spPr>
          <a:xfrm>
            <a:off x="547688" y="1917700"/>
            <a:ext cx="8047037" cy="313817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1</a:t>
            </a:r>
            <a:r>
              <a:rPr lang="zh-CN" altLang="zh-CN" b="1" dirty="0">
                <a:latin typeface="Arial" panose="020B0604020202020204" pitchFamily="34" charset="0"/>
                <a:ea typeface="宋体" panose="02010600030101010101" pitchFamily="2" charset="-122"/>
              </a:rPr>
              <a:t>回退税款所属期</a:t>
            </a:r>
            <a:endParaRPr lang="zh-CN"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       </a:t>
            </a:r>
            <a:r>
              <a:rPr lang="zh-CN" altLang="zh-CN" dirty="0">
                <a:latin typeface="Arial" panose="020B0604020202020204" pitchFamily="34" charset="0"/>
                <a:ea typeface="宋体" panose="02010600030101010101" pitchFamily="2" charset="-122"/>
              </a:rPr>
              <a:t>在企业符合回退税款所属期条件</a:t>
            </a:r>
            <a:r>
              <a:rPr lang="zh-CN" altLang="zh-CN">
                <a:latin typeface="Arial" panose="020B0604020202020204" pitchFamily="34" charset="0"/>
                <a:ea typeface="宋体" panose="02010600030101010101" pitchFamily="2" charset="-122"/>
              </a:rPr>
              <a:t>时，</a:t>
            </a:r>
            <a:r>
              <a:rPr lang="zh-CN" altLang="en-US">
                <a:latin typeface="Arial" panose="020B0604020202020204" pitchFamily="34" charset="0"/>
                <a:ea typeface="宋体" panose="02010600030101010101" pitchFamily="2" charset="-122"/>
              </a:rPr>
              <a:t>才会显示回退税款所属期按钮</a:t>
            </a:r>
            <a:r>
              <a:rPr lang="zh-CN" altLang="zh-CN">
                <a:latin typeface="Arial" panose="020B0604020202020204" pitchFamily="34" charset="0"/>
                <a:ea typeface="宋体" panose="02010600030101010101" pitchFamily="2" charset="-122"/>
              </a:rPr>
              <a:t>且</a:t>
            </a:r>
            <a:r>
              <a:rPr lang="zh-CN" altLang="zh-CN" dirty="0">
                <a:latin typeface="Arial" panose="020B0604020202020204" pitchFamily="34" charset="0"/>
                <a:ea typeface="宋体" panose="02010600030101010101" pitchFamily="2" charset="-122"/>
              </a:rPr>
              <a:t>企业需要回退税款所属期到上一期继续进行发票认证工作时</a:t>
            </a:r>
            <a:r>
              <a:rPr lang="zh-CN" altLang="en-US" dirty="0">
                <a:latin typeface="Arial" panose="020B0604020202020204" pitchFamily="34" charset="0"/>
                <a:ea typeface="宋体" panose="02010600030101010101" pitchFamily="2" charset="-122"/>
              </a:rPr>
              <a:t>方可进行回退所属期操作</a:t>
            </a:r>
            <a:r>
              <a:rPr lang="zh-CN" altLang="zh-CN" dirty="0">
                <a:latin typeface="Arial" panose="020B0604020202020204" pitchFamily="34" charset="0"/>
                <a:ea typeface="宋体" panose="02010600030101010101" pitchFamily="2" charset="-122"/>
              </a:rPr>
              <a:t>。</a:t>
            </a:r>
            <a:endParaRPr lang="zh-CN" altLang="zh-CN" dirty="0">
              <a:latin typeface="Arial" panose="020B0604020202020204" pitchFamily="34" charset="0"/>
              <a:ea typeface="宋体" panose="02010600030101010101" pitchFamily="2" charset="-122"/>
            </a:endParaRPr>
          </a:p>
          <a:p>
            <a:pPr eaLnBrk="0" hangingPunct="0"/>
            <a:r>
              <a:rPr lang="zh-CN" altLang="zh-CN" dirty="0">
                <a:latin typeface="Arial" panose="020B0604020202020204" pitchFamily="34" charset="0"/>
                <a:ea typeface="宋体" panose="02010600030101010101" pitchFamily="2" charset="-122"/>
              </a:rPr>
              <a:t>回退税款所属期具体条件如下：</a:t>
            </a:r>
            <a:endParaRPr lang="zh-CN" altLang="zh-CN" dirty="0">
              <a:latin typeface="Arial" panose="020B0604020202020204" pitchFamily="34" charset="0"/>
              <a:ea typeface="宋体" panose="02010600030101010101" pitchFamily="2" charset="-122"/>
            </a:endParaRPr>
          </a:p>
          <a:p>
            <a:pPr eaLnBrk="0" hangingPunct="0"/>
            <a:r>
              <a:rPr lang="zh-CN" altLang="zh-CN" dirty="0">
                <a:latin typeface="Arial" panose="020B0604020202020204" pitchFamily="34" charset="0"/>
                <a:ea typeface="宋体" panose="02010600030101010101" pitchFamily="2" charset="-122"/>
                <a:sym typeface="微软雅黑" panose="020B0503020204020204" pitchFamily="34" charset="-122"/>
              </a:rPr>
              <a:t>（1）上一属期撤销申报或征期截止日第二天平台未接收到已申报结果切换税款所属期到下期的；</a:t>
            </a:r>
            <a:endParaRPr lang="zh-CN" altLang="zh-CN" dirty="0">
              <a:latin typeface="Arial" panose="020B0604020202020204" pitchFamily="34" charset="0"/>
              <a:ea typeface="宋体" panose="02010600030101010101" pitchFamily="2" charset="-122"/>
            </a:endParaRPr>
          </a:p>
          <a:p>
            <a:pPr eaLnBrk="0" hangingPunct="0"/>
            <a:r>
              <a:rPr lang="zh-CN" altLang="zh-CN"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2</a:t>
            </a:r>
            <a:r>
              <a:rPr lang="zh-CN" altLang="zh-CN" dirty="0">
                <a:latin typeface="Arial" panose="020B0604020202020204" pitchFamily="34" charset="0"/>
                <a:ea typeface="宋体" panose="02010600030101010101" pitchFamily="2" charset="-122"/>
              </a:rPr>
              <a:t>）平台从征管获取到的需要回退的税款所属期申报结果为“未申报”</a:t>
            </a:r>
            <a:r>
              <a:rPr lang="zh-CN" altLang="en-US" dirty="0">
                <a:latin typeface="Arial" panose="020B0604020202020204" pitchFamily="34" charset="0"/>
                <a:ea typeface="宋体" panose="02010600030101010101" pitchFamily="2" charset="-122"/>
              </a:rPr>
              <a:t>或“作废申报”</a:t>
            </a:r>
            <a:r>
              <a:rPr lang="zh-CN" altLang="zh-CN" dirty="0">
                <a:latin typeface="Arial" panose="020B0604020202020204" pitchFamily="34" charset="0"/>
                <a:ea typeface="宋体" panose="02010600030101010101" pitchFamily="2" charset="-122"/>
              </a:rPr>
              <a:t>；</a:t>
            </a:r>
            <a:endParaRPr lang="zh-CN" altLang="zh-CN" dirty="0">
              <a:latin typeface="Arial" panose="020B0604020202020204" pitchFamily="34" charset="0"/>
              <a:ea typeface="宋体" panose="02010600030101010101" pitchFamily="2" charset="-122"/>
            </a:endParaRPr>
          </a:p>
          <a:p>
            <a:pPr eaLnBrk="0" hangingPunct="0"/>
            <a:r>
              <a:rPr lang="zh-CN" altLang="zh-CN"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3</a:t>
            </a:r>
            <a:r>
              <a:rPr lang="zh-CN" altLang="zh-CN" dirty="0">
                <a:latin typeface="Arial" panose="020B0604020202020204" pitchFamily="34" charset="0"/>
                <a:ea typeface="宋体" panose="02010600030101010101" pitchFamily="2" charset="-122"/>
              </a:rPr>
              <a:t>）回退税款所属期功能只在</a:t>
            </a:r>
            <a:r>
              <a:rPr lang="zh-CN" altLang="en-US" dirty="0">
                <a:latin typeface="Arial" panose="020B0604020202020204" pitchFamily="34" charset="0"/>
                <a:ea typeface="宋体" panose="02010600030101010101" pitchFamily="2" charset="-122"/>
              </a:rPr>
              <a:t>要回退属期的</a:t>
            </a:r>
            <a:r>
              <a:rPr lang="zh-CN" altLang="zh-CN" dirty="0">
                <a:latin typeface="Arial" panose="020B0604020202020204" pitchFamily="34" charset="0"/>
                <a:ea typeface="宋体" panose="02010600030101010101" pitchFamily="2" charset="-122"/>
              </a:rPr>
              <a:t>申报期内有效。</a:t>
            </a:r>
            <a:endParaRPr lang="zh-CN" altLang="zh-CN" dirty="0">
              <a:latin typeface="Arial" panose="020B0604020202020204" pitchFamily="34" charset="0"/>
              <a:ea typeface="宋体" panose="02010600030101010101" pitchFamily="2" charset="-122"/>
            </a:endParaRPr>
          </a:p>
        </p:txBody>
      </p:sp>
      <p:pic>
        <p:nvPicPr>
          <p:cNvPr id="31749" name="图片 1"/>
          <p:cNvPicPr>
            <a:picLocks noChangeAspect="1"/>
          </p:cNvPicPr>
          <p:nvPr/>
        </p:nvPicPr>
        <p:blipFill>
          <a:blip r:embed="rId1"/>
          <a:stretch>
            <a:fillRect/>
          </a:stretch>
        </p:blipFill>
        <p:spPr>
          <a:xfrm>
            <a:off x="684213" y="5133975"/>
            <a:ext cx="2695575" cy="1030288"/>
          </a:xfrm>
          <a:prstGeom prst="rect">
            <a:avLst/>
          </a:prstGeom>
          <a:noFill/>
          <a:ln w="9525">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矩形 4"/>
          <p:cNvSpPr/>
          <p:nvPr/>
        </p:nvSpPr>
        <p:spPr>
          <a:xfrm>
            <a:off x="1187624" y="97466"/>
            <a:ext cx="3456381" cy="523220"/>
          </a:xfrm>
          <a:prstGeom prst="rect">
            <a:avLst/>
          </a:prstGeom>
        </p:spPr>
        <p:txBody>
          <a:bodyPr wrap="square">
            <a:spAutoFit/>
          </a:bodyPr>
          <a:lstStyle/>
          <a:p>
            <a:pPr eaLnBrk="1" fontAlgn="base" hangingPunct="1"/>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首页</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工作台</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endParaRPr>
          </a:p>
        </p:txBody>
      </p:sp>
      <p:sp>
        <p:nvSpPr>
          <p:cNvPr id="32771" name="内容占位符 2"/>
          <p:cNvSpPr>
            <a:spLocks noGrp="1"/>
          </p:cNvSpPr>
          <p:nvPr>
            <p:ph idx="1" hasCustomPrompt="1"/>
          </p:nvPr>
        </p:nvSpPr>
        <p:spPr/>
        <p:txBody>
          <a:bodyPr wrap="square" lIns="91440" tIns="45720" rIns="91440" bIns="45720" anchor="t"/>
          <a:p>
            <a:r>
              <a:rPr lang="zh-CN" altLang="en-US" sz="2000">
                <a:latin typeface="仿宋_GB2312" panose="02010609030101010101" charset="-122"/>
                <a:ea typeface="仿宋_GB2312" panose="02010609030101010101" charset="-122"/>
              </a:rPr>
              <a:t>满足条件的企业在主界面点击</a:t>
            </a:r>
            <a:endParaRPr lang="zh-CN" altLang="en-US" sz="2000">
              <a:latin typeface="仿宋_GB2312" panose="02010609030101010101" charset="-122"/>
              <a:ea typeface="仿宋_GB2312" panose="02010609030101010101" charset="-122"/>
            </a:endParaRPr>
          </a:p>
        </p:txBody>
      </p:sp>
      <p:pic>
        <p:nvPicPr>
          <p:cNvPr id="32772" name="图片 7"/>
          <p:cNvPicPr>
            <a:picLocks noChangeAspect="1"/>
          </p:cNvPicPr>
          <p:nvPr/>
        </p:nvPicPr>
        <p:blipFill>
          <a:blip r:embed="rId1"/>
          <a:stretch>
            <a:fillRect/>
          </a:stretch>
        </p:blipFill>
        <p:spPr>
          <a:xfrm>
            <a:off x="4211638" y="1204913"/>
            <a:ext cx="1141412" cy="436562"/>
          </a:xfrm>
          <a:prstGeom prst="rect">
            <a:avLst/>
          </a:prstGeom>
          <a:noFill/>
          <a:ln w="9525">
            <a:noFill/>
          </a:ln>
        </p:spPr>
      </p:pic>
      <p:pic>
        <p:nvPicPr>
          <p:cNvPr id="76" name="图片 76" descr="2"/>
          <p:cNvPicPr>
            <a:picLocks noChangeAspect="1"/>
          </p:cNvPicPr>
          <p:nvPr/>
        </p:nvPicPr>
        <p:blipFill>
          <a:blip r:embed="rId2"/>
          <a:stretch>
            <a:fillRect/>
          </a:stretch>
        </p:blipFill>
        <p:spPr>
          <a:xfrm>
            <a:off x="542925" y="1708150"/>
            <a:ext cx="4313238" cy="2262188"/>
          </a:xfrm>
          <a:prstGeom prst="rect">
            <a:avLst/>
          </a:prstGeom>
          <a:noFill/>
          <a:ln w="9525">
            <a:noFill/>
          </a:ln>
        </p:spPr>
      </p:pic>
      <p:pic>
        <p:nvPicPr>
          <p:cNvPr id="84" name="图片 84" descr="3"/>
          <p:cNvPicPr>
            <a:picLocks noChangeAspect="1"/>
          </p:cNvPicPr>
          <p:nvPr/>
        </p:nvPicPr>
        <p:blipFill>
          <a:blip r:embed="rId3"/>
          <a:stretch>
            <a:fillRect/>
          </a:stretch>
        </p:blipFill>
        <p:spPr>
          <a:xfrm>
            <a:off x="5353050" y="1970088"/>
            <a:ext cx="3467100" cy="1504950"/>
          </a:xfrm>
          <a:prstGeom prst="rect">
            <a:avLst/>
          </a:prstGeom>
          <a:noFill/>
          <a:ln w="9525">
            <a:noFill/>
          </a:ln>
        </p:spPr>
      </p:pic>
      <p:pic>
        <p:nvPicPr>
          <p:cNvPr id="348" name="图片 348"/>
          <p:cNvPicPr>
            <a:picLocks noChangeAspect="1"/>
          </p:cNvPicPr>
          <p:nvPr/>
        </p:nvPicPr>
        <p:blipFill>
          <a:blip r:embed="rId4"/>
          <a:stretch>
            <a:fillRect/>
          </a:stretch>
        </p:blipFill>
        <p:spPr>
          <a:xfrm>
            <a:off x="198438" y="4298950"/>
            <a:ext cx="4324350" cy="2116138"/>
          </a:xfrm>
          <a:prstGeom prst="rect">
            <a:avLst/>
          </a:prstGeom>
          <a:noFill/>
          <a:ln w="9525">
            <a:noFill/>
          </a:ln>
        </p:spPr>
      </p:pic>
      <p:pic>
        <p:nvPicPr>
          <p:cNvPr id="86" name="图片 86" descr="5"/>
          <p:cNvPicPr>
            <a:picLocks noChangeAspect="1"/>
          </p:cNvPicPr>
          <p:nvPr/>
        </p:nvPicPr>
        <p:blipFill>
          <a:blip r:embed="rId5"/>
          <a:stretch>
            <a:fillRect/>
          </a:stretch>
        </p:blipFill>
        <p:spPr>
          <a:xfrm>
            <a:off x="4683125" y="4841875"/>
            <a:ext cx="4333875" cy="1397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blinds(horizontal)">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blinds(horizontal)">
                                      <p:cBhvr>
                                        <p:cTn id="12" dur="500"/>
                                        <p:tgtEl>
                                          <p:spTgt spid="8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48"/>
                                        </p:tgtEl>
                                        <p:attrNameLst>
                                          <p:attrName>style.visibility</p:attrName>
                                        </p:attrNameLst>
                                      </p:cBhvr>
                                      <p:to>
                                        <p:strVal val="visible"/>
                                      </p:to>
                                    </p:set>
                                    <p:animEffect transition="in" filter="blinds(horizontal)">
                                      <p:cBhvr>
                                        <p:cTn id="17" dur="500"/>
                                        <p:tgtEl>
                                          <p:spTgt spid="34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6"/>
                                        </p:tgtEl>
                                        <p:attrNameLst>
                                          <p:attrName>style.visibility</p:attrName>
                                        </p:attrNameLst>
                                      </p:cBhvr>
                                      <p:to>
                                        <p:strVal val="visible"/>
                                      </p:to>
                                    </p:set>
                                    <p:animEffect transition="in" filter="blinds(horizontal)">
                                      <p:cBhvr>
                                        <p:cTn id="22"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矩形 4"/>
          <p:cNvSpPr/>
          <p:nvPr/>
        </p:nvSpPr>
        <p:spPr>
          <a:xfrm>
            <a:off x="1187624" y="97466"/>
            <a:ext cx="3456381" cy="523220"/>
          </a:xfrm>
          <a:prstGeom prst="rect">
            <a:avLst/>
          </a:prstGeom>
        </p:spPr>
        <p:txBody>
          <a:bodyPr wrap="square">
            <a:spAutoFit/>
          </a:bodyPr>
          <a:lstStyle/>
          <a:p>
            <a:pPr eaLnBrk="1" fontAlgn="base" hangingPunct="1"/>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首页</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工作台</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endParaRPr>
          </a:p>
        </p:txBody>
      </p:sp>
      <p:sp>
        <p:nvSpPr>
          <p:cNvPr id="33795" name="矩形 9"/>
          <p:cNvSpPr/>
          <p:nvPr/>
        </p:nvSpPr>
        <p:spPr>
          <a:xfrm>
            <a:off x="557213" y="968375"/>
            <a:ext cx="8029575" cy="365760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2</a:t>
            </a:r>
            <a:r>
              <a:rPr lang="zh-CN" altLang="en-US" b="1" dirty="0">
                <a:latin typeface="Arial" panose="020B0604020202020204" pitchFamily="34" charset="0"/>
                <a:ea typeface="宋体" panose="02010600030101010101" pitchFamily="2" charset="-122"/>
              </a:rPr>
              <a:t>注销勾选</a:t>
            </a:r>
            <a:endParaRPr lang="en-US" altLang="zh-CN" b="1"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         </a:t>
            </a:r>
            <a:r>
              <a:rPr lang="zh-CN" altLang="en-US" dirty="0">
                <a:latin typeface="仿宋_GB2312" panose="02010609030101010101" charset="-122"/>
                <a:ea typeface="仿宋_GB2312" panose="02010609030101010101" charset="-122"/>
                <a:sym typeface="微软雅黑" panose="020B0503020204020204" pitchFamily="34" charset="-122"/>
              </a:rPr>
              <a:t>对于有需要注销勾选的企业，首页新增了注销勾选按钮。当纳税人在完成当期税款所属期申报后（例如当前月份为</a:t>
            </a:r>
            <a:r>
              <a:rPr lang="en-US" altLang="zh-CN" dirty="0">
                <a:latin typeface="仿宋_GB2312" panose="02010609030101010101" charset="-122"/>
                <a:ea typeface="仿宋_GB2312" panose="02010609030101010101" charset="-122"/>
                <a:sym typeface="微软雅黑" panose="020B0503020204020204" pitchFamily="34" charset="-122"/>
              </a:rPr>
              <a:t>7</a:t>
            </a:r>
            <a:r>
              <a:rPr lang="zh-CN" altLang="en-US" dirty="0">
                <a:latin typeface="仿宋_GB2312" panose="02010609030101010101" charset="-122"/>
                <a:ea typeface="仿宋_GB2312" panose="02010609030101010101" charset="-122"/>
                <a:sym typeface="微软雅黑" panose="020B0503020204020204" pitchFamily="34" charset="-122"/>
              </a:rPr>
              <a:t>月，当期税款所属期为</a:t>
            </a:r>
            <a:r>
              <a:rPr lang="en-US" altLang="zh-CN" dirty="0">
                <a:latin typeface="仿宋_GB2312" panose="02010609030101010101" charset="-122"/>
                <a:ea typeface="仿宋_GB2312" panose="02010609030101010101" charset="-122"/>
                <a:sym typeface="微软雅黑" panose="020B0503020204020204" pitchFamily="34" charset="-122"/>
              </a:rPr>
              <a:t>6</a:t>
            </a:r>
            <a:r>
              <a:rPr lang="zh-CN" altLang="en-US" dirty="0">
                <a:latin typeface="仿宋_GB2312" panose="02010609030101010101" charset="-122"/>
                <a:ea typeface="仿宋_GB2312" panose="02010609030101010101" charset="-122"/>
                <a:sym typeface="微软雅黑" panose="020B0503020204020204" pitchFamily="34" charset="-122"/>
              </a:rPr>
              <a:t>月），允许对下一税款所属期发票数据的确认（例如当前月份为</a:t>
            </a:r>
            <a:r>
              <a:rPr lang="en-US" altLang="zh-CN" dirty="0">
                <a:latin typeface="仿宋_GB2312" panose="02010609030101010101" charset="-122"/>
                <a:ea typeface="仿宋_GB2312" panose="02010609030101010101" charset="-122"/>
                <a:sym typeface="微软雅黑" panose="020B0503020204020204" pitchFamily="34" charset="-122"/>
              </a:rPr>
              <a:t>7</a:t>
            </a:r>
            <a:r>
              <a:rPr lang="zh-CN" altLang="en-US" dirty="0">
                <a:latin typeface="仿宋_GB2312" panose="02010609030101010101" charset="-122"/>
                <a:ea typeface="仿宋_GB2312" panose="02010609030101010101" charset="-122"/>
                <a:sym typeface="微软雅黑" panose="020B0503020204020204" pitchFamily="34" charset="-122"/>
              </a:rPr>
              <a:t>月，下一税款所属期为</a:t>
            </a:r>
            <a:r>
              <a:rPr lang="en-US" altLang="zh-CN" dirty="0">
                <a:latin typeface="仿宋_GB2312" panose="02010609030101010101" charset="-122"/>
                <a:ea typeface="仿宋_GB2312" panose="02010609030101010101" charset="-122"/>
                <a:sym typeface="微软雅黑" panose="020B0503020204020204" pitchFamily="34" charset="-122"/>
              </a:rPr>
              <a:t>7</a:t>
            </a:r>
            <a:r>
              <a:rPr lang="zh-CN" altLang="en-US" dirty="0">
                <a:latin typeface="仿宋_GB2312" panose="02010609030101010101" charset="-122"/>
                <a:ea typeface="仿宋_GB2312" panose="02010609030101010101" charset="-122"/>
                <a:sym typeface="微软雅黑" panose="020B0503020204020204" pitchFamily="34" charset="-122"/>
              </a:rPr>
              <a:t>月），实现下一税款所属期的注销申报功能注销勾选后可在所属期所在自然月进行确认签名（正常是次月才可进行确认签名）。注销勾选后还可撤销注</a:t>
            </a:r>
            <a:endParaRPr lang="zh-CN" altLang="en-US" dirty="0">
              <a:latin typeface="仿宋_GB2312" panose="02010609030101010101" charset="-122"/>
              <a:ea typeface="仿宋_GB2312" panose="02010609030101010101" charset="-122"/>
              <a:sym typeface="微软雅黑" panose="020B0503020204020204" pitchFamily="34" charset="-122"/>
            </a:endParaRPr>
          </a:p>
          <a:p>
            <a:pPr eaLnBrk="0" hangingPunct="0"/>
            <a:r>
              <a:rPr lang="zh-CN" altLang="en-US" dirty="0">
                <a:latin typeface="仿宋_GB2312" panose="02010609030101010101" charset="-122"/>
                <a:ea typeface="仿宋_GB2312" panose="02010609030101010101" charset="-122"/>
                <a:sym typeface="微软雅黑" panose="020B0503020204020204" pitchFamily="34" charset="-122"/>
              </a:rPr>
              <a:t>销勾选。</a:t>
            </a:r>
            <a:endParaRPr lang="zh-CN" altLang="en-US" dirty="0">
              <a:latin typeface="仿宋_GB2312" panose="02010609030101010101" charset="-122"/>
              <a:ea typeface="仿宋_GB2312" panose="02010609030101010101" charset="-122"/>
              <a:sym typeface="微软雅黑" panose="020B0503020204020204" pitchFamily="34" charset="-122"/>
            </a:endParaRPr>
          </a:p>
          <a:p>
            <a:pPr eaLnBrk="0" hangingPunct="0"/>
            <a:r>
              <a:rPr lang="en-US" altLang="zh-CN">
                <a:latin typeface="仿宋_GB2312" panose="02010609030101010101" charset="-122"/>
                <a:ea typeface="仿宋_GB2312" panose="02010609030101010101" charset="-122"/>
                <a:sym typeface="微软雅黑" panose="020B0503020204020204" pitchFamily="34" charset="-122"/>
              </a:rPr>
              <a:t>纳税人仅在注销税务登记时使用注销勾选功能。纳税人注销勾选后，需要完成注销申报。</a:t>
            </a:r>
            <a:endParaRPr lang="en-US" altLang="zh-CN">
              <a:latin typeface="仿宋_GB2312" panose="02010609030101010101" charset="-122"/>
              <a:ea typeface="仿宋_GB2312" panose="02010609030101010101" charset="-122"/>
              <a:sym typeface="微软雅黑" panose="020B0503020204020204" pitchFamily="34" charset="-122"/>
            </a:endParaRPr>
          </a:p>
          <a:p>
            <a:pPr eaLnBrk="0" hangingPunct="0"/>
            <a:r>
              <a:rPr lang="en-US" altLang="zh-CN" dirty="0">
                <a:latin typeface="仿宋_GB2312" panose="02010609030101010101" charset="-122"/>
                <a:ea typeface="仿宋_GB2312" panose="02010609030101010101" charset="-122"/>
                <a:sym typeface="微软雅黑" panose="020B0503020204020204" pitchFamily="34" charset="-122"/>
              </a:rPr>
              <a:t>进入首页，可看到注销勾选按钮的，即可进行注销勾选操作</a:t>
            </a:r>
            <a:r>
              <a:rPr lang="zh-CN" altLang="en-US" dirty="0">
                <a:latin typeface="仿宋_GB2312" panose="02010609030101010101" charset="-122"/>
                <a:ea typeface="仿宋_GB2312" panose="02010609030101010101" charset="-122"/>
                <a:sym typeface="微软雅黑" panose="020B0503020204020204" pitchFamily="34" charset="-122"/>
              </a:rPr>
              <a:t>。</a:t>
            </a:r>
            <a:endParaRPr lang="zh-CN" altLang="en-US">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p:txBody>
      </p:sp>
      <p:pic>
        <p:nvPicPr>
          <p:cNvPr id="33796" name="图片 1"/>
          <p:cNvPicPr>
            <a:picLocks noChangeAspect="1"/>
          </p:cNvPicPr>
          <p:nvPr/>
        </p:nvPicPr>
        <p:blipFill>
          <a:blip r:embed="rId1"/>
          <a:stretch>
            <a:fillRect/>
          </a:stretch>
        </p:blipFill>
        <p:spPr>
          <a:xfrm>
            <a:off x="804863" y="4829175"/>
            <a:ext cx="1819275" cy="838200"/>
          </a:xfrm>
          <a:prstGeom prst="rect">
            <a:avLst/>
          </a:prstGeom>
          <a:noFill/>
          <a:ln w="9525">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4818" name="矩形 8"/>
          <p:cNvSpPr/>
          <p:nvPr/>
        </p:nvSpPr>
        <p:spPr>
          <a:xfrm>
            <a:off x="401638" y="1065213"/>
            <a:ext cx="8496300" cy="366712"/>
          </a:xfrm>
          <a:prstGeom prst="rect">
            <a:avLst/>
          </a:prstGeom>
          <a:noFill/>
          <a:ln w="9525">
            <a:noFill/>
          </a:ln>
        </p:spPr>
        <p:txBody>
          <a:bodyPr wrap="square" anchor="t">
            <a:spAutoFit/>
          </a:bodyPr>
          <a:p>
            <a:pPr eaLnBrk="0" hangingPunct="0"/>
            <a:r>
              <a:rPr lang="zh-CN" altLang="en-US" b="1">
                <a:latin typeface="仿宋_GB2312" panose="02010609030101010101" charset="-122"/>
                <a:ea typeface="仿宋_GB2312" panose="02010609030101010101" charset="-122"/>
                <a:sym typeface="微软雅黑" panose="020B0503020204020204" pitchFamily="34" charset="-122"/>
              </a:rPr>
              <a:t>注销勾选</a:t>
            </a:r>
            <a:endParaRPr lang="en-US" altLang="zh-CN" b="1" dirty="0">
              <a:latin typeface="Arial" panose="020B0604020202020204" pitchFamily="34" charset="0"/>
              <a:ea typeface="宋体" panose="02010600030101010101" pitchFamily="2" charset="-122"/>
            </a:endParaRPr>
          </a:p>
        </p:txBody>
      </p:sp>
      <p:sp>
        <p:nvSpPr>
          <p:cNvPr id="34819" name="文本框 1"/>
          <p:cNvSpPr txBox="1"/>
          <p:nvPr/>
        </p:nvSpPr>
        <p:spPr>
          <a:xfrm>
            <a:off x="400050" y="1524000"/>
            <a:ext cx="2927350" cy="365125"/>
          </a:xfrm>
          <a:prstGeom prst="rect">
            <a:avLst/>
          </a:prstGeom>
          <a:noFill/>
          <a:ln w="9525">
            <a:noFill/>
          </a:ln>
        </p:spPr>
        <p:txBody>
          <a:bodyPr wrap="none" anchor="t">
            <a:spAutoFit/>
          </a:bodyPr>
          <a:p>
            <a:pPr eaLnBrk="0" hangingPunct="0"/>
            <a:r>
              <a:rPr lang="zh-CN" altLang="en-US">
                <a:latin typeface="仿宋_GB2312" panose="02010609030101010101" charset="-122"/>
                <a:ea typeface="仿宋_GB2312" panose="02010609030101010101" charset="-122"/>
                <a:sym typeface="微软雅黑" panose="020B0503020204020204" pitchFamily="34" charset="-122"/>
              </a:rPr>
              <a:t>有需求的企业在主界面点击</a:t>
            </a:r>
            <a:endParaRPr lang="zh-CN" altLang="en-US">
              <a:latin typeface="Arial" panose="020B0604020202020204" pitchFamily="34" charset="0"/>
              <a:ea typeface="宋体" panose="02010600030101010101" pitchFamily="2" charset="-122"/>
            </a:endParaRPr>
          </a:p>
        </p:txBody>
      </p:sp>
      <p:pic>
        <p:nvPicPr>
          <p:cNvPr id="34820" name="图片 2"/>
          <p:cNvPicPr>
            <a:picLocks noChangeAspect="1"/>
          </p:cNvPicPr>
          <p:nvPr/>
        </p:nvPicPr>
        <p:blipFill>
          <a:blip r:embed="rId1"/>
          <a:stretch>
            <a:fillRect/>
          </a:stretch>
        </p:blipFill>
        <p:spPr>
          <a:xfrm>
            <a:off x="3425825" y="1524000"/>
            <a:ext cx="955675" cy="439738"/>
          </a:xfrm>
          <a:prstGeom prst="rect">
            <a:avLst/>
          </a:prstGeom>
          <a:noFill/>
          <a:ln w="9525">
            <a:noFill/>
          </a:ln>
        </p:spPr>
      </p:pic>
      <p:pic>
        <p:nvPicPr>
          <p:cNvPr id="110" name="图片 110" descr="2"/>
          <p:cNvPicPr>
            <a:picLocks noChangeAspect="1"/>
          </p:cNvPicPr>
          <p:nvPr/>
        </p:nvPicPr>
        <p:blipFill>
          <a:blip r:embed="rId2"/>
          <a:stretch>
            <a:fillRect/>
          </a:stretch>
        </p:blipFill>
        <p:spPr>
          <a:xfrm>
            <a:off x="533400" y="2193925"/>
            <a:ext cx="3597275" cy="2311400"/>
          </a:xfrm>
          <a:prstGeom prst="rect">
            <a:avLst/>
          </a:prstGeom>
          <a:noFill/>
          <a:ln w="9525">
            <a:noFill/>
          </a:ln>
        </p:spPr>
      </p:pic>
      <p:pic>
        <p:nvPicPr>
          <p:cNvPr id="112" name="图片 112" descr="3"/>
          <p:cNvPicPr>
            <a:picLocks noChangeAspect="1"/>
          </p:cNvPicPr>
          <p:nvPr/>
        </p:nvPicPr>
        <p:blipFill>
          <a:blip r:embed="rId3"/>
          <a:stretch>
            <a:fillRect/>
          </a:stretch>
        </p:blipFill>
        <p:spPr>
          <a:xfrm>
            <a:off x="4486275" y="2676525"/>
            <a:ext cx="3771900" cy="1504950"/>
          </a:xfrm>
          <a:prstGeom prst="rect">
            <a:avLst/>
          </a:prstGeom>
          <a:noFill/>
          <a:ln w="9525">
            <a:noFill/>
          </a:ln>
        </p:spPr>
      </p:pic>
      <p:pic>
        <p:nvPicPr>
          <p:cNvPr id="114" name="图片 114" descr="4"/>
          <p:cNvPicPr>
            <a:picLocks noChangeAspect="1"/>
          </p:cNvPicPr>
          <p:nvPr/>
        </p:nvPicPr>
        <p:blipFill>
          <a:blip r:embed="rId4"/>
          <a:stretch>
            <a:fillRect/>
          </a:stretch>
        </p:blipFill>
        <p:spPr>
          <a:xfrm>
            <a:off x="3028950" y="4491038"/>
            <a:ext cx="3162300" cy="19272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blinds(horizontal)">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blinds(horizontal)">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4"/>
                                        </p:tgtEl>
                                        <p:attrNameLst>
                                          <p:attrName>style.visibility</p:attrName>
                                        </p:attrNameLst>
                                      </p:cBhvr>
                                      <p:to>
                                        <p:strVal val="visible"/>
                                      </p:to>
                                    </p:set>
                                    <p:animEffect transition="in" filter="blinds(horizontal)">
                                      <p:cBhvr>
                                        <p:cTn id="17"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5842"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
        <p:nvSpPr>
          <p:cNvPr id="35843" name="矩形 1"/>
          <p:cNvSpPr/>
          <p:nvPr/>
        </p:nvSpPr>
        <p:spPr>
          <a:xfrm>
            <a:off x="933450" y="936625"/>
            <a:ext cx="1562100" cy="639763"/>
          </a:xfrm>
          <a:prstGeom prst="rect">
            <a:avLst/>
          </a:prstGeom>
          <a:noFill/>
          <a:ln w="9525">
            <a:noFill/>
          </a:ln>
        </p:spPr>
        <p:txBody>
          <a:bodyPr wrap="none" anchor="t">
            <a:spAutoFit/>
          </a:bodyPr>
          <a:p>
            <a:pPr eaLnBrk="0" hangingPunct="0"/>
            <a:r>
              <a:rPr lang="zh-CN" altLang="en-US" b="1" dirty="0">
                <a:latin typeface="Arial" panose="020B0604020202020204" pitchFamily="34" charset="0"/>
                <a:ea typeface="宋体" panose="02010600030101010101" pitchFamily="2" charset="-122"/>
                <a:sym typeface="微软雅黑" panose="020B0503020204020204" pitchFamily="34" charset="-122"/>
              </a:rPr>
              <a:t>撤销注销勾选</a:t>
            </a:r>
            <a:endParaRPr lang="zh-CN" altLang="zh-CN" b="1" dirty="0">
              <a:latin typeface="Arial" panose="020B0604020202020204" pitchFamily="34" charset="0"/>
              <a:ea typeface="宋体" panose="02010600030101010101" pitchFamily="2" charset="-122"/>
            </a:endParaRPr>
          </a:p>
          <a:p>
            <a:pPr eaLnBrk="0" hangingPunct="0"/>
            <a:endParaRPr lang="zh-CN" altLang="zh-CN" b="1" dirty="0">
              <a:latin typeface="Arial" panose="020B0604020202020204" pitchFamily="34" charset="0"/>
              <a:ea typeface="宋体" panose="02010600030101010101" pitchFamily="2" charset="-122"/>
            </a:endParaRPr>
          </a:p>
        </p:txBody>
      </p:sp>
      <p:pic>
        <p:nvPicPr>
          <p:cNvPr id="35844" name="图片 7"/>
          <p:cNvPicPr>
            <a:picLocks noChangeAspect="1"/>
          </p:cNvPicPr>
          <p:nvPr/>
        </p:nvPicPr>
        <p:blipFill>
          <a:blip r:embed="rId1"/>
          <a:stretch>
            <a:fillRect/>
          </a:stretch>
        </p:blipFill>
        <p:spPr>
          <a:xfrm>
            <a:off x="66675" y="2068513"/>
            <a:ext cx="9029700" cy="3111500"/>
          </a:xfrm>
          <a:prstGeom prst="rect">
            <a:avLst/>
          </a:prstGeom>
          <a:noFill/>
          <a:ln w="9525">
            <a:noFill/>
          </a:ln>
        </p:spPr>
      </p:pic>
      <p:sp>
        <p:nvSpPr>
          <p:cNvPr id="35845" name="文本框 10"/>
          <p:cNvSpPr txBox="1"/>
          <p:nvPr/>
        </p:nvSpPr>
        <p:spPr>
          <a:xfrm>
            <a:off x="933450" y="1412875"/>
            <a:ext cx="5795963" cy="365125"/>
          </a:xfrm>
          <a:prstGeom prst="rect">
            <a:avLst/>
          </a:prstGeom>
          <a:noFill/>
          <a:ln w="9525">
            <a:noFill/>
          </a:ln>
        </p:spPr>
        <p:txBody>
          <a:bodyPr wrap="none" anchor="t">
            <a:spAutoFit/>
          </a:bodyPr>
          <a:p>
            <a:pPr eaLnBrk="0" hangingPunct="0"/>
            <a:r>
              <a:rPr lang="en-US" altLang="zh-CN" dirty="0">
                <a:latin typeface="Arial" panose="020B0604020202020204" pitchFamily="34" charset="0"/>
                <a:ea typeface="宋体" panose="02010600030101010101" pitchFamily="2" charset="-122"/>
                <a:sym typeface="微软雅黑" panose="020B0503020204020204" pitchFamily="34" charset="-122"/>
              </a:rPr>
              <a:t>  </a:t>
            </a:r>
            <a:r>
              <a:rPr lang="zh-CN" altLang="en-US" dirty="0">
                <a:latin typeface="Arial" panose="020B0604020202020204" pitchFamily="34" charset="0"/>
                <a:ea typeface="宋体" panose="02010600030101010101" pitchFamily="2" charset="-122"/>
                <a:sym typeface="微软雅黑" panose="020B0503020204020204" pitchFamily="34" charset="-122"/>
              </a:rPr>
              <a:t>用户可以通过此功能对已经注销勾选的功能进行撤回。</a:t>
            </a:r>
            <a:endParaRPr lang="zh-CN" altLang="en-US">
              <a:latin typeface="Arial" panose="020B0604020202020204" pitchFamily="34" charset="0"/>
              <a:ea typeface="宋体" panose="02010600030101010101" pitchFamily="2" charset="-122"/>
            </a:endParaRPr>
          </a:p>
        </p:txBody>
      </p:sp>
      <p:sp>
        <p:nvSpPr>
          <p:cNvPr id="3" name="圆角矩形 2"/>
          <p:cNvSpPr/>
          <p:nvPr/>
        </p:nvSpPr>
        <p:spPr>
          <a:xfrm>
            <a:off x="6553200" y="3048000"/>
            <a:ext cx="1600200" cy="762000"/>
          </a:xfrm>
          <a:prstGeom prst="round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1979613" y="3141663"/>
            <a:ext cx="4824413"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二、抵扣勾选</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36867"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灯片编号占位符 1"/>
          <p:cNvSpPr>
            <a:spLocks noGrp="1"/>
          </p:cNvSpPr>
          <p:nvPr>
            <p:ph type="sldNum" sz="quarter" idx="11"/>
          </p:nvPr>
        </p:nvSpPr>
        <p:spPr>
          <a:xfrm>
            <a:off x="6945313" y="6492875"/>
            <a:ext cx="2133600" cy="365125"/>
          </a:xfrm>
          <a:noFill/>
          <a:ln>
            <a:noFill/>
          </a:ln>
        </p:spPr>
        <p:txBody>
          <a:bodyPr lIns="91440" tIns="45720" rIns="91440" bIns="45720" anchor="ctr"/>
          <a:p>
            <a:pPr indent="0"/>
            <a:fld id="{9A0DB2DC-4C9A-4742-B13C-FB6460FD3503}" type="slidenum">
              <a:rPr lang="zh-CN" altLang="en-US">
                <a:solidFill>
                  <a:srgbClr val="898989"/>
                </a:solidFill>
                <a:latin typeface="Calibri" panose="020F0502020204030204" pitchFamily="34" charset="0"/>
                <a:ea typeface="宋体" panose="02010600030101010101" pitchFamily="2" charset="-122"/>
              </a:rPr>
            </a:fld>
            <a:endParaRPr lang="zh-CN" altLang="en-US">
              <a:solidFill>
                <a:srgbClr val="898989"/>
              </a:solidFill>
              <a:latin typeface="Calibri" panose="020F0502020204030204" pitchFamily="34" charset="0"/>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133350" y="900113"/>
            <a:ext cx="5472113" cy="5546725"/>
          </a:xfrm>
          <a:prstGeom prst="rect">
            <a:avLst/>
          </a:prstGeom>
          <a:effectLst>
            <a:outerShdw blurRad="63500" sx="102000" sy="102000" algn="ctr" rotWithShape="0">
              <a:prstClr val="black">
                <a:alpha val="40000"/>
              </a:prstClr>
            </a:outerShdw>
          </a:effectLst>
        </p:spPr>
      </p:pic>
      <p:sp>
        <p:nvSpPr>
          <p:cNvPr id="7" name="椭圆 6"/>
          <p:cNvSpPr/>
          <p:nvPr/>
        </p:nvSpPr>
        <p:spPr>
          <a:xfrm>
            <a:off x="553605" y="1772816"/>
            <a:ext cx="4018395" cy="3687503"/>
          </a:xfrm>
          <a:prstGeom prst="ellipse">
            <a:avLst/>
          </a:prstGeom>
          <a:solidFill>
            <a:sysClr val="window" lastClr="FFFFFF"/>
          </a:solidFill>
          <a:ln w="25400" cap="flat" cmpd="sng" algn="ctr">
            <a:solidFill>
              <a:sysClr val="window" lastClr="FFFFFF">
                <a:lumMod val="95000"/>
              </a:sysClr>
            </a:solidFill>
            <a:prstDash val="solid"/>
          </a:ln>
          <a:effectLst>
            <a:innerShdw blurRad="469900">
              <a:prstClr val="black">
                <a:alpha val="68000"/>
              </a:prstClr>
            </a:innerShdw>
          </a:effectLst>
        </p:spPr>
        <p:txBody>
          <a:bodyPr lIns="97173" tIns="48587" rIns="97173" bIns="48587" anchor="ctr"/>
          <a:lstStyle/>
          <a:p>
            <a:pPr algn="ctr" fontAlgn="auto">
              <a:spcBef>
                <a:spcPts val="0"/>
              </a:spcBef>
              <a:spcAft>
                <a:spcPts val="0"/>
              </a:spcAft>
              <a:defRPr/>
            </a:pPr>
            <a:endParaRPr lang="en-US" strike="noStrike" kern="0" noProof="1" dirty="0">
              <a:solidFill>
                <a:sysClr val="window" lastClr="FFFFFF"/>
              </a:solidFill>
              <a:latin typeface="Calibri" panose="020F0502020204030204"/>
              <a:ea typeface="+mn-ea"/>
            </a:endParaRPr>
          </a:p>
        </p:txBody>
      </p:sp>
      <p:sp>
        <p:nvSpPr>
          <p:cNvPr id="17412" name="椭圆 7"/>
          <p:cNvSpPr/>
          <p:nvPr/>
        </p:nvSpPr>
        <p:spPr>
          <a:xfrm rot="-1548394">
            <a:off x="649288" y="957263"/>
            <a:ext cx="4937125" cy="5530850"/>
          </a:xfrm>
          <a:custGeom>
            <a:avLst/>
            <a:gdLst/>
            <a:ahLst/>
            <a:cxnLst/>
            <a:pathLst>
              <a:path w="3356326" h="3837212">
                <a:moveTo>
                  <a:pt x="2407028" y="0"/>
                </a:moveTo>
                <a:cubicBezTo>
                  <a:pt x="2978865" y="371534"/>
                  <a:pt x="3356326" y="1016176"/>
                  <a:pt x="3356326" y="1748980"/>
                </a:cubicBezTo>
                <a:cubicBezTo>
                  <a:pt x="3356326" y="2902279"/>
                  <a:pt x="2421393" y="3837212"/>
                  <a:pt x="1268094" y="3837212"/>
                </a:cubicBezTo>
                <a:cubicBezTo>
                  <a:pt x="790540" y="3837212"/>
                  <a:pt x="350427" y="3676909"/>
                  <a:pt x="0" y="3405390"/>
                </a:cubicBezTo>
                <a:cubicBezTo>
                  <a:pt x="326972" y="3620357"/>
                  <a:pt x="718439" y="3744642"/>
                  <a:pt x="1138934" y="3744642"/>
                </a:cubicBezTo>
                <a:cubicBezTo>
                  <a:pt x="2292233" y="3744642"/>
                  <a:pt x="3227166" y="2809709"/>
                  <a:pt x="3227166" y="1656410"/>
                </a:cubicBezTo>
                <a:cubicBezTo>
                  <a:pt x="3227166" y="980665"/>
                  <a:pt x="2906198" y="379886"/>
                  <a:pt x="2407028" y="0"/>
                </a:cubicBezTo>
                <a:close/>
              </a:path>
            </a:pathLst>
          </a:custGeom>
          <a:solidFill>
            <a:srgbClr val="0070C0"/>
          </a:solidFill>
          <a:ln w="25400">
            <a:noFill/>
          </a:ln>
        </p:spPr>
        <p:txBody>
          <a:bodyPr/>
          <a:p>
            <a:endParaRPr lang="zh-CN" altLang="en-US"/>
          </a:p>
        </p:txBody>
      </p:sp>
      <p:sp>
        <p:nvSpPr>
          <p:cNvPr id="17413" name="TextBox 66"/>
          <p:cNvSpPr txBox="1"/>
          <p:nvPr/>
        </p:nvSpPr>
        <p:spPr>
          <a:xfrm>
            <a:off x="1130300" y="3149600"/>
            <a:ext cx="2820988" cy="1144588"/>
          </a:xfrm>
          <a:prstGeom prst="rect">
            <a:avLst/>
          </a:prstGeom>
          <a:noFill/>
          <a:ln w="9525">
            <a:noFill/>
          </a:ln>
        </p:spPr>
        <p:txBody>
          <a:bodyPr lIns="97173" tIns="48587" rIns="97173" bIns="48587" anchor="t">
            <a:spAutoFit/>
          </a:bodyPr>
          <a:p>
            <a:pPr algn="ctr"/>
            <a:r>
              <a:rPr lang="zh-CN" altLang="en-US" sz="3400" b="1" dirty="0">
                <a:solidFill>
                  <a:srgbClr val="0070C0"/>
                </a:solidFill>
                <a:latin typeface="Arial Rounded MT Bold" panose="020F0704030504030204" pitchFamily="34" charset="0"/>
                <a:ea typeface="微软雅黑" panose="020B0503020204020204" pitchFamily="34" charset="-122"/>
              </a:rPr>
              <a:t>确认平台</a:t>
            </a:r>
            <a:endParaRPr lang="en-US" altLang="zh-CN" sz="3400" b="1" dirty="0">
              <a:solidFill>
                <a:srgbClr val="0070C0"/>
              </a:solidFill>
              <a:latin typeface="Arial Rounded MT Bold" panose="020F0704030504030204" pitchFamily="34" charset="0"/>
              <a:ea typeface="微软雅黑" panose="020B0503020204020204" pitchFamily="34" charset="-122"/>
            </a:endParaRPr>
          </a:p>
          <a:p>
            <a:pPr algn="ctr"/>
            <a:r>
              <a:rPr lang="zh-CN" altLang="en-US" sz="3400" b="1" dirty="0">
                <a:solidFill>
                  <a:srgbClr val="0070C0"/>
                </a:solidFill>
                <a:latin typeface="Arial Rounded MT Bold" panose="020F0704030504030204" pitchFamily="34" charset="0"/>
                <a:ea typeface="微软雅黑" panose="020B0503020204020204" pitchFamily="34" charset="-122"/>
              </a:rPr>
              <a:t>企业版版</a:t>
            </a:r>
            <a:endParaRPr lang="en-US" altLang="zh-CN" sz="3400" b="1" dirty="0">
              <a:solidFill>
                <a:srgbClr val="0070C0"/>
              </a:solidFill>
              <a:latin typeface="Arial Rounded MT Bold" panose="020F0704030504030204" pitchFamily="34" charset="0"/>
              <a:ea typeface="微软雅黑" panose="020B0503020204020204" pitchFamily="34" charset="-122"/>
            </a:endParaRPr>
          </a:p>
        </p:txBody>
      </p:sp>
      <p:sp>
        <p:nvSpPr>
          <p:cNvPr id="17414" name="TextBox 74"/>
          <p:cNvSpPr txBox="1"/>
          <p:nvPr/>
        </p:nvSpPr>
        <p:spPr>
          <a:xfrm>
            <a:off x="5759450" y="1765300"/>
            <a:ext cx="4318000" cy="466725"/>
          </a:xfrm>
          <a:prstGeom prst="rect">
            <a:avLst/>
          </a:prstGeom>
          <a:noFill/>
          <a:ln w="9525">
            <a:noFill/>
          </a:ln>
        </p:spPr>
        <p:txBody>
          <a:bodyPr wrap="square" lIns="97173" tIns="48587" rIns="97173" bIns="48587" anchor="t">
            <a:spAutoFit/>
          </a:bodyPr>
          <a:p>
            <a:r>
              <a:rPr lang="zh-CN" altLang="en-US" sz="2400" b="1" dirty="0">
                <a:solidFill>
                  <a:srgbClr val="FF0000"/>
                </a:solidFill>
                <a:latin typeface="Arial" panose="020B0604020202020204" pitchFamily="34" charset="0"/>
                <a:ea typeface="微软雅黑" panose="020B0503020204020204" pitchFamily="34" charset="-122"/>
              </a:rPr>
              <a:t>一、概括总览</a:t>
            </a:r>
            <a:endParaRPr lang="en-US" altLang="zh-CN" sz="2400" b="1" dirty="0">
              <a:solidFill>
                <a:srgbClr val="FF0000"/>
              </a:solidFill>
              <a:latin typeface="Arial" panose="020B0604020202020204" pitchFamily="34" charset="0"/>
              <a:ea typeface="微软雅黑" panose="020B0503020204020204" pitchFamily="34" charset="-122"/>
            </a:endParaRPr>
          </a:p>
        </p:txBody>
      </p:sp>
      <p:sp>
        <p:nvSpPr>
          <p:cNvPr id="22" name="标题 1"/>
          <p:cNvSpPr>
            <a:spLocks noGrp="1"/>
          </p:cNvSpPr>
          <p:nvPr>
            <p:ph type="title"/>
          </p:nvPr>
        </p:nvSpPr>
        <p:spPr>
          <a:xfrm>
            <a:off x="648683" y="88055"/>
            <a:ext cx="7343227" cy="576064"/>
          </a:xfrm>
        </p:spPr>
        <p:txBody>
          <a:body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目录</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17416" name="TextBox 74"/>
          <p:cNvSpPr txBox="1"/>
          <p:nvPr/>
        </p:nvSpPr>
        <p:spPr>
          <a:xfrm>
            <a:off x="5907088" y="2984500"/>
            <a:ext cx="4318000" cy="466725"/>
          </a:xfrm>
          <a:prstGeom prst="rect">
            <a:avLst/>
          </a:prstGeom>
          <a:noFill/>
          <a:ln w="9525">
            <a:noFill/>
          </a:ln>
        </p:spPr>
        <p:txBody>
          <a:bodyPr wrap="square" lIns="97173" tIns="48587" rIns="97173" bIns="48587" anchor="t">
            <a:spAutoFit/>
          </a:bodyPr>
          <a:p>
            <a:r>
              <a:rPr lang="zh-CN" altLang="en-US" sz="2400" b="1" dirty="0">
                <a:latin typeface="Arial" panose="020B0604020202020204" pitchFamily="34" charset="0"/>
                <a:ea typeface="微软雅黑" panose="020B0503020204020204" pitchFamily="34" charset="-122"/>
              </a:rPr>
              <a:t>二、业务功能介绍</a:t>
            </a:r>
            <a:endParaRPr lang="en-US" altLang="zh-CN" sz="2400" b="1" dirty="0">
              <a:latin typeface="Arial" panose="020B0604020202020204" pitchFamily="34" charset="0"/>
              <a:ea typeface="微软雅黑" panose="020B0503020204020204" pitchFamily="34" charset="-122"/>
            </a:endParaRPr>
          </a:p>
        </p:txBody>
      </p:sp>
      <p:grpSp>
        <p:nvGrpSpPr>
          <p:cNvPr id="17417" name="组合 38"/>
          <p:cNvGrpSpPr/>
          <p:nvPr/>
        </p:nvGrpSpPr>
        <p:grpSpPr>
          <a:xfrm>
            <a:off x="5005388" y="2895600"/>
            <a:ext cx="666750" cy="661988"/>
            <a:chOff x="4677499" y="2735907"/>
            <a:chExt cx="809625" cy="822325"/>
          </a:xfrm>
        </p:grpSpPr>
        <p:pic>
          <p:nvPicPr>
            <p:cNvPr id="17418" name="图片 63"/>
            <p:cNvPicPr>
              <a:picLocks noChangeAspect="1"/>
            </p:cNvPicPr>
            <p:nvPr/>
          </p:nvPicPr>
          <p:blipFill>
            <a:blip r:embed="rId2"/>
            <a:stretch>
              <a:fillRect/>
            </a:stretch>
          </p:blipFill>
          <p:spPr>
            <a:xfrm>
              <a:off x="4677499" y="2735907"/>
              <a:ext cx="809625" cy="822325"/>
            </a:xfrm>
            <a:prstGeom prst="rect">
              <a:avLst/>
            </a:prstGeom>
            <a:noFill/>
            <a:ln w="9525">
              <a:noFill/>
            </a:ln>
          </p:spPr>
        </p:pic>
        <p:sp>
          <p:nvSpPr>
            <p:cNvPr id="41" name="TextBox 40"/>
            <p:cNvSpPr txBox="1"/>
            <p:nvPr/>
          </p:nvSpPr>
          <p:spPr>
            <a:xfrm>
              <a:off x="4677499" y="2912312"/>
              <a:ext cx="762873" cy="505178"/>
            </a:xfrm>
            <a:prstGeom prst="rect">
              <a:avLst/>
            </a:prstGeom>
            <a:noFill/>
          </p:spPr>
          <p:txBody>
            <a:bodyPr wrap="square"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gn="ctr" fontAlgn="auto">
                <a:lnSpc>
                  <a:spcPct val="100000"/>
                </a:lnSpc>
                <a:defRPr/>
              </a:pPr>
              <a:r>
                <a:rPr lang="en-US" altLang="zh-CN" sz="2000" strike="noStrike" noProof="1" dirty="0">
                  <a:solidFill>
                    <a:sysClr val="window" lastClr="FFFFFF"/>
                  </a:solidFill>
                  <a:effectLst>
                    <a:glow rad="101600">
                      <a:srgbClr val="4BACC6">
                        <a:satMod val="175000"/>
                        <a:alpha val="40000"/>
                      </a:srgbClr>
                    </a:glow>
                  </a:effectLst>
                  <a:latin typeface="Arial Rounded MT Bold" panose="020F0704030504030204" pitchFamily="34" charset="0"/>
                  <a:ea typeface="微软雅黑" panose="020B0503020204020204" pitchFamily="34" charset="-122"/>
                  <a:cs typeface="Times New Roman" panose="02020603050405020304" pitchFamily="18" charset="0"/>
                </a:rPr>
                <a:t>02</a:t>
              </a:r>
              <a:endParaRPr lang="en-US" altLang="zh-CN" sz="2000" strike="noStrike" noProof="1" dirty="0">
                <a:solidFill>
                  <a:sysClr val="window" lastClr="FFFFFF"/>
                </a:solidFill>
                <a:effectLst>
                  <a:glow rad="101600">
                    <a:srgbClr val="4BACC6">
                      <a:satMod val="175000"/>
                      <a:alpha val="40000"/>
                    </a:srgbClr>
                  </a:glow>
                </a:effectLst>
              </a:endParaRPr>
            </a:p>
          </p:txBody>
        </p:sp>
      </p:grpSp>
      <p:grpSp>
        <p:nvGrpSpPr>
          <p:cNvPr id="17420" name="组合 41"/>
          <p:cNvGrpSpPr/>
          <p:nvPr/>
        </p:nvGrpSpPr>
        <p:grpSpPr>
          <a:xfrm>
            <a:off x="4640263" y="1668463"/>
            <a:ext cx="681037" cy="660400"/>
            <a:chOff x="6612074" y="4418880"/>
            <a:chExt cx="827231" cy="822325"/>
          </a:xfrm>
        </p:grpSpPr>
        <p:pic>
          <p:nvPicPr>
            <p:cNvPr id="17421" name="图片 63"/>
            <p:cNvPicPr>
              <a:picLocks noChangeAspect="1"/>
            </p:cNvPicPr>
            <p:nvPr/>
          </p:nvPicPr>
          <p:blipFill>
            <a:blip r:embed="rId2"/>
            <a:stretch>
              <a:fillRect/>
            </a:stretch>
          </p:blipFill>
          <p:spPr>
            <a:xfrm>
              <a:off x="6629680" y="4418880"/>
              <a:ext cx="809625" cy="822325"/>
            </a:xfrm>
            <a:prstGeom prst="rect">
              <a:avLst/>
            </a:prstGeom>
            <a:noFill/>
            <a:ln w="9525">
              <a:noFill/>
            </a:ln>
          </p:spPr>
        </p:pic>
        <p:sp>
          <p:nvSpPr>
            <p:cNvPr id="44" name="TextBox 43"/>
            <p:cNvSpPr txBox="1"/>
            <p:nvPr/>
          </p:nvSpPr>
          <p:spPr>
            <a:xfrm>
              <a:off x="6612074" y="4541377"/>
              <a:ext cx="807011" cy="505178"/>
            </a:xfrm>
            <a:prstGeom prst="rect">
              <a:avLst/>
            </a:prstGeom>
            <a:noFill/>
          </p:spPr>
          <p:txBody>
            <a:bodyPr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gn="ctr" fontAlgn="auto">
                <a:lnSpc>
                  <a:spcPct val="100000"/>
                </a:lnSpc>
                <a:defRPr/>
              </a:pPr>
              <a:r>
                <a:rPr lang="en-US" altLang="zh-CN" sz="2000" strike="noStrike" noProof="1" dirty="0">
                  <a:solidFill>
                    <a:sysClr val="window" lastClr="FFFFFF"/>
                  </a:solidFill>
                  <a:effectLst>
                    <a:glow rad="101600">
                      <a:srgbClr val="4BACC6">
                        <a:satMod val="175000"/>
                        <a:alpha val="40000"/>
                      </a:srgbClr>
                    </a:glow>
                  </a:effectLst>
                  <a:latin typeface="Arial Rounded MT Bold" panose="020F0704030504030204" pitchFamily="34" charset="0"/>
                  <a:ea typeface="微软雅黑" panose="020B0503020204020204" pitchFamily="34" charset="-122"/>
                  <a:cs typeface="Times New Roman" panose="02020603050405020304" pitchFamily="18" charset="0"/>
                </a:rPr>
                <a:t>01</a:t>
              </a:r>
              <a:endParaRPr lang="en-US" altLang="zh-CN" sz="2000" strike="noStrike" noProof="1" dirty="0">
                <a:solidFill>
                  <a:sysClr val="window" lastClr="FFFFFF"/>
                </a:solidFill>
                <a:effectLst>
                  <a:glow rad="101600">
                    <a:srgbClr val="4BACC6">
                      <a:satMod val="175000"/>
                      <a:alpha val="40000"/>
                    </a:srgbClr>
                  </a:glow>
                </a:effectLs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1215" y="188640"/>
            <a:ext cx="4618857" cy="346050"/>
          </a:xfrm>
        </p:spPr>
        <p:txBody>
          <a:body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7891" name="矩形 4"/>
          <p:cNvSpPr/>
          <p:nvPr/>
        </p:nvSpPr>
        <p:spPr>
          <a:xfrm>
            <a:off x="539750" y="908050"/>
            <a:ext cx="7632700" cy="92392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本功能主要提供按照税款所属期查询、逐票勾选（支持同时勾选多份发票）的操作方式实现纳税人勾选用于申报抵扣的增值税进项发票（包括增值税专用发票、机动车销售统一发票、通行费发票）的功能。</a:t>
            </a:r>
            <a:endParaRPr lang="zh-CN" altLang="zh-CN" b="1" dirty="0">
              <a:latin typeface="Arial" panose="020B0604020202020204" pitchFamily="34" charset="0"/>
              <a:ea typeface="宋体" panose="02010600030101010101" pitchFamily="2" charset="-122"/>
            </a:endParaRPr>
          </a:p>
        </p:txBody>
      </p:sp>
      <p:pic>
        <p:nvPicPr>
          <p:cNvPr id="37892" name="图片 2"/>
          <p:cNvPicPr>
            <a:picLocks noChangeAspect="1"/>
          </p:cNvPicPr>
          <p:nvPr/>
        </p:nvPicPr>
        <p:blipFill>
          <a:blip r:embed="rId1"/>
          <a:stretch>
            <a:fillRect/>
          </a:stretch>
        </p:blipFill>
        <p:spPr>
          <a:xfrm>
            <a:off x="107950" y="1831975"/>
            <a:ext cx="8928100" cy="4687888"/>
          </a:xfrm>
          <a:prstGeom prst="rect">
            <a:avLst/>
          </a:prstGeom>
          <a:noFill/>
          <a:ln w="9525">
            <a:noFill/>
          </a:ln>
        </p:spPr>
      </p:pic>
      <p:sp>
        <p:nvSpPr>
          <p:cNvPr id="11" name="椭圆形标注 9"/>
          <p:cNvSpPr/>
          <p:nvPr/>
        </p:nvSpPr>
        <p:spPr>
          <a:xfrm rot="21359996">
            <a:off x="184150" y="5588000"/>
            <a:ext cx="931863" cy="387350"/>
          </a:xfrm>
          <a:prstGeom prst="wedgeEllipseCallout">
            <a:avLst>
              <a:gd name="adj1" fmla="val 8370"/>
              <a:gd name="adj2" fmla="val -7781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点我</a:t>
            </a:r>
            <a:endParaRPr lang="zh-CN" altLang="en-US" b="1" strike="noStrike" noProof="1" dirty="0">
              <a:solidFill>
                <a:schemeClr val="tx1"/>
              </a:solidFill>
            </a:endParaRPr>
          </a:p>
        </p:txBody>
      </p:sp>
      <p:sp>
        <p:nvSpPr>
          <p:cNvPr id="12" name="椭圆形标注 10"/>
          <p:cNvSpPr/>
          <p:nvPr/>
        </p:nvSpPr>
        <p:spPr>
          <a:xfrm>
            <a:off x="4024313" y="4068763"/>
            <a:ext cx="1635125" cy="866775"/>
          </a:xfrm>
          <a:prstGeom prst="wedgeEllipseCallout">
            <a:avLst>
              <a:gd name="adj1" fmla="val 31618"/>
              <a:gd name="adj2" fmla="val 7862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可更改有效税额</a:t>
            </a:r>
            <a:endParaRPr lang="zh-CN" altLang="en-US" b="1" strike="noStrike" noProof="1" dirty="0">
              <a:solidFill>
                <a:schemeClr val="tx1"/>
              </a:solidFill>
            </a:endParaRPr>
          </a:p>
        </p:txBody>
      </p:sp>
      <p:sp>
        <p:nvSpPr>
          <p:cNvPr id="13" name="椭圆形标注 11"/>
          <p:cNvSpPr/>
          <p:nvPr/>
        </p:nvSpPr>
        <p:spPr>
          <a:xfrm>
            <a:off x="5975350" y="4457700"/>
            <a:ext cx="1854200" cy="1069975"/>
          </a:xfrm>
          <a:prstGeom prst="wedgeEllipseCallout">
            <a:avLst>
              <a:gd name="adj1" fmla="val -67109"/>
              <a:gd name="adj2" fmla="val 85604"/>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可拖动并查看发票明细</a:t>
            </a:r>
            <a:endParaRPr lang="zh-CN" altLang="en-US" b="1" strike="noStrike" noProof="1" dirty="0">
              <a:solidFill>
                <a:schemeClr val="tx1"/>
              </a:solidFill>
            </a:endParaRPr>
          </a:p>
        </p:txBody>
      </p:sp>
      <p:sp>
        <p:nvSpPr>
          <p:cNvPr id="10" name="椭圆形标注 8"/>
          <p:cNvSpPr/>
          <p:nvPr/>
        </p:nvSpPr>
        <p:spPr>
          <a:xfrm>
            <a:off x="7531100" y="3724275"/>
            <a:ext cx="1144588" cy="365125"/>
          </a:xfrm>
          <a:prstGeom prst="wedgeEllipseCallout">
            <a:avLst>
              <a:gd name="adj1" fmla="val 6553"/>
              <a:gd name="adj2" fmla="val 73454"/>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更多条件</a:t>
            </a:r>
            <a:endParaRPr lang="zh-CN" altLang="en-US" b="1" strike="noStrike" noProof="1" dirty="0">
              <a:solidFill>
                <a:schemeClr val="tx1"/>
              </a:solidFill>
            </a:endParaRPr>
          </a:p>
        </p:txBody>
      </p:sp>
      <p:sp>
        <p:nvSpPr>
          <p:cNvPr id="6" name="圆角矩形 5"/>
          <p:cNvSpPr/>
          <p:nvPr/>
        </p:nvSpPr>
        <p:spPr>
          <a:xfrm>
            <a:off x="3490913" y="2047875"/>
            <a:ext cx="5334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7" name="文本框 6"/>
          <p:cNvSpPr txBox="1"/>
          <p:nvPr/>
        </p:nvSpPr>
        <p:spPr>
          <a:xfrm>
            <a:off x="1222375" y="5167313"/>
            <a:ext cx="4660900" cy="1189037"/>
          </a:xfrm>
          <a:prstGeom prst="rect">
            <a:avLst/>
          </a:prstGeom>
          <a:noFill/>
          <a:ln w="9525">
            <a:noFill/>
          </a:ln>
        </p:spPr>
        <p:txBody>
          <a:bodyPr wrap="square" anchor="t">
            <a:spAutoFit/>
          </a:bodyPr>
          <a:p>
            <a:pPr eaLnBrk="0" hangingPunct="0"/>
            <a:r>
              <a:rPr lang="zh-CN" altLang="en-US" b="1" dirty="0">
                <a:solidFill>
                  <a:srgbClr val="FF0000"/>
                </a:solidFill>
                <a:latin typeface="Arial" panose="020B0604020202020204" pitchFamily="34" charset="0"/>
                <a:ea typeface="宋体" panose="02010600030101010101" pitchFamily="2" charset="-122"/>
                <a:sym typeface="微软雅黑" panose="020B0503020204020204" pitchFamily="34" charset="-122"/>
              </a:rPr>
              <a:t>更改有效税额时，注意有效税额小于等于税额，并且先点击发票前方的勾选</a:t>
            </a:r>
            <a:endParaRPr lang="zh-CN" altLang="en-US" b="1" dirty="0">
              <a:solidFill>
                <a:srgbClr val="FF0000"/>
              </a:solidFill>
              <a:latin typeface="Arial" panose="020B0604020202020204" pitchFamily="34" charset="0"/>
              <a:ea typeface="宋体" panose="02010600030101010101" pitchFamily="2" charset="-122"/>
              <a:sym typeface="微软雅黑" panose="020B0503020204020204" pitchFamily="34" charset="-122"/>
            </a:endParaRPr>
          </a:p>
          <a:p>
            <a:pPr eaLnBrk="0" hangingPunct="0"/>
            <a:r>
              <a:rPr lang="zh-CN" altLang="en-US" b="1" dirty="0">
                <a:solidFill>
                  <a:srgbClr val="FF0000"/>
                </a:solidFill>
                <a:latin typeface="Arial" panose="020B0604020202020204" pitchFamily="34" charset="0"/>
                <a:ea typeface="宋体" panose="02010600030101010101" pitchFamily="2" charset="-122"/>
                <a:sym typeface="微软雅黑" panose="020B0503020204020204" pitchFamily="34" charset="-122"/>
              </a:rPr>
              <a:t>框后再进行更改有效税额。</a:t>
            </a:r>
            <a:r>
              <a:rPr lang="en-US" altLang="zh-CN" b="1" dirty="0">
                <a:solidFill>
                  <a:srgbClr val="FF0000"/>
                </a:solidFill>
                <a:latin typeface="Arial" panose="020B0604020202020204" pitchFamily="34" charset="0"/>
                <a:ea typeface="宋体" panose="02010600030101010101" pitchFamily="2" charset="-122"/>
                <a:sym typeface="微软雅黑" panose="020B0503020204020204" pitchFamily="34" charset="-122"/>
              </a:rPr>
              <a:t>(</a:t>
            </a:r>
            <a:r>
              <a:rPr lang="zh-CN" altLang="zh-CN" b="1" dirty="0">
                <a:solidFill>
                  <a:srgbClr val="FF0000"/>
                </a:solidFill>
                <a:latin typeface="Arial" panose="020B0604020202020204" pitchFamily="34" charset="0"/>
                <a:ea typeface="宋体" panose="02010600030101010101" pitchFamily="2" charset="-122"/>
                <a:sym typeface="微软雅黑" panose="020B0503020204020204" pitchFamily="34" charset="-122"/>
              </a:rPr>
              <a:t>剩余的税额不能二次被抵扣）</a:t>
            </a:r>
            <a:endParaRPr lang="zh-CN" altLang="zh-CN" b="1" dirty="0">
              <a:solidFill>
                <a:srgbClr val="FF0000"/>
              </a:solidFill>
              <a:latin typeface="Arial" panose="020B0604020202020204" pitchFamily="34" charset="0"/>
              <a:ea typeface="宋体" panose="02010600030101010101" pitchFamily="2"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100000">
                                          <p:val>
                                            <p:strVal val="#ppt_x"/>
                                          </p:val>
                                        </p:tav>
                                      </p:tavLst>
                                    </p:anim>
                                    <p:anim calcmode="lin" valueType="num">
                                      <p:cBhvr>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inVertical)">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circle(in)">
                                      <p:cBhvr>
                                        <p:cTn id="24" dur="2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0" grpId="0" bldLvl="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1215" y="188640"/>
            <a:ext cx="4618857" cy="346050"/>
          </a:xfrm>
        </p:spPr>
        <p:txBody>
          <a:body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pic>
        <p:nvPicPr>
          <p:cNvPr id="38915" name="图片 5"/>
          <p:cNvPicPr>
            <a:picLocks noChangeAspect="1"/>
          </p:cNvPicPr>
          <p:nvPr/>
        </p:nvPicPr>
        <p:blipFill>
          <a:blip r:embed="rId1"/>
          <a:stretch>
            <a:fillRect/>
          </a:stretch>
        </p:blipFill>
        <p:spPr>
          <a:xfrm>
            <a:off x="395288" y="1052513"/>
            <a:ext cx="8353425" cy="5208587"/>
          </a:xfrm>
          <a:prstGeom prst="rect">
            <a:avLst/>
          </a:prstGeom>
          <a:noFill/>
          <a:ln w="9525">
            <a:noFill/>
          </a:ln>
        </p:spPr>
      </p:pic>
      <p:sp>
        <p:nvSpPr>
          <p:cNvPr id="15" name="椭圆形标注 8"/>
          <p:cNvSpPr/>
          <p:nvPr/>
        </p:nvSpPr>
        <p:spPr>
          <a:xfrm>
            <a:off x="6156325" y="3724275"/>
            <a:ext cx="2519363" cy="857250"/>
          </a:xfrm>
          <a:prstGeom prst="wedgeEllipseCallout">
            <a:avLst>
              <a:gd name="adj1" fmla="val 31421"/>
              <a:gd name="adj2" fmla="val 10000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点击这里可查看发票的全生命周期信息</a:t>
            </a:r>
            <a:endParaRPr lang="zh-CN" altLang="en-US" b="1" strike="noStrike" noProof="1" dirty="0">
              <a:solidFill>
                <a:schemeClr val="tx1"/>
              </a:solidFill>
            </a:endParaRPr>
          </a:p>
        </p:txBody>
      </p:sp>
      <p:sp>
        <p:nvSpPr>
          <p:cNvPr id="3" name="圆角矩形 2"/>
          <p:cNvSpPr/>
          <p:nvPr/>
        </p:nvSpPr>
        <p:spPr>
          <a:xfrm>
            <a:off x="3505200" y="1266825"/>
            <a:ext cx="6858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circle(in)">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39938" name="矩形 8"/>
          <p:cNvSpPr/>
          <p:nvPr/>
        </p:nvSpPr>
        <p:spPr>
          <a:xfrm>
            <a:off x="323850" y="1268413"/>
            <a:ext cx="8496300" cy="1738312"/>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r>
              <a:rPr lang="zh-CN" altLang="en-US" b="1">
                <a:latin typeface="仿宋_GB2312" panose="02010609030101010101" charset="-122"/>
                <a:ea typeface="仿宋_GB2312" panose="02010609030101010101" charset="-122"/>
                <a:sym typeface="微软雅黑" panose="020B0503020204020204" pitchFamily="34" charset="-122"/>
              </a:rPr>
              <a:t>发票明细信息</a:t>
            </a:r>
            <a:endParaRPr lang="zh-CN" altLang="en-US" b="1" dirty="0">
              <a:latin typeface="仿宋_GB2312" panose="02010609030101010101" charset="-122"/>
              <a:ea typeface="仿宋_GB2312" panose="02010609030101010101" charset="-122"/>
              <a:sym typeface="微软雅黑" panose="020B0503020204020204" pitchFamily="34"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pic>
        <p:nvPicPr>
          <p:cNvPr id="102" name="图片 102" descr="发票抵扣勾选12"/>
          <p:cNvPicPr>
            <a:picLocks noGrp="1" noChangeAspect="1"/>
          </p:cNvPicPr>
          <p:nvPr>
            <p:ph idx="1" hasCustomPrompt="1"/>
          </p:nvPr>
        </p:nvPicPr>
        <p:blipFill>
          <a:blip r:embed="rId1"/>
          <a:stretch>
            <a:fillRect/>
          </a:stretch>
        </p:blipFill>
        <p:spPr>
          <a:xfrm>
            <a:off x="371475" y="2266950"/>
            <a:ext cx="4044950" cy="2651125"/>
          </a:xfrm>
        </p:spPr>
      </p:pic>
      <p:pic>
        <p:nvPicPr>
          <p:cNvPr id="103" name="图片 103" descr="发票抵扣勾选13"/>
          <p:cNvPicPr>
            <a:picLocks noChangeAspect="1"/>
          </p:cNvPicPr>
          <p:nvPr/>
        </p:nvPicPr>
        <p:blipFill>
          <a:blip r:embed="rId2"/>
          <a:stretch>
            <a:fillRect/>
          </a:stretch>
        </p:blipFill>
        <p:spPr>
          <a:xfrm>
            <a:off x="4416425" y="2266950"/>
            <a:ext cx="4502150" cy="2651125"/>
          </a:xfrm>
          <a:prstGeom prst="rect">
            <a:avLst/>
          </a:prstGeom>
          <a:noFill/>
          <a:ln w="9525">
            <a:noFill/>
          </a:ln>
        </p:spPr>
      </p:pic>
      <p:sp>
        <p:nvSpPr>
          <p:cNvPr id="2" name="标题 1"/>
          <p:cNvSpPr>
            <a:spLocks noGrp="1"/>
          </p:cNvSpPr>
          <p:nvPr>
            <p:ph type="title"/>
          </p:nvPr>
        </p:nvSpPr>
        <p:spPr>
          <a:xfrm>
            <a:off x="371345" y="151810"/>
            <a:ext cx="4618857" cy="346050"/>
          </a:xfrm>
        </p:spPr>
        <p:txBody>
          <a:bodyPr/>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blinds(horizontal)">
                                      <p:cBhvr>
                                        <p:cTn id="7" dur="5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blinds(horizontal)">
                                      <p:cBhvr>
                                        <p:cTn id="12"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1215" y="188640"/>
            <a:ext cx="4618857" cy="346050"/>
          </a:xfrm>
        </p:spPr>
        <p:txBody>
          <a:body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文本框 4"/>
          <p:cNvSpPr txBox="1"/>
          <p:nvPr/>
        </p:nvSpPr>
        <p:spPr>
          <a:xfrm>
            <a:off x="260985" y="1001395"/>
            <a:ext cx="7324725" cy="933450"/>
          </a:xfrm>
          <a:prstGeom prst="rect">
            <a:avLst/>
          </a:prstGeom>
          <a:noFill/>
        </p:spPr>
        <p:txBody>
          <a:bodyPr wrap="square" rtlCol="0" anchor="t">
            <a:spAutoFit/>
          </a:bodyPr>
          <a:p>
            <a:pPr marL="0" indent="269875" algn="l"/>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）发票勾选操作步骤</a:t>
            </a:r>
            <a:endParaRPr lang="zh-CN" altLang="en-US"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r>
              <a:rPr lang="zh-CN" altLang="en-US">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）勾选状态选择“未勾选”，根据需要输入或选择相关查询条件，然后点击“查询”按钮，则在勾选操作区显示符合查询条件的发票。</a:t>
            </a:r>
            <a:endParaRPr lang="zh-CN" altLang="en-US"/>
          </a:p>
        </p:txBody>
      </p:sp>
      <p:pic>
        <p:nvPicPr>
          <p:cNvPr id="6" name="图片 4"/>
          <p:cNvPicPr>
            <a:picLocks noChangeAspect="1"/>
          </p:cNvPicPr>
          <p:nvPr/>
        </p:nvPicPr>
        <p:blipFill>
          <a:blip r:embed="rId1"/>
          <a:stretch>
            <a:fillRect/>
          </a:stretch>
        </p:blipFill>
        <p:spPr>
          <a:xfrm>
            <a:off x="531495" y="2368550"/>
            <a:ext cx="7983855" cy="3194685"/>
          </a:xfrm>
          <a:prstGeom prst="rect">
            <a:avLst/>
          </a:prstGeom>
          <a:noFill/>
          <a:ln w="9525">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01215" y="188640"/>
            <a:ext cx="4618857" cy="346050"/>
          </a:xfrm>
        </p:spPr>
        <p:txBody>
          <a:body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文本框 4"/>
          <p:cNvSpPr txBox="1"/>
          <p:nvPr/>
        </p:nvSpPr>
        <p:spPr>
          <a:xfrm>
            <a:off x="260985" y="1001395"/>
            <a:ext cx="8313420" cy="1482090"/>
          </a:xfrm>
          <a:prstGeom prst="rect">
            <a:avLst/>
          </a:prstGeom>
          <a:noFill/>
        </p:spPr>
        <p:txBody>
          <a:bodyPr wrap="square" rtlCol="0" anchor="t">
            <a:spAutoFit/>
          </a:bodyPr>
          <a:p>
            <a:pPr marL="0" indent="269875" algn="l"/>
            <a:r>
              <a:rPr lang="en-US" altLang="zh-CN"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）发票勾选操作步骤</a:t>
            </a:r>
            <a:endParaRPr lang="zh-CN" altLang="en-US"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r>
              <a:rPr>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2）选择勾选的发票后，系统会将有效税额转变为可编辑状态（如图），系统默认的有效税额为发票税额，用户可修改并输入实际发生的有效税额，输入的有效税额大于零但小于或等于发票税额，该张发票的剩余税额（税额-有效税额）不支持再次勾选。</a:t>
            </a:r>
            <a:endParaRPr lang="zh-CN" altLang="en-US"/>
          </a:p>
        </p:txBody>
      </p:sp>
      <p:pic>
        <p:nvPicPr>
          <p:cNvPr id="3" name="图片 5"/>
          <p:cNvPicPr>
            <a:picLocks noChangeAspect="1"/>
          </p:cNvPicPr>
          <p:nvPr/>
        </p:nvPicPr>
        <p:blipFill>
          <a:blip r:embed="rId1"/>
          <a:stretch>
            <a:fillRect/>
          </a:stretch>
        </p:blipFill>
        <p:spPr>
          <a:xfrm>
            <a:off x="533400" y="2891155"/>
            <a:ext cx="7981950" cy="2965450"/>
          </a:xfrm>
          <a:prstGeom prst="rect">
            <a:avLst/>
          </a:prstGeom>
          <a:noFill/>
          <a:ln w="9525">
            <a:no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7871" y="345315"/>
            <a:ext cx="4618857" cy="259538"/>
          </a:xfrm>
        </p:spPr>
        <p:txBody>
          <a:bodyPr/>
          <a:lstStyle/>
          <a:p>
            <a:r>
              <a:rPr lang="zh-CN" altLang="en-US"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p:txBody>
          <a:bodyPr/>
          <a:lstStyle/>
          <a:p>
            <a:fld id="{30BB4309-5CF4-7A43-9260-0E49B022BF04}" type="slidenum">
              <a:rPr lang="zh-CN" altLang="en-US" smtClean="0"/>
            </a:fld>
            <a:endParaRPr lang="zh-CN" altLang="en-US"/>
          </a:p>
        </p:txBody>
      </p:sp>
      <p:sp>
        <p:nvSpPr>
          <p:cNvPr id="100" name="文本框 99"/>
          <p:cNvSpPr txBox="1"/>
          <p:nvPr/>
        </p:nvSpPr>
        <p:spPr>
          <a:xfrm>
            <a:off x="601345" y="1507490"/>
            <a:ext cx="8540115" cy="1207770"/>
          </a:xfrm>
          <a:prstGeom prst="rect">
            <a:avLst/>
          </a:prstGeom>
          <a:noFill/>
          <a:ln w="9525">
            <a:noFill/>
          </a:ln>
        </p:spPr>
        <p:txBody>
          <a:bodyPr wrap="square">
            <a:spAutoFit/>
          </a:bodyPr>
          <a:p>
            <a:pPr marL="0" indent="269875" algn="l"/>
            <a:r>
              <a:rPr lang="en-US" altLang="zh-CN"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）发票勾选操作步骤</a:t>
            </a:r>
            <a:endParaRPr lang="zh-CN" altLang="en-US"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endParaRPr sz="1800" b="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r>
              <a:rPr sz="1800" b="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（3）确认本次需要勾选的发票全部勾选完成后，点击“提交”按钮，弹出勾选认证信息对话框如下：</a:t>
            </a:r>
            <a:endParaRPr sz="1800" b="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6"/>
          <p:cNvPicPr>
            <a:picLocks noChangeAspect="1"/>
          </p:cNvPicPr>
          <p:nvPr/>
        </p:nvPicPr>
        <p:blipFill>
          <a:blip r:embed="rId1"/>
          <a:stretch>
            <a:fillRect/>
          </a:stretch>
        </p:blipFill>
        <p:spPr>
          <a:xfrm>
            <a:off x="1978660" y="2921000"/>
            <a:ext cx="3822700" cy="1949450"/>
          </a:xfrm>
          <a:prstGeom prst="rect">
            <a:avLst/>
          </a:prstGeom>
          <a:noFill/>
          <a:ln w="9525">
            <a:no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4051" y="289435"/>
            <a:ext cx="4618857" cy="259538"/>
          </a:xfrm>
        </p:spPr>
        <p:txBody>
          <a:bodyPr/>
          <a:lstStyle/>
          <a:p>
            <a:r>
              <a:rPr lang="zh-CN" altLang="en-US"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p:txBody>
          <a:bodyPr/>
          <a:lstStyle/>
          <a:p>
            <a:fld id="{30BB4309-5CF4-7A43-9260-0E49B022BF04}" type="slidenum">
              <a:rPr lang="zh-CN" altLang="en-US" smtClean="0"/>
            </a:fld>
            <a:endParaRPr lang="zh-CN" altLang="en-US"/>
          </a:p>
        </p:txBody>
      </p:sp>
      <p:sp>
        <p:nvSpPr>
          <p:cNvPr id="100" name="文本框 99"/>
          <p:cNvSpPr txBox="1"/>
          <p:nvPr/>
        </p:nvSpPr>
        <p:spPr>
          <a:xfrm>
            <a:off x="601345" y="1507490"/>
            <a:ext cx="8540115" cy="1207770"/>
          </a:xfrm>
          <a:prstGeom prst="rect">
            <a:avLst/>
          </a:prstGeom>
          <a:noFill/>
          <a:ln w="9525">
            <a:noFill/>
          </a:ln>
        </p:spPr>
        <p:txBody>
          <a:bodyPr wrap="square">
            <a:spAutoFit/>
          </a:bodyPr>
          <a:p>
            <a:pPr marL="0" indent="269875" algn="l"/>
            <a:r>
              <a:rPr lang="en-US" altLang="zh-CN"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）发票勾选操作步骤</a:t>
            </a:r>
            <a:endParaRPr lang="zh-CN" altLang="en-US"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endParaRPr sz="1800" b="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r>
              <a:rPr sz="1800" b="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（4）确认无误后点击“确定”按钮即可将本次勾选的操作进行保存处理，提交成功将出现如下图所示。</a:t>
            </a:r>
            <a:endParaRPr sz="1800" b="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593"/>
          <p:cNvPicPr>
            <a:picLocks noChangeAspect="1"/>
          </p:cNvPicPr>
          <p:nvPr/>
        </p:nvPicPr>
        <p:blipFill>
          <a:blip r:embed="rId1"/>
          <a:stretch>
            <a:fillRect/>
          </a:stretch>
        </p:blipFill>
        <p:spPr>
          <a:xfrm>
            <a:off x="3283585" y="2885440"/>
            <a:ext cx="2166620" cy="1329690"/>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1041" y="317375"/>
            <a:ext cx="4618857" cy="259538"/>
          </a:xfrm>
        </p:spPr>
        <p:txBody>
          <a:bodyPr/>
          <a:lstStyle/>
          <a:p>
            <a:r>
              <a:rPr lang="zh-CN" altLang="en-US"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p:txBody>
          <a:bodyPr/>
          <a:lstStyle/>
          <a:p>
            <a:fld id="{30BB4309-5CF4-7A43-9260-0E49B022BF04}" type="slidenum">
              <a:rPr lang="zh-CN" altLang="en-US" smtClean="0"/>
            </a:fld>
            <a:endParaRPr lang="zh-CN" altLang="en-US"/>
          </a:p>
        </p:txBody>
      </p:sp>
      <p:sp>
        <p:nvSpPr>
          <p:cNvPr id="100" name="文本框 99"/>
          <p:cNvSpPr txBox="1"/>
          <p:nvPr/>
        </p:nvSpPr>
        <p:spPr>
          <a:xfrm>
            <a:off x="601345" y="1507490"/>
            <a:ext cx="8540115" cy="1207770"/>
          </a:xfrm>
          <a:prstGeom prst="rect">
            <a:avLst/>
          </a:prstGeom>
          <a:noFill/>
          <a:ln w="9525">
            <a:noFill/>
          </a:ln>
        </p:spPr>
        <p:txBody>
          <a:bodyPr wrap="square">
            <a:spAutoFit/>
          </a:bodyPr>
          <a:p>
            <a:pPr marL="0" indent="269875" algn="l"/>
            <a:r>
              <a:rPr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2）发票撤销勾选</a:t>
            </a:r>
            <a:endParaRPr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endParaRPr sz="180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r>
              <a:rPr sz="180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（1）勾选状态选择“已勾选”，在查询条件区，选择勾选日期的范围，点击“查询”按钮，可查询当前税款所属期已勾选的发票。</a:t>
            </a:r>
            <a:endParaRPr sz="180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7"/>
          <p:cNvPicPr>
            <a:picLocks noChangeAspect="1"/>
          </p:cNvPicPr>
          <p:nvPr/>
        </p:nvPicPr>
        <p:blipFill>
          <a:blip r:embed="rId1"/>
          <a:stretch>
            <a:fillRect/>
          </a:stretch>
        </p:blipFill>
        <p:spPr>
          <a:xfrm>
            <a:off x="1022350" y="2715260"/>
            <a:ext cx="6717030" cy="2922270"/>
          </a:xfrm>
          <a:prstGeom prst="rect">
            <a:avLst/>
          </a:prstGeom>
          <a:noFill/>
          <a:ln w="9525">
            <a:no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1991" y="317375"/>
            <a:ext cx="4618857" cy="259538"/>
          </a:xfrm>
        </p:spPr>
        <p:txBody>
          <a:bodyPr/>
          <a:lstStyle/>
          <a:p>
            <a:r>
              <a:rPr lang="zh-CN" altLang="en-US"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抵扣勾选</a:t>
            </a:r>
            <a:r>
              <a:rPr lang="en-US"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rPr>
              <a:t>—</a:t>
            </a:r>
            <a:r>
              <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rPr>
              <a:t>发票抵扣勾选</a:t>
            </a:r>
            <a:endParaRPr lang="zh-CN" altLang="zh-CN" sz="2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1"/>
          </p:nvPr>
        </p:nvSpPr>
        <p:spPr/>
        <p:txBody>
          <a:bodyPr/>
          <a:lstStyle/>
          <a:p>
            <a:fld id="{30BB4309-5CF4-7A43-9260-0E49B022BF04}" type="slidenum">
              <a:rPr lang="zh-CN" altLang="en-US" smtClean="0"/>
            </a:fld>
            <a:endParaRPr lang="zh-CN" altLang="en-US"/>
          </a:p>
        </p:txBody>
      </p:sp>
      <p:sp>
        <p:nvSpPr>
          <p:cNvPr id="100" name="文本框 99"/>
          <p:cNvSpPr txBox="1"/>
          <p:nvPr/>
        </p:nvSpPr>
        <p:spPr>
          <a:xfrm>
            <a:off x="554990" y="1042670"/>
            <a:ext cx="8540115" cy="1207770"/>
          </a:xfrm>
          <a:prstGeom prst="rect">
            <a:avLst/>
          </a:prstGeom>
          <a:noFill/>
          <a:ln w="9525">
            <a:noFill/>
          </a:ln>
        </p:spPr>
        <p:txBody>
          <a:bodyPr wrap="square">
            <a:spAutoFit/>
          </a:bodyPr>
          <a:p>
            <a:pPr marL="0" indent="269875" algn="l"/>
            <a:r>
              <a:rPr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2）发票撤销勾选</a:t>
            </a:r>
            <a:endParaRPr sz="1800" b="1"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0" indent="269875" algn="l"/>
            <a:r>
              <a:rPr sz="180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（2）对查询出的已勾选发票，选中一张勾选标志为“已勾选”的发票，可取消第一列的勾选状态，实现对前次勾选操作的撤销处理（处理完成该发票，该发票就转变为未勾选状态）；</a:t>
            </a:r>
            <a:endParaRPr sz="1800" u="non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8"/>
          <p:cNvPicPr>
            <a:picLocks noChangeAspect="1"/>
          </p:cNvPicPr>
          <p:nvPr/>
        </p:nvPicPr>
        <p:blipFill>
          <a:blip r:embed="rId1"/>
          <a:stretch>
            <a:fillRect/>
          </a:stretch>
        </p:blipFill>
        <p:spPr>
          <a:xfrm>
            <a:off x="781685" y="2715260"/>
            <a:ext cx="6883400" cy="2945765"/>
          </a:xfrm>
          <a:prstGeom prst="rect">
            <a:avLst/>
          </a:prstGeom>
          <a:noFill/>
          <a:ln w="9525">
            <a:noFill/>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601215" y="188640"/>
            <a:ext cx="5410943"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批量</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0963" name="矩形 5"/>
          <p:cNvSpPr/>
          <p:nvPr/>
        </p:nvSpPr>
        <p:spPr>
          <a:xfrm>
            <a:off x="900113" y="800100"/>
            <a:ext cx="7343775" cy="92392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本功能针对发票数据量较大、逐票勾选模式不太适用的状况给纳税人提供的一项优化服务。通过文件导入的形式实现批量勾选，达到提高发票勾选效率、降低勾选工作量的目的。</a:t>
            </a:r>
            <a:endParaRPr lang="zh-CN" altLang="zh-CN" b="1" dirty="0">
              <a:latin typeface="Arial" panose="020B0604020202020204" pitchFamily="34" charset="0"/>
              <a:ea typeface="宋体" panose="02010600030101010101" pitchFamily="2" charset="-122"/>
            </a:endParaRPr>
          </a:p>
        </p:txBody>
      </p:sp>
      <p:pic>
        <p:nvPicPr>
          <p:cNvPr id="40964" name="图片 6"/>
          <p:cNvPicPr>
            <a:picLocks noChangeAspect="1"/>
          </p:cNvPicPr>
          <p:nvPr/>
        </p:nvPicPr>
        <p:blipFill>
          <a:blip r:embed="rId1"/>
          <a:stretch>
            <a:fillRect/>
          </a:stretch>
        </p:blipFill>
        <p:spPr>
          <a:xfrm>
            <a:off x="241300" y="2035175"/>
            <a:ext cx="8496300" cy="4321175"/>
          </a:xfrm>
          <a:prstGeom prst="rect">
            <a:avLst/>
          </a:prstGeom>
          <a:noFill/>
          <a:ln w="9525">
            <a:noFill/>
          </a:ln>
        </p:spPr>
      </p:pic>
      <p:sp>
        <p:nvSpPr>
          <p:cNvPr id="13" name="椭圆形标注 11"/>
          <p:cNvSpPr/>
          <p:nvPr/>
        </p:nvSpPr>
        <p:spPr>
          <a:xfrm>
            <a:off x="5511800" y="2227263"/>
            <a:ext cx="1854200" cy="1068387"/>
          </a:xfrm>
          <a:prstGeom prst="wedgeEllipseCallout">
            <a:avLst>
              <a:gd name="adj1" fmla="val 42972"/>
              <a:gd name="adj2" fmla="val 67458"/>
            </a:avLst>
          </a:prstGeom>
          <a:noFill/>
          <a:ln w="25400" cap="flat" cmpd="sng">
            <a:solidFill>
              <a:srgbClr val="F79646"/>
            </a:solidFill>
            <a:prstDash val="solid"/>
            <a:round/>
            <a:headEnd type="none" w="med" len="med"/>
            <a:tailEnd type="none" w="med" len="med"/>
          </a:ln>
        </p:spPr>
        <p:txBody>
          <a:bodyPr anchor="ctr"/>
          <a:p>
            <a:pPr algn="ctr" eaLnBrk="0" hangingPunct="0"/>
            <a:r>
              <a:rPr lang="zh-CN" altLang="en-US" sz="1400" dirty="0">
                <a:solidFill>
                  <a:srgbClr val="000000"/>
                </a:solidFill>
                <a:latin typeface="仿宋_GB2312" panose="02010609030101010101" charset="-122"/>
                <a:ea typeface="仿宋_GB2312" panose="02010609030101010101" charset="-122"/>
              </a:rPr>
              <a:t>先下载发票文件进行统一勾选</a:t>
            </a:r>
            <a:endParaRPr lang="zh-CN" altLang="en-US" sz="1400" dirty="0">
              <a:solidFill>
                <a:srgbClr val="000000"/>
              </a:solidFill>
              <a:latin typeface="仿宋_GB2312" panose="02010609030101010101" charset="-122"/>
              <a:ea typeface="仿宋_GB2312" panose="02010609030101010101" charset="-122"/>
            </a:endParaRPr>
          </a:p>
        </p:txBody>
      </p:sp>
      <p:sp>
        <p:nvSpPr>
          <p:cNvPr id="2" name="椭圆形标注 11"/>
          <p:cNvSpPr/>
          <p:nvPr/>
        </p:nvSpPr>
        <p:spPr>
          <a:xfrm>
            <a:off x="6330950" y="3614738"/>
            <a:ext cx="1477963" cy="1562100"/>
          </a:xfrm>
          <a:prstGeom prst="wedgeEllipseCallout">
            <a:avLst>
              <a:gd name="adj1" fmla="val 67421"/>
              <a:gd name="adj2" fmla="val -50694"/>
            </a:avLst>
          </a:prstGeom>
          <a:noFill/>
          <a:ln w="25400" cap="flat" cmpd="sng">
            <a:solidFill>
              <a:srgbClr val="F79646"/>
            </a:solidFill>
            <a:prstDash val="solid"/>
            <a:round/>
            <a:headEnd type="none" w="med" len="med"/>
            <a:tailEnd type="none" w="med" len="med"/>
          </a:ln>
        </p:spPr>
        <p:txBody>
          <a:bodyPr anchor="ctr"/>
          <a:p>
            <a:pPr algn="ctr" eaLnBrk="0" hangingPunct="0"/>
            <a:r>
              <a:rPr lang="zh-CN" altLang="zh-CN" sz="1400" dirty="0">
                <a:solidFill>
                  <a:srgbClr val="000000"/>
                </a:solidFill>
                <a:latin typeface="仿宋_GB2312" panose="02010609030101010101" charset="-122"/>
                <a:ea typeface="仿宋_GB2312" panose="02010609030101010101" charset="-122"/>
              </a:rPr>
              <a:t>文件格式要求</a:t>
            </a:r>
            <a:r>
              <a:rPr lang="en-US" altLang="zh-CN" sz="1400" dirty="0">
                <a:solidFill>
                  <a:srgbClr val="000000"/>
                </a:solidFill>
                <a:latin typeface="仿宋_GB2312" panose="02010609030101010101" charset="-122"/>
                <a:ea typeface="仿宋_GB2312" panose="02010609030101010101" charset="-122"/>
              </a:rPr>
              <a:t>xls,500K,3000</a:t>
            </a:r>
            <a:r>
              <a:rPr lang="zh-CN" altLang="en-US" sz="1400" dirty="0">
                <a:solidFill>
                  <a:srgbClr val="000000"/>
                </a:solidFill>
                <a:latin typeface="仿宋_GB2312" panose="02010609030101010101" charset="-122"/>
                <a:ea typeface="仿宋_GB2312" panose="02010609030101010101" charset="-122"/>
              </a:rPr>
              <a:t>条</a:t>
            </a:r>
            <a:endParaRPr lang="zh-CN" altLang="en-US" sz="1400" dirty="0">
              <a:solidFill>
                <a:srgbClr val="000000"/>
              </a:solidFill>
              <a:latin typeface="仿宋_GB2312" panose="02010609030101010101" charset="-122"/>
              <a:ea typeface="仿宋_GB2312" panose="02010609030101010101" charset="-122"/>
            </a:endParaRPr>
          </a:p>
        </p:txBody>
      </p:sp>
      <p:sp>
        <p:nvSpPr>
          <p:cNvPr id="40968" name="文本框 7"/>
          <p:cNvSpPr txBox="1"/>
          <p:nvPr/>
        </p:nvSpPr>
        <p:spPr>
          <a:xfrm>
            <a:off x="1125220" y="1587500"/>
            <a:ext cx="7196138" cy="639763"/>
          </a:xfrm>
          <a:prstGeom prst="rect">
            <a:avLst/>
          </a:prstGeom>
          <a:noFill/>
          <a:ln w="9525">
            <a:noFill/>
          </a:ln>
        </p:spPr>
        <p:txBody>
          <a:bodyPr wrap="square" anchor="t">
            <a:spAutoFit/>
          </a:bodyPr>
          <a:p>
            <a:pPr eaLnBrk="0" hangingPunct="0"/>
            <a:r>
              <a:rPr lang="zh-CN" altLang="zh-CN" b="1" dirty="0">
                <a:solidFill>
                  <a:srgbClr val="FF0000"/>
                </a:solidFill>
                <a:latin typeface="Arial" panose="020B0604020202020204" pitchFamily="34" charset="0"/>
                <a:ea typeface="宋体" panose="02010600030101010101" pitchFamily="2" charset="-122"/>
                <a:sym typeface="微软雅黑" panose="020B0503020204020204" pitchFamily="34" charset="-122"/>
              </a:rPr>
              <a:t>注意：</a:t>
            </a:r>
            <a:r>
              <a:rPr lang="en-US" altLang="zh-CN" b="1" dirty="0">
                <a:solidFill>
                  <a:srgbClr val="FF0000"/>
                </a:solidFill>
                <a:latin typeface="Arial" panose="020B0604020202020204" pitchFamily="34" charset="0"/>
                <a:ea typeface="宋体" panose="02010600030101010101" pitchFamily="2" charset="-122"/>
                <a:sym typeface="微软雅黑" panose="020B0503020204020204" pitchFamily="34" charset="-122"/>
              </a:rPr>
              <a:t>EXCEL</a:t>
            </a:r>
            <a:r>
              <a:rPr lang="zh-CN" altLang="en-US" b="1" dirty="0">
                <a:solidFill>
                  <a:srgbClr val="FF0000"/>
                </a:solidFill>
                <a:latin typeface="Arial" panose="020B0604020202020204" pitchFamily="34" charset="0"/>
                <a:ea typeface="宋体" panose="02010600030101010101" pitchFamily="2" charset="-122"/>
                <a:sym typeface="微软雅黑" panose="020B0503020204020204" pitchFamily="34" charset="-122"/>
              </a:rPr>
              <a:t>导入文件仅可以修改是否勾选状态和有效抵扣税额。</a:t>
            </a:r>
            <a:endParaRPr lang="zh-CN" altLang="en-US" b="1" dirty="0">
              <a:solidFill>
                <a:srgbClr val="FF0000"/>
              </a:solidFill>
              <a:latin typeface="Arial" panose="020B0604020202020204" pitchFamily="34" charset="0"/>
              <a:ea typeface="宋体" panose="02010600030101010101" pitchFamily="2" charset="-122"/>
            </a:endParaRPr>
          </a:p>
          <a:p>
            <a:pPr eaLnBrk="0" hangingPunct="0"/>
            <a:endParaRPr lang="zh-CN" altLang="en-US">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2"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19458" name="矩形 8"/>
          <p:cNvSpPr/>
          <p:nvPr/>
        </p:nvSpPr>
        <p:spPr>
          <a:xfrm>
            <a:off x="323850" y="1277303"/>
            <a:ext cx="8496300" cy="6949440"/>
          </a:xfrm>
          <a:prstGeom prst="rect">
            <a:avLst/>
          </a:prstGeom>
          <a:noFill/>
          <a:ln w="9525">
            <a:noFill/>
          </a:ln>
        </p:spPr>
        <p:txBody>
          <a:bodyPr wrap="square" anchor="t">
            <a:spAutoFit/>
          </a:bodyPr>
          <a:p>
            <a:pPr eaLnBrk="0" hangingPunct="0"/>
            <a:r>
              <a:rPr lang="zh-CN" altLang="en-US" dirty="0">
                <a:latin typeface="Arial" panose="020B0604020202020204" pitchFamily="34" charset="0"/>
                <a:ea typeface="宋体" panose="02010600030101010101" pitchFamily="2" charset="-122"/>
              </a:rPr>
              <a:t>       按照国家税务总局统一部署，2019年10月31日，广东省将正式上线运行增值税发票管理系统2.0版(以下简称发票管理系统2.0版)</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       国家税务总局开发推广发票管理系统2.0版，是贯彻落实党中央、国务院决策部署，适应税收现代化建设需要，夯实增值税管理基础，创新增值税发票管理方式，提升增值税发票管理服务质效，优化征退税衔接的重要举措。</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       发票管理系统2.0版集成了税控系统、电子底账系统及综合服务平台（包括税务端和企业端）。增值税综合服务平台（企业端）优化升级了原增值税发票选择确认平台和发票查验平台，为纳税人提供了增值税发票的网上抵扣勾选、退税勾选、代办退税勾选、进销项发票查询、成品油消费税管理和发票下载等功能，功能更加完善、界面更加友好。</a:t>
            </a:r>
            <a:endParaRPr lang="zh-CN" altLang="en-US" dirty="0">
              <a:latin typeface="Arial" panose="020B0604020202020204" pitchFamily="34" charset="0"/>
              <a:ea typeface="宋体" panose="02010600030101010101" pitchFamily="2" charset="-122"/>
            </a:endParaRPr>
          </a:p>
          <a:p>
            <a:pPr eaLnBrk="0" hangingPunct="0"/>
            <a:r>
              <a:rPr lang="zh-CN" altLang="en-US" dirty="0">
                <a:cs typeface="+mn-ea"/>
                <a:sym typeface="+mn-ea"/>
              </a:rPr>
              <a:t>    </a:t>
            </a:r>
            <a:r>
              <a:rPr lang="zh-CN" altLang="en-US" b="1" dirty="0">
                <a:cs typeface="+mn-ea"/>
                <a:sym typeface="+mn-ea"/>
              </a:rPr>
              <a:t> </a:t>
            </a:r>
            <a:endParaRPr lang="zh-CN" altLang="en-US" b="1" dirty="0">
              <a:cs typeface="+mn-ea"/>
              <a:sym typeface="+mn-ea"/>
            </a:endParaRPr>
          </a:p>
          <a:p>
            <a:pPr eaLnBrk="0" hangingPunct="0"/>
            <a:r>
              <a:rPr lang="zh-CN" altLang="en-US" b="1" dirty="0">
                <a:cs typeface="+mn-ea"/>
                <a:sym typeface="+mn-ea"/>
              </a:rPr>
              <a:t>     主要新增功能如下：</a:t>
            </a:r>
            <a:endParaRPr lang="zh-CN" altLang="en-US" b="1" dirty="0">
              <a:cs typeface="+mn-ea"/>
              <a:sym typeface="+mn-ea"/>
            </a:endParaRPr>
          </a:p>
          <a:p>
            <a:pPr eaLnBrk="0" hangingPunct="0"/>
            <a:r>
              <a:rPr lang="zh-CN" altLang="en-US" dirty="0">
                <a:cs typeface="+mn-ea"/>
                <a:sym typeface="+mn-ea"/>
              </a:rPr>
              <a:t>一、所有发票均需确认用途后再进行勾选</a:t>
            </a:r>
            <a:endParaRPr lang="zh-CN" altLang="en-US" dirty="0">
              <a:cs typeface="+mn-ea"/>
              <a:sym typeface="+mn-ea"/>
            </a:endParaRPr>
          </a:p>
          <a:p>
            <a:pPr eaLnBrk="0" hangingPunct="0"/>
            <a:r>
              <a:rPr lang="zh-CN" altLang="en-US" dirty="0">
                <a:cs typeface="+mn-ea"/>
                <a:sym typeface="+mn-ea"/>
              </a:rPr>
              <a:t>二、抵扣勾选可根据实际情况调整有效抵扣税额或不抵扣</a:t>
            </a:r>
            <a:endParaRPr lang="zh-CN" altLang="en-US" dirty="0">
              <a:cs typeface="+mn-ea"/>
              <a:sym typeface="+mn-ea"/>
            </a:endParaRPr>
          </a:p>
          <a:p>
            <a:pPr eaLnBrk="0" hangingPunct="0"/>
            <a:r>
              <a:rPr lang="zh-CN" altLang="en-US" dirty="0">
                <a:cs typeface="+mn-ea"/>
                <a:sym typeface="+mn-ea"/>
              </a:rPr>
              <a:t>三、抵扣勾选增加确认签名操作</a:t>
            </a:r>
            <a:endParaRPr lang="zh-CN" altLang="en-US" dirty="0">
              <a:cs typeface="+mn-ea"/>
              <a:sym typeface="+mn-ea"/>
            </a:endParaRPr>
          </a:p>
          <a:p>
            <a:pPr eaLnBrk="0" hangingPunct="0"/>
            <a:r>
              <a:rPr lang="zh-CN" altLang="en-US" dirty="0">
                <a:cs typeface="+mn-ea"/>
                <a:sym typeface="+mn-ea"/>
              </a:rPr>
              <a:t>四、注销勾选</a:t>
            </a:r>
            <a:endParaRPr lang="zh-CN" altLang="en-US" dirty="0">
              <a:cs typeface="+mn-ea"/>
              <a:sym typeface="+mn-ea"/>
            </a:endParaRPr>
          </a:p>
          <a:p>
            <a:pPr eaLnBrk="0" hangingPunct="0"/>
            <a:r>
              <a:rPr lang="zh-CN" altLang="en-US" dirty="0">
                <a:cs typeface="+mn-ea"/>
                <a:sym typeface="+mn-ea"/>
              </a:rPr>
              <a:t>五、回退税款所属期</a:t>
            </a:r>
            <a:endParaRPr lang="zh-CN" altLang="en-US" dirty="0">
              <a:cs typeface="+mn-ea"/>
              <a:sym typeface="+mn-ea"/>
            </a:endParaRPr>
          </a:p>
          <a:p>
            <a:pPr eaLnBrk="0" hangingPunct="0"/>
            <a:r>
              <a:rPr lang="zh-CN" altLang="en-US" dirty="0">
                <a:cs typeface="+mn-ea"/>
                <a:sym typeface="+mn-ea"/>
              </a:rPr>
              <a:t>六、异常发票查询  </a:t>
            </a:r>
            <a:r>
              <a:rPr lang="zh-CN" altLang="en-US" b="1" dirty="0">
                <a:solidFill>
                  <a:srgbClr val="FF0000"/>
                </a:solidFill>
                <a:sym typeface="+mn-ea"/>
              </a:rPr>
              <a:t>     </a:t>
            </a:r>
            <a:endParaRPr lang="en-US" altLang="zh-CN" dirty="0">
              <a:solidFill>
                <a:srgbClr val="FF0000"/>
              </a:solidFill>
              <a:latin typeface="Arial" panose="020B0604020202020204" pitchFamily="34" charset="0"/>
              <a:ea typeface="宋体" panose="02010600030101010101" pitchFamily="2" charset="-122"/>
            </a:endParaRPr>
          </a:p>
          <a:p>
            <a:pPr eaLnBrk="0" hangingPunct="0"/>
            <a:endParaRPr lang="en-US" altLang="zh-CN" b="1" dirty="0">
              <a:solidFill>
                <a:srgbClr val="FF0000"/>
              </a:solidFill>
              <a:latin typeface="Arial" panose="020B0604020202020204" pitchFamily="34" charset="0"/>
              <a:ea typeface="宋体" panose="02010600030101010101" pitchFamily="2" charset="-122"/>
            </a:endParaRPr>
          </a:p>
          <a:p>
            <a:pPr eaLnBrk="0" hangingPunct="0"/>
            <a:endParaRPr lang="en-US" altLang="zh-CN" b="1" dirty="0">
              <a:solidFill>
                <a:srgbClr val="FF0000"/>
              </a:solidFill>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
        <p:nvSpPr>
          <p:cNvPr id="5" name="标题 1"/>
          <p:cNvSpPr txBox="1"/>
          <p:nvPr/>
        </p:nvSpPr>
        <p:spPr bwMode="auto">
          <a:xfrm>
            <a:off x="-396552" y="44624"/>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概括总览</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抵扣勾选</a:t>
            </a:r>
            <a:r>
              <a:rPr lang="en-US" altLang="zh-CN" dirty="0" smtClean="0"/>
              <a:t>—</a:t>
            </a:r>
            <a:r>
              <a:rPr lang="zh-CN" altLang="en-US" dirty="0" smtClean="0"/>
              <a:t>发票批量抵扣勾选</a:t>
            </a:r>
            <a:endParaRPr lang="zh-CN" altLang="en-US" dirty="0"/>
          </a:p>
        </p:txBody>
      </p:sp>
      <p:sp>
        <p:nvSpPr>
          <p:cNvPr id="3" name="内容占位符 2"/>
          <p:cNvSpPr>
            <a:spLocks noGrp="1"/>
          </p:cNvSpPr>
          <p:nvPr>
            <p:ph idx="1"/>
          </p:nvPr>
        </p:nvSpPr>
        <p:spPr>
          <a:xfrm>
            <a:off x="414655" y="1270080"/>
            <a:ext cx="8229600" cy="3832622"/>
          </a:xfrm>
        </p:spPr>
        <p:txBody>
          <a:bodyPr/>
          <a:lstStyle/>
          <a:p>
            <a:pPr>
              <a:buNone/>
            </a:pPr>
            <a:r>
              <a:rPr lang="zh-CN" altLang="en-US" sz="1800" dirty="0" smtClean="0">
                <a:latin typeface="+mn-ea"/>
              </a:rPr>
              <a:t>纳税人可根据需要将下载的发票清单文件中，对应发票的</a:t>
            </a:r>
            <a:r>
              <a:rPr lang="en-US" altLang="zh-CN" sz="1800" dirty="0" smtClean="0">
                <a:latin typeface="+mn-ea"/>
              </a:rPr>
              <a:t>“</a:t>
            </a:r>
            <a:r>
              <a:rPr lang="zh-CN" altLang="en-US" sz="1800" dirty="0" smtClean="0">
                <a:latin typeface="+mn-ea"/>
              </a:rPr>
              <a:t>是否勾选</a:t>
            </a:r>
            <a:r>
              <a:rPr lang="en-US" altLang="zh-CN" sz="1800" dirty="0" smtClean="0">
                <a:latin typeface="+mn-ea"/>
              </a:rPr>
              <a:t>”</a:t>
            </a:r>
            <a:r>
              <a:rPr lang="zh-CN" altLang="en-US" sz="1800" dirty="0" smtClean="0">
                <a:latin typeface="+mn-ea"/>
              </a:rPr>
              <a:t>列值改为</a:t>
            </a:r>
            <a:r>
              <a:rPr lang="en-US" altLang="zh-CN" sz="1800" dirty="0" smtClean="0">
                <a:latin typeface="+mn-ea"/>
              </a:rPr>
              <a:t>“</a:t>
            </a:r>
            <a:r>
              <a:rPr lang="zh-CN" altLang="en-US" sz="1800" dirty="0" smtClean="0">
                <a:latin typeface="+mn-ea"/>
              </a:rPr>
              <a:t>是</a:t>
            </a:r>
            <a:r>
              <a:rPr lang="en-US" altLang="zh-CN" sz="1800" dirty="0" smtClean="0">
                <a:latin typeface="+mn-ea"/>
              </a:rPr>
              <a:t>”</a:t>
            </a:r>
            <a:r>
              <a:rPr lang="zh-CN" altLang="en-US" sz="1800" dirty="0" smtClean="0">
                <a:latin typeface="+mn-ea"/>
              </a:rPr>
              <a:t>或</a:t>
            </a:r>
            <a:r>
              <a:rPr lang="en-US" altLang="zh-CN" sz="1800" dirty="0" smtClean="0">
                <a:latin typeface="+mn-ea"/>
              </a:rPr>
              <a:t>“</a:t>
            </a:r>
            <a:r>
              <a:rPr lang="zh-CN" altLang="en-US" sz="1800" dirty="0" smtClean="0">
                <a:latin typeface="+mn-ea"/>
              </a:rPr>
              <a:t>否</a:t>
            </a:r>
            <a:r>
              <a:rPr lang="en-US" altLang="zh-CN" sz="1800" dirty="0" smtClean="0">
                <a:latin typeface="+mn-ea"/>
              </a:rPr>
              <a:t>”，</a:t>
            </a:r>
            <a:r>
              <a:rPr lang="zh-CN" altLang="en-US" sz="1800" dirty="0" smtClean="0">
                <a:latin typeface="+mn-ea"/>
              </a:rPr>
              <a:t>并根据需要调整有效抵扣税额，保存上传。</a:t>
            </a:r>
            <a:endParaRPr lang="en-US" altLang="zh-CN" sz="1800" dirty="0" smtClean="0">
              <a:latin typeface="+mn-ea"/>
            </a:endParaRPr>
          </a:p>
          <a:p>
            <a:pPr>
              <a:buNone/>
            </a:pPr>
            <a:endParaRPr lang="zh-CN" altLang="en-US" sz="1400" dirty="0"/>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5" name="Picture 4294"/>
          <p:cNvPicPr/>
          <p:nvPr/>
        </p:nvPicPr>
        <p:blipFill>
          <a:blip r:embed="rId1"/>
          <a:stretch>
            <a:fillRect/>
          </a:stretch>
        </p:blipFill>
        <p:spPr>
          <a:xfrm>
            <a:off x="428596" y="2285992"/>
            <a:ext cx="8215370" cy="1428760"/>
          </a:xfrm>
          <a:prstGeom prst="rect">
            <a:avLst/>
          </a:prstGeom>
        </p:spPr>
      </p:pic>
      <p:pic>
        <p:nvPicPr>
          <p:cNvPr id="1026" name="Picture 2"/>
          <p:cNvPicPr>
            <a:picLocks noChangeAspect="1" noChangeArrowheads="1"/>
          </p:cNvPicPr>
          <p:nvPr/>
        </p:nvPicPr>
        <p:blipFill>
          <a:blip r:embed="rId2"/>
          <a:srcRect/>
          <a:stretch>
            <a:fillRect/>
          </a:stretch>
        </p:blipFill>
        <p:spPr bwMode="auto">
          <a:xfrm>
            <a:off x="428596" y="3286124"/>
            <a:ext cx="8215370" cy="2428893"/>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227835" y="141650"/>
            <a:ext cx="5410943"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不</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1987" name="矩形 9"/>
          <p:cNvSpPr/>
          <p:nvPr/>
        </p:nvSpPr>
        <p:spPr>
          <a:xfrm>
            <a:off x="755650" y="908050"/>
            <a:ext cx="7704138" cy="147637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本功能主要提供按照税款所属期查询和逐票勾选（支持同时勾选多份发票）的操作方式，实现纳税人选择相应申报期内用于申报不抵扣的增值税进项发票清单信息（包括增值税专用发票、机动车销售统一发票、通行费发票）的功能。</a:t>
            </a:r>
            <a:r>
              <a:rPr lang="zh-CN" altLang="zh-CN" b="1" dirty="0">
                <a:latin typeface="Arial" panose="020B0604020202020204" pitchFamily="34" charset="0"/>
                <a:ea typeface="宋体" panose="02010600030101010101" pitchFamily="2" charset="-122"/>
                <a:sym typeface="微软雅黑" panose="020B0503020204020204" pitchFamily="34" charset="-122"/>
              </a:rPr>
              <a:t>如：简易计税项目、集体福利等。</a:t>
            </a:r>
            <a:endParaRPr lang="en-US" altLang="zh-CN" dirty="0">
              <a:latin typeface="仿宋_GB2312" panose="02010609030101010101" charset="-122"/>
              <a:ea typeface="仿宋_GB2312" panose="02010609030101010101" charset="-122"/>
              <a:sym typeface="微软雅黑" panose="020B0503020204020204" pitchFamily="34" charset="-122"/>
            </a:endParaRPr>
          </a:p>
          <a:p>
            <a:pPr eaLnBrk="0" hangingPunct="0"/>
            <a:endParaRPr lang="zh-CN" altLang="en-US" b="1" dirty="0">
              <a:latin typeface="Arial" panose="020B0604020202020204" pitchFamily="34" charset="0"/>
              <a:ea typeface="宋体" panose="02010600030101010101" pitchFamily="2" charset="-122"/>
            </a:endParaRPr>
          </a:p>
        </p:txBody>
      </p:sp>
      <p:pic>
        <p:nvPicPr>
          <p:cNvPr id="41988" name="图片 5"/>
          <p:cNvPicPr>
            <a:picLocks noChangeAspect="1"/>
          </p:cNvPicPr>
          <p:nvPr/>
        </p:nvPicPr>
        <p:blipFill>
          <a:blip r:embed="rId1"/>
          <a:stretch>
            <a:fillRect/>
          </a:stretch>
        </p:blipFill>
        <p:spPr>
          <a:xfrm>
            <a:off x="395288" y="2205038"/>
            <a:ext cx="8424862" cy="4103687"/>
          </a:xfrm>
          <a:prstGeom prst="rect">
            <a:avLst/>
          </a:prstGeom>
          <a:noFill/>
          <a:ln w="9525">
            <a:noFill/>
          </a:ln>
        </p:spPr>
      </p:pic>
      <p:sp>
        <p:nvSpPr>
          <p:cNvPr id="2" name="圆角矩形 1"/>
          <p:cNvSpPr/>
          <p:nvPr/>
        </p:nvSpPr>
        <p:spPr>
          <a:xfrm>
            <a:off x="3505200" y="2362200"/>
            <a:ext cx="609600" cy="152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矩形 4"/>
          <p:cNvSpPr/>
          <p:nvPr/>
        </p:nvSpPr>
        <p:spPr>
          <a:xfrm>
            <a:off x="1187624" y="97466"/>
            <a:ext cx="4752528" cy="523220"/>
          </a:xfrm>
          <a:prstGeom prst="rect">
            <a:avLst/>
          </a:prstGeom>
        </p:spPr>
        <p:txBody>
          <a:bodyPr wrap="square">
            <a:spAutoFit/>
          </a:body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发票</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不</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n-cs"/>
              </a:rPr>
              <a:t>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3011" name="矩形 5"/>
          <p:cNvSpPr/>
          <p:nvPr/>
        </p:nvSpPr>
        <p:spPr>
          <a:xfrm>
            <a:off x="549275" y="1209675"/>
            <a:ext cx="2243138" cy="706438"/>
          </a:xfrm>
          <a:prstGeom prst="rect">
            <a:avLst/>
          </a:prstGeom>
          <a:noFill/>
          <a:ln w="9525">
            <a:noFill/>
          </a:ln>
        </p:spPr>
        <p:txBody>
          <a:bodyPr wrap="none" anchor="t">
            <a:spAutoFit/>
          </a:bodyPr>
          <a:p>
            <a:pPr eaLnBrk="0" hangingPunct="0"/>
            <a:r>
              <a:rPr lang="zh-CN" altLang="en-US" sz="4000" b="1" dirty="0">
                <a:latin typeface="Arial" panose="020B0604020202020204" pitchFamily="34" charset="0"/>
                <a:ea typeface="宋体" panose="02010600030101010101" pitchFamily="2" charset="-122"/>
              </a:rPr>
              <a:t>常见问题</a:t>
            </a:r>
            <a:endParaRPr lang="en-US" altLang="zh-CN" sz="4000" b="1" dirty="0">
              <a:latin typeface="Arial" panose="020B0604020202020204" pitchFamily="34" charset="0"/>
              <a:ea typeface="宋体" panose="02010600030101010101" pitchFamily="2" charset="-122"/>
            </a:endParaRPr>
          </a:p>
        </p:txBody>
      </p:sp>
      <p:sp>
        <p:nvSpPr>
          <p:cNvPr id="43012" name="矩形 6"/>
          <p:cNvSpPr/>
          <p:nvPr/>
        </p:nvSpPr>
        <p:spPr>
          <a:xfrm>
            <a:off x="549275" y="2308225"/>
            <a:ext cx="8045450" cy="118872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1</a:t>
            </a:r>
            <a:r>
              <a:rPr lang="zh-CN" altLang="en-US" b="1" dirty="0">
                <a:latin typeface="Arial" panose="020B0604020202020204" pitchFamily="34" charset="0"/>
                <a:ea typeface="宋体" panose="02010600030101010101" pitchFamily="2" charset="-122"/>
              </a:rPr>
              <a:t>、</a:t>
            </a:r>
            <a:r>
              <a:rPr lang="zh-CN" altLang="en-US" b="1">
                <a:latin typeface="宋体" panose="02010600030101010101" pitchFamily="2" charset="-122"/>
                <a:ea typeface="宋体" panose="02010600030101010101" pitchFamily="2" charset="-122"/>
                <a:sym typeface="微软雅黑" panose="020B0503020204020204" pitchFamily="34" charset="-122"/>
              </a:rPr>
              <a:t>部分勾选和不抵扣勾选申报缴税后不可撤销，代表纳税人确认了该张发票不抵扣或部分抵扣。</a:t>
            </a:r>
            <a:endParaRPr lang="zh-CN" altLang="en-US" b="1" dirty="0">
              <a:latin typeface="Arial" panose="020B0604020202020204" pitchFamily="34" charset="0"/>
              <a:ea typeface="宋体" panose="02010600030101010101" pitchFamily="2" charset="-122"/>
            </a:endParaRPr>
          </a:p>
          <a:p>
            <a:pPr eaLnBrk="0" hangingPunct="0"/>
            <a:r>
              <a:rPr lang="en-US" altLang="zh-CN" b="1" dirty="0">
                <a:latin typeface="Arial" panose="020B0604020202020204" pitchFamily="34" charset="0"/>
                <a:ea typeface="宋体" panose="02010600030101010101" pitchFamily="2" charset="-122"/>
              </a:rPr>
              <a:t>2</a:t>
            </a:r>
            <a:r>
              <a:rPr lang="zh-CN" altLang="en-US" b="1" dirty="0">
                <a:latin typeface="Arial" panose="020B0604020202020204" pitchFamily="34" charset="0"/>
                <a:ea typeface="宋体" panose="02010600030101010101" pitchFamily="2" charset="-122"/>
              </a:rPr>
              <a:t>、</a:t>
            </a:r>
            <a:r>
              <a:rPr lang="zh-CN" altLang="zh-CN" b="1" dirty="0">
                <a:latin typeface="Arial" panose="020B0604020202020204" pitchFamily="34" charset="0"/>
                <a:ea typeface="宋体" panose="02010600030101010101" pitchFamily="2" charset="-122"/>
              </a:rPr>
              <a:t>已抵扣勾选后，撤销后才可以进行退税勾选。</a:t>
            </a:r>
            <a:endParaRPr lang="zh-CN" altLang="zh-CN" b="1"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601215" y="188640"/>
            <a:ext cx="5410943"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逾期</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4035" name="矩形 5"/>
          <p:cNvSpPr/>
          <p:nvPr/>
        </p:nvSpPr>
        <p:spPr>
          <a:xfrm>
            <a:off x="827088" y="836613"/>
            <a:ext cx="7632700" cy="92202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本功能提供对逾期发票</a:t>
            </a:r>
            <a:r>
              <a:rPr lang="zh-CN" altLang="en-US" b="1" dirty="0">
                <a:latin typeface="Arial" panose="020B0604020202020204" pitchFamily="34" charset="0"/>
                <a:ea typeface="宋体" panose="02010600030101010101" pitchFamily="2" charset="-122"/>
              </a:rPr>
              <a:t>（所属期所在自然月</a:t>
            </a:r>
            <a:r>
              <a:rPr lang="en-US" altLang="zh-CN" b="1" dirty="0">
                <a:latin typeface="Arial" panose="020B0604020202020204" pitchFamily="34" charset="0"/>
                <a:ea typeface="宋体" panose="02010600030101010101" pitchFamily="2" charset="-122"/>
              </a:rPr>
              <a:t>1</a:t>
            </a:r>
            <a:r>
              <a:rPr lang="zh-CN" altLang="en-US" b="1" dirty="0">
                <a:latin typeface="Arial" panose="020B0604020202020204" pitchFamily="34" charset="0"/>
                <a:ea typeface="宋体" panose="02010600030101010101" pitchFamily="2" charset="-122"/>
              </a:rPr>
              <a:t>日</a:t>
            </a:r>
            <a:r>
              <a:rPr lang="en-US" altLang="zh-CN" b="1" dirty="0">
                <a:latin typeface="Arial" panose="020B0604020202020204" pitchFamily="34" charset="0"/>
                <a:ea typeface="宋体" panose="02010600030101010101" pitchFamily="2" charset="-122"/>
              </a:rPr>
              <a:t>360</a:t>
            </a:r>
            <a:r>
              <a:rPr lang="zh-CN" altLang="en-US" b="1" dirty="0">
                <a:latin typeface="Arial" panose="020B0604020202020204" pitchFamily="34" charset="0"/>
                <a:ea typeface="宋体" panose="02010600030101010101" pitchFamily="2" charset="-122"/>
              </a:rPr>
              <a:t>天前开具的发票）</a:t>
            </a:r>
            <a:r>
              <a:rPr lang="zh-CN" altLang="zh-CN" b="1" dirty="0">
                <a:latin typeface="Arial" panose="020B0604020202020204" pitchFamily="34" charset="0"/>
                <a:ea typeface="宋体" panose="02010600030101010101" pitchFamily="2" charset="-122"/>
              </a:rPr>
              <a:t>抵扣申请和对审核通过的逾期发票进行抵扣勾选的功能</a:t>
            </a:r>
            <a:r>
              <a:rPr lang="zh-CN" altLang="en-US" b="1" dirty="0">
                <a:latin typeface="Arial" panose="020B0604020202020204" pitchFamily="34" charset="0"/>
                <a:ea typeface="宋体" panose="02010600030101010101" pitchFamily="2" charset="-122"/>
              </a:rPr>
              <a:t>，</a:t>
            </a:r>
            <a:r>
              <a:rPr lang="zh-CN" altLang="zh-CN" b="1" dirty="0">
                <a:latin typeface="Arial" panose="020B0604020202020204" pitchFamily="34" charset="0"/>
                <a:ea typeface="宋体" panose="02010600030101010101" pitchFamily="2" charset="-122"/>
              </a:rPr>
              <a:t>主要含逾期抵扣申请和逾期抵扣勾选</a:t>
            </a:r>
            <a:r>
              <a:rPr lang="zh-CN" altLang="en-US" b="1" dirty="0">
                <a:latin typeface="Arial" panose="020B0604020202020204" pitchFamily="34" charset="0"/>
                <a:ea typeface="宋体" panose="02010600030101010101" pitchFamily="2" charset="-122"/>
              </a:rPr>
              <a:t>。</a:t>
            </a:r>
            <a:endParaRPr lang="zh-CN" altLang="en-US" b="1" dirty="0">
              <a:latin typeface="Arial" panose="020B0604020202020204" pitchFamily="34" charset="0"/>
              <a:ea typeface="宋体" panose="02010600030101010101" pitchFamily="2" charset="-122"/>
            </a:endParaRPr>
          </a:p>
        </p:txBody>
      </p:sp>
      <p:pic>
        <p:nvPicPr>
          <p:cNvPr id="44036" name="图片 2"/>
          <p:cNvPicPr>
            <a:picLocks noChangeAspect="1"/>
          </p:cNvPicPr>
          <p:nvPr/>
        </p:nvPicPr>
        <p:blipFill>
          <a:blip r:embed="rId1"/>
          <a:stretch>
            <a:fillRect/>
          </a:stretch>
        </p:blipFill>
        <p:spPr>
          <a:xfrm>
            <a:off x="207963" y="1760538"/>
            <a:ext cx="8728075" cy="4692650"/>
          </a:xfrm>
          <a:prstGeom prst="rect">
            <a:avLst/>
          </a:prstGeom>
          <a:noFill/>
          <a:ln w="9525">
            <a:noFill/>
          </a:ln>
        </p:spPr>
      </p:pic>
      <p:sp>
        <p:nvSpPr>
          <p:cNvPr id="10" name="椭圆形标注 7"/>
          <p:cNvSpPr/>
          <p:nvPr/>
        </p:nvSpPr>
        <p:spPr>
          <a:xfrm>
            <a:off x="207963" y="3732213"/>
            <a:ext cx="1311275" cy="879475"/>
          </a:xfrm>
          <a:prstGeom prst="wedgeEllipseCallout">
            <a:avLst>
              <a:gd name="adj1" fmla="val 17989"/>
              <a:gd name="adj2" fmla="val -94197"/>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先向税局申请</a:t>
            </a:r>
            <a:endParaRPr lang="zh-CN" altLang="en-US" b="1" strike="noStrike" noProof="1" dirty="0">
              <a:solidFill>
                <a:schemeClr val="tx1"/>
              </a:solidFill>
            </a:endParaRPr>
          </a:p>
        </p:txBody>
      </p:sp>
      <p:sp>
        <p:nvSpPr>
          <p:cNvPr id="11" name="椭圆形标注 8"/>
          <p:cNvSpPr/>
          <p:nvPr/>
        </p:nvSpPr>
        <p:spPr>
          <a:xfrm>
            <a:off x="2987675" y="3368675"/>
            <a:ext cx="1827213" cy="1138238"/>
          </a:xfrm>
          <a:prstGeom prst="wedgeEllipseCallout">
            <a:avLst>
              <a:gd name="adj1" fmla="val -70076"/>
              <a:gd name="adj2" fmla="val -5378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通过审批及后台处理后可进行勾选</a:t>
            </a:r>
            <a:endParaRPr lang="zh-CN" altLang="en-US" b="1" strike="noStrike" noProof="1" dirty="0">
              <a:solidFill>
                <a:schemeClr val="tx1"/>
              </a:solidFill>
            </a:endParaRPr>
          </a:p>
        </p:txBody>
      </p:sp>
      <p:sp>
        <p:nvSpPr>
          <p:cNvPr id="2" name="圆角矩形 1"/>
          <p:cNvSpPr/>
          <p:nvPr/>
        </p:nvSpPr>
        <p:spPr>
          <a:xfrm>
            <a:off x="3352800" y="1905000"/>
            <a:ext cx="6858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5058" name="矩形 4"/>
          <p:cNvSpPr/>
          <p:nvPr/>
        </p:nvSpPr>
        <p:spPr>
          <a:xfrm>
            <a:off x="395288" y="1658938"/>
            <a:ext cx="8137525" cy="640080"/>
          </a:xfrm>
          <a:prstGeom prst="rect">
            <a:avLst/>
          </a:prstGeom>
          <a:noFill/>
          <a:ln w="9525">
            <a:noFill/>
          </a:ln>
        </p:spPr>
        <p:txBody>
          <a:bodyPr wrap="square" anchor="t">
            <a:spAutoFit/>
          </a:bodyPr>
          <a:p>
            <a:pPr eaLnBrk="0" hangingPunct="0"/>
            <a:r>
              <a:rPr lang="zh-CN" altLang="en-US" dirty="0">
                <a:latin typeface="Arial" panose="020B0604020202020204" pitchFamily="34" charset="0"/>
                <a:ea typeface="宋体" panose="02010600030101010101" pitchFamily="2" charset="-122"/>
              </a:rPr>
              <a:t>逾期发票申请后，需要得到省级税务机关审核通过并通过后台比对后，才可继续在逾期发票勾选功能中查询并勾选。</a:t>
            </a:r>
            <a:endParaRPr lang="en-US" altLang="zh-CN" dirty="0">
              <a:latin typeface="Arial" panose="020B0604020202020204" pitchFamily="34" charset="0"/>
              <a:ea typeface="宋体" panose="02010600030101010101" pitchFamily="2" charset="-122"/>
            </a:endParaRPr>
          </a:p>
        </p:txBody>
      </p:sp>
      <p:sp>
        <p:nvSpPr>
          <p:cNvPr id="6" name="标题 1"/>
          <p:cNvSpPr txBox="1"/>
          <p:nvPr/>
        </p:nvSpPr>
        <p:spPr bwMode="auto">
          <a:xfrm>
            <a:off x="-457794" y="217184"/>
            <a:ext cx="7488831"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逾期</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5060" name="矩形 7"/>
          <p:cNvSpPr/>
          <p:nvPr/>
        </p:nvSpPr>
        <p:spPr>
          <a:xfrm>
            <a:off x="549275" y="915988"/>
            <a:ext cx="2243138" cy="708025"/>
          </a:xfrm>
          <a:prstGeom prst="rect">
            <a:avLst/>
          </a:prstGeom>
          <a:noFill/>
          <a:ln w="9525">
            <a:noFill/>
          </a:ln>
        </p:spPr>
        <p:txBody>
          <a:bodyPr wrap="none" anchor="t">
            <a:spAutoFit/>
          </a:bodyPr>
          <a:p>
            <a:pPr eaLnBrk="0" hangingPunct="0"/>
            <a:r>
              <a:rPr lang="zh-CN" altLang="en-US" sz="4000" b="1" dirty="0">
                <a:latin typeface="Arial" panose="020B0604020202020204" pitchFamily="34" charset="0"/>
                <a:ea typeface="宋体" panose="02010600030101010101" pitchFamily="2" charset="-122"/>
              </a:rPr>
              <a:t>常见问题</a:t>
            </a:r>
            <a:endParaRPr lang="en-US" altLang="zh-CN" sz="4000" b="1" dirty="0">
              <a:latin typeface="Arial" panose="020B0604020202020204" pitchFamily="34" charset="0"/>
              <a:ea typeface="宋体" panose="02010600030101010101" pitchFamily="2" charset="-122"/>
            </a:endParaRPr>
          </a:p>
        </p:txBody>
      </p:sp>
      <p:pic>
        <p:nvPicPr>
          <p:cNvPr id="45061" name="图片 1" descr="图片26"/>
          <p:cNvPicPr>
            <a:picLocks noChangeAspect="1"/>
          </p:cNvPicPr>
          <p:nvPr/>
        </p:nvPicPr>
        <p:blipFill>
          <a:blip r:embed="rId1"/>
          <a:stretch>
            <a:fillRect/>
          </a:stretch>
        </p:blipFill>
        <p:spPr>
          <a:xfrm>
            <a:off x="395288" y="2305050"/>
            <a:ext cx="8366125" cy="4175125"/>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601215" y="188640"/>
            <a:ext cx="598700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出口转内销发票</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endPar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6083" name="矩形 5"/>
          <p:cNvSpPr/>
          <p:nvPr/>
        </p:nvSpPr>
        <p:spPr>
          <a:xfrm>
            <a:off x="827088" y="836613"/>
            <a:ext cx="7632700" cy="369887"/>
          </a:xfrm>
          <a:prstGeom prst="rect">
            <a:avLst/>
          </a:prstGeom>
          <a:noFill/>
          <a:ln w="9525">
            <a:noFill/>
          </a:ln>
        </p:spPr>
        <p:txBody>
          <a:bodyPr wrap="square" anchor="t">
            <a:spAutoFit/>
          </a:bodyPr>
          <a:p>
            <a:pPr eaLnBrk="0" hangingPunct="0"/>
            <a:r>
              <a:rPr lang="zh-CN" altLang="zh-CN" b="1">
                <a:latin typeface="Arial" panose="020B0604020202020204" pitchFamily="34" charset="0"/>
                <a:ea typeface="宋体" panose="02010600030101010101" pitchFamily="2" charset="-122"/>
              </a:rPr>
              <a:t>本</a:t>
            </a:r>
            <a:r>
              <a:rPr lang="zh-CN" altLang="en-US" b="1" dirty="0">
                <a:latin typeface="Arial" panose="020B0604020202020204" pitchFamily="34" charset="0"/>
                <a:ea typeface="宋体" panose="02010600030101010101" pitchFamily="2" charset="-122"/>
              </a:rPr>
              <a:t>功能</a:t>
            </a:r>
            <a:r>
              <a:rPr lang="zh-CN" altLang="zh-CN" b="1" dirty="0">
                <a:latin typeface="Arial" panose="020B0604020202020204" pitchFamily="34" charset="0"/>
                <a:ea typeface="宋体" panose="02010600030101010101" pitchFamily="2" charset="-122"/>
              </a:rPr>
              <a:t>提供对</a:t>
            </a:r>
            <a:r>
              <a:rPr lang="zh-CN" altLang="en-US" b="1" dirty="0">
                <a:latin typeface="Arial" panose="020B0604020202020204" pitchFamily="34" charset="0"/>
                <a:ea typeface="宋体" panose="02010600030101010101" pitchFamily="2" charset="-122"/>
              </a:rPr>
              <a:t>出口转内销发票抵扣勾选</a:t>
            </a:r>
            <a:r>
              <a:rPr lang="zh-CN" altLang="zh-CN" b="1" dirty="0">
                <a:latin typeface="Arial" panose="020B0604020202020204" pitchFamily="34" charset="0"/>
                <a:ea typeface="宋体" panose="02010600030101010101" pitchFamily="2" charset="-122"/>
              </a:rPr>
              <a:t>的功能</a:t>
            </a:r>
            <a:r>
              <a:rPr lang="zh-CN" altLang="en-US" b="1" dirty="0">
                <a:latin typeface="Arial" panose="020B0604020202020204" pitchFamily="34" charset="0"/>
                <a:ea typeface="宋体" panose="02010600030101010101" pitchFamily="2" charset="-122"/>
              </a:rPr>
              <a:t>。</a:t>
            </a:r>
            <a:endParaRPr lang="zh-CN" altLang="en-US" b="1" dirty="0">
              <a:latin typeface="Arial" panose="020B0604020202020204" pitchFamily="34" charset="0"/>
              <a:ea typeface="宋体" panose="02010600030101010101" pitchFamily="2" charset="-122"/>
            </a:endParaRPr>
          </a:p>
        </p:txBody>
      </p:sp>
      <p:pic>
        <p:nvPicPr>
          <p:cNvPr id="46084" name="图片 1"/>
          <p:cNvPicPr>
            <a:picLocks noChangeAspect="1"/>
          </p:cNvPicPr>
          <p:nvPr/>
        </p:nvPicPr>
        <p:blipFill>
          <a:blip r:embed="rId1"/>
          <a:stretch>
            <a:fillRect/>
          </a:stretch>
        </p:blipFill>
        <p:spPr>
          <a:xfrm>
            <a:off x="323850" y="1341438"/>
            <a:ext cx="8424863" cy="5111750"/>
          </a:xfrm>
          <a:prstGeom prst="rect">
            <a:avLst/>
          </a:prstGeom>
          <a:noFill/>
          <a:ln w="9525">
            <a:noFill/>
          </a:ln>
        </p:spPr>
      </p:pic>
      <p:sp>
        <p:nvSpPr>
          <p:cNvPr id="8" name="椭圆形标注 7"/>
          <p:cNvSpPr/>
          <p:nvPr/>
        </p:nvSpPr>
        <p:spPr>
          <a:xfrm flipH="1">
            <a:off x="3995738" y="4149725"/>
            <a:ext cx="2663825" cy="719138"/>
          </a:xfrm>
          <a:prstGeom prst="wedgeEllipseCallout">
            <a:avLst>
              <a:gd name="adj1" fmla="val 52057"/>
              <a:gd name="adj2" fmla="val -21845"/>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同一发票代码号码可对应多个转内销证明编号</a:t>
            </a:r>
            <a:endParaRPr lang="zh-CN" altLang="en-US" b="1" strike="noStrike" noProof="1" dirty="0">
              <a:solidFill>
                <a:schemeClr val="tx1"/>
              </a:solidFill>
            </a:endParaRPr>
          </a:p>
        </p:txBody>
      </p:sp>
      <p:sp>
        <p:nvSpPr>
          <p:cNvPr id="3" name="圆角矩形 2"/>
          <p:cNvSpPr/>
          <p:nvPr/>
        </p:nvSpPr>
        <p:spPr>
          <a:xfrm>
            <a:off x="3429000" y="1552575"/>
            <a:ext cx="609600" cy="2762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95536" y="201111"/>
            <a:ext cx="5410945"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7107" name="矩形 5"/>
          <p:cNvSpPr/>
          <p:nvPr/>
        </p:nvSpPr>
        <p:spPr>
          <a:xfrm>
            <a:off x="0" y="849313"/>
            <a:ext cx="9251950" cy="120015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该功能主要向用户提供：</a:t>
            </a:r>
            <a:endParaRPr lang="en-US" altLang="zh-CN" b="1" dirty="0">
              <a:latin typeface="Arial" panose="020B0604020202020204" pitchFamily="34" charset="0"/>
              <a:ea typeface="宋体" panose="02010600030101010101" pitchFamily="2" charset="-122"/>
            </a:endParaRPr>
          </a:p>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1）对当前税款所属期所认证数据进行统计申请</a:t>
            </a:r>
            <a:r>
              <a:rPr lang="zh-CN" altLang="en-US" b="1" dirty="0">
                <a:latin typeface="Arial" panose="020B0604020202020204" pitchFamily="34" charset="0"/>
                <a:ea typeface="宋体" panose="02010600030101010101" pitchFamily="2" charset="-122"/>
              </a:rPr>
              <a:t>、统计查询以及确认签名三大功能；</a:t>
            </a:r>
            <a:endParaRPr lang="en-US" altLang="zh-CN" b="1" dirty="0">
              <a:latin typeface="Arial" panose="020B0604020202020204" pitchFamily="34" charset="0"/>
              <a:ea typeface="宋体" panose="02010600030101010101" pitchFamily="2" charset="-122"/>
            </a:endParaRPr>
          </a:p>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2）</a:t>
            </a:r>
            <a:r>
              <a:rPr lang="zh-CN" altLang="en-US" b="1" dirty="0">
                <a:latin typeface="Arial" panose="020B0604020202020204" pitchFamily="34" charset="0"/>
                <a:ea typeface="宋体" panose="02010600030101010101" pitchFamily="2" charset="-122"/>
              </a:rPr>
              <a:t>查看</a:t>
            </a:r>
            <a:r>
              <a:rPr lang="zh-CN" altLang="zh-CN" b="1" dirty="0">
                <a:latin typeface="Arial" panose="020B0604020202020204" pitchFamily="34" charset="0"/>
                <a:ea typeface="宋体" panose="02010600030101010101" pitchFamily="2" charset="-122"/>
              </a:rPr>
              <a:t>当前</a:t>
            </a:r>
            <a:r>
              <a:rPr lang="zh-CN" altLang="en-US" b="1" dirty="0">
                <a:latin typeface="Arial" panose="020B0604020202020204" pitchFamily="34" charset="0"/>
                <a:ea typeface="宋体" panose="02010600030101010101" pitchFamily="2" charset="-122"/>
              </a:rPr>
              <a:t>、历史</a:t>
            </a:r>
            <a:r>
              <a:rPr lang="zh-CN" altLang="zh-CN" b="1" dirty="0">
                <a:latin typeface="Arial" panose="020B0604020202020204" pitchFamily="34" charset="0"/>
                <a:ea typeface="宋体" panose="02010600030101010101" pitchFamily="2" charset="-122"/>
              </a:rPr>
              <a:t>税款所属期可用于申报抵扣的发票汇总统计表及异常发票统计表；</a:t>
            </a:r>
            <a:endParaRPr lang="en-US" altLang="zh-CN" b="1" dirty="0">
              <a:latin typeface="Arial" panose="020B0604020202020204" pitchFamily="34" charset="0"/>
              <a:ea typeface="宋体" panose="02010600030101010101" pitchFamily="2" charset="-122"/>
            </a:endParaRPr>
          </a:p>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3）</a:t>
            </a:r>
            <a:r>
              <a:rPr lang="zh-CN" altLang="en-US" b="1" dirty="0">
                <a:latin typeface="Arial" panose="020B0604020202020204" pitchFamily="34" charset="0"/>
                <a:ea typeface="宋体" panose="02010600030101010101" pitchFamily="2" charset="-122"/>
              </a:rPr>
              <a:t>发票清单查询与查询明细下载。</a:t>
            </a:r>
            <a:endParaRPr lang="zh-CN" altLang="zh-CN" b="1" dirty="0">
              <a:latin typeface="Arial" panose="020B0604020202020204" pitchFamily="34" charset="0"/>
              <a:ea typeface="宋体" panose="02010600030101010101" pitchFamily="2" charset="-122"/>
            </a:endParaRPr>
          </a:p>
        </p:txBody>
      </p:sp>
      <p:pic>
        <p:nvPicPr>
          <p:cNvPr id="47108" name="图片 2"/>
          <p:cNvPicPr>
            <a:picLocks noChangeAspect="1"/>
          </p:cNvPicPr>
          <p:nvPr/>
        </p:nvPicPr>
        <p:blipFill>
          <a:blip r:embed="rId1"/>
          <a:stretch>
            <a:fillRect/>
          </a:stretch>
        </p:blipFill>
        <p:spPr>
          <a:xfrm>
            <a:off x="323850" y="2160588"/>
            <a:ext cx="8478838" cy="4495800"/>
          </a:xfrm>
          <a:prstGeom prst="rect">
            <a:avLst/>
          </a:prstGeom>
          <a:noFill/>
          <a:ln w="9525">
            <a:noFill/>
          </a:ln>
        </p:spPr>
      </p:pic>
      <p:sp>
        <p:nvSpPr>
          <p:cNvPr id="10" name="椭圆形标注 7"/>
          <p:cNvSpPr/>
          <p:nvPr/>
        </p:nvSpPr>
        <p:spPr>
          <a:xfrm flipH="1">
            <a:off x="796925" y="5181600"/>
            <a:ext cx="2644775" cy="1200150"/>
          </a:xfrm>
          <a:prstGeom prst="wedgeEllipseCallout">
            <a:avLst>
              <a:gd name="adj1" fmla="val -50129"/>
              <a:gd name="adj2" fmla="val -106527"/>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查看进度条可获取所需信息情况</a:t>
            </a:r>
            <a:endParaRPr lang="zh-CN" altLang="en-US" b="1" strike="noStrike" noProof="1" dirty="0">
              <a:solidFill>
                <a:schemeClr val="tx1"/>
              </a:solidFill>
            </a:endParaRPr>
          </a:p>
        </p:txBody>
      </p:sp>
      <p:sp>
        <p:nvSpPr>
          <p:cNvPr id="8" name="椭圆形标注 7"/>
          <p:cNvSpPr/>
          <p:nvPr/>
        </p:nvSpPr>
        <p:spPr>
          <a:xfrm flipH="1">
            <a:off x="3851275" y="2822575"/>
            <a:ext cx="3997325" cy="1212850"/>
          </a:xfrm>
          <a:prstGeom prst="wedgeEllipseCallout">
            <a:avLst>
              <a:gd name="adj1" fmla="val -27320"/>
              <a:gd name="adj2" fmla="val 70084"/>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在纳税申报期内，申请抵扣统计且统计完成后，企业对统计表确认无误需进行确认签名，然后再进行抵扣申报工作</a:t>
            </a:r>
            <a:endParaRPr lang="zh-CN" altLang="en-US" b="1" strike="noStrike" noProof="1" dirty="0">
              <a:solidFill>
                <a:schemeClr val="tx1"/>
              </a:solidFill>
            </a:endParaRPr>
          </a:p>
        </p:txBody>
      </p:sp>
      <p:sp>
        <p:nvSpPr>
          <p:cNvPr id="2" name="圆角矩形 1"/>
          <p:cNvSpPr/>
          <p:nvPr/>
        </p:nvSpPr>
        <p:spPr>
          <a:xfrm>
            <a:off x="3429000" y="2286000"/>
            <a:ext cx="609600" cy="228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8"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抵扣勾选</a:t>
            </a:r>
            <a:r>
              <a:rPr lang="en-US" altLang="zh-CN" dirty="0" smtClean="0"/>
              <a:t>—</a:t>
            </a:r>
            <a:r>
              <a:rPr lang="zh-CN" altLang="en-US" dirty="0" smtClean="0"/>
              <a:t>抵扣勾选统计</a:t>
            </a:r>
            <a:endParaRPr lang="zh-CN" altLang="en-US" dirty="0"/>
          </a:p>
        </p:txBody>
      </p:sp>
      <p:sp>
        <p:nvSpPr>
          <p:cNvPr id="3" name="内容占位符 2"/>
          <p:cNvSpPr>
            <a:spLocks noGrp="1"/>
          </p:cNvSpPr>
          <p:nvPr>
            <p:ph idx="1"/>
          </p:nvPr>
        </p:nvSpPr>
        <p:spPr>
          <a:xfrm>
            <a:off x="289560" y="933530"/>
            <a:ext cx="8229600" cy="3832622"/>
          </a:xfrm>
        </p:spPr>
        <p:txBody>
          <a:bodyPr/>
          <a:lstStyle/>
          <a:p>
            <a:pPr>
              <a:buNone/>
            </a:pPr>
            <a:r>
              <a:rPr lang="zh-CN" altLang="en-US" sz="1800" b="1" dirty="0" smtClean="0">
                <a:latin typeface="+mn-ea"/>
              </a:rPr>
              <a:t>撤销统计</a:t>
            </a:r>
            <a:endParaRPr lang="zh-CN" altLang="en-US" sz="1800" b="1" dirty="0" smtClean="0">
              <a:latin typeface="+mn-ea"/>
            </a:endParaRPr>
          </a:p>
          <a:p>
            <a:pPr algn="l">
              <a:buNone/>
            </a:pPr>
            <a:r>
              <a:rPr lang="zh-CN" altLang="en-US" sz="1800" dirty="0" smtClean="0">
                <a:latin typeface="+mn-ea"/>
              </a:rPr>
              <a:t>在申报期内，申请统计后，系统将锁定当期抵扣勾选操作，如需调整勾选可点击</a:t>
            </a:r>
            <a:r>
              <a:rPr lang="en-US" altLang="zh-CN" sz="1800" dirty="0" smtClean="0">
                <a:latin typeface="+mn-ea"/>
              </a:rPr>
              <a:t>“</a:t>
            </a:r>
            <a:r>
              <a:rPr lang="zh-CN" altLang="en-US" sz="1800" dirty="0" smtClean="0">
                <a:latin typeface="+mn-ea"/>
              </a:rPr>
              <a:t>撤销统计</a:t>
            </a:r>
            <a:r>
              <a:rPr lang="en-US" altLang="zh-CN" sz="1800" dirty="0" smtClean="0">
                <a:latin typeface="+mn-ea"/>
              </a:rPr>
              <a:t>”，</a:t>
            </a:r>
            <a:r>
              <a:rPr lang="zh-CN" altLang="en-US" sz="1800" dirty="0" smtClean="0">
                <a:latin typeface="+mn-ea"/>
              </a:rPr>
              <a:t>撤销成功后系统自动解锁当期抵扣勾选操作。当期税款所属期内支持多次申请统计和撤销统计操作。</a:t>
            </a:r>
            <a:endParaRPr lang="en-US" altLang="zh-CN" sz="1800" dirty="0" smtClean="0">
              <a:latin typeface="+mn-ea"/>
            </a:endParaRPr>
          </a:p>
          <a:p>
            <a:pPr>
              <a:buNone/>
            </a:pPr>
            <a:endParaRPr lang="zh-CN" altLang="en-US" sz="1800" dirty="0">
              <a:latin typeface="+mn-ea"/>
            </a:endParaRPr>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5" name="Picture 6541"/>
          <p:cNvPicPr/>
          <p:nvPr/>
        </p:nvPicPr>
        <p:blipFill>
          <a:blip r:embed="rId1"/>
          <a:stretch>
            <a:fillRect/>
          </a:stretch>
        </p:blipFill>
        <p:spPr>
          <a:xfrm>
            <a:off x="1142976" y="2714620"/>
            <a:ext cx="6357982" cy="3071834"/>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95536" y="201111"/>
            <a:ext cx="5410945"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48131" name="矩形 5"/>
          <p:cNvSpPr/>
          <p:nvPr/>
        </p:nvSpPr>
        <p:spPr>
          <a:xfrm>
            <a:off x="0" y="849313"/>
            <a:ext cx="9251950" cy="36512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申请统计后，统计完成后进行确认签名环节：</a:t>
            </a:r>
            <a:endParaRPr lang="zh-CN" altLang="en-US" sz="3200" b="1" dirty="0">
              <a:latin typeface="Arial" panose="020B0604020202020204" pitchFamily="34" charset="0"/>
              <a:ea typeface="宋体" panose="02010600030101010101" pitchFamily="2" charset="-122"/>
            </a:endParaRPr>
          </a:p>
        </p:txBody>
      </p:sp>
      <p:pic>
        <p:nvPicPr>
          <p:cNvPr id="48132" name="图片 2" descr="2019-10-11_090348"/>
          <p:cNvPicPr>
            <a:picLocks noChangeAspect="1"/>
          </p:cNvPicPr>
          <p:nvPr/>
        </p:nvPicPr>
        <p:blipFill>
          <a:blip r:embed="rId1"/>
          <a:stretch>
            <a:fillRect/>
          </a:stretch>
        </p:blipFill>
        <p:spPr>
          <a:xfrm>
            <a:off x="341313" y="1865313"/>
            <a:ext cx="8174037" cy="4154487"/>
          </a:xfrm>
          <a:prstGeom prst="rect">
            <a:avLst/>
          </a:prstGeom>
          <a:noFill/>
          <a:ln w="9525">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抵扣勾选</a:t>
            </a:r>
            <a:r>
              <a:rPr lang="en-US" altLang="zh-CN" dirty="0" smtClean="0"/>
              <a:t>—</a:t>
            </a:r>
            <a:r>
              <a:rPr lang="zh-CN" altLang="en-US" dirty="0" smtClean="0"/>
              <a:t>抵扣勾选统计</a:t>
            </a:r>
            <a:endParaRPr lang="zh-CN" altLang="en-US" dirty="0"/>
          </a:p>
        </p:txBody>
      </p:sp>
      <p:sp>
        <p:nvSpPr>
          <p:cNvPr id="3" name="内容占位符 2"/>
          <p:cNvSpPr>
            <a:spLocks noGrp="1"/>
          </p:cNvSpPr>
          <p:nvPr>
            <p:ph idx="1"/>
          </p:nvPr>
        </p:nvSpPr>
        <p:spPr>
          <a:xfrm>
            <a:off x="316865" y="924640"/>
            <a:ext cx="8229600" cy="3832622"/>
          </a:xfrm>
        </p:spPr>
        <p:txBody>
          <a:bodyPr/>
          <a:lstStyle/>
          <a:p>
            <a:pPr>
              <a:buNone/>
            </a:pPr>
            <a:r>
              <a:rPr lang="zh-CN" altLang="en-US" sz="1800" b="1" dirty="0" smtClean="0">
                <a:latin typeface="+mn-ea"/>
              </a:rPr>
              <a:t>撤销签名和统计</a:t>
            </a:r>
            <a:endParaRPr lang="zh-CN" altLang="en-US" sz="1800" b="1" dirty="0" smtClean="0">
              <a:latin typeface="+mn-ea"/>
            </a:endParaRPr>
          </a:p>
          <a:p>
            <a:pPr>
              <a:buNone/>
            </a:pPr>
            <a:r>
              <a:rPr lang="zh-CN" altLang="en-US" sz="1800" dirty="0" smtClean="0">
                <a:latin typeface="+mn-ea"/>
              </a:rPr>
              <a:t>在申报期内，对发票统计表确认签名后，申报完成前，支持撤销签名和统计。</a:t>
            </a:r>
            <a:endParaRPr lang="zh-CN" altLang="en-US" sz="1800" dirty="0" smtClean="0">
              <a:latin typeface="+mn-ea"/>
            </a:endParaRPr>
          </a:p>
          <a:p>
            <a:pPr>
              <a:buNone/>
            </a:pPr>
            <a:endParaRPr lang="zh-CN" altLang="en-US" sz="1800" dirty="0">
              <a:latin typeface="+mn-ea"/>
            </a:endParaRPr>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5" name="图片 50"/>
          <p:cNvPicPr>
            <a:picLocks noChangeAspect="1"/>
          </p:cNvPicPr>
          <p:nvPr/>
        </p:nvPicPr>
        <p:blipFill>
          <a:blip r:embed="rId1"/>
          <a:stretch>
            <a:fillRect/>
          </a:stretch>
        </p:blipFill>
        <p:spPr>
          <a:xfrm>
            <a:off x="955675" y="2358390"/>
            <a:ext cx="6532245" cy="3421380"/>
          </a:xfrm>
          <a:prstGeom prst="rect">
            <a:avLst/>
          </a:prstGeom>
          <a:noFill/>
          <a:ln w="9525">
            <a:noFill/>
          </a:ln>
        </p:spPr>
      </p:pic>
      <p:sp>
        <p:nvSpPr>
          <p:cNvPr id="8" name="圆角矩形 7"/>
          <p:cNvSpPr/>
          <p:nvPr/>
        </p:nvSpPr>
        <p:spPr>
          <a:xfrm>
            <a:off x="6696075" y="3094355"/>
            <a:ext cx="791845" cy="144145"/>
          </a:xfrm>
          <a:prstGeom prst="round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内容占位符 4"/>
          <p:cNvGraphicFramePr>
            <a:graphicFrameLocks noGrp="1"/>
          </p:cNvGraphicFramePr>
          <p:nvPr>
            <p:ph idx="1"/>
          </p:nvPr>
        </p:nvGraphicFramePr>
        <p:xfrm>
          <a:off x="452438" y="1795463"/>
          <a:ext cx="8237538" cy="4175125"/>
        </p:xfrm>
        <a:graphic>
          <a:graphicData uri="http://schemas.openxmlformats.org/drawingml/2006/table">
            <a:tbl>
              <a:tblPr firstRow="1" bandRow="1">
                <a:tableStyleId>{5C22544A-7EE6-4342-B048-85BDC9FD1C3A}</a:tableStyleId>
              </a:tblPr>
              <a:tblGrid>
                <a:gridCol w="720090"/>
                <a:gridCol w="2252980"/>
                <a:gridCol w="5264785"/>
              </a:tblGrid>
              <a:tr h="370840">
                <a:tc gridSpan="3">
                  <a:txBody>
                    <a:bodyPr/>
                    <a:lstStyle/>
                    <a:p>
                      <a:pPr algn="ctr">
                        <a:buNone/>
                      </a:pPr>
                      <a:r>
                        <a:rPr lang="zh-CN" altLang="en-US" sz="2800" dirty="0">
                          <a:latin typeface="微软雅黑" panose="020B0503020204020204" pitchFamily="34" charset="-122"/>
                          <a:ea typeface="微软雅黑" panose="020B0503020204020204" pitchFamily="34" charset="-122"/>
                        </a:rPr>
                        <a:t>新  增</a:t>
                      </a:r>
                      <a:endParaRPr lang="zh-CN" altLang="en-US" sz="2800" dirty="0">
                        <a:latin typeface="微软雅黑" panose="020B0503020204020204" pitchFamily="34" charset="-122"/>
                        <a:ea typeface="微软雅黑" panose="020B0503020204020204" pitchFamily="34" charset="-122"/>
                      </a:endParaRPr>
                    </a:p>
                  </a:txBody>
                  <a:tcPr/>
                </a:tc>
                <a:tc hMerge="1">
                  <a:tcPr/>
                </a:tc>
                <a:tc hMerge="1">
                  <a:tcPr/>
                </a:tc>
              </a:tr>
              <a:tr h="370840">
                <a:tc>
                  <a:txBody>
                    <a:bodyPr/>
                    <a:lstStyle/>
                    <a:p>
                      <a:pPr algn="ctr"/>
                      <a:r>
                        <a:rPr lang="zh-CN" altLang="en-US" dirty="0"/>
                        <a:t>序号</a:t>
                      </a:r>
                      <a:endParaRPr lang="zh-CN" altLang="en-US" dirty="0">
                        <a:latin typeface="微软雅黑" panose="020B0503020204020204" pitchFamily="34" charset="-122"/>
                        <a:ea typeface="微软雅黑" panose="020B0503020204020204" pitchFamily="34" charset="-122"/>
                      </a:endParaRPr>
                    </a:p>
                  </a:txBody>
                  <a:tcPr>
                    <a:solidFill>
                      <a:schemeClr val="accent1">
                        <a:lumMod val="60000"/>
                        <a:lumOff val="40000"/>
                      </a:schemeClr>
                    </a:solidFill>
                  </a:tcPr>
                </a:tc>
                <a:tc>
                  <a:txBody>
                    <a:bodyPr/>
                    <a:lstStyle/>
                    <a:p>
                      <a:pPr algn="ctr"/>
                      <a:r>
                        <a:rPr lang="zh-CN" altLang="en-US" dirty="0">
                          <a:latin typeface="微软雅黑" panose="020B0503020204020204" pitchFamily="34" charset="-122"/>
                          <a:ea typeface="微软雅黑" panose="020B0503020204020204" pitchFamily="34" charset="-122"/>
                        </a:rPr>
                        <a:t>勾选确认平台</a:t>
                      </a:r>
                      <a:endParaRPr lang="zh-CN" altLang="en-US" dirty="0">
                        <a:latin typeface="微软雅黑" panose="020B0503020204020204" pitchFamily="34" charset="-122"/>
                        <a:ea typeface="微软雅黑" panose="020B0503020204020204" pitchFamily="34" charset="-122"/>
                      </a:endParaRPr>
                    </a:p>
                  </a:txBody>
                  <a:tcPr>
                    <a:solidFill>
                      <a:schemeClr val="accent1">
                        <a:lumMod val="60000"/>
                        <a:lumOff val="40000"/>
                      </a:schemeClr>
                    </a:solidFill>
                  </a:tcPr>
                </a:tc>
                <a:tc>
                  <a:txBody>
                    <a:bodyPr/>
                    <a:lstStyle/>
                    <a:p>
                      <a:pPr algn="ctr"/>
                      <a:r>
                        <a:rPr lang="zh-CN" altLang="en-US" dirty="0"/>
                        <a:t>系统</a:t>
                      </a:r>
                      <a:r>
                        <a:rPr lang="en-US" altLang="zh-CN" dirty="0"/>
                        <a:t>2.0</a:t>
                      </a:r>
                      <a:r>
                        <a:rPr lang="zh-CN" altLang="en-US" dirty="0"/>
                        <a:t>版</a:t>
                      </a:r>
                      <a:endParaRPr lang="zh-CN" altLang="en-US" dirty="0">
                        <a:latin typeface="微软雅黑" panose="020B0503020204020204" pitchFamily="34" charset="-122"/>
                        <a:ea typeface="微软雅黑" panose="020B0503020204020204" pitchFamily="34" charset="-122"/>
                      </a:endParaRPr>
                    </a:p>
                  </a:txBody>
                  <a:tcPr>
                    <a:solidFill>
                      <a:schemeClr val="accent1">
                        <a:lumMod val="60000"/>
                        <a:lumOff val="40000"/>
                      </a:schemeClr>
                    </a:solidFill>
                  </a:tcPr>
                </a:tc>
              </a:tr>
              <a:tr h="226695">
                <a:tc>
                  <a:txBody>
                    <a:bodyP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a:txBody>
                  <a:tcPr/>
                </a:tc>
                <a:tc>
                  <a:txBody>
                    <a:bodyPr/>
                    <a:lstStyle/>
                    <a:p>
                      <a:pPr marL="0" algn="l" defTabSz="914400" rtl="0" eaLnBrk="1" latinLnBrk="0" hangingPunct="1"/>
                      <a:r>
                        <a:rPr lang="zh-CN" altLang="en-US" sz="1800" kern="1200" dirty="0">
                          <a:solidFill>
                            <a:schemeClr val="dk1"/>
                          </a:solidFill>
                          <a:latin typeface="微软雅黑" panose="020B0503020204020204" pitchFamily="34" charset="-122"/>
                          <a:ea typeface="微软雅黑" panose="020B0503020204020204" pitchFamily="34" charset="-122"/>
                          <a:cs typeface="+mn-cs"/>
                        </a:rPr>
                        <a:t>无</a:t>
                      </a:r>
                      <a:endParaRPr lang="zh-CN" altLang="en-US" sz="1800" kern="1200" dirty="0">
                        <a:solidFill>
                          <a:schemeClr val="dk1"/>
                        </a:solidFill>
                        <a:latin typeface="微软雅黑" panose="020B0503020204020204" pitchFamily="34" charset="-122"/>
                        <a:ea typeface="微软雅黑" panose="020B0503020204020204" pitchFamily="34" charset="-122"/>
                        <a:cs typeface="+mn-cs"/>
                      </a:endParaRPr>
                    </a:p>
                  </a:txBody>
                  <a:tcPr/>
                </a:tc>
                <a:tc>
                  <a:txBody>
                    <a:bodyPr/>
                    <a:lstStyle/>
                    <a:p>
                      <a:pPr marL="0" algn="l" defTabSz="914400" rtl="0" eaLnBrk="1" latinLnBrk="0" hangingPunct="1"/>
                      <a:r>
                        <a:rPr lang="zh-CN" altLang="en-US" sz="1800" dirty="0">
                          <a:solidFill>
                            <a:srgbClr val="FF0000"/>
                          </a:solidFill>
                          <a:latin typeface="微软雅黑" panose="020B0503020204020204" pitchFamily="34" charset="-122"/>
                          <a:ea typeface="微软雅黑" panose="020B0503020204020204" pitchFamily="34" charset="-122"/>
                        </a:rPr>
                        <a:t>抵扣勾选增加确认签名操作</a:t>
                      </a:r>
                      <a:endParaRPr lang="zh-CN" altLang="en-US" sz="1800" kern="1200" dirty="0">
                        <a:solidFill>
                          <a:srgbClr val="FF0000"/>
                        </a:solidFill>
                        <a:latin typeface="微软雅黑" panose="020B0503020204020204" pitchFamily="34" charset="-122"/>
                        <a:ea typeface="微软雅黑" panose="020B0503020204020204" pitchFamily="34" charset="-122"/>
                        <a:cs typeface="+mn-cs"/>
                      </a:endParaRPr>
                    </a:p>
                  </a:txBody>
                  <a:tcPr/>
                </a:tc>
              </a:tr>
              <a:tr h="640080">
                <a:tc>
                  <a:txBody>
                    <a:bodyP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dirty="0">
                          <a:solidFill>
                            <a:schemeClr val="tx1"/>
                          </a:solidFill>
                          <a:latin typeface="微软雅黑" panose="020B0503020204020204" pitchFamily="34" charset="-122"/>
                          <a:ea typeface="微软雅黑" panose="020B0503020204020204" pitchFamily="34" charset="-122"/>
                        </a:rPr>
                        <a:t>无</a:t>
                      </a:r>
                      <a:endParaRPr lang="zh-CN" altLang="en-US" dirty="0">
                        <a:solidFill>
                          <a:schemeClr val="tx1"/>
                        </a:solidFill>
                        <a:latin typeface="微软雅黑" panose="020B0503020204020204" pitchFamily="34" charset="-122"/>
                        <a:ea typeface="微软雅黑" panose="020B0503020204020204"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dirty="0">
                          <a:solidFill>
                            <a:schemeClr val="tx1"/>
                          </a:solidFill>
                          <a:latin typeface="微软雅黑" panose="020B0503020204020204" pitchFamily="34" charset="-122"/>
                          <a:ea typeface="微软雅黑" panose="020B0503020204020204" pitchFamily="34" charset="-122"/>
                        </a:rPr>
                        <a:t>抵扣勾选可根据实际情况调整有效抵扣税额或不抵扣</a:t>
                      </a:r>
                      <a:endParaRPr lang="zh-CN" altLang="en-US" sz="1800" dirty="0">
                        <a:solidFill>
                          <a:schemeClr val="tx1"/>
                        </a:solidFill>
                        <a:latin typeface="微软雅黑" panose="020B0503020204020204" pitchFamily="34" charset="-122"/>
                        <a:ea typeface="微软雅黑" panose="020B0503020204020204" pitchFamily="34" charset="-122"/>
                      </a:endParaRPr>
                    </a:p>
                  </a:txBody>
                  <a:tcPr/>
                </a:tc>
              </a:tr>
              <a:tr h="0">
                <a:tc>
                  <a:txBody>
                    <a:bodyP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sz="1800" dirty="0">
                          <a:solidFill>
                            <a:schemeClr val="tx1"/>
                          </a:solidFill>
                          <a:latin typeface="微软雅黑" panose="020B0503020204020204" pitchFamily="34" charset="-122"/>
                          <a:ea typeface="微软雅黑" panose="020B0503020204020204" pitchFamily="34" charset="-122"/>
                          <a:sym typeface="+mn-ea"/>
                        </a:rPr>
                        <a:t>无</a:t>
                      </a:r>
                      <a:endParaRPr lang="zh-CN" altLang="en-US" dirty="0">
                        <a:solidFill>
                          <a:schemeClr val="tx1"/>
                        </a:solidFill>
                        <a:latin typeface="微软雅黑" panose="020B0503020204020204" pitchFamily="34" charset="-122"/>
                        <a:ea typeface="微软雅黑" panose="020B0503020204020204"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solidFill>
                            <a:schemeClr val="tx1"/>
                          </a:solidFill>
                          <a:latin typeface="微软雅黑" panose="020B0503020204020204" pitchFamily="34" charset="-122"/>
                          <a:ea typeface="微软雅黑" panose="020B0503020204020204" pitchFamily="34" charset="-122"/>
                        </a:rPr>
                        <a:t>出口转内销发票勾选和查询</a:t>
                      </a:r>
                      <a:endParaRPr lang="zh-CN" altLang="en-US" dirty="0">
                        <a:solidFill>
                          <a:schemeClr val="tx1"/>
                        </a:solidFill>
                        <a:latin typeface="微软雅黑" panose="020B0503020204020204" pitchFamily="34" charset="-122"/>
                        <a:ea typeface="微软雅黑" panose="020B0503020204020204" pitchFamily="34" charset="-122"/>
                      </a:endParaRPr>
                    </a:p>
                  </a:txBody>
                  <a:tcPr/>
                </a:tc>
              </a:tr>
              <a:tr h="0">
                <a:tc>
                  <a:txBody>
                    <a:bodyP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a:txBody>
                  <a:tcPr/>
                </a:tc>
                <a:tc>
                  <a:txBody>
                    <a:bodyPr/>
                    <a:lstStyle/>
                    <a:p>
                      <a:r>
                        <a:rPr lang="zh-CN" altLang="en-US" sz="1800" dirty="0">
                          <a:solidFill>
                            <a:schemeClr val="tx1"/>
                          </a:solidFill>
                          <a:latin typeface="微软雅黑" panose="020B0503020204020204" pitchFamily="34" charset="-122"/>
                          <a:ea typeface="微软雅黑" panose="020B0503020204020204" pitchFamily="34" charset="-122"/>
                          <a:sym typeface="+mn-ea"/>
                        </a:rPr>
                        <a:t>无</a:t>
                      </a:r>
                      <a:endParaRPr lang="zh-CN" altLang="en-US" dirty="0">
                        <a:solidFill>
                          <a:schemeClr val="tx1"/>
                        </a:solidFill>
                        <a:latin typeface="微软雅黑" panose="020B0503020204020204" pitchFamily="34" charset="-122"/>
                        <a:ea typeface="微软雅黑" panose="020B0503020204020204" pitchFamily="34" charset="-122"/>
                      </a:endParaRPr>
                    </a:p>
                  </a:txBody>
                  <a:tcPr/>
                </a:tc>
                <a:tc>
                  <a:txBody>
                    <a:bodyPr/>
                    <a:lstStyle/>
                    <a:p>
                      <a:pPr marL="114300" marR="0" lvl="1" indent="-114300" algn="l" defTabSz="914400" rtl="0" eaLnBrk="1" fontAlgn="auto" latinLnBrk="0" hangingPunct="1">
                        <a:lnSpc>
                          <a:spcPct val="100000"/>
                        </a:lnSpc>
                        <a:spcBef>
                          <a:spcPct val="0"/>
                        </a:spcBef>
                        <a:spcAft>
                          <a:spcPct val="15000"/>
                        </a:spcAft>
                        <a:buClrTx/>
                        <a:buSzTx/>
                        <a:buFontTx/>
                        <a:buNone/>
                        <a:defRPr/>
                      </a:pPr>
                      <a:r>
                        <a:rPr lang="zh-CN" altLang="en-US" sz="1800" kern="1200" dirty="0">
                          <a:solidFill>
                            <a:schemeClr val="dk1"/>
                          </a:solidFill>
                          <a:latin typeface="微软雅黑" panose="020B0503020204020204" pitchFamily="34" charset="-122"/>
                          <a:ea typeface="微软雅黑" panose="020B0503020204020204" pitchFamily="34" charset="-122"/>
                          <a:cs typeface="+mn-cs"/>
                        </a:rPr>
                        <a:t>增值税发票全生命周期展示</a:t>
                      </a:r>
                      <a:endParaRPr lang="zh-CN" altLang="en-US" sz="1800" kern="1200" dirty="0">
                        <a:solidFill>
                          <a:srgbClr val="FF0000"/>
                        </a:solidFill>
                        <a:latin typeface="微软雅黑" panose="020B0503020204020204" pitchFamily="34" charset="-122"/>
                        <a:ea typeface="微软雅黑" panose="020B0503020204020204" pitchFamily="34" charset="-122"/>
                        <a:cs typeface="+mn-cs"/>
                      </a:endParaRPr>
                    </a:p>
                  </a:txBody>
                  <a:tcPr/>
                </a:tc>
              </a:tr>
              <a:tr h="365760">
                <a:tc>
                  <a:txBody>
                    <a:bodyPr/>
                    <a:lstStyle/>
                    <a:p>
                      <a:pPr algn="ctr">
                        <a:buNone/>
                      </a:pPr>
                      <a:r>
                        <a:rPr lang="en-US" altLang="zh-CN" dirty="0">
                          <a:latin typeface="微软雅黑" panose="020B0503020204020204" pitchFamily="34" charset="-122"/>
                          <a:ea typeface="微软雅黑" panose="020B0503020204020204" pitchFamily="34" charset="-122"/>
                        </a:rPr>
                        <a:t>5</a:t>
                      </a:r>
                      <a:endParaRPr lang="en-US" altLang="zh-CN" dirty="0">
                        <a:latin typeface="微软雅黑" panose="020B0503020204020204" pitchFamily="34" charset="-122"/>
                        <a:ea typeface="微软雅黑" panose="020B0503020204020204"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dirty="0">
                          <a:solidFill>
                            <a:schemeClr val="tx1"/>
                          </a:solidFill>
                          <a:latin typeface="微软雅黑" panose="020B0503020204020204" pitchFamily="34" charset="-122"/>
                          <a:ea typeface="微软雅黑" panose="020B0503020204020204" pitchFamily="34" charset="-122"/>
                          <a:sym typeface="+mn-ea"/>
                        </a:rPr>
                        <a:t>无</a:t>
                      </a:r>
                      <a:endParaRPr lang="zh-CN" altLang="en-US" dirty="0">
                        <a:solidFill>
                          <a:schemeClr val="tx1"/>
                        </a:solidFill>
                        <a:latin typeface="微软雅黑" panose="020B0503020204020204" pitchFamily="34" charset="-122"/>
                        <a:ea typeface="微软雅黑" panose="020B0503020204020204" pitchFamily="34" charset="-122"/>
                      </a:endParaRPr>
                    </a:p>
                  </a:txBody>
                  <a:tcPr/>
                </a:tc>
                <a:tc>
                  <a:txBody>
                    <a:bodyPr/>
                    <a:lstStyle/>
                    <a:p>
                      <a:pPr marL="114300" marR="0" lvl="1" indent="-114300" algn="l" defTabSz="914400" rtl="0" eaLnBrk="1" fontAlgn="auto" latinLnBrk="0" hangingPunct="1">
                        <a:lnSpc>
                          <a:spcPct val="100000"/>
                        </a:lnSpc>
                        <a:spcBef>
                          <a:spcPct val="0"/>
                        </a:spcBef>
                        <a:spcAft>
                          <a:spcPct val="15000"/>
                        </a:spcAft>
                        <a:buClrTx/>
                        <a:buSzTx/>
                        <a:buFontTx/>
                        <a:buNone/>
                        <a:defRPr/>
                      </a:pPr>
                      <a:r>
                        <a:rPr lang="zh-CN" altLang="en-US" dirty="0">
                          <a:solidFill>
                            <a:schemeClr val="tx1"/>
                          </a:solidFill>
                          <a:latin typeface="微软雅黑" panose="020B0503020204020204" pitchFamily="34" charset="-122"/>
                          <a:ea typeface="微软雅黑" panose="020B0503020204020204" pitchFamily="34" charset="-122"/>
                        </a:rPr>
                        <a:t>注销勾选</a:t>
                      </a:r>
                      <a:endParaRPr lang="zh-CN" altLang="en-US" dirty="0">
                        <a:solidFill>
                          <a:schemeClr val="tx1"/>
                        </a:solidFill>
                        <a:latin typeface="微软雅黑" panose="020B0503020204020204" pitchFamily="34" charset="-122"/>
                        <a:ea typeface="微软雅黑" panose="020B0503020204020204" pitchFamily="34" charset="-122"/>
                      </a:endParaRPr>
                    </a:p>
                  </a:txBody>
                  <a:tcPr/>
                </a:tc>
              </a:tr>
              <a:tr h="0">
                <a:tc>
                  <a:txBody>
                    <a:bodyPr/>
                    <a:lstStyle/>
                    <a:p>
                      <a:pPr algn="ctr">
                        <a:buNone/>
                      </a:pPr>
                      <a:r>
                        <a:rPr lang="en-US" altLang="zh-CN" dirty="0">
                          <a:latin typeface="微软雅黑" panose="020B0503020204020204" pitchFamily="34" charset="-122"/>
                          <a:ea typeface="微软雅黑" panose="020B0503020204020204" pitchFamily="34" charset="-122"/>
                        </a:rPr>
                        <a:t>6</a:t>
                      </a:r>
                      <a:endParaRPr lang="en-US" altLang="zh-CN" dirty="0">
                        <a:latin typeface="微软雅黑" panose="020B0503020204020204" pitchFamily="34" charset="-122"/>
                        <a:ea typeface="微软雅黑" panose="020B0503020204020204" pitchFamily="34" charset="-122"/>
                      </a:endParaRPr>
                    </a:p>
                  </a:txBody>
                  <a:tcPr/>
                </a:tc>
                <a:tc>
                  <a:txBody>
                    <a:bodyPr/>
                    <a:lstStyle/>
                    <a:p>
                      <a:r>
                        <a:rPr lang="zh-CN" altLang="en-US" sz="1800" dirty="0">
                          <a:solidFill>
                            <a:schemeClr val="tx1"/>
                          </a:solidFill>
                          <a:latin typeface="微软雅黑" panose="020B0503020204020204" pitchFamily="34" charset="-122"/>
                          <a:ea typeface="微软雅黑" panose="020B0503020204020204" pitchFamily="34" charset="-122"/>
                          <a:sym typeface="+mn-ea"/>
                        </a:rPr>
                        <a:t>无</a:t>
                      </a:r>
                      <a:endParaRPr lang="zh-CN" altLang="en-US" dirty="0">
                        <a:solidFill>
                          <a:schemeClr val="tx1"/>
                        </a:solidFill>
                        <a:latin typeface="微软雅黑" panose="020B0503020204020204" pitchFamily="34" charset="-122"/>
                        <a:ea typeface="微软雅黑" panose="020B0503020204020204" pitchFamily="34" charset="-122"/>
                      </a:endParaRPr>
                    </a:p>
                  </a:txBody>
                  <a:tcPr/>
                </a:tc>
                <a:tc>
                  <a:txBody>
                    <a:bodyPr/>
                    <a:lstStyle/>
                    <a:p>
                      <a:pPr marL="0" algn="l" defTabSz="914400" rtl="0" eaLnBrk="1" latinLnBrk="0" hangingPunct="1"/>
                      <a:r>
                        <a:rPr lang="zh-CN" altLang="en-US" sz="1800" kern="1200" dirty="0">
                          <a:solidFill>
                            <a:schemeClr val="dk1"/>
                          </a:solidFill>
                          <a:latin typeface="微软雅黑" panose="020B0503020204020204" pitchFamily="34" charset="-122"/>
                          <a:ea typeface="微软雅黑" panose="020B0503020204020204" pitchFamily="34" charset="-122"/>
                          <a:cs typeface="+mn-cs"/>
                        </a:rPr>
                        <a:t>发票下载</a:t>
                      </a:r>
                      <a:endParaRPr lang="zh-CN" altLang="en-US" sz="1800" kern="1200" dirty="0">
                        <a:solidFill>
                          <a:srgbClr val="FF0000"/>
                        </a:solidFill>
                        <a:latin typeface="微软雅黑" panose="020B0503020204020204" pitchFamily="34" charset="-122"/>
                        <a:ea typeface="微软雅黑" panose="020B0503020204020204" pitchFamily="34" charset="-122"/>
                        <a:cs typeface="+mn-cs"/>
                      </a:endParaRPr>
                    </a:p>
                  </a:txBody>
                  <a:tcPr/>
                </a:tc>
              </a:tr>
              <a:tr h="0">
                <a:tc>
                  <a:txBody>
                    <a:bodyPr/>
                    <a:lstStyle/>
                    <a:p>
                      <a:pPr algn="ctr">
                        <a:buNone/>
                      </a:pPr>
                      <a:r>
                        <a:rPr lang="en-US" altLang="zh-CN" dirty="0">
                          <a:latin typeface="微软雅黑" panose="020B0503020204020204" pitchFamily="34" charset="-122"/>
                          <a:ea typeface="微软雅黑" panose="020B0503020204020204" pitchFamily="34" charset="-122"/>
                        </a:rPr>
                        <a:t>7</a:t>
                      </a:r>
                      <a:endParaRPr lang="en-US" altLang="zh-CN" dirty="0">
                        <a:latin typeface="微软雅黑" panose="020B0503020204020204" pitchFamily="34" charset="-122"/>
                        <a:ea typeface="微软雅黑" panose="020B0503020204020204" pitchFamily="34" charset="-122"/>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dirty="0">
                          <a:solidFill>
                            <a:schemeClr val="tx1"/>
                          </a:solidFill>
                          <a:latin typeface="微软雅黑" panose="020B0503020204020204" pitchFamily="34" charset="-122"/>
                          <a:ea typeface="微软雅黑" panose="020B0503020204020204" pitchFamily="34" charset="-122"/>
                          <a:sym typeface="+mn-ea"/>
                        </a:rPr>
                        <a:t>无</a:t>
                      </a:r>
                      <a:endParaRPr lang="zh-CN" altLang="en-US" dirty="0">
                        <a:solidFill>
                          <a:schemeClr val="tx1"/>
                        </a:solidFill>
                        <a:latin typeface="微软雅黑" panose="020B0503020204020204" pitchFamily="34" charset="-122"/>
                        <a:ea typeface="微软雅黑" panose="020B0503020204020204" pitchFamily="34" charset="-122"/>
                      </a:endParaRPr>
                    </a:p>
                  </a:txBody>
                  <a:tcPr/>
                </a:tc>
                <a:tc>
                  <a:txBody>
                    <a:bodyPr/>
                    <a:lstStyle/>
                    <a:p>
                      <a:r>
                        <a:rPr lang="zh-CN" altLang="en-US" dirty="0">
                          <a:solidFill>
                            <a:schemeClr val="tx1"/>
                          </a:solidFill>
                          <a:latin typeface="微软雅黑" panose="020B0503020204020204" pitchFamily="34" charset="-122"/>
                          <a:ea typeface="微软雅黑" panose="020B0503020204020204" pitchFamily="34" charset="-122"/>
                        </a:rPr>
                        <a:t>风险管控（含风险纳税人、黑名单企业、违法违章信息、走逃失联企业、异常扣税）</a:t>
                      </a:r>
                      <a:endParaRPr lang="zh-CN" altLang="en-US" dirty="0">
                        <a:solidFill>
                          <a:schemeClr val="tx1"/>
                        </a:solidFill>
                        <a:latin typeface="微软雅黑" panose="020B0503020204020204" pitchFamily="34" charset="-122"/>
                        <a:ea typeface="微软雅黑" panose="020B0503020204020204" pitchFamily="34" charset="-122"/>
                      </a:endParaRPr>
                    </a:p>
                  </a:txBody>
                  <a:tcPr/>
                </a:tc>
              </a:tr>
            </a:tbl>
          </a:graphicData>
        </a:graphic>
      </p:graphicFrame>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20522" name="文本框 5"/>
          <p:cNvSpPr txBox="1"/>
          <p:nvPr/>
        </p:nvSpPr>
        <p:spPr>
          <a:xfrm>
            <a:off x="611188" y="1181100"/>
            <a:ext cx="6048375" cy="398780"/>
          </a:xfrm>
          <a:prstGeom prst="rect">
            <a:avLst/>
          </a:prstGeom>
          <a:noFill/>
          <a:ln w="9525">
            <a:noFill/>
          </a:ln>
        </p:spPr>
        <p:txBody>
          <a:bodyPr wrap="square" anchor="t">
            <a:spAutoFit/>
          </a:bodyPr>
          <a:p>
            <a:pPr eaLnBrk="0" hangingPunct="0"/>
            <a:r>
              <a:rPr lang="zh-CN" altLang="en-US" sz="2000" dirty="0">
                <a:latin typeface="微软雅黑" panose="020B0503020204020204" pitchFamily="34" charset="-122"/>
                <a:ea typeface="微软雅黑" panose="020B0503020204020204" pitchFamily="34" charset="-122"/>
              </a:rPr>
              <a:t>增值税发票综合服务平台新旧版本重大差异：</a:t>
            </a:r>
            <a:endParaRPr lang="zh-CN" altLang="en-US" sz="2000" dirty="0">
              <a:latin typeface="微软雅黑" panose="020B0503020204020204" pitchFamily="34" charset="-122"/>
              <a:ea typeface="微软雅黑" panose="020B0503020204020204" pitchFamily="34" charset="-122"/>
            </a:endParaRPr>
          </a:p>
        </p:txBody>
      </p:sp>
      <p:sp>
        <p:nvSpPr>
          <p:cNvPr id="7" name="标题 1"/>
          <p:cNvSpPr txBox="1"/>
          <p:nvPr/>
        </p:nvSpPr>
        <p:spPr bwMode="auto">
          <a:xfrm>
            <a:off x="-396552" y="44624"/>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概括总览</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9154"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pic>
        <p:nvPicPr>
          <p:cNvPr id="49155" name="图片 4"/>
          <p:cNvPicPr>
            <a:picLocks noGrp="1" noChangeAspect="1"/>
          </p:cNvPicPr>
          <p:nvPr>
            <p:ph idx="1" hasCustomPrompt="1"/>
          </p:nvPr>
        </p:nvPicPr>
        <p:blipFill>
          <a:blip r:embed="rId1"/>
          <a:stretch>
            <a:fillRect/>
          </a:stretch>
        </p:blipFill>
        <p:spPr>
          <a:xfrm>
            <a:off x="511175" y="1454150"/>
            <a:ext cx="7924800" cy="4448175"/>
          </a:xfrm>
        </p:spPr>
      </p:pic>
      <p:sp>
        <p:nvSpPr>
          <p:cNvPr id="5" name="标题 1"/>
          <p:cNvSpPr txBox="1"/>
          <p:nvPr/>
        </p:nvSpPr>
        <p:spPr bwMode="auto">
          <a:xfrm>
            <a:off x="-61664" y="144596"/>
            <a:ext cx="5410945"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抵扣勾选</a:t>
            </a:r>
            <a:r>
              <a:rPr lang="en-US" altLang="zh-CN" dirty="0" smtClean="0"/>
              <a:t>—</a:t>
            </a:r>
            <a:r>
              <a:rPr lang="zh-CN" altLang="en-US" dirty="0" smtClean="0"/>
              <a:t>抵扣勾选统计</a:t>
            </a:r>
            <a:endParaRPr lang="zh-CN" altLang="en-US" dirty="0"/>
          </a:p>
        </p:txBody>
      </p:sp>
      <p:sp>
        <p:nvSpPr>
          <p:cNvPr id="3" name="内容占位符 2"/>
          <p:cNvSpPr>
            <a:spLocks noGrp="1"/>
          </p:cNvSpPr>
          <p:nvPr>
            <p:ph idx="1"/>
          </p:nvPr>
        </p:nvSpPr>
        <p:spPr>
          <a:xfrm>
            <a:off x="382905" y="1060530"/>
            <a:ext cx="8229600" cy="3832622"/>
          </a:xfrm>
        </p:spPr>
        <p:txBody>
          <a:bodyPr/>
          <a:lstStyle/>
          <a:p>
            <a:pPr>
              <a:buNone/>
            </a:pPr>
            <a:r>
              <a:rPr lang="zh-CN" altLang="en-US" sz="1800" dirty="0" smtClean="0">
                <a:latin typeface="+mn-ea"/>
              </a:rPr>
              <a:t>抵扣勾选统计模块还可查看以下数据：</a:t>
            </a:r>
            <a:endParaRPr lang="en-US" altLang="zh-CN" sz="1800" dirty="0" smtClean="0">
              <a:latin typeface="+mn-ea"/>
            </a:endParaRPr>
          </a:p>
          <a:p>
            <a:pPr>
              <a:buNone/>
            </a:pPr>
            <a:r>
              <a:rPr lang="en-US" altLang="zh-CN" sz="1800" dirty="0" smtClean="0">
                <a:latin typeface="+mn-ea"/>
              </a:rPr>
              <a:t>1.</a:t>
            </a:r>
            <a:r>
              <a:rPr lang="zh-CN" altLang="en-US" sz="1800" dirty="0" smtClean="0">
                <a:latin typeface="+mn-ea"/>
              </a:rPr>
              <a:t>查看当前税款所属期异常发票数据。</a:t>
            </a:r>
            <a:endParaRPr lang="en-US" altLang="zh-CN" sz="1800" dirty="0" smtClean="0">
              <a:latin typeface="+mn-ea"/>
            </a:endParaRPr>
          </a:p>
          <a:p>
            <a:pPr>
              <a:buNone/>
            </a:pPr>
            <a:endParaRPr lang="en-US" altLang="zh-CN" dirty="0" smtClean="0"/>
          </a:p>
          <a:p>
            <a:pPr>
              <a:buNone/>
            </a:pPr>
            <a:endParaRPr lang="zh-CN" altLang="en-US" dirty="0"/>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5" name="Picture 6762"/>
          <p:cNvPicPr/>
          <p:nvPr/>
        </p:nvPicPr>
        <p:blipFill>
          <a:blip r:embed="rId1"/>
          <a:stretch>
            <a:fillRect/>
          </a:stretch>
        </p:blipFill>
        <p:spPr>
          <a:xfrm>
            <a:off x="500034" y="2357430"/>
            <a:ext cx="7500990" cy="338963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985" y="1061720"/>
            <a:ext cx="7772400" cy="570310"/>
          </a:xfrm>
        </p:spPr>
        <p:txBody>
          <a:bodyPr/>
          <a:lstStyle/>
          <a:p>
            <a:r>
              <a:rPr lang="zh-CN" altLang="en-US" dirty="0" smtClean="0">
                <a:sym typeface="+mn-ea"/>
              </a:rPr>
              <a:t>抵扣勾选</a:t>
            </a:r>
            <a:r>
              <a:rPr lang="en-US" altLang="zh-CN" dirty="0" smtClean="0">
                <a:sym typeface="+mn-ea"/>
              </a:rPr>
              <a:t>—</a:t>
            </a:r>
            <a:r>
              <a:rPr lang="zh-CN" altLang="en-US" dirty="0" smtClean="0">
                <a:sym typeface="+mn-ea"/>
              </a:rPr>
              <a:t>抵扣勾选统计</a:t>
            </a:r>
            <a:br>
              <a:rPr lang="zh-CN" altLang="en-US" dirty="0"/>
            </a:br>
            <a:endParaRPr lang="zh-CN" altLang="en-US"/>
          </a:p>
        </p:txBody>
      </p:sp>
      <p:sp>
        <p:nvSpPr>
          <p:cNvPr id="3" name="内容占位符 2"/>
          <p:cNvSpPr>
            <a:spLocks noGrp="1"/>
          </p:cNvSpPr>
          <p:nvPr>
            <p:ph idx="1"/>
          </p:nvPr>
        </p:nvSpPr>
        <p:spPr>
          <a:xfrm>
            <a:off x="457200" y="1512650"/>
            <a:ext cx="8229600" cy="3832622"/>
          </a:xfrm>
        </p:spPr>
        <p:txBody>
          <a:bodyPr/>
          <a:lstStyle/>
          <a:p>
            <a:pPr>
              <a:buNone/>
            </a:pPr>
            <a:r>
              <a:rPr lang="zh-CN" altLang="en-US" sz="1800" dirty="0" smtClean="0">
                <a:latin typeface="+mn-ea"/>
              </a:rPr>
              <a:t>抵扣勾选统计：</a:t>
            </a:r>
            <a:endParaRPr lang="en-US" altLang="zh-CN" sz="1800" dirty="0" smtClean="0">
              <a:latin typeface="+mn-ea"/>
            </a:endParaRPr>
          </a:p>
          <a:p>
            <a:pPr>
              <a:buNone/>
            </a:pPr>
            <a:r>
              <a:rPr lang="en-US" altLang="zh-CN" sz="1800" dirty="0" smtClean="0">
                <a:latin typeface="+mn-ea"/>
              </a:rPr>
              <a:t>2.</a:t>
            </a:r>
            <a:r>
              <a:rPr lang="zh-CN" altLang="en-US" sz="1800" dirty="0" smtClean="0">
                <a:latin typeface="+mn-ea"/>
              </a:rPr>
              <a:t>查看历史税款属期的发票统计表和异常发票统计表</a:t>
            </a:r>
            <a:endParaRPr lang="en-US" altLang="zh-CN" sz="1800" dirty="0" smtClean="0">
              <a:latin typeface="+mn-ea"/>
            </a:endParaRPr>
          </a:p>
          <a:p>
            <a:pPr>
              <a:buNone/>
            </a:pPr>
            <a:endParaRPr lang="zh-CN" altLang="en-US" sz="1800" dirty="0">
              <a:latin typeface="+mn-ea"/>
            </a:endParaRPr>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5" name="Picture 6805"/>
          <p:cNvPicPr/>
          <p:nvPr/>
        </p:nvPicPr>
        <p:blipFill>
          <a:blip r:embed="rId1"/>
          <a:stretch>
            <a:fillRect/>
          </a:stretch>
        </p:blipFill>
        <p:spPr>
          <a:xfrm>
            <a:off x="714349" y="2285992"/>
            <a:ext cx="6357981" cy="3195010"/>
          </a:xfrm>
          <a:prstGeom prst="rect">
            <a:avLst/>
          </a:prstGeom>
        </p:spPr>
      </p:pic>
      <p:sp>
        <p:nvSpPr>
          <p:cNvPr id="6" name="标题 1"/>
          <p:cNvSpPr txBox="1"/>
          <p:nvPr/>
        </p:nvSpPr>
        <p:spPr bwMode="auto">
          <a:xfrm>
            <a:off x="6916" y="173171"/>
            <a:ext cx="5410945"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0178" name="矩形 5"/>
          <p:cNvSpPr/>
          <p:nvPr/>
        </p:nvSpPr>
        <p:spPr>
          <a:xfrm>
            <a:off x="333375" y="839788"/>
            <a:ext cx="2243138" cy="708025"/>
          </a:xfrm>
          <a:prstGeom prst="rect">
            <a:avLst/>
          </a:prstGeom>
          <a:noFill/>
          <a:ln w="9525">
            <a:noFill/>
          </a:ln>
        </p:spPr>
        <p:txBody>
          <a:bodyPr wrap="none" anchor="t">
            <a:spAutoFit/>
          </a:bodyPr>
          <a:p>
            <a:pPr eaLnBrk="0" hangingPunct="0"/>
            <a:r>
              <a:rPr lang="zh-CN" altLang="en-US" sz="4000" b="1" dirty="0">
                <a:latin typeface="Arial" panose="020B0604020202020204" pitchFamily="34" charset="0"/>
                <a:ea typeface="宋体" panose="02010600030101010101" pitchFamily="2" charset="-122"/>
              </a:rPr>
              <a:t>常见问题</a:t>
            </a:r>
            <a:endParaRPr lang="en-US" altLang="zh-CN" sz="4000" b="1" dirty="0">
              <a:latin typeface="Arial" panose="020B0604020202020204" pitchFamily="34" charset="0"/>
              <a:ea typeface="宋体" panose="02010600030101010101" pitchFamily="2" charset="-122"/>
            </a:endParaRPr>
          </a:p>
        </p:txBody>
      </p:sp>
      <p:sp>
        <p:nvSpPr>
          <p:cNvPr id="50179" name="矩形 6"/>
          <p:cNvSpPr/>
          <p:nvPr/>
        </p:nvSpPr>
        <p:spPr>
          <a:xfrm>
            <a:off x="333375" y="1460500"/>
            <a:ext cx="8045450" cy="4523105"/>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、所属期内申请统计和确认签名后允许多次撤销和重新申请</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确认签名。</a:t>
            </a:r>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2</a:t>
            </a:r>
            <a:r>
              <a:rPr lang="zh-CN" altLang="en-US" dirty="0">
                <a:latin typeface="Arial" panose="020B0604020202020204" pitchFamily="34" charset="0"/>
                <a:ea typeface="宋体" panose="02010600030101010101" pitchFamily="2" charset="-122"/>
              </a:rPr>
              <a:t>、所属期和自然月在同一月时，申请统计后，可继续对发票进行抵扣</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不抵扣操作。若所属期和自然月不在同一月，则必须撤销统计方可进行抵扣</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不抵扣操作。</a:t>
            </a:r>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3</a:t>
            </a:r>
            <a:r>
              <a:rPr lang="zh-CN" altLang="en-US"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勾选统计的频率为每天准时执行，新增勾选认证数据和扫描认证的代办退税数据会触发报表更新。其中，勾选认证或扫描认证的代办退税数据会准实时在本统计表中体现，请您关注统计表上方的“报表更新时间”。</a:t>
            </a:r>
            <a:endParaRPr lang="zh-CN"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4、申报期内，对已勾选数据进行申请统计后，系统将自动锁定当期抵扣勾选操作；如需继续勾选发票，可在撤销统计成功后继续进行发票勾选或撤勾选操作；</a:t>
            </a:r>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5、申报期内，申请统计完成后正式进行申报前，需在本平台对抵扣统计表进行签名确认操作；</a:t>
            </a:r>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6、申报期内，对抵扣统计表签名确认后申报完成前，支持撤销统计，系统将自动撤销抵扣统计表和确认签名，撤销完成后可以继续勾选发票，修正完毕后需再次进行申请统计和确认签名操作。</a:t>
            </a:r>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        </a:t>
            </a:r>
            <a:endParaRPr lang="zh-CN" altLang="zh-CN" dirty="0">
              <a:latin typeface="Arial" panose="020B0604020202020204" pitchFamily="34" charset="0"/>
              <a:ea typeface="宋体" panose="02010600030101010101" pitchFamily="2" charset="-122"/>
            </a:endParaRPr>
          </a:p>
        </p:txBody>
      </p:sp>
      <p:sp>
        <p:nvSpPr>
          <p:cNvPr id="8" name="标题 1"/>
          <p:cNvSpPr txBox="1"/>
          <p:nvPr/>
        </p:nvSpPr>
        <p:spPr bwMode="auto">
          <a:xfrm>
            <a:off x="395536" y="201111"/>
            <a:ext cx="5410945"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j-lt"/>
                <a:ea typeface="微软雅黑" panose="020B0503020204020204" pitchFamily="34" charset="-122"/>
                <a:cs typeface="Arial" panose="020B0604020202020204" pitchFamily="34" charset="0"/>
              </a:rPr>
              <a:t>—</a:t>
            </a:r>
            <a:r>
              <a:rPr lang="zh-CN"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抵扣勾选</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051720" y="3140966"/>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三、退税勾选</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51203"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107504" y="192495"/>
            <a:ext cx="3610745"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退税勾选</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2227" name="矩形 5"/>
          <p:cNvSpPr/>
          <p:nvPr/>
        </p:nvSpPr>
        <p:spPr>
          <a:xfrm>
            <a:off x="900113" y="908050"/>
            <a:ext cx="7775575" cy="92202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本功能仅外贸企业、外综服企业具有该功能权限。主要提供按照开票日期查询和逐票勾选（支持同时勾选多份发票）的操作方式，实现纳税人选择可退税的增值税进项发票清单信息（包括增值税专用发票）的功能。</a:t>
            </a:r>
            <a:endParaRPr lang="zh-CN" altLang="en-US" b="1" dirty="0">
              <a:latin typeface="Arial" panose="020B0604020202020204" pitchFamily="34" charset="0"/>
              <a:ea typeface="宋体" panose="02010600030101010101" pitchFamily="2" charset="-122"/>
            </a:endParaRPr>
          </a:p>
        </p:txBody>
      </p:sp>
      <p:pic>
        <p:nvPicPr>
          <p:cNvPr id="52228" name="图片 1"/>
          <p:cNvPicPr>
            <a:picLocks noChangeAspect="1"/>
          </p:cNvPicPr>
          <p:nvPr/>
        </p:nvPicPr>
        <p:blipFill>
          <a:blip r:embed="rId1"/>
          <a:stretch>
            <a:fillRect/>
          </a:stretch>
        </p:blipFill>
        <p:spPr>
          <a:xfrm>
            <a:off x="323850" y="2108200"/>
            <a:ext cx="8496300" cy="4248150"/>
          </a:xfrm>
          <a:prstGeom prst="rect">
            <a:avLst/>
          </a:prstGeom>
          <a:noFill/>
          <a:ln w="9525">
            <a:noFill/>
          </a:ln>
        </p:spPr>
      </p:pic>
      <p:sp>
        <p:nvSpPr>
          <p:cNvPr id="3" name="圆角矩形 2"/>
          <p:cNvSpPr/>
          <p:nvPr/>
        </p:nvSpPr>
        <p:spPr>
          <a:xfrm>
            <a:off x="3429000" y="2286000"/>
            <a:ext cx="609600" cy="152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539552" y="192047"/>
            <a:ext cx="5112568"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退税批量勾选</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3251" name="矩形 5"/>
          <p:cNvSpPr/>
          <p:nvPr/>
        </p:nvSpPr>
        <p:spPr>
          <a:xfrm>
            <a:off x="643255" y="982345"/>
            <a:ext cx="7872095" cy="119888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退税批量勾选功能模块仅外贸企业、外综服企业具有该功能权限。是针对发票数据量较大、逐票勾选模式不太适用的状况给纳税人提供的一项优化服务。通过文件导入的形式实现退税批量勾选，达到提高退税勾选效率、降低勾选工作量的目的。</a:t>
            </a:r>
            <a:endParaRPr lang="zh-CN" altLang="zh-CN" b="1" dirty="0">
              <a:latin typeface="Arial" panose="020B0604020202020204" pitchFamily="34" charset="0"/>
              <a:ea typeface="宋体" panose="02010600030101010101" pitchFamily="2" charset="-122"/>
            </a:endParaRPr>
          </a:p>
        </p:txBody>
      </p:sp>
      <p:pic>
        <p:nvPicPr>
          <p:cNvPr id="53252" name="图片 2" descr="图片33"/>
          <p:cNvPicPr>
            <a:picLocks noChangeAspect="1"/>
          </p:cNvPicPr>
          <p:nvPr/>
        </p:nvPicPr>
        <p:blipFill>
          <a:blip r:embed="rId1"/>
          <a:stretch>
            <a:fillRect/>
          </a:stretch>
        </p:blipFill>
        <p:spPr>
          <a:xfrm>
            <a:off x="539750" y="2181225"/>
            <a:ext cx="8213725" cy="4295775"/>
          </a:xfrm>
          <a:prstGeom prst="rect">
            <a:avLst/>
          </a:prstGeom>
          <a:noFill/>
          <a:ln w="9525">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539552" y="192047"/>
            <a:ext cx="5112568"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退税确认勾选</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4275" name="矩形 5"/>
          <p:cNvSpPr/>
          <p:nvPr/>
        </p:nvSpPr>
        <p:spPr>
          <a:xfrm>
            <a:off x="611188" y="981075"/>
            <a:ext cx="8064500" cy="922338"/>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 </a:t>
            </a:r>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退税确认勾选功能目前适用于增值税专用发票，仅外贸企业、外综服企业具有退税确认勾选功能权限。此功能模块是对当期已勾选为退税的发票信息进行确认操作，纳税人可在每个自然月所属期对当期勾选的发票进行多次确认。</a:t>
            </a:r>
            <a:endParaRPr lang="zh-CN" altLang="en-US" b="1" dirty="0">
              <a:latin typeface="Arial" panose="020B0604020202020204" pitchFamily="34" charset="0"/>
              <a:ea typeface="宋体" panose="02010600030101010101" pitchFamily="2" charset="-122"/>
            </a:endParaRPr>
          </a:p>
        </p:txBody>
      </p:sp>
      <p:pic>
        <p:nvPicPr>
          <p:cNvPr id="54276" name="图片 2" descr="图片34"/>
          <p:cNvPicPr>
            <a:picLocks noChangeAspect="1"/>
          </p:cNvPicPr>
          <p:nvPr/>
        </p:nvPicPr>
        <p:blipFill>
          <a:blip r:embed="rId1"/>
          <a:stretch>
            <a:fillRect/>
          </a:stretch>
        </p:blipFill>
        <p:spPr>
          <a:xfrm>
            <a:off x="127000" y="1963738"/>
            <a:ext cx="8890000" cy="4449762"/>
          </a:xfrm>
          <a:prstGeom prst="rect">
            <a:avLst/>
          </a:prstGeom>
          <a:noFill/>
          <a:ln w="9525">
            <a:noFill/>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5298" name="矩形 5"/>
          <p:cNvSpPr/>
          <p:nvPr/>
        </p:nvSpPr>
        <p:spPr>
          <a:xfrm>
            <a:off x="549275" y="1209675"/>
            <a:ext cx="2243138" cy="706438"/>
          </a:xfrm>
          <a:prstGeom prst="rect">
            <a:avLst/>
          </a:prstGeom>
          <a:noFill/>
          <a:ln w="9525">
            <a:noFill/>
          </a:ln>
        </p:spPr>
        <p:txBody>
          <a:bodyPr wrap="none" anchor="t">
            <a:spAutoFit/>
          </a:bodyPr>
          <a:p>
            <a:pPr eaLnBrk="0" hangingPunct="0"/>
            <a:r>
              <a:rPr lang="zh-CN" altLang="en-US" sz="4000" b="1" dirty="0">
                <a:latin typeface="Arial" panose="020B0604020202020204" pitchFamily="34" charset="0"/>
                <a:ea typeface="宋体" panose="02010600030101010101" pitchFamily="2" charset="-122"/>
              </a:rPr>
              <a:t>常见问题</a:t>
            </a:r>
            <a:endParaRPr lang="en-US" altLang="zh-CN" sz="4000" b="1" dirty="0">
              <a:latin typeface="Arial" panose="020B0604020202020204" pitchFamily="34" charset="0"/>
              <a:ea typeface="宋体" panose="02010600030101010101" pitchFamily="2" charset="-122"/>
            </a:endParaRPr>
          </a:p>
        </p:txBody>
      </p:sp>
      <p:sp>
        <p:nvSpPr>
          <p:cNvPr id="55299" name="矩形 6"/>
          <p:cNvSpPr/>
          <p:nvPr/>
        </p:nvSpPr>
        <p:spPr>
          <a:xfrm>
            <a:off x="549275" y="2327275"/>
            <a:ext cx="8045450" cy="2030095"/>
          </a:xfrm>
          <a:prstGeom prst="rect">
            <a:avLst/>
          </a:prstGeom>
          <a:noFill/>
          <a:ln w="9525">
            <a:noFill/>
          </a:ln>
        </p:spPr>
        <p:txBody>
          <a:bodyPr wrap="square" anchor="t">
            <a:spAutoFit/>
          </a:bodyPr>
          <a:p>
            <a:pPr eaLnBrk="0" hangingPunct="0"/>
            <a:endParaRPr lang="zh-CN" altLang="en-US" dirty="0">
              <a:latin typeface="Arial" panose="020B0604020202020204" pitchFamily="34" charset="0"/>
              <a:ea typeface="宋体" panose="02010600030101010101" pitchFamily="2" charset="-122"/>
            </a:endParaRPr>
          </a:p>
          <a:p>
            <a:pPr eaLnBrk="0" hangingPunct="0"/>
            <a:r>
              <a:rPr lang="en-US" altLang="zh-CN">
                <a:latin typeface="Arial" panose="020B0604020202020204" pitchFamily="34" charset="0"/>
                <a:ea typeface="宋体" panose="02010600030101010101" pitchFamily="2" charset="-122"/>
              </a:rPr>
              <a:t>1</a:t>
            </a:r>
            <a:r>
              <a:rPr lang="zh-CN" altLang="en-US">
                <a:latin typeface="Arial" panose="020B0604020202020204" pitchFamily="34" charset="0"/>
                <a:ea typeface="宋体" panose="02010600030101010101" pitchFamily="2" charset="-122"/>
              </a:rPr>
              <a:t>、仅外贸企业、外综服企业拥有该模块。</a:t>
            </a:r>
            <a:endParaRPr lang="zh-CN" altLang="en-US">
              <a:latin typeface="Arial" panose="020B0604020202020204" pitchFamily="34" charset="0"/>
              <a:ea typeface="宋体" panose="02010600030101010101" pitchFamily="2" charset="-122"/>
            </a:endParaRPr>
          </a:p>
          <a:p>
            <a:pPr eaLnBrk="0" hangingPunct="0"/>
            <a:r>
              <a:rPr lang="en-US" altLang="zh-CN">
                <a:latin typeface="Arial" panose="020B0604020202020204" pitchFamily="34" charset="0"/>
                <a:ea typeface="宋体" panose="02010600030101010101" pitchFamily="2" charset="-122"/>
              </a:rPr>
              <a:t>2</a:t>
            </a:r>
            <a:r>
              <a:rPr lang="zh-CN" altLang="en-US">
                <a:latin typeface="Arial" panose="020B0604020202020204" pitchFamily="34" charset="0"/>
                <a:ea typeface="宋体" panose="02010600030101010101" pitchFamily="2" charset="-122"/>
              </a:rPr>
              <a:t>、没有模块需要查看纳税人档案是否为外贸企业、外综服企业。如未同步，需要到税局端加载档案。</a:t>
            </a:r>
            <a:endParaRPr lang="zh-CN" altLang="en-US">
              <a:latin typeface="Arial" panose="020B0604020202020204" pitchFamily="34" charset="0"/>
              <a:ea typeface="宋体" panose="02010600030101010101" pitchFamily="2" charset="-122"/>
            </a:endParaRPr>
          </a:p>
          <a:p>
            <a:pPr eaLnBrk="0" hangingPunct="0"/>
            <a:r>
              <a:rPr lang="en-US" altLang="zh-CN">
                <a:latin typeface="Arial" panose="020B0604020202020204" pitchFamily="34" charset="0"/>
                <a:ea typeface="宋体" panose="02010600030101010101" pitchFamily="2" charset="-122"/>
              </a:rPr>
              <a:t>3</a:t>
            </a:r>
            <a:r>
              <a:rPr lang="zh-CN" altLang="en-US">
                <a:latin typeface="Arial" panose="020B0604020202020204" pitchFamily="34" charset="0"/>
                <a:ea typeface="宋体" panose="02010600030101010101" pitchFamily="2" charset="-122"/>
              </a:rPr>
              <a:t>、退税勾选确认后不可撤销。确认前可以在撤销退税勾选后重新选择该张发票为抵扣还是退税。</a:t>
            </a:r>
            <a:endParaRPr lang="en-US" altLang="zh-CN" dirty="0">
              <a:latin typeface="Arial" panose="020B0604020202020204" pitchFamily="34" charset="0"/>
              <a:ea typeface="宋体" panose="02010600030101010101" pitchFamily="2" charset="-122"/>
            </a:endParaRPr>
          </a:p>
          <a:p>
            <a:pPr eaLnBrk="0" hangingPunct="0"/>
            <a:r>
              <a:rPr lang="en-US" altLang="zh-CN" dirty="0">
                <a:latin typeface="Arial" panose="020B0604020202020204" pitchFamily="34" charset="0"/>
                <a:ea typeface="宋体" panose="02010600030101010101" pitchFamily="2" charset="-122"/>
              </a:rPr>
              <a:t>        </a:t>
            </a:r>
            <a:endParaRPr lang="zh-CN" altLang="zh-CN" dirty="0">
              <a:latin typeface="Arial" panose="020B0604020202020204" pitchFamily="34" charset="0"/>
              <a:ea typeface="宋体" panose="02010600030101010101" pitchFamily="2" charset="-122"/>
            </a:endParaRPr>
          </a:p>
        </p:txBody>
      </p:sp>
      <p:sp>
        <p:nvSpPr>
          <p:cNvPr id="8" name="标题 1"/>
          <p:cNvSpPr txBox="1"/>
          <p:nvPr/>
        </p:nvSpPr>
        <p:spPr bwMode="auto">
          <a:xfrm>
            <a:off x="539552" y="192047"/>
            <a:ext cx="5112568"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退税确认勾选</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6321" name="图片 1" descr="图片1"/>
          <p:cNvPicPr>
            <a:picLocks noChangeAspect="1"/>
          </p:cNvPicPr>
          <p:nvPr/>
        </p:nvPicPr>
        <p:blipFill>
          <a:blip r:embed="rId1"/>
          <a:stretch>
            <a:fillRect/>
          </a:stretch>
        </p:blipFill>
        <p:spPr>
          <a:xfrm>
            <a:off x="276225" y="2036763"/>
            <a:ext cx="5778500" cy="4127500"/>
          </a:xfrm>
          <a:prstGeom prst="rect">
            <a:avLst/>
          </a:prstGeom>
          <a:noFill/>
          <a:ln w="9525">
            <a:noFill/>
          </a:ln>
        </p:spPr>
      </p:pic>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251520" y="192047"/>
            <a:ext cx="5112568"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退税统计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6324" name="矩形 5"/>
          <p:cNvSpPr/>
          <p:nvPr/>
        </p:nvSpPr>
        <p:spPr>
          <a:xfrm>
            <a:off x="611188" y="836613"/>
            <a:ext cx="8281987" cy="120015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该功能主要向用户提供可用于申报退税的发票汇总统计表，仅外贸企业、外综服企业具有退税统计功能权限。本统计表</a:t>
            </a:r>
            <a:r>
              <a:rPr lang="zh-CN" altLang="en-US" b="1" dirty="0">
                <a:latin typeface="Arial" panose="020B0604020202020204" pitchFamily="34" charset="0"/>
                <a:ea typeface="宋体" panose="02010600030101010101" pitchFamily="2" charset="-122"/>
              </a:rPr>
              <a:t>（包括异常发票统计表）</a:t>
            </a:r>
            <a:r>
              <a:rPr lang="zh-CN" altLang="zh-CN" b="1" dirty="0">
                <a:latin typeface="Arial" panose="020B0604020202020204" pitchFamily="34" charset="0"/>
                <a:ea typeface="宋体" panose="02010600030101010101" pitchFamily="2" charset="-122"/>
              </a:rPr>
              <a:t>指定属期内所有勾选认证（即勾选确认）的退税发票</a:t>
            </a:r>
            <a:r>
              <a:rPr lang="zh-CN" altLang="en-US" b="1" dirty="0">
                <a:latin typeface="Arial" panose="020B0604020202020204" pitchFamily="34" charset="0"/>
                <a:ea typeface="宋体" panose="02010600030101010101" pitchFamily="2" charset="-122"/>
              </a:rPr>
              <a:t>。</a:t>
            </a:r>
            <a:endParaRPr lang="en-US" altLang="zh-CN" b="1" dirty="0">
              <a:latin typeface="Arial" panose="020B0604020202020204" pitchFamily="34" charset="0"/>
              <a:ea typeface="宋体" panose="02010600030101010101" pitchFamily="2" charset="-122"/>
            </a:endParaRPr>
          </a:p>
          <a:p>
            <a:pPr eaLnBrk="0" hangingPunct="0"/>
            <a:endParaRPr lang="zh-CN" altLang="zh-CN" b="1" dirty="0">
              <a:latin typeface="Arial" panose="020B0604020202020204" pitchFamily="34" charset="0"/>
              <a:ea typeface="宋体" panose="02010600030101010101" pitchFamily="2" charset="-122"/>
            </a:endParaRPr>
          </a:p>
        </p:txBody>
      </p:sp>
      <p:sp>
        <p:nvSpPr>
          <p:cNvPr id="56325" name="矩形 8"/>
          <p:cNvSpPr/>
          <p:nvPr/>
        </p:nvSpPr>
        <p:spPr>
          <a:xfrm>
            <a:off x="6381750" y="2781300"/>
            <a:ext cx="2644775" cy="2862263"/>
          </a:xfrm>
          <a:prstGeom prst="rect">
            <a:avLst/>
          </a:prstGeom>
          <a:noFill/>
          <a:ln w="9525">
            <a:noFill/>
          </a:ln>
        </p:spPr>
        <p:txBody>
          <a:bodyPr wrap="square" anchor="t">
            <a:spAutoFit/>
          </a:bodyPr>
          <a:p>
            <a:pPr eaLnBrk="0" hangingPunct="0"/>
            <a:r>
              <a:rPr lang="zh-CN" altLang="en-US" b="1" dirty="0">
                <a:latin typeface="Arial" panose="020B0604020202020204" pitchFamily="34" charset="0"/>
                <a:ea typeface="宋体" panose="02010600030101010101" pitchFamily="2" charset="-122"/>
              </a:rPr>
              <a:t>注意：</a:t>
            </a:r>
            <a:r>
              <a:rPr lang="zh-CN" altLang="zh-CN" dirty="0">
                <a:latin typeface="Arial" panose="020B0604020202020204" pitchFamily="34" charset="0"/>
                <a:ea typeface="宋体" panose="02010600030101010101" pitchFamily="2" charset="-122"/>
              </a:rPr>
              <a:t>勾选统计的频率为每天准时执行，新增勾选认证数据和扫描认证的代办退税数据会触发报表更新。其中，勾选认证或扫描认证的代办退税数据会准实时在本统计表中体现，请您关注统计表上方的“报表更新时间”。</a:t>
            </a:r>
            <a:endParaRPr lang="zh-CN" altLang="zh-CN" dirty="0">
              <a:latin typeface="Arial" panose="020B0604020202020204" pitchFamily="34" charset="0"/>
              <a:ea typeface="宋体" panose="02010600030101010101" pitchFamily="2" charset="-122"/>
            </a:endParaRPr>
          </a:p>
        </p:txBody>
      </p:sp>
      <p:sp>
        <p:nvSpPr>
          <p:cNvPr id="12" name="椭圆形标注 7"/>
          <p:cNvSpPr/>
          <p:nvPr/>
        </p:nvSpPr>
        <p:spPr>
          <a:xfrm>
            <a:off x="1854200" y="3729038"/>
            <a:ext cx="1709738" cy="581025"/>
          </a:xfrm>
          <a:prstGeom prst="wedgeEllipseCallout">
            <a:avLst>
              <a:gd name="adj1" fmla="val -63301"/>
              <a:gd name="adj2" fmla="val -53146"/>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可切换所属月份</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内容占位符 2"/>
          <p:cNvSpPr>
            <a:spLocks noGrp="1"/>
          </p:cNvSpPr>
          <p:nvPr>
            <p:ph idx="1" hasCustomPrompt="1"/>
          </p:nvPr>
        </p:nvSpPr>
        <p:spPr>
          <a:xfrm>
            <a:off x="511175" y="1316355"/>
            <a:ext cx="8325485" cy="4525645"/>
          </a:xfrm>
        </p:spPr>
        <p:txBody>
          <a:bodyPr wrap="square" lIns="91440" tIns="45720" rIns="91440" bIns="45720" anchor="t"/>
          <a:p>
            <a:pPr marL="0" indent="0">
              <a:buNone/>
            </a:pPr>
            <a:r>
              <a:rPr lang="zh-CN" altLang="en-US" sz="2400"/>
              <a:t>注意事项：</a:t>
            </a:r>
            <a:endParaRPr lang="en-US" altLang="zh-CN" sz="2400"/>
          </a:p>
          <a:p>
            <a:pPr marL="0" indent="0">
              <a:buNone/>
            </a:pPr>
            <a:endParaRPr lang="zh-CN" altLang="en-US" sz="2400"/>
          </a:p>
          <a:p>
            <a:pPr marL="0" indent="0">
              <a:buNone/>
            </a:pPr>
            <a:r>
              <a:rPr lang="en-US" altLang="zh-CN" sz="2400"/>
              <a:t>1</a:t>
            </a:r>
            <a:r>
              <a:rPr lang="zh-CN" altLang="en-US" sz="2400"/>
              <a:t>、扫描认证的发票，无论用于申报抵扣，还是用于退税申请（代办退税的发票除外），</a:t>
            </a:r>
            <a:r>
              <a:rPr lang="zh-CN" altLang="en-US" sz="2400">
                <a:solidFill>
                  <a:srgbClr val="FF0000"/>
                </a:solidFill>
              </a:rPr>
              <a:t>必须在平台统一签名（确认）</a:t>
            </a:r>
            <a:r>
              <a:rPr lang="zh-CN" altLang="en-US" sz="2400"/>
              <a:t>！</a:t>
            </a:r>
            <a:endParaRPr lang="zh-CN" altLang="en-US" sz="2400"/>
          </a:p>
          <a:p>
            <a:pPr marL="0" indent="0">
              <a:buNone/>
            </a:pPr>
            <a:r>
              <a:rPr lang="en-US" altLang="zh-CN" sz="2400" dirty="0">
                <a:sym typeface="+mn-ea"/>
              </a:rPr>
              <a:t>2</a:t>
            </a:r>
            <a:r>
              <a:rPr lang="zh-CN" altLang="en-US" sz="2400" dirty="0">
                <a:sym typeface="+mn-ea"/>
              </a:rPr>
              <a:t>、对于扫描认证的发票，在本平台中默认勾选为抵扣用途，企业可根据自己的需要在确认之前撤销勾选，再自行根据自身需要进行勾选。</a:t>
            </a:r>
            <a:endParaRPr lang="zh-CN" altLang="en-US" sz="2400"/>
          </a:p>
          <a:p>
            <a:pPr marL="0" indent="0">
              <a:buNone/>
            </a:pPr>
            <a:r>
              <a:rPr lang="en-US" altLang="zh-CN" sz="2400"/>
              <a:t>3</a:t>
            </a:r>
            <a:r>
              <a:rPr lang="zh-CN" altLang="en-US" sz="2400"/>
              <a:t>、去税局进行综服平台相关事项的处理，应携带税控设备或含有数字证书的</a:t>
            </a:r>
            <a:r>
              <a:rPr lang="en-US" altLang="zh-CN" sz="2400"/>
              <a:t>Ukey</a:t>
            </a:r>
            <a:r>
              <a:rPr lang="zh-CN" altLang="en-US" sz="2400"/>
              <a:t>，否则税局无法处理。</a:t>
            </a:r>
            <a:endParaRPr lang="zh-CN" altLang="en-US" sz="2400"/>
          </a:p>
          <a:p>
            <a:pPr marL="0" indent="0">
              <a:buNone/>
            </a:pPr>
            <a:endParaRPr lang="zh-CN" altLang="en-US" sz="2400" dirty="0"/>
          </a:p>
          <a:p>
            <a:pPr marL="0" indent="0">
              <a:buNone/>
            </a:pPr>
            <a:endParaRPr lang="zh-CN" altLang="en-US"/>
          </a:p>
          <a:p>
            <a:pPr marL="0" indent="0">
              <a:buNone/>
            </a:pPr>
            <a:endParaRPr lang="zh-CN" altLang="en-US"/>
          </a:p>
        </p:txBody>
      </p:sp>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p>
        </p:txBody>
      </p:sp>
      <p:sp>
        <p:nvSpPr>
          <p:cNvPr id="7" name="标题 1"/>
          <p:cNvSpPr txBox="1"/>
          <p:nvPr/>
        </p:nvSpPr>
        <p:spPr bwMode="auto">
          <a:xfrm>
            <a:off x="-396552" y="44624"/>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rPr>
              <a:t>概括总览</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退税勾选操作流程</a:t>
            </a:r>
            <a:endParaRPr lang="zh-CN" altLang="en-US" dirty="0"/>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7" name="图片 6" descr="微信图片_20190829161832"/>
          <p:cNvPicPr/>
          <p:nvPr/>
        </p:nvPicPr>
        <p:blipFill>
          <a:blip r:embed="rId1"/>
          <a:srcRect/>
          <a:stretch>
            <a:fillRect/>
          </a:stretch>
        </p:blipFill>
        <p:spPr bwMode="auto">
          <a:xfrm>
            <a:off x="1309023" y="1540815"/>
            <a:ext cx="4929222" cy="4000528"/>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159000" y="3141663"/>
            <a:ext cx="48260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四、代办退税勾选</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57347"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540568" y="192047"/>
            <a:ext cx="5112568"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代办退税勾选</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8371" name="矩形 5"/>
          <p:cNvSpPr/>
          <p:nvPr/>
        </p:nvSpPr>
        <p:spPr>
          <a:xfrm>
            <a:off x="468313" y="908050"/>
            <a:ext cx="7991475" cy="64516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只有外综服企业具备代办退税勾选功能。本功能只适用于有代办退税标识的增值税专用发票，代办退税勾选功能勾选即确认，且不可撤销。</a:t>
            </a:r>
            <a:endParaRPr lang="zh-CN" altLang="en-US" b="1" dirty="0">
              <a:latin typeface="Arial" panose="020B0604020202020204" pitchFamily="34" charset="0"/>
              <a:ea typeface="宋体" panose="02010600030101010101" pitchFamily="2" charset="-122"/>
            </a:endParaRPr>
          </a:p>
        </p:txBody>
      </p:sp>
      <p:pic>
        <p:nvPicPr>
          <p:cNvPr id="58372" name="图片 7" descr="C:\Users\Lei\Desktop\文件\帮助&amp;操作手册\勾选平台截图\代办退税1\代办退税勾选\1550733037(1).png1550733037(1)"/>
          <p:cNvPicPr/>
          <p:nvPr/>
        </p:nvPicPr>
        <p:blipFill>
          <a:blip r:embed="rId1"/>
          <a:stretch>
            <a:fillRect/>
          </a:stretch>
        </p:blipFill>
        <p:spPr>
          <a:xfrm>
            <a:off x="611188" y="1700213"/>
            <a:ext cx="7561262" cy="4321175"/>
          </a:xfrm>
          <a:prstGeom prst="rect">
            <a:avLst/>
          </a:prstGeom>
          <a:noFill/>
          <a:ln w="9525">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539552" y="207925"/>
            <a:ext cx="6264696"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代办退税勾选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代办退税批量勾选</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59395" name="矩形 6"/>
          <p:cNvSpPr/>
          <p:nvPr/>
        </p:nvSpPr>
        <p:spPr>
          <a:xfrm>
            <a:off x="539750" y="908050"/>
            <a:ext cx="8135938" cy="147637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只有外综服企业有代办退税批量勾选功能模块，是针对发票数据量较大、逐票勾选模式不太适用的状况给纳税人提供的一项优化服务。通过文件导入的形式实现批量勾选，达到提高发票勾选效率、降低勾选工作量的目的。</a:t>
            </a:r>
            <a:r>
              <a:rPr lang="zh-CN" altLang="zh-CN" b="1" dirty="0">
                <a:solidFill>
                  <a:srgbClr val="FF0000"/>
                </a:solidFill>
                <a:latin typeface="Arial" panose="020B0604020202020204" pitchFamily="34" charset="0"/>
                <a:ea typeface="宋体" panose="02010600030101010101" pitchFamily="2" charset="-122"/>
              </a:rPr>
              <a:t>上传文件应为</a:t>
            </a:r>
            <a:r>
              <a:rPr lang="en-US" altLang="zh-CN" b="1" dirty="0">
                <a:solidFill>
                  <a:srgbClr val="FF0000"/>
                </a:solidFill>
                <a:latin typeface="Arial" panose="020B0604020202020204" pitchFamily="34" charset="0"/>
                <a:ea typeface="宋体" panose="02010600030101010101" pitchFamily="2" charset="-122"/>
              </a:rPr>
              <a:t>xls</a:t>
            </a:r>
            <a:r>
              <a:rPr lang="zh-CN" altLang="en-US" b="1" dirty="0">
                <a:solidFill>
                  <a:srgbClr val="FF0000"/>
                </a:solidFill>
                <a:latin typeface="Arial" panose="020B0604020202020204" pitchFamily="34" charset="0"/>
                <a:ea typeface="宋体" panose="02010600030101010101" pitchFamily="2" charset="-122"/>
              </a:rPr>
              <a:t>格式，仅可以修改发票状态。</a:t>
            </a:r>
            <a:endParaRPr lang="zh-CN" altLang="en-US" b="1" dirty="0">
              <a:solidFill>
                <a:srgbClr val="FF0000"/>
              </a:solidFill>
              <a:latin typeface="Arial" panose="020B0604020202020204" pitchFamily="34" charset="0"/>
              <a:ea typeface="宋体" panose="02010600030101010101" pitchFamily="2" charset="-122"/>
            </a:endParaRPr>
          </a:p>
          <a:p>
            <a:pPr eaLnBrk="0" hangingPunct="0"/>
            <a:endParaRPr lang="zh-CN" altLang="zh-CN" b="1" dirty="0">
              <a:latin typeface="Arial" panose="020B0604020202020204" pitchFamily="34" charset="0"/>
              <a:ea typeface="宋体" panose="02010600030101010101" pitchFamily="2" charset="-122"/>
            </a:endParaRPr>
          </a:p>
        </p:txBody>
      </p:sp>
      <p:pic>
        <p:nvPicPr>
          <p:cNvPr id="59396" name="图片 9"/>
          <p:cNvPicPr/>
          <p:nvPr/>
        </p:nvPicPr>
        <p:blipFill>
          <a:blip r:embed="rId1"/>
          <a:stretch>
            <a:fillRect/>
          </a:stretch>
        </p:blipFill>
        <p:spPr>
          <a:xfrm>
            <a:off x="684213" y="2168525"/>
            <a:ext cx="7777162" cy="4495800"/>
          </a:xfrm>
          <a:prstGeom prst="rect">
            <a:avLst/>
          </a:prstGeom>
          <a:noFill/>
          <a:ln w="9525">
            <a:noFill/>
          </a:ln>
        </p:spPr>
      </p:pic>
      <p:sp>
        <p:nvSpPr>
          <p:cNvPr id="11" name="椭圆形标注 8"/>
          <p:cNvSpPr/>
          <p:nvPr/>
        </p:nvSpPr>
        <p:spPr>
          <a:xfrm rot="21359996">
            <a:off x="5524500" y="4221163"/>
            <a:ext cx="2428875" cy="917575"/>
          </a:xfrm>
          <a:prstGeom prst="wedgeEllipseCallout">
            <a:avLst>
              <a:gd name="adj1" fmla="val 55448"/>
              <a:gd name="adj2" fmla="val -71980"/>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通过上传勾选的发票同样没有撤销功能</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206125"/>
            <a:ext cx="6264696"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代办退税勾选</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代办退税统计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61443" name="矩形 5"/>
          <p:cNvSpPr/>
          <p:nvPr/>
        </p:nvSpPr>
        <p:spPr>
          <a:xfrm>
            <a:off x="695325" y="765175"/>
            <a:ext cx="7993063" cy="203009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仅外综服企业具有该功能权限。主要向用户提供可用于代办退税的发票汇总统计表</a:t>
            </a:r>
            <a:r>
              <a:rPr lang="zh-CN" altLang="en-US" b="1" dirty="0">
                <a:latin typeface="Arial" panose="020B0604020202020204" pitchFamily="34" charset="0"/>
                <a:ea typeface="宋体" panose="02010600030101010101" pitchFamily="2" charset="-122"/>
              </a:rPr>
              <a:t>（包括异常发票统计表）</a:t>
            </a:r>
            <a:r>
              <a:rPr lang="zh-CN" altLang="zh-CN" b="1" dirty="0">
                <a:latin typeface="Arial" panose="020B0604020202020204" pitchFamily="34" charset="0"/>
                <a:ea typeface="宋体" panose="02010600030101010101" pitchFamily="2" charset="-122"/>
              </a:rPr>
              <a:t>。本统计表包括指定勾选月份内所有勾选认证为代办退税或扫描认证的代办退税发票。</a:t>
            </a:r>
            <a:endParaRPr lang="en-US" altLang="zh-CN" b="1" dirty="0">
              <a:latin typeface="Arial" panose="020B0604020202020204" pitchFamily="34" charset="0"/>
              <a:ea typeface="宋体" panose="02010600030101010101" pitchFamily="2" charset="-122"/>
            </a:endParaRPr>
          </a:p>
          <a:p>
            <a:pPr eaLnBrk="0" hangingPunct="0"/>
            <a:endParaRPr lang="zh-CN" altLang="zh-CN" b="1" dirty="0">
              <a:latin typeface="Arial" panose="020B0604020202020204" pitchFamily="34" charset="0"/>
              <a:ea typeface="宋体" panose="02010600030101010101" pitchFamily="2" charset="-122"/>
            </a:endParaRPr>
          </a:p>
          <a:p>
            <a:pPr eaLnBrk="0" hangingPunct="0"/>
            <a:r>
              <a:rPr lang="zh-CN" altLang="en-US" b="1" dirty="0">
                <a:latin typeface="Arial" panose="020B0604020202020204" pitchFamily="34" charset="0"/>
                <a:ea typeface="宋体" panose="02010600030101010101" pitchFamily="2" charset="-122"/>
              </a:rPr>
              <a:t>注意：</a:t>
            </a:r>
            <a:r>
              <a:rPr lang="zh-CN" altLang="zh-CN" dirty="0">
                <a:latin typeface="Arial" panose="020B0604020202020204" pitchFamily="34" charset="0"/>
                <a:ea typeface="宋体" panose="02010600030101010101" pitchFamily="2" charset="-122"/>
              </a:rPr>
              <a:t>勾选统计的频率为每天准时执行，新增勾选认证数据和扫描认证的代办退税数据会触发报表更新。其中，勾选认证或扫描认证的代办退税数据会准实时在本统计表中体现，请您关注统计表上方的“报表更新时间”。</a:t>
            </a:r>
            <a:endParaRPr lang="zh-CN" altLang="zh-CN" dirty="0">
              <a:latin typeface="Arial" panose="020B0604020202020204" pitchFamily="34" charset="0"/>
              <a:ea typeface="宋体" panose="02010600030101010101" pitchFamily="2" charset="-122"/>
            </a:endParaRPr>
          </a:p>
        </p:txBody>
      </p:sp>
      <p:pic>
        <p:nvPicPr>
          <p:cNvPr id="61444" name="图片 7" descr="C:\Users\Lei\Desktop\文件\帮助&amp;操作手册\勾选平台截图\代办退税统计\1550815243(1).png1550815243(1)"/>
          <p:cNvPicPr/>
          <p:nvPr/>
        </p:nvPicPr>
        <p:blipFill>
          <a:blip r:embed="rId1"/>
          <a:stretch>
            <a:fillRect/>
          </a:stretch>
        </p:blipFill>
        <p:spPr>
          <a:xfrm>
            <a:off x="827088" y="2852738"/>
            <a:ext cx="7561262" cy="3313112"/>
          </a:xfrm>
          <a:prstGeom prst="rect">
            <a:avLst/>
          </a:prstGeom>
          <a:noFill/>
          <a:ln w="9525">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代办退税勾选操作流程</a:t>
            </a:r>
            <a:endParaRPr lang="zh-CN" altLang="en-US" dirty="0"/>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pic>
        <p:nvPicPr>
          <p:cNvPr id="5" name="内容占位符 4" descr="微信图片_20190904102404"/>
          <p:cNvPicPr>
            <a:picLocks noGrp="1"/>
          </p:cNvPicPr>
          <p:nvPr>
            <p:ph idx="1"/>
          </p:nvPr>
        </p:nvPicPr>
        <p:blipFill>
          <a:blip r:embed="rId1"/>
          <a:srcRect/>
          <a:stretch>
            <a:fillRect/>
          </a:stretch>
        </p:blipFill>
        <p:spPr bwMode="auto">
          <a:xfrm>
            <a:off x="2786062" y="1848644"/>
            <a:ext cx="3571875" cy="3657600"/>
          </a:xfrm>
          <a:prstGeom prst="rect">
            <a:avLst/>
          </a:prstGeom>
          <a:noFill/>
          <a:ln w="9525" cmpd="sng">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代办退税勾选</a:t>
            </a:r>
            <a:endParaRPr lang="zh-CN" altLang="en-US" dirty="0"/>
          </a:p>
        </p:txBody>
      </p:sp>
      <p:sp>
        <p:nvSpPr>
          <p:cNvPr id="3" name="内容占位符 2"/>
          <p:cNvSpPr>
            <a:spLocks noGrp="1"/>
          </p:cNvSpPr>
          <p:nvPr>
            <p:ph idx="1"/>
          </p:nvPr>
        </p:nvSpPr>
        <p:spPr/>
        <p:txBody>
          <a:bodyPr/>
          <a:lstStyle/>
          <a:p>
            <a:pPr>
              <a:buNone/>
            </a:pPr>
            <a:r>
              <a:rPr lang="zh-CN" altLang="en-US" sz="1800" dirty="0" smtClean="0"/>
              <a:t>代办退税勾选注意事项：</a:t>
            </a:r>
            <a:endParaRPr lang="en-US" altLang="zh-CN" sz="1800" dirty="0" smtClean="0"/>
          </a:p>
          <a:p>
            <a:pPr>
              <a:buNone/>
            </a:pPr>
            <a:endParaRPr lang="en-US" altLang="zh-CN" sz="1800" dirty="0" smtClean="0"/>
          </a:p>
          <a:p>
            <a:pPr>
              <a:buNone/>
            </a:pPr>
            <a:r>
              <a:rPr lang="en-US" altLang="zh-CN" sz="1800" dirty="0" smtClean="0"/>
              <a:t>1.</a:t>
            </a:r>
            <a:r>
              <a:rPr lang="zh-CN" altLang="en-US" sz="1800" dirty="0" smtClean="0"/>
              <a:t>仅外综服企业具有该功能权限。</a:t>
            </a:r>
            <a:endParaRPr lang="en-US" altLang="zh-CN" sz="1800" dirty="0" smtClean="0"/>
          </a:p>
          <a:p>
            <a:pPr>
              <a:buNone/>
            </a:pPr>
            <a:endParaRPr lang="en-US" altLang="zh-CN" sz="1800" dirty="0" smtClean="0"/>
          </a:p>
          <a:p>
            <a:pPr>
              <a:buNone/>
            </a:pPr>
            <a:r>
              <a:rPr lang="en-US" altLang="zh-CN" sz="1800" dirty="0" smtClean="0"/>
              <a:t>2.</a:t>
            </a:r>
            <a:r>
              <a:rPr lang="zh-CN" altLang="en-US" sz="1800" dirty="0" smtClean="0"/>
              <a:t>外综服企业的代办退税业务，收到按规定开具的备注栏内注明</a:t>
            </a:r>
            <a:r>
              <a:rPr lang="en-US" altLang="zh-CN" sz="1800" dirty="0" smtClean="0"/>
              <a:t>“</a:t>
            </a:r>
            <a:r>
              <a:rPr lang="zh-CN" altLang="en-US" sz="1800" dirty="0" smtClean="0"/>
              <a:t>代办退税专用</a:t>
            </a:r>
            <a:r>
              <a:rPr lang="en-US" altLang="zh-CN" sz="1800" dirty="0" smtClean="0"/>
              <a:t>”</a:t>
            </a:r>
            <a:r>
              <a:rPr lang="zh-CN" altLang="en-US" sz="1800" dirty="0" smtClean="0"/>
              <a:t>字样的增值税专用发票后，应该进行</a:t>
            </a:r>
            <a:r>
              <a:rPr lang="en-US" altLang="zh-CN" sz="1800" dirty="0" smtClean="0"/>
              <a:t>“</a:t>
            </a:r>
            <a:r>
              <a:rPr lang="zh-CN" altLang="en-US" sz="1800" dirty="0" smtClean="0"/>
              <a:t>代办退税勾选</a:t>
            </a:r>
            <a:r>
              <a:rPr lang="en-US" altLang="zh-CN" sz="1800" dirty="0" smtClean="0"/>
              <a:t>”。</a:t>
            </a:r>
            <a:r>
              <a:rPr lang="zh-CN" altLang="en-US" sz="1800" dirty="0" smtClean="0"/>
              <a:t>对于未按规定开具的发票不能进行</a:t>
            </a:r>
            <a:r>
              <a:rPr lang="en-US" altLang="zh-CN" sz="1800" dirty="0" smtClean="0"/>
              <a:t>“</a:t>
            </a:r>
            <a:r>
              <a:rPr lang="zh-CN" altLang="en-US" sz="1800" dirty="0" smtClean="0"/>
              <a:t>代办退税勾选</a:t>
            </a:r>
            <a:r>
              <a:rPr lang="en-US" altLang="zh-CN" sz="1800" dirty="0" smtClean="0"/>
              <a:t>”。</a:t>
            </a:r>
            <a:endParaRPr lang="en-US" altLang="zh-CN" sz="1800" dirty="0" smtClean="0"/>
          </a:p>
          <a:p>
            <a:pPr>
              <a:buNone/>
            </a:pPr>
            <a:endParaRPr lang="en-US" altLang="zh-CN" sz="1800" dirty="0" smtClean="0"/>
          </a:p>
          <a:p>
            <a:pPr>
              <a:buNone/>
            </a:pPr>
            <a:r>
              <a:rPr lang="en-US" altLang="zh-CN" sz="1800" dirty="0" smtClean="0"/>
              <a:t>3.“</a:t>
            </a:r>
            <a:r>
              <a:rPr lang="zh-CN" altLang="en-US" sz="1800" dirty="0" smtClean="0"/>
              <a:t>代办退税勾选</a:t>
            </a:r>
            <a:r>
              <a:rPr lang="en-US" altLang="zh-CN" sz="1800" dirty="0" smtClean="0"/>
              <a:t>”</a:t>
            </a:r>
            <a:r>
              <a:rPr lang="zh-CN" altLang="en-US" sz="1800" dirty="0" smtClean="0"/>
              <a:t>与</a:t>
            </a:r>
            <a:r>
              <a:rPr lang="en-US" altLang="zh-CN" sz="1800" dirty="0" smtClean="0"/>
              <a:t>“</a:t>
            </a:r>
            <a:r>
              <a:rPr lang="zh-CN" altLang="en-US" sz="1800" dirty="0" smtClean="0"/>
              <a:t>退税勾选</a:t>
            </a:r>
            <a:r>
              <a:rPr lang="en-US" altLang="zh-CN" sz="1800" dirty="0" smtClean="0"/>
              <a:t>”</a:t>
            </a:r>
            <a:r>
              <a:rPr lang="zh-CN" altLang="en-US" sz="1800" dirty="0" smtClean="0"/>
              <a:t>相比，没有确认环节，代办退税勾选提交或批量代</a:t>
            </a:r>
            <a:endParaRPr lang="en-US" altLang="zh-CN" sz="1800" dirty="0" smtClean="0"/>
          </a:p>
          <a:p>
            <a:pPr>
              <a:buNone/>
            </a:pPr>
            <a:r>
              <a:rPr lang="zh-CN" altLang="en-US" sz="1800" dirty="0" smtClean="0"/>
              <a:t>办退税勾选文件上传后不得撤销。</a:t>
            </a:r>
            <a:endParaRPr lang="zh-CN" altLang="en-US" sz="1800" dirty="0"/>
          </a:p>
        </p:txBody>
      </p:sp>
      <p:sp>
        <p:nvSpPr>
          <p:cNvPr id="4" name="灯片编号占位符 3"/>
          <p:cNvSpPr>
            <a:spLocks noGrp="1"/>
          </p:cNvSpPr>
          <p:nvPr>
            <p:ph type="sldNum" sz="quarter" idx="11"/>
          </p:nvPr>
        </p:nvSpPr>
        <p:spPr/>
        <p:txBody>
          <a:bodyPr/>
          <a:lstStyle/>
          <a:p>
            <a:pPr>
              <a:defRPr/>
            </a:pPr>
            <a:endParaRPr lang="en-US" altLang="zh-CN" smtClean="0"/>
          </a:p>
          <a:p>
            <a:pPr>
              <a:defRPr/>
            </a:pPr>
            <a:r>
              <a:rPr lang="en-US" altLang="zh-CN" smtClean="0"/>
              <a:t>                                </a:t>
            </a:r>
            <a:fld id="{E05B29C2-1E5D-4972-8FB9-4E855D5E741A}" type="slidenum">
              <a:rPr lang="en-US" altLang="zh-CN" smtClean="0">
                <a:solidFill>
                  <a:schemeClr val="bg1"/>
                </a:solidFill>
              </a:rPr>
            </a:fld>
            <a:endParaRPr lang="en-US" altLang="zh-CN">
              <a:solidFill>
                <a:schemeClr val="bg1"/>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051720" y="3140966"/>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五、进项发票查询</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62467"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468562" y="188638"/>
            <a:ext cx="6264696"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进项发票查询</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单票查询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63491" name="矩形 5"/>
          <p:cNvSpPr/>
          <p:nvPr/>
        </p:nvSpPr>
        <p:spPr>
          <a:xfrm>
            <a:off x="665163" y="1268413"/>
            <a:ext cx="8064500" cy="645160"/>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r>
              <a:rPr lang="zh-CN" altLang="zh-CN" dirty="0">
                <a:latin typeface="Arial" panose="020B0604020202020204" pitchFamily="34" charset="0"/>
                <a:ea typeface="宋体" panose="02010600030101010101" pitchFamily="2" charset="-122"/>
              </a:rPr>
              <a:t>该功能主要向用户提供发票明细的查询功能，分为单票查询、发票查验、未到期发票查询。</a:t>
            </a:r>
            <a:endParaRPr lang="zh-CN" altLang="zh-CN" dirty="0">
              <a:latin typeface="Arial" panose="020B0604020202020204" pitchFamily="34" charset="0"/>
              <a:ea typeface="宋体" panose="02010600030101010101" pitchFamily="2" charset="-122"/>
            </a:endParaRPr>
          </a:p>
        </p:txBody>
      </p:sp>
      <p:sp>
        <p:nvSpPr>
          <p:cNvPr id="63492" name="矩形 6"/>
          <p:cNvSpPr/>
          <p:nvPr/>
        </p:nvSpPr>
        <p:spPr>
          <a:xfrm>
            <a:off x="684213" y="966788"/>
            <a:ext cx="1577975" cy="369887"/>
          </a:xfrm>
          <a:prstGeom prst="rect">
            <a:avLst/>
          </a:prstGeom>
          <a:noFill/>
          <a:ln w="9525">
            <a:noFill/>
          </a:ln>
        </p:spPr>
        <p:txBody>
          <a:bodyPr wrap="none" anchor="t">
            <a:spAutoFit/>
          </a:bodyPr>
          <a:p>
            <a:pPr eaLnBrk="0" hangingPunct="0"/>
            <a:r>
              <a:rPr lang="zh-CN" altLang="en-US" b="1" dirty="0">
                <a:latin typeface="Arial" panose="020B0604020202020204" pitchFamily="34" charset="0"/>
                <a:ea typeface="宋体" panose="02010600030101010101" pitchFamily="2" charset="-122"/>
              </a:rPr>
              <a:t>进项发票</a:t>
            </a:r>
            <a:r>
              <a:rPr lang="zh-CN" altLang="zh-CN" b="1" dirty="0">
                <a:latin typeface="Arial" panose="020B0604020202020204" pitchFamily="34" charset="0"/>
                <a:ea typeface="宋体" panose="02010600030101010101" pitchFamily="2" charset="-122"/>
              </a:rPr>
              <a:t>查询</a:t>
            </a:r>
            <a:endParaRPr lang="zh-CN" altLang="zh-CN" b="1" dirty="0">
              <a:latin typeface="Arial" panose="020B0604020202020204" pitchFamily="34" charset="0"/>
              <a:ea typeface="宋体" panose="02010600030101010101" pitchFamily="2" charset="-122"/>
            </a:endParaRPr>
          </a:p>
        </p:txBody>
      </p:sp>
      <p:sp>
        <p:nvSpPr>
          <p:cNvPr id="63493" name="矩形 7"/>
          <p:cNvSpPr/>
          <p:nvPr/>
        </p:nvSpPr>
        <p:spPr>
          <a:xfrm>
            <a:off x="684213" y="2205038"/>
            <a:ext cx="8280400" cy="369887"/>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单票查询</a:t>
            </a:r>
            <a:r>
              <a:rPr lang="zh-CN" altLang="en-US" b="1"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查看发票认证情况及明细信息</a:t>
            </a:r>
            <a:r>
              <a:rPr lang="zh-CN" altLang="en-US" dirty="0">
                <a:latin typeface="Arial" panose="020B0604020202020204" pitchFamily="34" charset="0"/>
                <a:ea typeface="宋体" panose="02010600030101010101" pitchFamily="2" charset="-122"/>
              </a:rPr>
              <a:t>（仅针对于进项发票明细查询）</a:t>
            </a:r>
            <a:endParaRPr lang="zh-CN" altLang="zh-CN" b="1" dirty="0">
              <a:latin typeface="Arial" panose="020B0604020202020204" pitchFamily="34" charset="0"/>
              <a:ea typeface="宋体" panose="02010600030101010101" pitchFamily="2" charset="-122"/>
            </a:endParaRPr>
          </a:p>
        </p:txBody>
      </p:sp>
      <p:pic>
        <p:nvPicPr>
          <p:cNvPr id="63494" name="Picture 9285"/>
          <p:cNvPicPr/>
          <p:nvPr/>
        </p:nvPicPr>
        <p:blipFill>
          <a:blip r:embed="rId1"/>
          <a:stretch>
            <a:fillRect/>
          </a:stretch>
        </p:blipFill>
        <p:spPr>
          <a:xfrm>
            <a:off x="498475" y="2784475"/>
            <a:ext cx="7808913" cy="3770313"/>
          </a:xfrm>
          <a:prstGeom prst="rect">
            <a:avLst/>
          </a:prstGeom>
          <a:noFill/>
          <a:ln w="9525">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7" name="标题 1"/>
          <p:cNvSpPr txBox="1"/>
          <p:nvPr/>
        </p:nvSpPr>
        <p:spPr bwMode="auto">
          <a:xfrm>
            <a:off x="899592" y="188638"/>
            <a:ext cx="6408712"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进项发票查询</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未到勾选日期发票查询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64515" name="矩形 4"/>
          <p:cNvSpPr/>
          <p:nvPr/>
        </p:nvSpPr>
        <p:spPr>
          <a:xfrm>
            <a:off x="782955" y="1205865"/>
            <a:ext cx="7732395" cy="368300"/>
          </a:xfrm>
          <a:prstGeom prst="rect">
            <a:avLst/>
          </a:prstGeom>
          <a:noFill/>
          <a:ln w="9525">
            <a:noFill/>
          </a:ln>
        </p:spPr>
        <p:txBody>
          <a:bodyPr wrap="square" anchor="t">
            <a:spAutoFit/>
          </a:bodyPr>
          <a:p>
            <a:pPr eaLnBrk="0" hangingPunct="0"/>
            <a:r>
              <a:rPr lang="zh-CN" altLang="en-US" b="1" dirty="0">
                <a:latin typeface="Arial" panose="020B0604020202020204" pitchFamily="34" charset="0"/>
                <a:ea typeface="宋体" panose="02010600030101010101" pitchFamily="2" charset="-122"/>
              </a:rPr>
              <a:t>未到勾选日期发票查询：</a:t>
            </a:r>
            <a:r>
              <a:rPr lang="zh-CN" altLang="zh-CN" dirty="0">
                <a:latin typeface="Arial" panose="020B0604020202020204" pitchFamily="34" charset="0"/>
                <a:ea typeface="宋体" panose="02010600030101010101" pitchFamily="2" charset="-122"/>
              </a:rPr>
              <a:t>查看</a:t>
            </a:r>
            <a:r>
              <a:rPr lang="zh-CN" altLang="en-US" dirty="0">
                <a:latin typeface="Arial" panose="020B0604020202020204" pitchFamily="34" charset="0"/>
                <a:ea typeface="宋体" panose="02010600030101010101" pitchFamily="2" charset="-122"/>
              </a:rPr>
              <a:t>未到期</a:t>
            </a:r>
            <a:r>
              <a:rPr lang="zh-CN" altLang="zh-CN" dirty="0">
                <a:latin typeface="Arial" panose="020B0604020202020204" pitchFamily="34" charset="0"/>
                <a:ea typeface="宋体" panose="02010600030101010101" pitchFamily="2" charset="-122"/>
              </a:rPr>
              <a:t>发票明细信息</a:t>
            </a:r>
            <a:r>
              <a:rPr lang="zh-CN" altLang="en-US" dirty="0">
                <a:latin typeface="Arial" panose="020B0604020202020204" pitchFamily="34" charset="0"/>
                <a:ea typeface="宋体" panose="02010600030101010101" pitchFamily="2" charset="-122"/>
              </a:rPr>
              <a:t>（仅针对于进项发票）</a:t>
            </a:r>
            <a:endParaRPr lang="zh-CN" altLang="zh-CN" b="1" dirty="0">
              <a:latin typeface="Arial" panose="020B0604020202020204" pitchFamily="34" charset="0"/>
              <a:ea typeface="宋体" panose="02010600030101010101" pitchFamily="2" charset="-122"/>
            </a:endParaRPr>
          </a:p>
        </p:txBody>
      </p:sp>
      <p:pic>
        <p:nvPicPr>
          <p:cNvPr id="64516" name="图片 5"/>
          <p:cNvPicPr/>
          <p:nvPr/>
        </p:nvPicPr>
        <p:blipFill>
          <a:blip r:embed="rId1"/>
          <a:stretch>
            <a:fillRect/>
          </a:stretch>
        </p:blipFill>
        <p:spPr>
          <a:xfrm>
            <a:off x="900113" y="1793875"/>
            <a:ext cx="6840537" cy="408305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灯片编号占位符 1"/>
          <p:cNvSpPr>
            <a:spLocks noGrp="1"/>
          </p:cNvSpPr>
          <p:nvPr>
            <p:ph type="sldNum" sz="quarter" idx="11"/>
          </p:nvPr>
        </p:nvSpPr>
        <p:spPr>
          <a:xfrm>
            <a:off x="6945313" y="6492875"/>
            <a:ext cx="2133600" cy="365125"/>
          </a:xfrm>
          <a:noFill/>
          <a:ln>
            <a:noFill/>
          </a:ln>
        </p:spPr>
        <p:txBody>
          <a:bodyPr lIns="91440" tIns="45720" rIns="91440" bIns="45720" anchor="ctr"/>
          <a:p>
            <a:pPr indent="0"/>
            <a:fld id="{9A0DB2DC-4C9A-4742-B13C-FB6460FD3503}" type="slidenum">
              <a:rPr lang="zh-CN" altLang="en-US">
                <a:solidFill>
                  <a:srgbClr val="898989"/>
                </a:solidFill>
                <a:latin typeface="Calibri" panose="020F0502020204030204" pitchFamily="34" charset="0"/>
                <a:ea typeface="宋体" panose="02010600030101010101" pitchFamily="2" charset="-122"/>
              </a:rPr>
            </a:fld>
            <a:endParaRPr lang="zh-CN" altLang="en-US">
              <a:solidFill>
                <a:srgbClr val="898989"/>
              </a:solidFill>
              <a:latin typeface="Calibri" panose="020F0502020204030204" pitchFamily="34" charset="0"/>
              <a:ea typeface="宋体" panose="02010600030101010101" pitchFamily="2" charset="-122"/>
            </a:endParaRPr>
          </a:p>
        </p:txBody>
      </p:sp>
      <p:pic>
        <p:nvPicPr>
          <p:cNvPr id="6" name="图片 5"/>
          <p:cNvPicPr>
            <a:picLocks noChangeAspect="1"/>
          </p:cNvPicPr>
          <p:nvPr/>
        </p:nvPicPr>
        <p:blipFill>
          <a:blip r:embed="rId1"/>
          <a:stretch>
            <a:fillRect/>
          </a:stretch>
        </p:blipFill>
        <p:spPr>
          <a:xfrm>
            <a:off x="-133350" y="900113"/>
            <a:ext cx="5472113" cy="5546725"/>
          </a:xfrm>
          <a:prstGeom prst="rect">
            <a:avLst/>
          </a:prstGeom>
          <a:effectLst>
            <a:outerShdw blurRad="63500" sx="102000" sy="102000" algn="ctr" rotWithShape="0">
              <a:prstClr val="black">
                <a:alpha val="40000"/>
              </a:prstClr>
            </a:outerShdw>
          </a:effectLst>
        </p:spPr>
      </p:pic>
      <p:sp>
        <p:nvSpPr>
          <p:cNvPr id="7" name="椭圆 6"/>
          <p:cNvSpPr/>
          <p:nvPr/>
        </p:nvSpPr>
        <p:spPr>
          <a:xfrm>
            <a:off x="553605" y="1772816"/>
            <a:ext cx="4018395" cy="3687503"/>
          </a:xfrm>
          <a:prstGeom prst="ellipse">
            <a:avLst/>
          </a:prstGeom>
          <a:solidFill>
            <a:sysClr val="window" lastClr="FFFFFF"/>
          </a:solidFill>
          <a:ln w="25400" cap="flat" cmpd="sng" algn="ctr">
            <a:solidFill>
              <a:sysClr val="window" lastClr="FFFFFF">
                <a:lumMod val="95000"/>
              </a:sysClr>
            </a:solidFill>
            <a:prstDash val="solid"/>
          </a:ln>
          <a:effectLst>
            <a:innerShdw blurRad="469900">
              <a:prstClr val="black">
                <a:alpha val="68000"/>
              </a:prstClr>
            </a:innerShdw>
          </a:effectLst>
        </p:spPr>
        <p:txBody>
          <a:bodyPr lIns="97173" tIns="48587" rIns="97173" bIns="48587" anchor="ctr"/>
          <a:lstStyle/>
          <a:p>
            <a:pPr algn="ctr" fontAlgn="auto">
              <a:spcBef>
                <a:spcPts val="0"/>
              </a:spcBef>
              <a:spcAft>
                <a:spcPts val="0"/>
              </a:spcAft>
              <a:defRPr/>
            </a:pPr>
            <a:endParaRPr lang="en-US" strike="noStrike" kern="0" noProof="1" dirty="0">
              <a:solidFill>
                <a:sysClr val="window" lastClr="FFFFFF"/>
              </a:solidFill>
              <a:latin typeface="Calibri" panose="020F0502020204030204"/>
              <a:ea typeface="+mn-ea"/>
            </a:endParaRPr>
          </a:p>
        </p:txBody>
      </p:sp>
      <p:sp>
        <p:nvSpPr>
          <p:cNvPr id="22532" name="椭圆 7"/>
          <p:cNvSpPr/>
          <p:nvPr/>
        </p:nvSpPr>
        <p:spPr>
          <a:xfrm rot="-1548394">
            <a:off x="649288" y="957263"/>
            <a:ext cx="4937125" cy="5530850"/>
          </a:xfrm>
          <a:custGeom>
            <a:avLst/>
            <a:gdLst/>
            <a:ahLst/>
            <a:cxnLst/>
            <a:pathLst>
              <a:path w="3356326" h="3837212">
                <a:moveTo>
                  <a:pt x="2407028" y="0"/>
                </a:moveTo>
                <a:cubicBezTo>
                  <a:pt x="2978865" y="371534"/>
                  <a:pt x="3356326" y="1016176"/>
                  <a:pt x="3356326" y="1748980"/>
                </a:cubicBezTo>
                <a:cubicBezTo>
                  <a:pt x="3356326" y="2902279"/>
                  <a:pt x="2421393" y="3837212"/>
                  <a:pt x="1268094" y="3837212"/>
                </a:cubicBezTo>
                <a:cubicBezTo>
                  <a:pt x="790540" y="3837212"/>
                  <a:pt x="350427" y="3676909"/>
                  <a:pt x="0" y="3405390"/>
                </a:cubicBezTo>
                <a:cubicBezTo>
                  <a:pt x="326972" y="3620357"/>
                  <a:pt x="718439" y="3744642"/>
                  <a:pt x="1138934" y="3744642"/>
                </a:cubicBezTo>
                <a:cubicBezTo>
                  <a:pt x="2292233" y="3744642"/>
                  <a:pt x="3227166" y="2809709"/>
                  <a:pt x="3227166" y="1656410"/>
                </a:cubicBezTo>
                <a:cubicBezTo>
                  <a:pt x="3227166" y="980665"/>
                  <a:pt x="2906198" y="379886"/>
                  <a:pt x="2407028" y="0"/>
                </a:cubicBezTo>
                <a:close/>
              </a:path>
            </a:pathLst>
          </a:custGeom>
          <a:solidFill>
            <a:srgbClr val="0070C0"/>
          </a:solidFill>
          <a:ln w="25400">
            <a:noFill/>
          </a:ln>
        </p:spPr>
        <p:txBody>
          <a:bodyPr/>
          <a:p>
            <a:endParaRPr lang="zh-CN" altLang="en-US"/>
          </a:p>
        </p:txBody>
      </p:sp>
      <p:sp>
        <p:nvSpPr>
          <p:cNvPr id="22533" name="TextBox 66"/>
          <p:cNvSpPr txBox="1"/>
          <p:nvPr/>
        </p:nvSpPr>
        <p:spPr>
          <a:xfrm>
            <a:off x="1130300" y="3149600"/>
            <a:ext cx="2820988" cy="1144588"/>
          </a:xfrm>
          <a:prstGeom prst="rect">
            <a:avLst/>
          </a:prstGeom>
          <a:noFill/>
          <a:ln w="9525">
            <a:noFill/>
          </a:ln>
        </p:spPr>
        <p:txBody>
          <a:bodyPr lIns="97173" tIns="48587" rIns="97173" bIns="48587" anchor="t">
            <a:spAutoFit/>
          </a:bodyPr>
          <a:p>
            <a:pPr algn="ctr"/>
            <a:r>
              <a:rPr lang="zh-CN" altLang="en-US" sz="3400" b="1" dirty="0">
                <a:solidFill>
                  <a:srgbClr val="0070C0"/>
                </a:solidFill>
                <a:latin typeface="Arial Rounded MT Bold" panose="020F0704030504030204" pitchFamily="34" charset="0"/>
                <a:ea typeface="微软雅黑" panose="020B0503020204020204" pitchFamily="34" charset="-122"/>
              </a:rPr>
              <a:t>确认平台</a:t>
            </a:r>
            <a:endParaRPr lang="en-US" altLang="zh-CN" sz="3400" b="1" dirty="0">
              <a:solidFill>
                <a:srgbClr val="0070C0"/>
              </a:solidFill>
              <a:latin typeface="Arial Rounded MT Bold" panose="020F0704030504030204" pitchFamily="34" charset="0"/>
              <a:ea typeface="微软雅黑" panose="020B0503020204020204" pitchFamily="34" charset="-122"/>
            </a:endParaRPr>
          </a:p>
          <a:p>
            <a:pPr algn="ctr"/>
            <a:r>
              <a:rPr lang="zh-CN" altLang="en-US" sz="3400" b="1" dirty="0">
                <a:solidFill>
                  <a:srgbClr val="0070C0"/>
                </a:solidFill>
                <a:latin typeface="Arial Rounded MT Bold" panose="020F0704030504030204" pitchFamily="34" charset="0"/>
                <a:ea typeface="微软雅黑" panose="020B0503020204020204" pitchFamily="34" charset="-122"/>
              </a:rPr>
              <a:t>企业版版</a:t>
            </a:r>
            <a:endParaRPr lang="en-US" altLang="zh-CN" sz="3400" b="1" dirty="0">
              <a:solidFill>
                <a:srgbClr val="0070C0"/>
              </a:solidFill>
              <a:latin typeface="Arial Rounded MT Bold" panose="020F0704030504030204" pitchFamily="34" charset="0"/>
              <a:ea typeface="微软雅黑" panose="020B0503020204020204" pitchFamily="34" charset="-122"/>
            </a:endParaRPr>
          </a:p>
        </p:txBody>
      </p:sp>
      <p:sp>
        <p:nvSpPr>
          <p:cNvPr id="22534" name="TextBox 74"/>
          <p:cNvSpPr txBox="1"/>
          <p:nvPr/>
        </p:nvSpPr>
        <p:spPr>
          <a:xfrm>
            <a:off x="5759450" y="1765300"/>
            <a:ext cx="4318000" cy="466725"/>
          </a:xfrm>
          <a:prstGeom prst="rect">
            <a:avLst/>
          </a:prstGeom>
          <a:noFill/>
          <a:ln w="9525">
            <a:noFill/>
          </a:ln>
        </p:spPr>
        <p:txBody>
          <a:bodyPr wrap="square" lIns="97173" tIns="48587" rIns="97173" bIns="48587" anchor="t">
            <a:spAutoFit/>
          </a:bodyPr>
          <a:p>
            <a:r>
              <a:rPr lang="zh-CN" altLang="en-US" sz="2400" b="1" dirty="0">
                <a:latin typeface="Arial" panose="020B0604020202020204" pitchFamily="34" charset="0"/>
                <a:ea typeface="微软雅黑" panose="020B0503020204020204" pitchFamily="34" charset="-122"/>
              </a:rPr>
              <a:t>一、概括总览</a:t>
            </a:r>
            <a:endParaRPr lang="en-US" altLang="zh-CN" sz="2400" b="1" dirty="0">
              <a:latin typeface="Arial" panose="020B0604020202020204" pitchFamily="34" charset="0"/>
              <a:ea typeface="微软雅黑" panose="020B0503020204020204" pitchFamily="34" charset="-122"/>
            </a:endParaRPr>
          </a:p>
        </p:txBody>
      </p:sp>
      <p:sp>
        <p:nvSpPr>
          <p:cNvPr id="22535" name="TextBox 74"/>
          <p:cNvSpPr txBox="1"/>
          <p:nvPr/>
        </p:nvSpPr>
        <p:spPr>
          <a:xfrm>
            <a:off x="5832475" y="2978150"/>
            <a:ext cx="4318000" cy="466725"/>
          </a:xfrm>
          <a:prstGeom prst="rect">
            <a:avLst/>
          </a:prstGeom>
          <a:noFill/>
          <a:ln w="9525">
            <a:noFill/>
          </a:ln>
        </p:spPr>
        <p:txBody>
          <a:bodyPr wrap="square" lIns="97173" tIns="48587" rIns="97173" bIns="48587" anchor="t">
            <a:spAutoFit/>
          </a:bodyPr>
          <a:p>
            <a:r>
              <a:rPr lang="zh-CN" altLang="en-US" sz="2400" b="1" dirty="0">
                <a:solidFill>
                  <a:srgbClr val="FF0000"/>
                </a:solidFill>
                <a:latin typeface="Arial" panose="020B0604020202020204" pitchFamily="34" charset="0"/>
                <a:ea typeface="微软雅黑" panose="020B0503020204020204" pitchFamily="34" charset="-122"/>
              </a:rPr>
              <a:t>二、业务功能介绍</a:t>
            </a:r>
            <a:endParaRPr lang="en-US" altLang="zh-CN" sz="2400" b="1" dirty="0">
              <a:solidFill>
                <a:srgbClr val="FF0000"/>
              </a:solidFill>
              <a:latin typeface="Arial" panose="020B0604020202020204" pitchFamily="34" charset="0"/>
              <a:ea typeface="微软雅黑" panose="020B0503020204020204" pitchFamily="34" charset="-122"/>
            </a:endParaRPr>
          </a:p>
        </p:txBody>
      </p:sp>
      <p:grpSp>
        <p:nvGrpSpPr>
          <p:cNvPr id="22536" name="组合 38"/>
          <p:cNvGrpSpPr/>
          <p:nvPr/>
        </p:nvGrpSpPr>
        <p:grpSpPr>
          <a:xfrm>
            <a:off x="5005388" y="2895600"/>
            <a:ext cx="666750" cy="661988"/>
            <a:chOff x="4677499" y="2735907"/>
            <a:chExt cx="809625" cy="822325"/>
          </a:xfrm>
        </p:grpSpPr>
        <p:pic>
          <p:nvPicPr>
            <p:cNvPr id="22537" name="图片 63"/>
            <p:cNvPicPr>
              <a:picLocks noChangeAspect="1"/>
            </p:cNvPicPr>
            <p:nvPr/>
          </p:nvPicPr>
          <p:blipFill>
            <a:blip r:embed="rId2"/>
            <a:stretch>
              <a:fillRect/>
            </a:stretch>
          </p:blipFill>
          <p:spPr>
            <a:xfrm>
              <a:off x="4677499" y="2735907"/>
              <a:ext cx="809625" cy="822325"/>
            </a:xfrm>
            <a:prstGeom prst="rect">
              <a:avLst/>
            </a:prstGeom>
            <a:noFill/>
            <a:ln w="9525">
              <a:noFill/>
            </a:ln>
          </p:spPr>
        </p:pic>
        <p:sp>
          <p:nvSpPr>
            <p:cNvPr id="41" name="TextBox 40"/>
            <p:cNvSpPr txBox="1"/>
            <p:nvPr/>
          </p:nvSpPr>
          <p:spPr>
            <a:xfrm>
              <a:off x="4677499" y="2912312"/>
              <a:ext cx="762873" cy="505178"/>
            </a:xfrm>
            <a:prstGeom prst="rect">
              <a:avLst/>
            </a:prstGeom>
            <a:noFill/>
          </p:spPr>
          <p:txBody>
            <a:bodyPr wrap="square"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gn="ctr" fontAlgn="auto">
                <a:lnSpc>
                  <a:spcPct val="100000"/>
                </a:lnSpc>
                <a:defRPr/>
              </a:pPr>
              <a:r>
                <a:rPr lang="en-US" altLang="zh-CN" sz="2000" strike="noStrike" noProof="1" dirty="0">
                  <a:solidFill>
                    <a:sysClr val="window" lastClr="FFFFFF"/>
                  </a:solidFill>
                  <a:effectLst>
                    <a:glow rad="101600">
                      <a:srgbClr val="4BACC6">
                        <a:satMod val="175000"/>
                        <a:alpha val="40000"/>
                      </a:srgbClr>
                    </a:glow>
                  </a:effectLst>
                  <a:latin typeface="Arial Rounded MT Bold" panose="020F0704030504030204" pitchFamily="34" charset="0"/>
                  <a:ea typeface="微软雅黑" panose="020B0503020204020204" pitchFamily="34" charset="-122"/>
                  <a:cs typeface="Times New Roman" panose="02020603050405020304" pitchFamily="18" charset="0"/>
                </a:rPr>
                <a:t>02</a:t>
              </a:r>
              <a:endParaRPr lang="en-US" altLang="zh-CN" sz="2000" strike="noStrike" noProof="1" dirty="0">
                <a:solidFill>
                  <a:sysClr val="window" lastClr="FFFFFF"/>
                </a:solidFill>
                <a:effectLst>
                  <a:glow rad="101600">
                    <a:srgbClr val="4BACC6">
                      <a:satMod val="175000"/>
                      <a:alpha val="40000"/>
                    </a:srgbClr>
                  </a:glow>
                </a:effectLst>
              </a:endParaRPr>
            </a:p>
          </p:txBody>
        </p:sp>
      </p:grpSp>
      <p:grpSp>
        <p:nvGrpSpPr>
          <p:cNvPr id="22539" name="组合 41"/>
          <p:cNvGrpSpPr/>
          <p:nvPr/>
        </p:nvGrpSpPr>
        <p:grpSpPr>
          <a:xfrm>
            <a:off x="4640263" y="1668463"/>
            <a:ext cx="681037" cy="660400"/>
            <a:chOff x="6612074" y="4418880"/>
            <a:chExt cx="827231" cy="822325"/>
          </a:xfrm>
        </p:grpSpPr>
        <p:pic>
          <p:nvPicPr>
            <p:cNvPr id="22540" name="图片 63"/>
            <p:cNvPicPr>
              <a:picLocks noChangeAspect="1"/>
            </p:cNvPicPr>
            <p:nvPr/>
          </p:nvPicPr>
          <p:blipFill>
            <a:blip r:embed="rId2"/>
            <a:stretch>
              <a:fillRect/>
            </a:stretch>
          </p:blipFill>
          <p:spPr>
            <a:xfrm>
              <a:off x="6629680" y="4418880"/>
              <a:ext cx="809625" cy="822325"/>
            </a:xfrm>
            <a:prstGeom prst="rect">
              <a:avLst/>
            </a:prstGeom>
            <a:noFill/>
            <a:ln w="9525">
              <a:noFill/>
            </a:ln>
          </p:spPr>
        </p:pic>
        <p:sp>
          <p:nvSpPr>
            <p:cNvPr id="44" name="TextBox 43"/>
            <p:cNvSpPr txBox="1"/>
            <p:nvPr/>
          </p:nvSpPr>
          <p:spPr>
            <a:xfrm>
              <a:off x="6612074" y="4541377"/>
              <a:ext cx="807011" cy="505178"/>
            </a:xfrm>
            <a:prstGeom prst="rect">
              <a:avLst/>
            </a:prstGeom>
            <a:noFill/>
          </p:spPr>
          <p:txBody>
            <a:bodyPr lIns="97173" tIns="48587" rIns="97173" bIns="48587">
              <a:spAutoFit/>
            </a:bodyPr>
            <a:lstStyle>
              <a:defPPr>
                <a:defRPr lang="en-US"/>
              </a:defPPr>
              <a:lvl1pPr marR="0" lvl="0" indent="0" fontAlgn="auto">
                <a:lnSpc>
                  <a:spcPct val="80000"/>
                </a:lnSpc>
                <a:spcBef>
                  <a:spcPts val="0"/>
                </a:spcBef>
                <a:spcAft>
                  <a:spcPts val="0"/>
                </a:spcAft>
                <a:buClrTx/>
                <a:buSzTx/>
                <a:buFontTx/>
                <a:buNone/>
                <a:defRPr kumimoji="0" sz="2800" b="1" i="0" u="none" strike="noStrike" kern="0" cap="none" spc="0" normalizeH="0" baseline="0">
                  <a:ln w="18415" cmpd="sng">
                    <a:noFill/>
                    <a:prstDash val="solid"/>
                  </a:ln>
                  <a:solidFill>
                    <a:srgbClr val="C0504D">
                      <a:lumMod val="75000"/>
                    </a:srgbClr>
                  </a:solidFill>
                  <a:effectLst/>
                  <a:uLnTx/>
                  <a:uFillTx/>
                  <a:latin typeface="Arial Rounded MT Bold" panose="020F0704030504030204" pitchFamily="34" charset="0"/>
                  <a:ea typeface="微软雅黑" panose="020B0503020204020204" pitchFamily="34" charset="-122"/>
                  <a:cs typeface="Times New Roman" panose="02020603050405020304" pitchFamily="18" charset="0"/>
                </a:defRPr>
              </a:lvl1pPr>
            </a:lstStyle>
            <a:p>
              <a:pPr algn="ctr" fontAlgn="auto">
                <a:lnSpc>
                  <a:spcPct val="100000"/>
                </a:lnSpc>
                <a:defRPr/>
              </a:pPr>
              <a:r>
                <a:rPr lang="en-US" altLang="zh-CN" sz="2000" strike="noStrike" noProof="1" dirty="0">
                  <a:solidFill>
                    <a:sysClr val="window" lastClr="FFFFFF"/>
                  </a:solidFill>
                  <a:effectLst>
                    <a:glow rad="101600">
                      <a:srgbClr val="4BACC6">
                        <a:satMod val="175000"/>
                        <a:alpha val="40000"/>
                      </a:srgbClr>
                    </a:glow>
                  </a:effectLst>
                  <a:latin typeface="Arial Rounded MT Bold" panose="020F0704030504030204" pitchFamily="34" charset="0"/>
                  <a:ea typeface="微软雅黑" panose="020B0503020204020204" pitchFamily="34" charset="-122"/>
                  <a:cs typeface="Times New Roman" panose="02020603050405020304" pitchFamily="18" charset="0"/>
                </a:rPr>
                <a:t>01</a:t>
              </a:r>
              <a:endParaRPr lang="en-US" altLang="zh-CN" sz="2000" strike="noStrike" noProof="1" dirty="0">
                <a:solidFill>
                  <a:sysClr val="window" lastClr="FFFFFF"/>
                </a:solidFill>
                <a:effectLst>
                  <a:glow rad="101600">
                    <a:srgbClr val="4BACC6">
                      <a:satMod val="175000"/>
                      <a:alpha val="40000"/>
                    </a:srgbClr>
                  </a:glow>
                </a:effectLst>
              </a:endParaRPr>
            </a:p>
          </p:txBody>
        </p:sp>
      </p:grpSp>
      <p:sp>
        <p:nvSpPr>
          <p:cNvPr id="2" name="标题 1"/>
          <p:cNvSpPr>
            <a:spLocks noGrp="1"/>
          </p:cNvSpPr>
          <p:nvPr/>
        </p:nvSpPr>
        <p:spPr>
          <a:xfrm>
            <a:off x="453738" y="63290"/>
            <a:ext cx="7343224" cy="576064"/>
          </a:xfrm>
          <a:prstGeom prst="rect">
            <a:avLst/>
          </a:prstGeom>
          <a:noFill/>
          <a:ln>
            <a:noFill/>
          </a:ln>
        </p:spPr>
        <p:txBody>
          <a:bodyPr vert="horz" wrap="square" lIns="91440" tIns="45720" rIns="91440" bIns="45720" numCol="1" anchor="ctr" anchorCtr="0" compatLnSpc="1"/>
          <a:lstStyle>
            <a:lvl1pPr algn="l" rtl="0" eaLnBrk="0" fontAlgn="base" hangingPunct="0">
              <a:spcBef>
                <a:spcPct val="0"/>
              </a:spcBef>
              <a:spcAft>
                <a:spcPct val="0"/>
              </a:spcAft>
              <a:defRPr sz="2800" b="1" kern="1200">
                <a:solidFill>
                  <a:schemeClr val="bg1"/>
                </a:solidFill>
                <a:latin typeface="+mj-lt"/>
                <a:ea typeface="+mj-ea"/>
                <a:cs typeface="+mj-cs"/>
              </a:defRPr>
            </a:lvl1pPr>
            <a:lvl2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2pPr>
            <a:lvl3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3pPr>
            <a:lvl4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4pPr>
            <a:lvl5pPr algn="l" rtl="0" eaLnBrk="0" fontAlgn="base" hangingPunct="0">
              <a:spcBef>
                <a:spcPct val="0"/>
              </a:spcBef>
              <a:spcAft>
                <a:spcPct val="0"/>
              </a:spcAft>
              <a:defRPr sz="2800" b="1">
                <a:solidFill>
                  <a:schemeClr val="bg1"/>
                </a:solidFill>
                <a:latin typeface="黑体" panose="02010609060101010101" pitchFamily="49" charset="-122"/>
                <a:ea typeface="黑体" panose="02010609060101010101" pitchFamily="49" charset="-122"/>
              </a:defRPr>
            </a:lvl5pPr>
            <a:lvl6pPr marL="4572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6pPr>
            <a:lvl7pPr marL="9144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7pPr>
            <a:lvl8pPr marL="13716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8pPr>
            <a:lvl9pPr marL="1828800" algn="l" rtl="0" fontAlgn="base">
              <a:spcBef>
                <a:spcPct val="0"/>
              </a:spcBef>
              <a:spcAft>
                <a:spcPct val="0"/>
              </a:spcAft>
              <a:defRPr sz="2800" b="1">
                <a:solidFill>
                  <a:schemeClr val="bg1"/>
                </a:solidFill>
                <a:latin typeface="黑体" panose="02010609060101010101" pitchFamily="49" charset="-122"/>
                <a:ea typeface="黑体" panose="02010609060101010101" pitchFamily="49" charset="-122"/>
              </a:defRPr>
            </a:lvl9p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mj-cs"/>
              </a:rPr>
              <a:t>目录</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7" name="标题 1"/>
          <p:cNvSpPr txBox="1"/>
          <p:nvPr/>
        </p:nvSpPr>
        <p:spPr bwMode="auto">
          <a:xfrm>
            <a:off x="899592" y="188638"/>
            <a:ext cx="6408712"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进项发票查询</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出口转内销发票查询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65539" name="矩形 4"/>
          <p:cNvSpPr/>
          <p:nvPr/>
        </p:nvSpPr>
        <p:spPr>
          <a:xfrm>
            <a:off x="755650" y="841375"/>
            <a:ext cx="7200900" cy="639763"/>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sym typeface="微软雅黑" panose="020B0503020204020204" pitchFamily="34" charset="-122"/>
              </a:rPr>
              <a:t>出口转内销发票查询</a:t>
            </a:r>
            <a:r>
              <a:rPr lang="zh-CN" altLang="en-US" b="1" dirty="0">
                <a:latin typeface="Arial" panose="020B0604020202020204" pitchFamily="34" charset="0"/>
                <a:ea typeface="宋体" panose="02010600030101010101" pitchFamily="2" charset="-122"/>
              </a:rPr>
              <a:t>：</a:t>
            </a:r>
            <a:r>
              <a:rPr lang="zh-CN" altLang="zh-CN" dirty="0">
                <a:latin typeface="Arial" panose="020B0604020202020204" pitchFamily="34" charset="0"/>
                <a:ea typeface="宋体" panose="02010600030101010101" pitchFamily="2" charset="-122"/>
              </a:rPr>
              <a:t>查看</a:t>
            </a:r>
            <a:r>
              <a:rPr lang="zh-CN" altLang="en-US" dirty="0">
                <a:latin typeface="Arial" panose="020B0604020202020204" pitchFamily="34" charset="0"/>
                <a:ea typeface="宋体" panose="02010600030101010101" pitchFamily="2" charset="-122"/>
              </a:rPr>
              <a:t>当期可勾选和未到期的出口转内销</a:t>
            </a:r>
            <a:r>
              <a:rPr lang="zh-CN" altLang="zh-CN" dirty="0">
                <a:latin typeface="Arial" panose="020B0604020202020204" pitchFamily="34" charset="0"/>
                <a:ea typeface="宋体" panose="02010600030101010101" pitchFamily="2" charset="-122"/>
              </a:rPr>
              <a:t>发票明细信息</a:t>
            </a:r>
            <a:r>
              <a:rPr lang="zh-CN" altLang="en-US" dirty="0">
                <a:latin typeface="Arial" panose="020B0604020202020204" pitchFamily="34" charset="0"/>
                <a:ea typeface="宋体" panose="02010600030101010101" pitchFamily="2" charset="-122"/>
              </a:rPr>
              <a:t>（仅针对于进项发票）</a:t>
            </a:r>
            <a:endParaRPr lang="zh-CN" altLang="zh-CN" b="1" dirty="0">
              <a:latin typeface="Arial" panose="020B0604020202020204" pitchFamily="34" charset="0"/>
              <a:ea typeface="宋体" panose="02010600030101010101" pitchFamily="2" charset="-122"/>
            </a:endParaRPr>
          </a:p>
        </p:txBody>
      </p:sp>
      <p:pic>
        <p:nvPicPr>
          <p:cNvPr id="65540" name="图片 1" descr="图片45"/>
          <p:cNvPicPr>
            <a:picLocks noChangeAspect="1"/>
          </p:cNvPicPr>
          <p:nvPr/>
        </p:nvPicPr>
        <p:blipFill>
          <a:blip r:embed="rId1"/>
          <a:stretch>
            <a:fillRect/>
          </a:stretch>
        </p:blipFill>
        <p:spPr>
          <a:xfrm>
            <a:off x="393700" y="1712913"/>
            <a:ext cx="8578850" cy="4570412"/>
          </a:xfrm>
          <a:prstGeom prst="rect">
            <a:avLst/>
          </a:prstGeom>
          <a:noFill/>
          <a:ln w="9525">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206502" y="3140966"/>
            <a:ext cx="4824535"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soft" dir="t">
                <a:rot lat="0" lon="0" rev="15600000"/>
              </a:lightRig>
            </a:scene3d>
            <a:sp3d extrusionH="57150" prstMaterial="softEdge">
              <a:bevelT w="25400" h="38100"/>
            </a:sp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accent4"/>
                </a:solidFill>
                <a:effectLst/>
                <a:latin typeface="微软雅黑" panose="020B0503020204020204" pitchFamily="34" charset="-122"/>
                <a:ea typeface="微软雅黑" panose="020B0503020204020204" pitchFamily="34" charset="-122"/>
                <a:cs typeface="宋体" panose="02010600030101010101" pitchFamily="2" charset="-122"/>
              </a:rPr>
              <a:t>六、税务事项通知书</a:t>
            </a:r>
            <a:endParaRPr lang="zh-CN" altLang="en-US" sz="3600" b="1" strike="noStrike" noProof="1" dirty="0">
              <a:solidFill>
                <a:schemeClr val="accent4"/>
              </a:solidFill>
              <a:effectLst/>
              <a:latin typeface="微软雅黑" panose="020B0503020204020204" pitchFamily="34" charset="-122"/>
              <a:ea typeface="微软雅黑" panose="020B0503020204020204" pitchFamily="34" charset="-122"/>
            </a:endParaRPr>
          </a:p>
        </p:txBody>
      </p:sp>
      <p:sp>
        <p:nvSpPr>
          <p:cNvPr id="66563"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828600" y="188640"/>
            <a:ext cx="6264696"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税务事项通知书</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67587" name="矩形 5"/>
          <p:cNvSpPr/>
          <p:nvPr/>
        </p:nvSpPr>
        <p:spPr>
          <a:xfrm>
            <a:off x="611188" y="908050"/>
            <a:ext cx="7848600" cy="64516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该功能主要向用户提供税务事项通知书的查询、下载功能。包括税务事项通知书以及发票列表。</a:t>
            </a:r>
            <a:endParaRPr lang="zh-CN" altLang="en-US" b="1" dirty="0">
              <a:latin typeface="Arial" panose="020B0604020202020204" pitchFamily="34" charset="0"/>
              <a:ea typeface="宋体" panose="02010600030101010101" pitchFamily="2" charset="-122"/>
            </a:endParaRPr>
          </a:p>
        </p:txBody>
      </p:sp>
      <p:pic>
        <p:nvPicPr>
          <p:cNvPr id="2" name="图片 1" descr="2019-10-11_154808"/>
          <p:cNvPicPr>
            <a:picLocks noChangeAspect="1"/>
          </p:cNvPicPr>
          <p:nvPr/>
        </p:nvPicPr>
        <p:blipFill>
          <a:blip r:embed="rId1"/>
          <a:stretch>
            <a:fillRect/>
          </a:stretch>
        </p:blipFill>
        <p:spPr>
          <a:xfrm>
            <a:off x="228600" y="2025650"/>
            <a:ext cx="8808720" cy="4330700"/>
          </a:xfrm>
          <a:prstGeom prst="rect">
            <a:avLst/>
          </a:prstGeom>
        </p:spPr>
      </p:pic>
      <p:sp>
        <p:nvSpPr>
          <p:cNvPr id="11" name="椭圆形标注 8"/>
          <p:cNvSpPr/>
          <p:nvPr/>
        </p:nvSpPr>
        <p:spPr>
          <a:xfrm rot="-240004">
            <a:off x="1771015" y="4143375"/>
            <a:ext cx="2430463" cy="917575"/>
          </a:xfrm>
          <a:prstGeom prst="wedgeEllipseCallout">
            <a:avLst>
              <a:gd name="adj1" fmla="val -35884"/>
              <a:gd name="adj2" fmla="val -88917"/>
            </a:avLst>
          </a:prstGeom>
          <a:noFill/>
          <a:ln w="25400" cap="flat" cmpd="sng">
            <a:solidFill>
              <a:srgbClr val="F79646"/>
            </a:solidFill>
            <a:prstDash val="solid"/>
            <a:round/>
            <a:headEnd type="none" w="med" len="med"/>
            <a:tailEnd type="none" w="med" len="med"/>
          </a:ln>
        </p:spPr>
        <p:txBody>
          <a:bodyPr anchor="ctr"/>
          <a:p>
            <a:pPr algn="ctr" eaLnBrk="0" hangingPunct="0"/>
            <a:r>
              <a:rPr lang="zh-CN" altLang="en-US" b="1" dirty="0">
                <a:solidFill>
                  <a:srgbClr val="000000"/>
                </a:solidFill>
                <a:latin typeface="Arial" panose="020B0604020202020204" pitchFamily="34" charset="0"/>
                <a:ea typeface="宋体" panose="02010600030101010101" pitchFamily="2" charset="-122"/>
              </a:rPr>
              <a:t>输入通知书编号点击查询即可查询到相关信息</a:t>
            </a:r>
            <a:endParaRPr lang="zh-CN" altLang="en-US" b="1" dirty="0">
              <a:solidFill>
                <a:srgbClr val="00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051720" y="3140966"/>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soft" dir="t">
                <a:rot lat="0" lon="0" rev="15600000"/>
              </a:lightRig>
            </a:scene3d>
            <a:sp3d extrusionH="57150" prstMaterial="softEdge">
              <a:bevelT w="25400" h="38100"/>
            </a:sp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accent4"/>
                </a:solidFill>
                <a:latin typeface="微软雅黑" panose="020B0503020204020204" pitchFamily="34" charset="-122"/>
                <a:ea typeface="微软雅黑" panose="020B0503020204020204" pitchFamily="34" charset="-122"/>
                <a:cs typeface="宋体" panose="02010600030101010101" pitchFamily="2" charset="-122"/>
              </a:rPr>
              <a:t>七、成品油消费税管理</a:t>
            </a:r>
            <a:endParaRPr lang="zh-CN" altLang="en-US" sz="3600" b="1" strike="noStrike" noProof="1" dirty="0">
              <a:solidFill>
                <a:schemeClr val="accent4"/>
              </a:solidFill>
              <a:latin typeface="微软雅黑" panose="020B0503020204020204" pitchFamily="34" charset="-122"/>
              <a:ea typeface="微软雅黑" panose="020B0503020204020204" pitchFamily="34" charset="-122"/>
            </a:endParaRPr>
          </a:p>
        </p:txBody>
      </p:sp>
      <p:sp>
        <p:nvSpPr>
          <p:cNvPr id="68611"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945192" y="183832"/>
            <a:ext cx="7488834"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成品油消费税管理</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2" name="左大括号 1"/>
          <p:cNvSpPr/>
          <p:nvPr/>
        </p:nvSpPr>
        <p:spPr>
          <a:xfrm>
            <a:off x="439738" y="2222500"/>
            <a:ext cx="504825" cy="1223963"/>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fontAlgn="base"/>
            <a:endParaRPr lang="zh-CN" altLang="en-US" strike="noStrike" noProof="1"/>
          </a:p>
        </p:txBody>
      </p:sp>
      <p:sp>
        <p:nvSpPr>
          <p:cNvPr id="69636" name="矩形 10"/>
          <p:cNvSpPr/>
          <p:nvPr/>
        </p:nvSpPr>
        <p:spPr>
          <a:xfrm>
            <a:off x="1116013" y="2924175"/>
            <a:ext cx="7272337" cy="646113"/>
          </a:xfrm>
          <a:prstGeom prst="rect">
            <a:avLst/>
          </a:prstGeom>
          <a:noFill/>
          <a:ln w="9525">
            <a:noFill/>
          </a:ln>
        </p:spPr>
        <p:txBody>
          <a:bodyPr wrap="square" anchor="t">
            <a:spAutoFit/>
          </a:bodyPr>
          <a:p>
            <a:pPr eaLnBrk="0" hangingPunct="0"/>
            <a:r>
              <a:rPr lang="zh-CN" altLang="en-US" b="1" dirty="0">
                <a:latin typeface="Arial" panose="020B0604020202020204" pitchFamily="34" charset="0"/>
                <a:ea typeface="宋体" panose="02010600030101010101" pitchFamily="2" charset="-122"/>
              </a:rPr>
              <a:t>成品油油类经销企业（</a:t>
            </a:r>
            <a:r>
              <a:rPr lang="zh-CN" altLang="en-US" b="1" dirty="0">
                <a:solidFill>
                  <a:srgbClr val="FF0000"/>
                </a:solidFill>
                <a:latin typeface="Arial" panose="020B0604020202020204" pitchFamily="34" charset="0"/>
                <a:ea typeface="宋体" panose="02010600030101010101" pitchFamily="2" charset="-122"/>
              </a:rPr>
              <a:t>成品油库存购进选择，需要进项发票认证申报后可以</a:t>
            </a:r>
            <a:r>
              <a:rPr lang="zh-CN" altLang="en-US" b="1" dirty="0">
                <a:latin typeface="Arial" panose="020B0604020202020204" pitchFamily="34" charset="0"/>
                <a:ea typeface="宋体" panose="02010600030101010101" pitchFamily="2" charset="-122"/>
              </a:rPr>
              <a:t>）</a:t>
            </a:r>
            <a:endParaRPr lang="en-US" altLang="zh-CN" b="1" dirty="0">
              <a:latin typeface="Arial" panose="020B0604020202020204" pitchFamily="34" charset="0"/>
              <a:ea typeface="宋体" panose="02010600030101010101" pitchFamily="2" charset="-122"/>
            </a:endParaRPr>
          </a:p>
        </p:txBody>
      </p:sp>
      <p:sp>
        <p:nvSpPr>
          <p:cNvPr id="69637" name="矩形 6"/>
          <p:cNvSpPr/>
          <p:nvPr/>
        </p:nvSpPr>
        <p:spPr>
          <a:xfrm>
            <a:off x="1116013" y="2222500"/>
            <a:ext cx="7272337" cy="368300"/>
          </a:xfrm>
          <a:prstGeom prst="rect">
            <a:avLst/>
          </a:prstGeom>
          <a:noFill/>
          <a:ln w="9525">
            <a:noFill/>
          </a:ln>
        </p:spPr>
        <p:txBody>
          <a:bodyPr wrap="square" anchor="t">
            <a:spAutoFit/>
          </a:bodyPr>
          <a:p>
            <a:pPr eaLnBrk="0" hangingPunct="0"/>
            <a:r>
              <a:rPr lang="zh-CN" altLang="en-US" b="1" dirty="0">
                <a:latin typeface="Arial" panose="020B0604020202020204" pitchFamily="34" charset="0"/>
                <a:ea typeface="宋体" panose="02010600030101010101" pitchFamily="2" charset="-122"/>
              </a:rPr>
              <a:t>成品油油类生产企业</a:t>
            </a:r>
            <a:endParaRPr lang="en-US" altLang="zh-CN" b="1" dirty="0">
              <a:latin typeface="Arial" panose="020B0604020202020204" pitchFamily="34" charset="0"/>
              <a:ea typeface="宋体" panose="02010600030101010101" pitchFamily="2" charset="-122"/>
            </a:endParaRPr>
          </a:p>
        </p:txBody>
      </p:sp>
      <p:sp>
        <p:nvSpPr>
          <p:cNvPr id="69638" name="矩形 8"/>
          <p:cNvSpPr/>
          <p:nvPr/>
        </p:nvSpPr>
        <p:spPr>
          <a:xfrm>
            <a:off x="692150" y="1231900"/>
            <a:ext cx="7272338" cy="369888"/>
          </a:xfrm>
          <a:prstGeom prst="rect">
            <a:avLst/>
          </a:prstGeom>
          <a:noFill/>
          <a:ln w="9525">
            <a:noFill/>
          </a:ln>
        </p:spPr>
        <p:txBody>
          <a:bodyPr wrap="square" anchor="t">
            <a:spAutoFit/>
          </a:bodyPr>
          <a:p>
            <a:pPr eaLnBrk="0" hangingPunct="0"/>
            <a:r>
              <a:rPr lang="zh-CN" altLang="en-US" b="1" dirty="0">
                <a:latin typeface="Arial" panose="020B0604020202020204" pitchFamily="34" charset="0"/>
                <a:ea typeface="宋体" panose="02010600030101010101" pitchFamily="2" charset="-122"/>
              </a:rPr>
              <a:t>企业类型不同对应的成品油模块菜单不同，企业类型主要分为两种：</a:t>
            </a:r>
            <a:endParaRPr lang="en-US" altLang="zh-CN" b="1" dirty="0">
              <a:latin typeface="Arial" panose="020B0604020202020204" pitchFamily="34" charset="0"/>
              <a:ea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0"/>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成品油油类生产企业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消费税工作台</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70659" name="矩形 6"/>
          <p:cNvSpPr/>
          <p:nvPr/>
        </p:nvSpPr>
        <p:spPr>
          <a:xfrm>
            <a:off x="684213" y="908050"/>
            <a:ext cx="7775575" cy="647700"/>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本功能用户可以查看当年或之前年度内各月成品油消费税进项发票的认证情况（含成品油增值税专用发票和海关进口缴款书）。</a:t>
            </a:r>
            <a:endParaRPr lang="zh-CN" altLang="en-US" b="1" dirty="0">
              <a:latin typeface="Arial" panose="020B0604020202020204" pitchFamily="34" charset="0"/>
              <a:ea typeface="宋体" panose="02010600030101010101" pitchFamily="2" charset="-122"/>
            </a:endParaRPr>
          </a:p>
        </p:txBody>
      </p:sp>
      <p:pic>
        <p:nvPicPr>
          <p:cNvPr id="70660" name="图片 1" descr="2019-10-10_163450"/>
          <p:cNvPicPr>
            <a:picLocks noChangeAspect="1"/>
          </p:cNvPicPr>
          <p:nvPr/>
        </p:nvPicPr>
        <p:blipFill>
          <a:blip r:embed="rId1"/>
          <a:stretch>
            <a:fillRect/>
          </a:stretch>
        </p:blipFill>
        <p:spPr>
          <a:xfrm>
            <a:off x="738188" y="1746250"/>
            <a:ext cx="8037512" cy="4491038"/>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8383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成品油油类生产企业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海关缴款书录入</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71683" name="矩形 5"/>
          <p:cNvSpPr/>
          <p:nvPr/>
        </p:nvSpPr>
        <p:spPr>
          <a:xfrm>
            <a:off x="684213" y="908050"/>
            <a:ext cx="7775575" cy="647700"/>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本功能成品油生产企业将已取得的海关进口缴款书相关信息，录入至增值税发票综合服务平台中。</a:t>
            </a:r>
            <a:endParaRPr lang="zh-CN" altLang="en-US" b="1" dirty="0">
              <a:latin typeface="Arial" panose="020B0604020202020204" pitchFamily="34" charset="0"/>
              <a:ea typeface="宋体" panose="02010600030101010101" pitchFamily="2" charset="-122"/>
            </a:endParaRPr>
          </a:p>
        </p:txBody>
      </p:sp>
      <p:pic>
        <p:nvPicPr>
          <p:cNvPr id="71684" name="图片 6" descr="C:\Users\Lei\Desktop\文件\帮助&amp;操作手册\勾选平台截图\666\海关缴款书录入\1海关缴款书未录入查询 码.png1海关缴款书未录入查询 码"/>
          <p:cNvPicPr/>
          <p:nvPr/>
        </p:nvPicPr>
        <p:blipFill>
          <a:blip r:embed="rId1"/>
          <a:stretch>
            <a:fillRect/>
          </a:stretch>
        </p:blipFill>
        <p:spPr>
          <a:xfrm>
            <a:off x="952500" y="1682750"/>
            <a:ext cx="7239000" cy="4116388"/>
          </a:xfrm>
          <a:prstGeom prst="rect">
            <a:avLst/>
          </a:prstGeom>
          <a:noFill/>
          <a:ln w="9525">
            <a:noFill/>
          </a:ln>
        </p:spPr>
      </p:pic>
      <p:sp>
        <p:nvSpPr>
          <p:cNvPr id="8" name="椭圆形标注 8"/>
          <p:cNvSpPr/>
          <p:nvPr/>
        </p:nvSpPr>
        <p:spPr>
          <a:xfrm>
            <a:off x="5940425" y="2882900"/>
            <a:ext cx="2362200" cy="857250"/>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注：每个海关缴款书只能录入一次</a:t>
            </a:r>
            <a:endParaRPr lang="zh-CN" altLang="en-US" b="1" strike="noStrike" noProof="1" dirty="0">
              <a:solidFill>
                <a:schemeClr val="tx1"/>
              </a:solidFill>
            </a:endParaRPr>
          </a:p>
        </p:txBody>
      </p:sp>
      <p:sp>
        <p:nvSpPr>
          <p:cNvPr id="9" name="椭圆形标注 8"/>
          <p:cNvSpPr/>
          <p:nvPr/>
        </p:nvSpPr>
        <p:spPr>
          <a:xfrm>
            <a:off x="2484438" y="1925638"/>
            <a:ext cx="2362200" cy="857250"/>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注：录入完的海关缴款书可从这里查询</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成品油油类生产企业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成品油发票认证</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72707" name="矩形 5"/>
          <p:cNvSpPr/>
          <p:nvPr/>
        </p:nvSpPr>
        <p:spPr>
          <a:xfrm>
            <a:off x="684213" y="908050"/>
            <a:ext cx="7775575" cy="647700"/>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该功能成品油生产企业将取得的增值税专用成品油发票、海关进口消费税专用缴款书信息进行选择确认。</a:t>
            </a:r>
            <a:endParaRPr lang="zh-CN" altLang="en-US" b="1" dirty="0">
              <a:latin typeface="Arial" panose="020B0604020202020204" pitchFamily="34" charset="0"/>
              <a:ea typeface="宋体" panose="02010600030101010101" pitchFamily="2" charset="-122"/>
            </a:endParaRPr>
          </a:p>
        </p:txBody>
      </p:sp>
      <p:pic>
        <p:nvPicPr>
          <p:cNvPr id="20484" name="图片 1" descr="2019-10-11_152417"/>
          <p:cNvPicPr>
            <a:picLocks noChangeAspect="1"/>
          </p:cNvPicPr>
          <p:nvPr/>
        </p:nvPicPr>
        <p:blipFill>
          <a:blip r:embed="rId1"/>
          <a:stretch>
            <a:fillRect/>
          </a:stretch>
        </p:blipFill>
        <p:spPr>
          <a:xfrm>
            <a:off x="10795" y="1755775"/>
            <a:ext cx="9123680" cy="496570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成品油油类生产企业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成品油认证统计</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73731" name="图片 5" descr="C:\Users\Lei\Desktop\文件\帮助&amp;操作手册\勾选平台截图\油类生产企业\成品油票据认证\成品油认证统计-高清大图 码.png成品油认证统计-高清大图 码"/>
          <p:cNvPicPr/>
          <p:nvPr/>
        </p:nvPicPr>
        <p:blipFill>
          <a:blip r:embed="rId1"/>
          <a:stretch>
            <a:fillRect/>
          </a:stretch>
        </p:blipFill>
        <p:spPr>
          <a:xfrm>
            <a:off x="931863" y="2109788"/>
            <a:ext cx="7200900" cy="4032250"/>
          </a:xfrm>
          <a:prstGeom prst="rect">
            <a:avLst/>
          </a:prstGeom>
          <a:noFill/>
          <a:ln w="9525">
            <a:noFill/>
          </a:ln>
        </p:spPr>
      </p:pic>
      <p:sp>
        <p:nvSpPr>
          <p:cNvPr id="73732" name="矩形 6"/>
          <p:cNvSpPr/>
          <p:nvPr/>
        </p:nvSpPr>
        <p:spPr>
          <a:xfrm>
            <a:off x="684213" y="908050"/>
            <a:ext cx="7775575" cy="923925"/>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该功能主要向成品油生产企业提供已认证的成品油数量汇总统计表。本统计表包括指定属期内所有成品油专票和海关缴款书的认证统计情况。</a:t>
            </a:r>
            <a:r>
              <a:rPr lang="zh-CN" altLang="en-US" b="1" dirty="0">
                <a:latin typeface="Arial" panose="020B0604020202020204" pitchFamily="34" charset="0"/>
                <a:ea typeface="宋体" panose="02010600030101010101" pitchFamily="2" charset="-122"/>
              </a:rPr>
              <a:t>下方可查询和下载统计的发票明细。</a:t>
            </a:r>
            <a:endParaRPr lang="zh-CN" altLang="en-US" b="1" dirty="0">
              <a:latin typeface="Arial" panose="020B0604020202020204" pitchFamily="34" charset="0"/>
              <a:ea typeface="宋体" panose="02010600030101010101" pitchFamily="2" charset="-122"/>
            </a:endParaRPr>
          </a:p>
        </p:txBody>
      </p:sp>
      <p:sp>
        <p:nvSpPr>
          <p:cNvPr id="8" name="椭圆形标注 8"/>
          <p:cNvSpPr/>
          <p:nvPr/>
        </p:nvSpPr>
        <p:spPr>
          <a:xfrm>
            <a:off x="2916238" y="1831975"/>
            <a:ext cx="5543550" cy="923925"/>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a:t>
            </a:r>
            <a:r>
              <a:rPr lang="zh-CN" altLang="zh-CN" b="1" strike="noStrike" noProof="1" dirty="0"/>
              <a:t>成品油认证统计的频率为每天准实时执行, 请您关注统计表上方的“报表更新时间</a:t>
            </a:r>
            <a:r>
              <a:rPr lang="zh-CN" altLang="en-US" b="1" strike="noStrike" noProof="1" dirty="0"/>
              <a:t>”</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海关缴款书录入</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74755" name="矩形 5"/>
          <p:cNvSpPr/>
          <p:nvPr/>
        </p:nvSpPr>
        <p:spPr>
          <a:xfrm>
            <a:off x="684213" y="908050"/>
            <a:ext cx="7775575" cy="647700"/>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本功能成品油生产企业将已取得的海关进口缴款书相关信息，录入至增值税发票综合服务平台中。</a:t>
            </a:r>
            <a:endParaRPr lang="zh-CN" altLang="en-US" b="1" dirty="0">
              <a:latin typeface="Arial" panose="020B0604020202020204" pitchFamily="34" charset="0"/>
              <a:ea typeface="宋体" panose="02010600030101010101" pitchFamily="2" charset="-122"/>
            </a:endParaRPr>
          </a:p>
        </p:txBody>
      </p:sp>
      <p:pic>
        <p:nvPicPr>
          <p:cNvPr id="74756" name="图片 6" descr="C:\Users\Lei\Desktop\文件\帮助&amp;操作手册\勾选平台截图\666\海关缴款书录入\1海关缴款书未录入查询 码.png1海关缴款书未录入查询 码"/>
          <p:cNvPicPr/>
          <p:nvPr/>
        </p:nvPicPr>
        <p:blipFill>
          <a:blip r:embed="rId1"/>
          <a:stretch>
            <a:fillRect/>
          </a:stretch>
        </p:blipFill>
        <p:spPr>
          <a:xfrm>
            <a:off x="952500" y="1682750"/>
            <a:ext cx="7239000" cy="4116388"/>
          </a:xfrm>
          <a:prstGeom prst="rect">
            <a:avLst/>
          </a:prstGeom>
          <a:noFill/>
          <a:ln w="9525">
            <a:noFill/>
          </a:ln>
        </p:spPr>
      </p:pic>
      <p:sp>
        <p:nvSpPr>
          <p:cNvPr id="8" name="椭圆形标注 8"/>
          <p:cNvSpPr/>
          <p:nvPr/>
        </p:nvSpPr>
        <p:spPr>
          <a:xfrm>
            <a:off x="5940425" y="2882900"/>
            <a:ext cx="2362200" cy="857250"/>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注：每个海关缴款书只能录入一次</a:t>
            </a:r>
            <a:endParaRPr lang="zh-CN" altLang="en-US" b="1" strike="noStrike" noProof="1" dirty="0">
              <a:solidFill>
                <a:schemeClr val="tx1"/>
              </a:solidFill>
            </a:endParaRPr>
          </a:p>
        </p:txBody>
      </p:sp>
      <p:sp>
        <p:nvSpPr>
          <p:cNvPr id="9" name="椭圆形标注 8"/>
          <p:cNvSpPr/>
          <p:nvPr/>
        </p:nvSpPr>
        <p:spPr>
          <a:xfrm>
            <a:off x="2484438" y="1925638"/>
            <a:ext cx="2362200" cy="857250"/>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注：录入完的海关缴款书可从这里查询</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68645" y="119554"/>
            <a:ext cx="4824536"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业务功能介绍</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24579"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增值税发票综合服务平台企业版</a:t>
            </a:r>
            <a:r>
              <a:rPr lang="zh-CN" altLang="en-US" dirty="0">
                <a:latin typeface="Arial" panose="020B0604020202020204" pitchFamily="34" charset="0"/>
                <a:ea typeface="宋体" panose="02010600030101010101" pitchFamily="2" charset="-122"/>
              </a:rPr>
              <a:t>主要功能模块：</a:t>
            </a:r>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graphicFrame>
        <p:nvGraphicFramePr>
          <p:cNvPr id="5" name="图示 4"/>
          <p:cNvGraphicFramePr/>
          <p:nvPr/>
        </p:nvGraphicFramePr>
        <p:xfrm>
          <a:off x="725170" y="1708785"/>
          <a:ext cx="7270115" cy="42037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购进数据选择</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75779" name="矩形 6"/>
          <p:cNvSpPr/>
          <p:nvPr/>
        </p:nvSpPr>
        <p:spPr>
          <a:xfrm>
            <a:off x="684213" y="908050"/>
            <a:ext cx="7775575" cy="1463675"/>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sym typeface="微软雅黑" panose="020B0503020204020204" pitchFamily="34" charset="-122"/>
              </a:rPr>
              <a:t>该功能为成品油经销企业将取得的增值税专用成品油发票、海关进口专用缴款书信息进行选择确认，作为开具成品油发票油品总量。开具的某一商品和服务税收分类编码的油品，应不大于所勾选确认的成品油专用发票、海关进口专用缴款书信息中对应的同一商品和服务税收分类编码的油品总量。该功能页面如下图所示：</a:t>
            </a:r>
            <a:endParaRPr lang="zh-CN" altLang="en-US" b="1" dirty="0">
              <a:latin typeface="Arial" panose="020B0604020202020204" pitchFamily="34" charset="0"/>
              <a:ea typeface="宋体" panose="02010600030101010101" pitchFamily="2" charset="-122"/>
            </a:endParaRPr>
          </a:p>
        </p:txBody>
      </p:sp>
      <p:pic>
        <p:nvPicPr>
          <p:cNvPr id="395" name="图片 395" descr="1"/>
          <p:cNvPicPr>
            <a:picLocks noChangeAspect="1"/>
          </p:cNvPicPr>
          <p:nvPr/>
        </p:nvPicPr>
        <p:blipFill>
          <a:blip r:embed="rId1"/>
          <a:stretch>
            <a:fillRect/>
          </a:stretch>
        </p:blipFill>
        <p:spPr>
          <a:xfrm>
            <a:off x="323850" y="2663825"/>
            <a:ext cx="8326438" cy="35972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5"/>
                                        </p:tgtEl>
                                        <p:attrNameLst>
                                          <p:attrName>style.visibility</p:attrName>
                                        </p:attrNameLst>
                                      </p:cBhvr>
                                      <p:to>
                                        <p:strVal val="visible"/>
                                      </p:to>
                                    </p:set>
                                    <p:animEffect transition="in" filter="blinds(horizontal)">
                                      <p:cBhvr>
                                        <p:cTn id="7" dur="500"/>
                                        <p:tgtEl>
                                          <p:spTgt spid="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购进数据选择</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397" name="图片 397" descr="2"/>
          <p:cNvPicPr>
            <a:picLocks noGrp="1" noChangeAspect="1"/>
          </p:cNvPicPr>
          <p:nvPr>
            <p:ph idx="1" hasCustomPrompt="1"/>
          </p:nvPr>
        </p:nvPicPr>
        <p:blipFill>
          <a:blip r:embed="rId1"/>
          <a:stretch>
            <a:fillRect/>
          </a:stretch>
        </p:blipFill>
        <p:spPr>
          <a:xfrm>
            <a:off x="455613" y="1466850"/>
            <a:ext cx="4124325" cy="1901825"/>
          </a:xfrm>
        </p:spPr>
      </p:pic>
      <p:pic>
        <p:nvPicPr>
          <p:cNvPr id="398" name="图片 398" descr="3"/>
          <p:cNvPicPr>
            <a:picLocks noChangeAspect="1"/>
          </p:cNvPicPr>
          <p:nvPr/>
        </p:nvPicPr>
        <p:blipFill>
          <a:blip r:embed="rId2"/>
          <a:stretch>
            <a:fillRect/>
          </a:stretch>
        </p:blipFill>
        <p:spPr>
          <a:xfrm>
            <a:off x="4816475" y="1498600"/>
            <a:ext cx="4000500" cy="1870075"/>
          </a:xfrm>
          <a:prstGeom prst="rect">
            <a:avLst/>
          </a:prstGeom>
          <a:noFill/>
          <a:ln w="9525">
            <a:noFill/>
          </a:ln>
        </p:spPr>
      </p:pic>
      <p:pic>
        <p:nvPicPr>
          <p:cNvPr id="399" name="图片 399" descr="4"/>
          <p:cNvPicPr>
            <a:picLocks noChangeAspect="1"/>
          </p:cNvPicPr>
          <p:nvPr/>
        </p:nvPicPr>
        <p:blipFill>
          <a:blip r:embed="rId3"/>
          <a:stretch>
            <a:fillRect/>
          </a:stretch>
        </p:blipFill>
        <p:spPr>
          <a:xfrm>
            <a:off x="703263" y="3600450"/>
            <a:ext cx="2857500" cy="1724025"/>
          </a:xfrm>
          <a:prstGeom prst="rect">
            <a:avLst/>
          </a:prstGeom>
          <a:noFill/>
          <a:ln w="9525">
            <a:noFill/>
          </a:ln>
        </p:spPr>
      </p:pic>
      <p:pic>
        <p:nvPicPr>
          <p:cNvPr id="400" name="图片 400" descr="5"/>
          <p:cNvPicPr>
            <a:picLocks noChangeAspect="1"/>
          </p:cNvPicPr>
          <p:nvPr/>
        </p:nvPicPr>
        <p:blipFill>
          <a:blip r:embed="rId4"/>
          <a:stretch>
            <a:fillRect/>
          </a:stretch>
        </p:blipFill>
        <p:spPr>
          <a:xfrm>
            <a:off x="4776788" y="3600450"/>
            <a:ext cx="4024312" cy="1666875"/>
          </a:xfrm>
          <a:prstGeom prst="rect">
            <a:avLst/>
          </a:prstGeom>
          <a:noFill/>
          <a:ln w="9525">
            <a:noFill/>
          </a:ln>
        </p:spPr>
      </p:pic>
      <p:pic>
        <p:nvPicPr>
          <p:cNvPr id="580" name="图片 86"/>
          <p:cNvPicPr>
            <a:picLocks noChangeAspect="1"/>
          </p:cNvPicPr>
          <p:nvPr/>
        </p:nvPicPr>
        <p:blipFill>
          <a:blip r:embed="rId5"/>
          <a:stretch>
            <a:fillRect/>
          </a:stretch>
        </p:blipFill>
        <p:spPr>
          <a:xfrm>
            <a:off x="3406775" y="5267325"/>
            <a:ext cx="1981200" cy="12065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7"/>
                                        </p:tgtEl>
                                        <p:attrNameLst>
                                          <p:attrName>style.visibility</p:attrName>
                                        </p:attrNameLst>
                                      </p:cBhvr>
                                      <p:to>
                                        <p:strVal val="visible"/>
                                      </p:to>
                                    </p:set>
                                    <p:animEffect transition="in" filter="blinds(horizontal)">
                                      <p:cBhvr>
                                        <p:cTn id="7" dur="500"/>
                                        <p:tgtEl>
                                          <p:spTgt spid="3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98"/>
                                        </p:tgtEl>
                                        <p:attrNameLst>
                                          <p:attrName>style.visibility</p:attrName>
                                        </p:attrNameLst>
                                      </p:cBhvr>
                                      <p:to>
                                        <p:strVal val="visible"/>
                                      </p:to>
                                    </p:set>
                                    <p:animEffect transition="in" filter="blinds(horizontal)">
                                      <p:cBhvr>
                                        <p:cTn id="12" dur="500"/>
                                        <p:tgtEl>
                                          <p:spTgt spid="3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99"/>
                                        </p:tgtEl>
                                        <p:attrNameLst>
                                          <p:attrName>style.visibility</p:attrName>
                                        </p:attrNameLst>
                                      </p:cBhvr>
                                      <p:to>
                                        <p:strVal val="visible"/>
                                      </p:to>
                                    </p:set>
                                    <p:animEffect transition="in" filter="blinds(horizontal)">
                                      <p:cBhvr>
                                        <p:cTn id="17" dur="500"/>
                                        <p:tgtEl>
                                          <p:spTgt spid="39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0"/>
                                        </p:tgtEl>
                                        <p:attrNameLst>
                                          <p:attrName>style.visibility</p:attrName>
                                        </p:attrNameLst>
                                      </p:cBhvr>
                                      <p:to>
                                        <p:strVal val="visible"/>
                                      </p:to>
                                    </p:set>
                                    <p:animEffect transition="in" filter="blinds(horizontal)">
                                      <p:cBhvr>
                                        <p:cTn id="22" dur="500"/>
                                        <p:tgtEl>
                                          <p:spTgt spid="40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80"/>
                                        </p:tgtEl>
                                        <p:attrNameLst>
                                          <p:attrName>style.visibility</p:attrName>
                                        </p:attrNameLst>
                                      </p:cBhvr>
                                      <p:to>
                                        <p:strVal val="visible"/>
                                      </p:to>
                                    </p:set>
                                    <p:animEffect transition="in" filter="blinds(horizontal)">
                                      <p:cBhvr>
                                        <p:cTn id="27" dur="500"/>
                                        <p:tgtEl>
                                          <p:spTgt spid="5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购进数据选择</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77827" name="文本框 2"/>
          <p:cNvSpPr txBox="1"/>
          <p:nvPr/>
        </p:nvSpPr>
        <p:spPr>
          <a:xfrm>
            <a:off x="754063" y="773113"/>
            <a:ext cx="2019300" cy="639762"/>
          </a:xfrm>
          <a:prstGeom prst="rect">
            <a:avLst/>
          </a:prstGeom>
          <a:noFill/>
          <a:ln w="9525">
            <a:noFill/>
          </a:ln>
        </p:spPr>
        <p:txBody>
          <a:bodyPr wrap="none" anchor="t">
            <a:spAutoFit/>
          </a:bodyPr>
          <a:p>
            <a:pPr eaLnBrk="0" hangingPunct="0"/>
            <a:r>
              <a:rPr lang="zh-CN" altLang="en-US" sz="3600" b="1" dirty="0">
                <a:latin typeface="黑体" panose="02010609060101010101" pitchFamily="49" charset="-122"/>
                <a:ea typeface="黑体" panose="02010609060101010101" pitchFamily="49" charset="-122"/>
              </a:rPr>
              <a:t>常见问题</a:t>
            </a:r>
            <a:endParaRPr lang="zh-CN" altLang="en-US" sz="3600" b="1" dirty="0">
              <a:latin typeface="黑体" panose="02010609060101010101" pitchFamily="49" charset="-122"/>
              <a:ea typeface="黑体" panose="02010609060101010101" pitchFamily="49" charset="-122"/>
            </a:endParaRPr>
          </a:p>
        </p:txBody>
      </p:sp>
      <p:sp>
        <p:nvSpPr>
          <p:cNvPr id="77828" name="文本框 5"/>
          <p:cNvSpPr txBox="1"/>
          <p:nvPr/>
        </p:nvSpPr>
        <p:spPr>
          <a:xfrm>
            <a:off x="431800" y="1463675"/>
            <a:ext cx="7519988" cy="3969385"/>
          </a:xfrm>
          <a:prstGeom prst="rect">
            <a:avLst/>
          </a:prstGeom>
          <a:noFill/>
          <a:ln w="9525">
            <a:noFill/>
          </a:ln>
        </p:spPr>
        <p:txBody>
          <a:bodyPr wrap="square" anchor="t">
            <a:spAutoFit/>
          </a:bodyPr>
          <a:p>
            <a:pPr eaLnBrk="0" hangingPunct="0">
              <a:lnSpc>
                <a:spcPct val="200000"/>
              </a:lnSpc>
            </a:pPr>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、成品油经销企业当月购进的成品油发票只能在</a:t>
            </a:r>
            <a:r>
              <a:rPr lang="zh-CN" altLang="en-US" dirty="0">
                <a:latin typeface="Arial" panose="020B0604020202020204" pitchFamily="34" charset="0"/>
                <a:ea typeface="宋体" panose="02010600030101010101" pitchFamily="2" charset="-122"/>
                <a:sym typeface="微软雅黑" panose="020B0503020204020204" pitchFamily="34" charset="-122"/>
              </a:rPr>
              <a:t>确认签名、</a:t>
            </a:r>
            <a:r>
              <a:rPr lang="zh-CN" altLang="en-US" dirty="0">
                <a:latin typeface="Arial" panose="020B0604020202020204" pitchFamily="34" charset="0"/>
                <a:ea typeface="宋体" panose="02010600030101010101" pitchFamily="2" charset="-122"/>
              </a:rPr>
              <a:t>申报抵扣后才能进行购进数据选择；</a:t>
            </a:r>
            <a:endParaRPr lang="zh-CN" altLang="en-US" dirty="0">
              <a:latin typeface="Arial" panose="020B0604020202020204" pitchFamily="34" charset="0"/>
              <a:ea typeface="宋体" panose="02010600030101010101" pitchFamily="2" charset="-122"/>
            </a:endParaRPr>
          </a:p>
          <a:p>
            <a:pPr eaLnBrk="0" hangingPunct="0">
              <a:lnSpc>
                <a:spcPct val="200000"/>
              </a:lnSpc>
            </a:pPr>
            <a:r>
              <a:rPr lang="en-US" altLang="zh-CN" dirty="0">
                <a:latin typeface="Arial" panose="020B0604020202020204" pitchFamily="34" charset="0"/>
                <a:ea typeface="宋体" panose="02010600030101010101" pitchFamily="2" charset="-122"/>
              </a:rPr>
              <a:t>2</a:t>
            </a:r>
            <a:r>
              <a:rPr lang="zh-CN" altLang="en-US"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购进数据选择</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功能只对成品油经销企业开放，可勾选的票据为成品油增值税专用发票和海关进口缴款书； </a:t>
            </a:r>
            <a:endParaRPr lang="zh-CN" altLang="en-US" dirty="0">
              <a:latin typeface="Arial" panose="020B0604020202020204" pitchFamily="34" charset="0"/>
              <a:ea typeface="宋体" panose="02010600030101010101" pitchFamily="2" charset="-122"/>
            </a:endParaRPr>
          </a:p>
          <a:p>
            <a:pPr eaLnBrk="0" hangingPunct="0">
              <a:lnSpc>
                <a:spcPct val="200000"/>
              </a:lnSpc>
            </a:pPr>
            <a:r>
              <a:rPr lang="en-US" altLang="zh-CN" dirty="0">
                <a:latin typeface="Arial" panose="020B0604020202020204" pitchFamily="34" charset="0"/>
                <a:ea typeface="宋体" panose="02010600030101010101" pitchFamily="2" charset="-122"/>
              </a:rPr>
              <a:t>3</a:t>
            </a:r>
            <a:r>
              <a:rPr lang="zh-CN" altLang="en-US" dirty="0">
                <a:latin typeface="Arial" panose="020B0604020202020204" pitchFamily="34" charset="0"/>
                <a:ea typeface="宋体" panose="02010600030101010101" pitchFamily="2" charset="-122"/>
              </a:rPr>
              <a:t>、在</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购进数据选择</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模块选择提交成功的票据不支持撤销操作； </a:t>
            </a:r>
            <a:endParaRPr lang="zh-CN" altLang="en-US" dirty="0">
              <a:latin typeface="Arial" panose="020B0604020202020204" pitchFamily="34" charset="0"/>
              <a:ea typeface="宋体" panose="02010600030101010101" pitchFamily="2" charset="-122"/>
            </a:endParaRPr>
          </a:p>
          <a:p>
            <a:pPr eaLnBrk="0" hangingPunct="0">
              <a:lnSpc>
                <a:spcPct val="200000"/>
              </a:lnSpc>
            </a:pPr>
            <a:r>
              <a:rPr lang="en-US" altLang="zh-CN" dirty="0">
                <a:latin typeface="Arial" panose="020B0604020202020204" pitchFamily="34" charset="0"/>
                <a:ea typeface="宋体" panose="02010600030101010101" pitchFamily="2" charset="-122"/>
              </a:rPr>
              <a:t>4</a:t>
            </a:r>
            <a:r>
              <a:rPr lang="zh-CN" altLang="en-US" dirty="0">
                <a:latin typeface="Arial" panose="020B0604020202020204" pitchFamily="34" charset="0"/>
                <a:ea typeface="宋体" panose="02010600030101010101" pitchFamily="2" charset="-122"/>
              </a:rPr>
              <a:t>、增值税专用发票除正常发票外，其他异常发票不允许做为购进数据； </a:t>
            </a:r>
            <a:endParaRPr lang="en-US" altLang="zh-CN" dirty="0">
              <a:latin typeface="Arial" panose="020B0604020202020204" pitchFamily="34" charset="0"/>
              <a:ea typeface="宋体" panose="02010600030101010101" pitchFamily="2" charset="-122"/>
            </a:endParaRPr>
          </a:p>
          <a:p>
            <a:pPr eaLnBrk="0" hangingPunct="0">
              <a:lnSpc>
                <a:spcPct val="200000"/>
              </a:lnSpc>
            </a:pPr>
            <a:r>
              <a:rPr lang="en-US" altLang="zh-CN" dirty="0">
                <a:latin typeface="Arial" panose="020B0604020202020204" pitchFamily="34" charset="0"/>
                <a:ea typeface="宋体" panose="02010600030101010101" pitchFamily="2" charset="-122"/>
              </a:rPr>
              <a:t>5</a:t>
            </a:r>
            <a:r>
              <a:rPr lang="zh-CN" altLang="en-US" dirty="0">
                <a:latin typeface="Arial" panose="020B0604020202020204" pitchFamily="34" charset="0"/>
                <a:ea typeface="宋体" panose="02010600030101010101" pitchFamily="2" charset="-122"/>
              </a:rPr>
              <a:t>、在</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购进明细查询</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模块中，查询结果中的税额为消费税税额。</a:t>
            </a:r>
            <a:endParaRPr lang="zh-CN" altLang="en-US">
              <a:latin typeface="Arial" panose="020B0604020202020204" pitchFamily="34" charset="0"/>
              <a:ea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0"/>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购进明细查询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78851" name="图片 5" descr="C:\Users\Lei\Desktop\文件\帮助&amp;操作手册\勾选平台截图\666\购进明细查询\2税务机关补录 码.png2税务机关补录 码"/>
          <p:cNvPicPr/>
          <p:nvPr/>
        </p:nvPicPr>
        <p:blipFill>
          <a:blip r:embed="rId1"/>
          <a:stretch>
            <a:fillRect/>
          </a:stretch>
        </p:blipFill>
        <p:spPr>
          <a:xfrm>
            <a:off x="900113" y="1647825"/>
            <a:ext cx="7127875" cy="4518025"/>
          </a:xfrm>
          <a:prstGeom prst="rect">
            <a:avLst/>
          </a:prstGeom>
          <a:noFill/>
          <a:ln w="9525">
            <a:noFill/>
          </a:ln>
        </p:spPr>
      </p:pic>
      <p:sp>
        <p:nvSpPr>
          <p:cNvPr id="78852" name="矩形 6"/>
          <p:cNvSpPr/>
          <p:nvPr/>
        </p:nvSpPr>
        <p:spPr>
          <a:xfrm>
            <a:off x="684213" y="908050"/>
            <a:ext cx="7775575" cy="646113"/>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购进数据选择</a:t>
            </a:r>
            <a:r>
              <a:rPr lang="zh-CN" altLang="zh-CN" b="1" dirty="0">
                <a:solidFill>
                  <a:srgbClr val="FF0000"/>
                </a:solidFill>
                <a:latin typeface="Arial" panose="020B0604020202020204" pitchFamily="34" charset="0"/>
                <a:ea typeface="宋体" panose="02010600030101010101" pitchFamily="2" charset="-122"/>
              </a:rPr>
              <a:t>（成品油进项发票需要申报抵扣后才可以）</a:t>
            </a:r>
            <a:r>
              <a:rPr lang="zh-CN" altLang="zh-CN" b="1" dirty="0">
                <a:latin typeface="Arial" panose="020B0604020202020204" pitchFamily="34" charset="0"/>
                <a:ea typeface="宋体" panose="02010600030101010101" pitchFamily="2" charset="-122"/>
              </a:rPr>
              <a:t>，税务机关补录、调拨数据的明细查询。</a:t>
            </a:r>
            <a:endParaRPr lang="zh-CN" altLang="en-US" b="1" dirty="0">
              <a:latin typeface="Arial" panose="020B0604020202020204" pitchFamily="34" charset="0"/>
              <a:ea typeface="宋体" panose="02010600030101010101" pitchFamily="2" charset="-122"/>
            </a:endParaRPr>
          </a:p>
        </p:txBody>
      </p:sp>
      <p:sp>
        <p:nvSpPr>
          <p:cNvPr id="8" name="椭圆形标注 8"/>
          <p:cNvSpPr/>
          <p:nvPr/>
        </p:nvSpPr>
        <p:spPr>
          <a:xfrm>
            <a:off x="2627313" y="2205038"/>
            <a:ext cx="3384550" cy="857250"/>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注：只有有总分机构关系的纳税人才有调拨数据这个选项</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0"/>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购进明细查询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411" name="图片 411" descr="4"/>
          <p:cNvPicPr>
            <a:picLocks noGrp="1" noChangeAspect="1"/>
          </p:cNvPicPr>
          <p:nvPr>
            <p:ph idx="1" hasCustomPrompt="1"/>
          </p:nvPr>
        </p:nvPicPr>
        <p:blipFill>
          <a:blip r:embed="rId1"/>
          <a:stretch>
            <a:fillRect/>
          </a:stretch>
        </p:blipFill>
        <p:spPr>
          <a:xfrm>
            <a:off x="679450" y="1600200"/>
            <a:ext cx="3827463" cy="2225675"/>
          </a:xfrm>
        </p:spPr>
      </p:pic>
      <p:pic>
        <p:nvPicPr>
          <p:cNvPr id="404" name="图片 404" descr="2"/>
          <p:cNvPicPr>
            <a:picLocks noChangeAspect="1"/>
          </p:cNvPicPr>
          <p:nvPr/>
        </p:nvPicPr>
        <p:blipFill>
          <a:blip r:embed="rId2"/>
          <a:stretch>
            <a:fillRect/>
          </a:stretch>
        </p:blipFill>
        <p:spPr>
          <a:xfrm>
            <a:off x="679450" y="3924300"/>
            <a:ext cx="3827463" cy="2308225"/>
          </a:xfrm>
          <a:prstGeom prst="rect">
            <a:avLst/>
          </a:prstGeom>
          <a:noFill/>
          <a:ln w="9525">
            <a:noFill/>
          </a:ln>
        </p:spPr>
      </p:pic>
      <p:pic>
        <p:nvPicPr>
          <p:cNvPr id="405" name="图片 405" descr="3"/>
          <p:cNvPicPr>
            <a:picLocks noChangeAspect="1"/>
          </p:cNvPicPr>
          <p:nvPr/>
        </p:nvPicPr>
        <p:blipFill>
          <a:blip r:embed="rId3"/>
          <a:stretch>
            <a:fillRect/>
          </a:stretch>
        </p:blipFill>
        <p:spPr>
          <a:xfrm>
            <a:off x="4506913" y="2921000"/>
            <a:ext cx="4222750" cy="21288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blinds(horizontal)">
                                      <p:cBhvr>
                                        <p:cTn id="7" dur="500"/>
                                        <p:tgtEl>
                                          <p:spTgt spid="4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4"/>
                                        </p:tgtEl>
                                        <p:attrNameLst>
                                          <p:attrName>style.visibility</p:attrName>
                                        </p:attrNameLst>
                                      </p:cBhvr>
                                      <p:to>
                                        <p:strVal val="visible"/>
                                      </p:to>
                                    </p:set>
                                    <p:animEffect transition="in" filter="blinds(horizontal)">
                                      <p:cBhvr>
                                        <p:cTn id="12" dur="500"/>
                                        <p:tgtEl>
                                          <p:spTgt spid="4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5"/>
                                        </p:tgtEl>
                                        <p:attrNameLst>
                                          <p:attrName>style.visibility</p:attrName>
                                        </p:attrNameLst>
                                      </p:cBhvr>
                                      <p:to>
                                        <p:strVal val="visible"/>
                                      </p:to>
                                    </p:set>
                                    <p:animEffect transition="in" filter="blinds(horizontal)">
                                      <p:cBhvr>
                                        <p:cTn id="17" dur="500"/>
                                        <p:tgtEl>
                                          <p:spTgt spid="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80898" name="矩形 4"/>
          <p:cNvSpPr/>
          <p:nvPr/>
        </p:nvSpPr>
        <p:spPr>
          <a:xfrm>
            <a:off x="611188" y="1652588"/>
            <a:ext cx="8137525" cy="1198880"/>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1</a:t>
            </a:r>
            <a:r>
              <a:rPr lang="zh-CN" altLang="en-US" dirty="0">
                <a:latin typeface="Arial" panose="020B0604020202020204" pitchFamily="34" charset="0"/>
                <a:ea typeface="宋体" panose="02010600030101010101" pitchFamily="2" charset="-122"/>
              </a:rPr>
              <a:t>、购进明细查询</a:t>
            </a:r>
            <a:r>
              <a:rPr lang="en-US" altLang="zh-CN" dirty="0">
                <a:latin typeface="Arial" panose="020B0604020202020204" pitchFamily="34" charset="0"/>
                <a:ea typeface="宋体" panose="02010600030101010101" pitchFamily="2" charset="-122"/>
              </a:rPr>
              <a:t>-</a:t>
            </a:r>
            <a:r>
              <a:rPr lang="zh-CN" altLang="en-US" dirty="0">
                <a:latin typeface="Arial" panose="020B0604020202020204" pitchFamily="34" charset="0"/>
                <a:ea typeface="宋体" panose="02010600030101010101" pitchFamily="2" charset="-122"/>
              </a:rPr>
              <a:t>调拨数据</a:t>
            </a:r>
            <a:endParaRPr lang="zh-CN" altLang="en-US"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sym typeface="Wingdings" panose="05000000000000000000" pitchFamily="2" charset="2"/>
              </a:rPr>
              <a:t>（</a:t>
            </a:r>
            <a:r>
              <a:rPr lang="en-US" altLang="zh-CN" dirty="0">
                <a:latin typeface="Arial" panose="020B0604020202020204" pitchFamily="34" charset="0"/>
                <a:ea typeface="宋体" panose="02010600030101010101" pitchFamily="2" charset="-122"/>
                <a:sym typeface="Wingdings" panose="05000000000000000000" pitchFamily="2" charset="2"/>
              </a:rPr>
              <a:t>1</a:t>
            </a:r>
            <a:r>
              <a:rPr lang="zh-CN" altLang="en-US" dirty="0">
                <a:latin typeface="Arial" panose="020B0604020202020204" pitchFamily="34" charset="0"/>
                <a:ea typeface="宋体" panose="02010600030101010101" pitchFamily="2" charset="-122"/>
                <a:sym typeface="Wingdings" panose="05000000000000000000" pitchFamily="2" charset="2"/>
              </a:rPr>
              <a:t>）</a:t>
            </a:r>
            <a:r>
              <a:rPr lang="zh-CN" altLang="en-US" dirty="0">
                <a:latin typeface="Arial" panose="020B0604020202020204" pitchFamily="34" charset="0"/>
                <a:ea typeface="宋体" panose="02010600030101010101" pitchFamily="2" charset="-122"/>
              </a:rPr>
              <a:t>对于油类经销企业分公司是查询其总公司调拨的数据，对于油类经销企业总公司是查询总公司给自己调拨的数据，无总分机构关系的企业无此单选框。</a:t>
            </a:r>
            <a:endParaRPr lang="en-US" altLang="zh-CN" dirty="0">
              <a:latin typeface="Arial" panose="020B0604020202020204" pitchFamily="34" charset="0"/>
              <a:ea typeface="宋体" panose="02010600030101010101" pitchFamily="2" charset="-122"/>
            </a:endParaRPr>
          </a:p>
          <a:p>
            <a:pPr eaLnBrk="0" hangingPunct="0"/>
            <a:r>
              <a:rPr lang="zh-CN" altLang="en-US" dirty="0">
                <a:latin typeface="Arial" panose="020B0604020202020204" pitchFamily="34" charset="0"/>
                <a:ea typeface="宋体" panose="02010600030101010101" pitchFamily="2" charset="-122"/>
              </a:rPr>
              <a:t>（</a:t>
            </a:r>
            <a:r>
              <a:rPr lang="en-US" altLang="zh-CN" dirty="0">
                <a:latin typeface="Arial" panose="020B0604020202020204" pitchFamily="34" charset="0"/>
                <a:ea typeface="宋体" panose="02010600030101010101" pitchFamily="2" charset="-122"/>
              </a:rPr>
              <a:t>2</a:t>
            </a:r>
            <a:r>
              <a:rPr lang="zh-CN" altLang="en-US" dirty="0">
                <a:latin typeface="Arial" panose="020B0604020202020204" pitchFamily="34" charset="0"/>
                <a:ea typeface="宋体" panose="02010600030101010101" pitchFamily="2" charset="-122"/>
              </a:rPr>
              <a:t>）总公司要销售的库存需先调拨给自己方可同步到税控开票</a:t>
            </a:r>
            <a:endParaRPr lang="en-US" altLang="zh-CN" dirty="0">
              <a:latin typeface="Arial" panose="020B0604020202020204" pitchFamily="34" charset="0"/>
              <a:ea typeface="宋体" panose="02010600030101010101" pitchFamily="2" charset="-122"/>
            </a:endParaRPr>
          </a:p>
        </p:txBody>
      </p:sp>
      <p:pic>
        <p:nvPicPr>
          <p:cNvPr id="80899" name="图片 1"/>
          <p:cNvPicPr>
            <a:picLocks noChangeAspect="1"/>
          </p:cNvPicPr>
          <p:nvPr/>
        </p:nvPicPr>
        <p:blipFill>
          <a:blip r:embed="rId1"/>
          <a:stretch>
            <a:fillRect/>
          </a:stretch>
        </p:blipFill>
        <p:spPr>
          <a:xfrm>
            <a:off x="611188" y="2852738"/>
            <a:ext cx="7921625" cy="3479800"/>
          </a:xfrm>
          <a:prstGeom prst="rect">
            <a:avLst/>
          </a:prstGeom>
          <a:noFill/>
          <a:ln w="9525">
            <a:noFill/>
          </a:ln>
        </p:spPr>
      </p:pic>
      <p:sp>
        <p:nvSpPr>
          <p:cNvPr id="80900" name="矩形 7"/>
          <p:cNvSpPr/>
          <p:nvPr/>
        </p:nvSpPr>
        <p:spPr>
          <a:xfrm>
            <a:off x="611188" y="971550"/>
            <a:ext cx="2243137" cy="708025"/>
          </a:xfrm>
          <a:prstGeom prst="rect">
            <a:avLst/>
          </a:prstGeom>
          <a:noFill/>
          <a:ln w="9525">
            <a:noFill/>
          </a:ln>
        </p:spPr>
        <p:txBody>
          <a:bodyPr wrap="none" anchor="t">
            <a:spAutoFit/>
          </a:bodyPr>
          <a:p>
            <a:pPr eaLnBrk="0" hangingPunct="0"/>
            <a:r>
              <a:rPr lang="zh-CN" altLang="en-US" sz="4000" b="1" dirty="0">
                <a:latin typeface="Arial" panose="020B0604020202020204" pitchFamily="34" charset="0"/>
                <a:ea typeface="宋体" panose="02010600030101010101" pitchFamily="2" charset="-122"/>
              </a:rPr>
              <a:t>常见问题</a:t>
            </a:r>
            <a:endParaRPr lang="en-US" altLang="zh-CN" sz="4000" b="1" dirty="0">
              <a:latin typeface="Arial" panose="020B0604020202020204" pitchFamily="34" charset="0"/>
              <a:ea typeface="宋体" panose="02010600030101010101" pitchFamily="2" charset="-122"/>
            </a:endParaRPr>
          </a:p>
        </p:txBody>
      </p:sp>
      <p:sp>
        <p:nvSpPr>
          <p:cNvPr id="9" name="标题 1"/>
          <p:cNvSpPr txBox="1"/>
          <p:nvPr/>
        </p:nvSpPr>
        <p:spPr bwMode="auto">
          <a:xfrm>
            <a:off x="323528" y="192720"/>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购进明细查询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油品调拨</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81923" name="图片 5" descr="C:\Users\Lei\Desktop\文件\帮助&amp;操作手册\勾选平台截图\666\按油品类别调拨\1油品调拨查询-按油品类别调拨 码.png1油品调拨查询-按油品类别调拨 码"/>
          <p:cNvPicPr/>
          <p:nvPr/>
        </p:nvPicPr>
        <p:blipFill>
          <a:blip r:embed="rId1"/>
          <a:stretch>
            <a:fillRect/>
          </a:stretch>
        </p:blipFill>
        <p:spPr>
          <a:xfrm>
            <a:off x="827088" y="1831975"/>
            <a:ext cx="7416800" cy="4405313"/>
          </a:xfrm>
          <a:prstGeom prst="rect">
            <a:avLst/>
          </a:prstGeom>
          <a:noFill/>
          <a:ln w="9525">
            <a:noFill/>
          </a:ln>
        </p:spPr>
      </p:pic>
      <p:sp>
        <p:nvSpPr>
          <p:cNvPr id="81924" name="矩形 6"/>
          <p:cNvSpPr/>
          <p:nvPr/>
        </p:nvSpPr>
        <p:spPr>
          <a:xfrm>
            <a:off x="684213" y="908050"/>
            <a:ext cx="7775575" cy="914400"/>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该功能是总公司特有功能，实现按照分公司、油品类别两个维度进行油品的调拨功能，调拨功能基于获取进项成品油发票的油品数量来调拨，总公司需要库存也需要调拨。</a:t>
            </a:r>
            <a:r>
              <a:rPr lang="zh-CN" altLang="zh-CN" b="1" dirty="0">
                <a:latin typeface="Arial" panose="020B0604020202020204" pitchFamily="34" charset="0"/>
                <a:ea typeface="宋体" panose="02010600030101010101" pitchFamily="2" charset="-122"/>
                <a:sym typeface="微软雅黑" panose="020B0503020204020204" pitchFamily="34" charset="-122"/>
              </a:rPr>
              <a:t>（调拨只可单向）</a:t>
            </a:r>
            <a:endParaRPr lang="zh-CN" altLang="zh-CN" b="1" dirty="0">
              <a:latin typeface="Arial" panose="020B0604020202020204" pitchFamily="34" charset="0"/>
              <a:ea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油品调拨</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41" name="图片 41" descr="3"/>
          <p:cNvPicPr>
            <a:picLocks noGrp="1" noChangeAspect="1"/>
          </p:cNvPicPr>
          <p:nvPr>
            <p:ph idx="1" hasCustomPrompt="1"/>
          </p:nvPr>
        </p:nvPicPr>
        <p:blipFill>
          <a:blip r:embed="rId1"/>
          <a:stretch>
            <a:fillRect/>
          </a:stretch>
        </p:blipFill>
        <p:spPr>
          <a:xfrm>
            <a:off x="533400" y="1460500"/>
            <a:ext cx="4681538" cy="2322513"/>
          </a:xfrm>
        </p:spPr>
      </p:pic>
      <p:pic>
        <p:nvPicPr>
          <p:cNvPr id="48" name="图片 48" descr="5"/>
          <p:cNvPicPr>
            <a:picLocks noChangeAspect="1"/>
          </p:cNvPicPr>
          <p:nvPr/>
        </p:nvPicPr>
        <p:blipFill>
          <a:blip r:embed="rId2"/>
          <a:stretch>
            <a:fillRect/>
          </a:stretch>
        </p:blipFill>
        <p:spPr>
          <a:xfrm>
            <a:off x="533400" y="3783013"/>
            <a:ext cx="4681538" cy="2487612"/>
          </a:xfrm>
          <a:prstGeom prst="rect">
            <a:avLst/>
          </a:prstGeom>
          <a:noFill/>
          <a:ln w="9525">
            <a:noFill/>
          </a:ln>
        </p:spPr>
      </p:pic>
      <p:pic>
        <p:nvPicPr>
          <p:cNvPr id="53" name="图片 53" descr="6"/>
          <p:cNvPicPr>
            <a:picLocks noChangeAspect="1"/>
          </p:cNvPicPr>
          <p:nvPr/>
        </p:nvPicPr>
        <p:blipFill>
          <a:blip r:embed="rId3"/>
          <a:stretch>
            <a:fillRect/>
          </a:stretch>
        </p:blipFill>
        <p:spPr>
          <a:xfrm>
            <a:off x="5322888" y="1525588"/>
            <a:ext cx="3267075" cy="2381250"/>
          </a:xfrm>
          <a:prstGeom prst="rect">
            <a:avLst/>
          </a:prstGeom>
          <a:noFill/>
          <a:ln w="9525">
            <a:noFill/>
          </a:ln>
        </p:spPr>
      </p:pic>
      <p:pic>
        <p:nvPicPr>
          <p:cNvPr id="58" name="图片 58" descr="8"/>
          <p:cNvPicPr>
            <a:picLocks noChangeAspect="1"/>
          </p:cNvPicPr>
          <p:nvPr/>
        </p:nvPicPr>
        <p:blipFill>
          <a:blip r:embed="rId4"/>
          <a:stretch>
            <a:fillRect/>
          </a:stretch>
        </p:blipFill>
        <p:spPr>
          <a:xfrm>
            <a:off x="5634038" y="4183063"/>
            <a:ext cx="2819400" cy="1685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linds(horizontal)">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blinds(horizontal)">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linds(horizontal)">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
                                        </p:tgtEl>
                                        <p:attrNameLst>
                                          <p:attrName>style.visibility</p:attrName>
                                        </p:attrNameLst>
                                      </p:cBhvr>
                                      <p:to>
                                        <p:strVal val="visible"/>
                                      </p:to>
                                    </p:set>
                                    <p:animEffect transition="in" filter="blinds(horizontal)">
                                      <p:cBhvr>
                                        <p:cTn id="2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调拨情况查询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83971" name="矩形 6"/>
          <p:cNvSpPr/>
          <p:nvPr/>
        </p:nvSpPr>
        <p:spPr>
          <a:xfrm>
            <a:off x="684213" y="1014413"/>
            <a:ext cx="7775575" cy="368300"/>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该功能是总公司特有功能，实现</a:t>
            </a:r>
            <a:r>
              <a:rPr lang="zh-CN" altLang="en-US" b="1" dirty="0">
                <a:latin typeface="Arial" panose="020B0604020202020204" pitchFamily="34" charset="0"/>
                <a:ea typeface="宋体" panose="02010600030101010101" pitchFamily="2" charset="-122"/>
              </a:rPr>
              <a:t>调拨历史查询</a:t>
            </a:r>
            <a:r>
              <a:rPr lang="zh-CN" altLang="zh-CN" b="1" dirty="0">
                <a:latin typeface="Arial" panose="020B0604020202020204" pitchFamily="34" charset="0"/>
                <a:ea typeface="宋体" panose="02010600030101010101" pitchFamily="2" charset="-122"/>
              </a:rPr>
              <a:t>、</a:t>
            </a:r>
            <a:r>
              <a:rPr lang="zh-CN" altLang="en-US" b="1" dirty="0">
                <a:latin typeface="Arial" panose="020B0604020202020204" pitchFamily="34" charset="0"/>
                <a:ea typeface="宋体" panose="02010600030101010101" pitchFamily="2" charset="-122"/>
              </a:rPr>
              <a:t>统计情况查询。</a:t>
            </a:r>
            <a:endParaRPr lang="zh-CN" altLang="en-US" b="1" dirty="0">
              <a:latin typeface="Arial" panose="020B0604020202020204" pitchFamily="34" charset="0"/>
              <a:ea typeface="宋体" panose="02010600030101010101" pitchFamily="2" charset="-122"/>
            </a:endParaRPr>
          </a:p>
        </p:txBody>
      </p:sp>
      <p:pic>
        <p:nvPicPr>
          <p:cNvPr id="83972" name="图片 7" descr="C:\Users\Lei\Desktop\文件\帮助&amp;操作手册\勾选平台截图\666\调拨情况查询\调拨历史查询 码.png调拨历史查询 码"/>
          <p:cNvPicPr/>
          <p:nvPr/>
        </p:nvPicPr>
        <p:blipFill>
          <a:blip r:embed="rId1"/>
          <a:srcRect b="10616"/>
          <a:stretch>
            <a:fillRect/>
          </a:stretch>
        </p:blipFill>
        <p:spPr>
          <a:xfrm>
            <a:off x="801688" y="1858963"/>
            <a:ext cx="7273925" cy="4248150"/>
          </a:xfrm>
          <a:prstGeom prst="rect">
            <a:avLst/>
          </a:prstGeom>
          <a:noFill/>
          <a:ln w="9525">
            <a:noFill/>
          </a:ln>
        </p:spPr>
      </p:pic>
      <p:sp>
        <p:nvSpPr>
          <p:cNvPr id="9" name="椭圆形标注 8"/>
          <p:cNvSpPr/>
          <p:nvPr/>
        </p:nvSpPr>
        <p:spPr>
          <a:xfrm>
            <a:off x="1908175" y="2636838"/>
            <a:ext cx="2879725" cy="641350"/>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t>调拨历史查询</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调拨情况查询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84995" name="图片 7" descr="857124196281284413"/>
          <p:cNvPicPr/>
          <p:nvPr/>
        </p:nvPicPr>
        <p:blipFill>
          <a:blip r:embed="rId1"/>
          <a:stretch>
            <a:fillRect/>
          </a:stretch>
        </p:blipFill>
        <p:spPr>
          <a:xfrm>
            <a:off x="827088" y="1557338"/>
            <a:ext cx="7489825" cy="4824412"/>
          </a:xfrm>
          <a:prstGeom prst="rect">
            <a:avLst/>
          </a:prstGeom>
          <a:noFill/>
          <a:ln w="9525">
            <a:noFill/>
          </a:ln>
        </p:spPr>
      </p:pic>
      <p:sp>
        <p:nvSpPr>
          <p:cNvPr id="9" name="椭圆形标注 8"/>
          <p:cNvSpPr/>
          <p:nvPr/>
        </p:nvSpPr>
        <p:spPr>
          <a:xfrm>
            <a:off x="2268538" y="2565400"/>
            <a:ext cx="2519363" cy="496888"/>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t>统计情况查询</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25603"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en-US" b="1" dirty="0">
                <a:latin typeface="Arial" panose="020B0604020202020204" pitchFamily="34" charset="0"/>
                <a:ea typeface="宋体" panose="02010600030101010101" pitchFamily="2" charset="-122"/>
              </a:rPr>
              <a:t>增值税发票综合服务平台企业版</a:t>
            </a:r>
            <a:r>
              <a:rPr lang="zh-CN" altLang="en-US" dirty="0">
                <a:latin typeface="Arial" panose="020B0604020202020204" pitchFamily="34" charset="0"/>
                <a:ea typeface="宋体" panose="02010600030101010101" pitchFamily="2" charset="-122"/>
              </a:rPr>
              <a:t>主要功能模块：</a:t>
            </a:r>
            <a:r>
              <a:rPr lang="en-US" altLang="zh-CN" dirty="0">
                <a:latin typeface="Arial" panose="020B0604020202020204" pitchFamily="34" charset="0"/>
                <a:ea typeface="宋体" panose="02010600030101010101" pitchFamily="2" charset="-122"/>
              </a:rPr>
              <a:t>      </a:t>
            </a:r>
            <a:endParaRPr lang="en-US" altLang="zh-CN"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graphicFrame>
        <p:nvGraphicFramePr>
          <p:cNvPr id="5" name="图示 4"/>
          <p:cNvGraphicFramePr/>
          <p:nvPr/>
        </p:nvGraphicFramePr>
        <p:xfrm>
          <a:off x="591820" y="1726565"/>
          <a:ext cx="7546975" cy="45694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标题 1"/>
          <p:cNvSpPr txBox="1"/>
          <p:nvPr/>
        </p:nvSpPr>
        <p:spPr bwMode="auto">
          <a:xfrm>
            <a:off x="68645" y="119554"/>
            <a:ext cx="4824536"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业务功能介绍</a:t>
            </a:r>
            <a:endParaRPr lang="zh-CN" altLang="en-US" sz="36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乙醇汽油领用控制</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86019" name="图片 5" descr="C:\Users\Lei\Desktop\文件\帮助&amp;操作手册\勾选平台截图\666\乙醇汽油领用控制\调配领用查询 码.png调配领用查询 码"/>
          <p:cNvPicPr/>
          <p:nvPr/>
        </p:nvPicPr>
        <p:blipFill>
          <a:blip r:embed="rId1"/>
          <a:stretch>
            <a:fillRect/>
          </a:stretch>
        </p:blipFill>
        <p:spPr>
          <a:xfrm>
            <a:off x="900113" y="1916113"/>
            <a:ext cx="7200900" cy="4603750"/>
          </a:xfrm>
          <a:prstGeom prst="rect">
            <a:avLst/>
          </a:prstGeom>
          <a:noFill/>
          <a:ln w="9525">
            <a:noFill/>
          </a:ln>
        </p:spPr>
      </p:pic>
      <p:sp>
        <p:nvSpPr>
          <p:cNvPr id="86020" name="矩形 6"/>
          <p:cNvSpPr/>
          <p:nvPr/>
        </p:nvSpPr>
        <p:spPr>
          <a:xfrm>
            <a:off x="755650" y="987425"/>
            <a:ext cx="7632700" cy="922020"/>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该功能是乙醇汽油调制企业特有功能，实现乙醇汽油调配功能和查询领用调配日志。乙醇汽油调配的数量由调和分组油、变性燃料乙醇组成。</a:t>
            </a:r>
            <a:r>
              <a:rPr lang="zh-CN" altLang="en-US" b="1" dirty="0">
                <a:latin typeface="Arial" panose="020B0604020202020204" pitchFamily="34" charset="0"/>
                <a:ea typeface="宋体" panose="02010600030101010101" pitchFamily="2" charset="-122"/>
              </a:rPr>
              <a:t>车用乙醇汽油调和组分油也可直接销售。</a:t>
            </a:r>
            <a:endParaRPr lang="zh-CN" altLang="en-US" b="1" dirty="0">
              <a:latin typeface="Arial" panose="020B0604020202020204" pitchFamily="34" charset="0"/>
              <a:ea typeface="宋体" panose="02010600030101010101" pitchFamily="2"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2"/>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成品油油类经销企业</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乙醇汽油领用控制</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87043" name="矩形 6"/>
          <p:cNvSpPr/>
          <p:nvPr/>
        </p:nvSpPr>
        <p:spPr>
          <a:xfrm>
            <a:off x="755650" y="987425"/>
            <a:ext cx="7632700" cy="1753235"/>
          </a:xfrm>
          <a:prstGeom prst="rect">
            <a:avLst/>
          </a:prstGeom>
          <a:noFill/>
          <a:ln w="9525">
            <a:noFill/>
          </a:ln>
        </p:spPr>
        <p:txBody>
          <a:bodyPr wrap="square" anchor="t">
            <a:spAutoFit/>
          </a:bodyPr>
          <a:p>
            <a:pPr eaLnBrk="0" hangingPunct="0"/>
            <a:r>
              <a:rPr lang="en-US" altLang="zh-CN" b="1" dirty="0">
                <a:latin typeface="Arial" panose="020B0604020202020204" pitchFamily="34" charset="0"/>
                <a:ea typeface="宋体" panose="02010600030101010101" pitchFamily="2" charset="-122"/>
              </a:rPr>
              <a:t>      </a:t>
            </a:r>
            <a:r>
              <a:rPr lang="zh-CN" altLang="en-US" b="1">
                <a:latin typeface="仿宋_GB2312" panose="02010609030101010101" charset="-122"/>
                <a:ea typeface="仿宋_GB2312" panose="02010609030101010101" charset="-122"/>
                <a:sym typeface="微软雅黑" panose="020B0503020204020204" pitchFamily="34" charset="-122"/>
              </a:rPr>
              <a:t>注意：</a:t>
            </a:r>
            <a:endParaRPr lang="zh-CN" altLang="en-US" b="1">
              <a:latin typeface="仿宋_GB2312" panose="02010609030101010101" charset="-122"/>
              <a:ea typeface="仿宋_GB2312" panose="02010609030101010101" charset="-122"/>
            </a:endParaRPr>
          </a:p>
          <a:p>
            <a:pPr eaLnBrk="0" hangingPunct="0"/>
            <a:r>
              <a:rPr lang="en-US" altLang="zh-CN" b="1">
                <a:latin typeface="仿宋_GB2312" panose="02010609030101010101" charset="-122"/>
                <a:ea typeface="仿宋_GB2312" panose="02010609030101010101" charset="-122"/>
                <a:sym typeface="微软雅黑" panose="020B0503020204020204" pitchFamily="34" charset="-122"/>
              </a:rPr>
              <a:t>   1</a:t>
            </a:r>
            <a:r>
              <a:rPr lang="zh-CN" altLang="en-US" b="1">
                <a:latin typeface="仿宋_GB2312" panose="02010609030101010101" charset="-122"/>
                <a:ea typeface="仿宋_GB2312" panose="02010609030101010101" charset="-122"/>
                <a:sym typeface="微软雅黑" panose="020B0503020204020204" pitchFamily="34" charset="-122"/>
              </a:rPr>
              <a:t>、组分油和变相燃料乙醇有效库存数量均大于0时，方可进行乙醇汽油调配；</a:t>
            </a:r>
            <a:endParaRPr lang="zh-CN" altLang="en-US" b="1">
              <a:latin typeface="仿宋_GB2312" panose="02010609030101010101" charset="-122"/>
              <a:ea typeface="仿宋_GB2312" panose="02010609030101010101" charset="-122"/>
            </a:endParaRPr>
          </a:p>
          <a:p>
            <a:pPr eaLnBrk="0" hangingPunct="0"/>
            <a:r>
              <a:rPr lang="en-US" altLang="zh-CN" b="1">
                <a:latin typeface="仿宋_GB2312" panose="02010609030101010101" charset="-122"/>
                <a:ea typeface="仿宋_GB2312" panose="02010609030101010101" charset="-122"/>
                <a:sym typeface="微软雅黑" panose="020B0503020204020204" pitchFamily="34" charset="-122"/>
              </a:rPr>
              <a:t>   2</a:t>
            </a:r>
            <a:r>
              <a:rPr lang="zh-CN" altLang="en-US" b="1">
                <a:latin typeface="仿宋_GB2312" panose="02010609030101010101" charset="-122"/>
                <a:ea typeface="仿宋_GB2312" panose="02010609030101010101" charset="-122"/>
                <a:sym typeface="微软雅黑" panose="020B0503020204020204" pitchFamily="34" charset="-122"/>
              </a:rPr>
              <a:t>、调配领用组分油和变相燃料乙醇数量之和即为调和后的乙醇汽油库存数量</a:t>
            </a:r>
            <a:endParaRPr lang="zh-CN" altLang="en-US" b="1">
              <a:latin typeface="仿宋_GB2312" panose="02010609030101010101" charset="-122"/>
              <a:ea typeface="仿宋_GB2312" panose="02010609030101010101" charset="-122"/>
            </a:endParaRPr>
          </a:p>
          <a:p>
            <a:pPr eaLnBrk="0" hangingPunct="0"/>
            <a:endParaRPr lang="zh-CN" altLang="en-US" b="1" dirty="0">
              <a:latin typeface="Arial" panose="020B0604020202020204" pitchFamily="34" charset="0"/>
              <a:ea typeface="宋体" panose="02010600030101010101" pitchFamily="2" charset="-122"/>
            </a:endParaRPr>
          </a:p>
        </p:txBody>
      </p:sp>
      <p:pic>
        <p:nvPicPr>
          <p:cNvPr id="87044" name="图片 199" descr="3"/>
          <p:cNvPicPr>
            <a:picLocks noChangeAspect="1"/>
          </p:cNvPicPr>
          <p:nvPr/>
        </p:nvPicPr>
        <p:blipFill>
          <a:blip r:embed="rId1"/>
          <a:stretch>
            <a:fillRect/>
          </a:stretch>
        </p:blipFill>
        <p:spPr>
          <a:xfrm>
            <a:off x="773113" y="2825750"/>
            <a:ext cx="6589712" cy="3292475"/>
          </a:xfrm>
          <a:prstGeom prst="rect">
            <a:avLst/>
          </a:prstGeom>
          <a:noFill/>
          <a:ln w="9525">
            <a:noFill/>
          </a:ln>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323528" y="192720"/>
            <a:ext cx="7488829"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成品油消费税管理</a:t>
            </a:r>
            <a:r>
              <a:rPr lang="en-US" altLang="zh-CN"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a:t>
            </a:r>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成品油换算标准查询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88067" name="矩形 5"/>
          <p:cNvSpPr/>
          <p:nvPr/>
        </p:nvSpPr>
        <p:spPr>
          <a:xfrm>
            <a:off x="827088" y="919163"/>
            <a:ext cx="7273925" cy="369887"/>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可通过本功能查看税收商品换算标准和海关商品换算标准</a:t>
            </a:r>
            <a:r>
              <a:rPr lang="zh-CN" altLang="en-US" b="1" dirty="0">
                <a:latin typeface="Arial" panose="020B0604020202020204" pitchFamily="34" charset="0"/>
                <a:ea typeface="宋体" panose="02010600030101010101" pitchFamily="2" charset="-122"/>
              </a:rPr>
              <a:t>。</a:t>
            </a:r>
            <a:r>
              <a:rPr lang="en-US" altLang="zh-CN" b="1" dirty="0">
                <a:latin typeface="Arial" panose="020B0604020202020204" pitchFamily="34" charset="0"/>
                <a:ea typeface="宋体" panose="02010600030101010101" pitchFamily="2" charset="-122"/>
              </a:rPr>
              <a:t> </a:t>
            </a:r>
            <a:endParaRPr lang="zh-CN" altLang="zh-CN" b="1" dirty="0">
              <a:latin typeface="Arial" panose="020B0604020202020204" pitchFamily="34" charset="0"/>
              <a:ea typeface="宋体" panose="02010600030101010101" pitchFamily="2" charset="-122"/>
            </a:endParaRPr>
          </a:p>
        </p:txBody>
      </p:sp>
      <p:pic>
        <p:nvPicPr>
          <p:cNvPr id="88068" name="图片 8" descr="C:\Users\Lei\Desktop\文件\帮助&amp;操作手册\勾选平台截图\666\成品油换算标准查询\税收商品查询 码.png税收商品查询 码"/>
          <p:cNvPicPr/>
          <p:nvPr/>
        </p:nvPicPr>
        <p:blipFill>
          <a:blip r:embed="rId1"/>
          <a:stretch>
            <a:fillRect/>
          </a:stretch>
        </p:blipFill>
        <p:spPr>
          <a:xfrm>
            <a:off x="323850" y="1393825"/>
            <a:ext cx="4319588" cy="5272088"/>
          </a:xfrm>
          <a:prstGeom prst="rect">
            <a:avLst/>
          </a:prstGeom>
          <a:noFill/>
          <a:ln w="9525">
            <a:noFill/>
          </a:ln>
        </p:spPr>
      </p:pic>
      <p:pic>
        <p:nvPicPr>
          <p:cNvPr id="88069" name="图片 9" descr="C:\Users\Lei\Desktop\文件\帮助&amp;操作手册\勾选平台截图\666\成品油换算标准查询\海关商品查询 码.png海关商品查询 码"/>
          <p:cNvPicPr/>
          <p:nvPr/>
        </p:nvPicPr>
        <p:blipFill>
          <a:blip r:embed="rId2"/>
          <a:stretch>
            <a:fillRect/>
          </a:stretch>
        </p:blipFill>
        <p:spPr>
          <a:xfrm>
            <a:off x="4643438" y="1393825"/>
            <a:ext cx="4032250" cy="5272088"/>
          </a:xfrm>
          <a:prstGeom prst="rect">
            <a:avLst/>
          </a:prstGeom>
          <a:noFill/>
          <a:ln w="9525">
            <a:noFill/>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238375" y="3141663"/>
            <a:ext cx="48260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八、发票下载</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89091"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0113" name="图片 1" descr="2019-10-10_163308"/>
          <p:cNvPicPr>
            <a:picLocks noChangeAspect="1"/>
          </p:cNvPicPr>
          <p:nvPr/>
        </p:nvPicPr>
        <p:blipFill>
          <a:blip r:embed="rId1"/>
          <a:stretch>
            <a:fillRect/>
          </a:stretch>
        </p:blipFill>
        <p:spPr>
          <a:xfrm>
            <a:off x="901700" y="2014538"/>
            <a:ext cx="6946900" cy="4210050"/>
          </a:xfrm>
          <a:prstGeom prst="rect">
            <a:avLst/>
          </a:prstGeom>
          <a:noFill/>
          <a:ln w="9525">
            <a:noFill/>
          </a:ln>
        </p:spPr>
      </p:pic>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1100453" y="245744"/>
            <a:ext cx="219329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发票下载</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90116" name="矩形 6"/>
          <p:cNvSpPr/>
          <p:nvPr/>
        </p:nvSpPr>
        <p:spPr>
          <a:xfrm>
            <a:off x="755650" y="989013"/>
            <a:ext cx="7632700" cy="646112"/>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企业可通过发票下载功能，可根据业务需要自行申请并下载本企业开具的和取得的增值税发票，本功能模块包含发票下载、发票查询等功能。</a:t>
            </a:r>
            <a:endParaRPr lang="zh-CN" altLang="en-US" b="1" dirty="0">
              <a:latin typeface="Arial" panose="020B0604020202020204" pitchFamily="34" charset="0"/>
              <a:ea typeface="宋体" panose="02010600030101010101" pitchFamily="2" charset="-122"/>
            </a:endParaRPr>
          </a:p>
        </p:txBody>
      </p:sp>
      <p:sp>
        <p:nvSpPr>
          <p:cNvPr id="8" name="椭圆形标注 8"/>
          <p:cNvSpPr/>
          <p:nvPr/>
        </p:nvSpPr>
        <p:spPr>
          <a:xfrm>
            <a:off x="6457950" y="2351088"/>
            <a:ext cx="3240088" cy="752475"/>
          </a:xfrm>
          <a:prstGeom prst="wedgeEllipseCallout">
            <a:avLst>
              <a:gd name="adj1" fmla="val -23011"/>
              <a:gd name="adj2" fmla="val 66141"/>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t>下载需要先申请，申请和下载规则请参见页面下方的备注</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1100453" y="245744"/>
            <a:ext cx="219329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发票下载</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91139" name="图片 44" descr="2"/>
          <p:cNvPicPr>
            <a:picLocks noGrp="1" noChangeAspect="1"/>
          </p:cNvPicPr>
          <p:nvPr>
            <p:ph idx="1" hasCustomPrompt="1"/>
          </p:nvPr>
        </p:nvPicPr>
        <p:blipFill>
          <a:blip r:embed="rId1"/>
          <a:stretch>
            <a:fillRect/>
          </a:stretch>
        </p:blipFill>
        <p:spPr>
          <a:xfrm>
            <a:off x="533400" y="1427163"/>
            <a:ext cx="3662363" cy="2084387"/>
          </a:xfrm>
        </p:spPr>
      </p:pic>
      <p:pic>
        <p:nvPicPr>
          <p:cNvPr id="91140" name="图片 52" descr="6"/>
          <p:cNvPicPr>
            <a:picLocks noChangeAspect="1"/>
          </p:cNvPicPr>
          <p:nvPr/>
        </p:nvPicPr>
        <p:blipFill>
          <a:blip r:embed="rId2"/>
          <a:stretch>
            <a:fillRect/>
          </a:stretch>
        </p:blipFill>
        <p:spPr>
          <a:xfrm>
            <a:off x="4195763" y="1427163"/>
            <a:ext cx="3749675" cy="2084387"/>
          </a:xfrm>
          <a:prstGeom prst="rect">
            <a:avLst/>
          </a:prstGeom>
          <a:noFill/>
          <a:ln w="9525">
            <a:noFill/>
          </a:ln>
        </p:spPr>
      </p:pic>
      <p:pic>
        <p:nvPicPr>
          <p:cNvPr id="91141" name="图片 5" descr="C:\Users\Lei\Desktop\文件\帮助&amp;操作手册\勾选平台截图\发票下载\1550728167(1).png1550728167(1)"/>
          <p:cNvPicPr>
            <a:picLocks noChangeAspect="1"/>
          </p:cNvPicPr>
          <p:nvPr/>
        </p:nvPicPr>
        <p:blipFill>
          <a:blip r:embed="rId3"/>
          <a:stretch>
            <a:fillRect/>
          </a:stretch>
        </p:blipFill>
        <p:spPr>
          <a:xfrm>
            <a:off x="533400" y="3641725"/>
            <a:ext cx="4792663" cy="2814638"/>
          </a:xfrm>
          <a:prstGeom prst="rect">
            <a:avLst/>
          </a:prstGeom>
          <a:noFill/>
          <a:ln w="9525">
            <a:noFill/>
          </a:ln>
        </p:spPr>
      </p:pic>
      <p:sp>
        <p:nvSpPr>
          <p:cNvPr id="100" name="文本框 99"/>
          <p:cNvSpPr txBox="1"/>
          <p:nvPr/>
        </p:nvSpPr>
        <p:spPr>
          <a:xfrm>
            <a:off x="5424488" y="4841875"/>
            <a:ext cx="2379663" cy="414338"/>
          </a:xfrm>
          <a:prstGeom prst="rect">
            <a:avLst/>
          </a:prstGeom>
          <a:noFill/>
          <a:ln w="9525">
            <a:noFill/>
          </a:ln>
        </p:spPr>
        <p:txBody>
          <a:bodyPr wrap="square">
            <a:spAutoFit/>
          </a:bodyPr>
          <a:p>
            <a:r>
              <a:rPr lang="zh-CN" altLang="en-US" sz="1000">
                <a:solidFill>
                  <a:srgbClr val="C00000"/>
                </a:solidFill>
                <a:latin typeface="仿宋_GB2312" panose="02010609030101010101" charset="-122"/>
                <a:ea typeface="仿宋_GB2312" panose="02010609030101010101" charset="-122"/>
              </a:rPr>
              <a:t>*注：发票信息最大显示500条发票信息。</a:t>
            </a:r>
            <a:endParaRPr lang="zh-CN" altLang="en-US">
              <a:latin typeface="仿宋_GB2312" panose="02010609030101010101" charset="-122"/>
              <a:ea typeface="仿宋_GB2312" panose="02010609030101010101"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1100453" y="245744"/>
            <a:ext cx="2193290"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发票查询</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92163" name="文本框 1"/>
          <p:cNvSpPr txBox="1"/>
          <p:nvPr/>
        </p:nvSpPr>
        <p:spPr>
          <a:xfrm>
            <a:off x="587375" y="1108075"/>
            <a:ext cx="6848475" cy="639763"/>
          </a:xfrm>
          <a:prstGeom prst="rect">
            <a:avLst/>
          </a:prstGeom>
          <a:noFill/>
          <a:ln w="9525">
            <a:noFill/>
          </a:ln>
        </p:spPr>
        <p:txBody>
          <a:bodyPr wrap="none" anchor="t">
            <a:spAutoFit/>
          </a:bodyPr>
          <a:p>
            <a:pPr eaLnBrk="0" hangingPunct="0"/>
            <a:r>
              <a:rPr lang="zh-CN" altLang="en-US" b="1">
                <a:latin typeface="仿宋_GB2312" panose="02010609030101010101" charset="-122"/>
                <a:ea typeface="仿宋_GB2312" panose="02010609030101010101" charset="-122"/>
                <a:sym typeface="微软雅黑" panose="020B0503020204020204" pitchFamily="34" charset="-122"/>
              </a:rPr>
              <a:t>发票查询功能支持录入发票代码、发票号码、开票日期、等条件，</a:t>
            </a:r>
            <a:endParaRPr lang="zh-CN" altLang="en-US" b="1">
              <a:latin typeface="仿宋_GB2312" panose="02010609030101010101" charset="-122"/>
              <a:ea typeface="仿宋_GB2312" panose="02010609030101010101" charset="-122"/>
              <a:sym typeface="微软雅黑" panose="020B0503020204020204" pitchFamily="34" charset="-122"/>
            </a:endParaRPr>
          </a:p>
          <a:p>
            <a:pPr eaLnBrk="0" hangingPunct="0"/>
            <a:r>
              <a:rPr lang="zh-CN" altLang="en-US" b="1">
                <a:latin typeface="仿宋_GB2312" panose="02010609030101010101" charset="-122"/>
                <a:ea typeface="仿宋_GB2312" panose="02010609030101010101" charset="-122"/>
                <a:sym typeface="微软雅黑" panose="020B0503020204020204" pitchFamily="34" charset="-122"/>
              </a:rPr>
              <a:t>实现单张发票查询全票面信息的功能。</a:t>
            </a:r>
            <a:endParaRPr lang="zh-CN" altLang="en-US" b="1">
              <a:latin typeface="Arial" panose="020B0604020202020204" pitchFamily="34" charset="0"/>
              <a:ea typeface="宋体" panose="02010600030101010101" pitchFamily="2" charset="-122"/>
            </a:endParaRPr>
          </a:p>
        </p:txBody>
      </p:sp>
      <p:pic>
        <p:nvPicPr>
          <p:cNvPr id="56" name="图片 56" descr="2"/>
          <p:cNvPicPr>
            <a:picLocks noChangeAspect="1"/>
          </p:cNvPicPr>
          <p:nvPr/>
        </p:nvPicPr>
        <p:blipFill>
          <a:blip r:embed="rId1"/>
          <a:stretch>
            <a:fillRect/>
          </a:stretch>
        </p:blipFill>
        <p:spPr>
          <a:xfrm>
            <a:off x="133350" y="2141538"/>
            <a:ext cx="5203825" cy="4143375"/>
          </a:xfrm>
          <a:prstGeom prst="rect">
            <a:avLst/>
          </a:prstGeom>
          <a:noFill/>
          <a:ln w="9525">
            <a:noFill/>
          </a:ln>
        </p:spPr>
      </p:pic>
      <p:pic>
        <p:nvPicPr>
          <p:cNvPr id="66" name="图片 66" descr="4"/>
          <p:cNvPicPr>
            <a:picLocks noChangeAspect="1"/>
          </p:cNvPicPr>
          <p:nvPr/>
        </p:nvPicPr>
        <p:blipFill>
          <a:blip r:embed="rId2"/>
          <a:stretch>
            <a:fillRect/>
          </a:stretch>
        </p:blipFill>
        <p:spPr>
          <a:xfrm>
            <a:off x="5249863" y="3255963"/>
            <a:ext cx="3963987" cy="25574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blinds(horizontal)">
                                      <p:cBhvr>
                                        <p:cTn id="7" dur="500"/>
                                        <p:tgtEl>
                                          <p:spTgt spid="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blinds(horizontal)">
                                      <p:cBhvr>
                                        <p:cTn id="1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159732" y="3140966"/>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九、企业档案信息</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93187"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4209" name="图片 1" descr="2019-10-10_162812"/>
          <p:cNvPicPr>
            <a:picLocks noChangeAspect="1"/>
          </p:cNvPicPr>
          <p:nvPr/>
        </p:nvPicPr>
        <p:blipFill>
          <a:blip r:embed="rId1"/>
          <a:stretch>
            <a:fillRect/>
          </a:stretch>
        </p:blipFill>
        <p:spPr>
          <a:xfrm>
            <a:off x="193675" y="1919288"/>
            <a:ext cx="8564563" cy="4437062"/>
          </a:xfrm>
          <a:prstGeom prst="rect">
            <a:avLst/>
          </a:prstGeom>
          <a:noFill/>
          <a:ln w="9525">
            <a:noFill/>
          </a:ln>
        </p:spPr>
      </p:pic>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828600" y="188638"/>
            <a:ext cx="6264696"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档案信息维护</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94212" name="矩形 5"/>
          <p:cNvSpPr/>
          <p:nvPr/>
        </p:nvSpPr>
        <p:spPr>
          <a:xfrm>
            <a:off x="684213" y="908050"/>
            <a:ext cx="7775575" cy="645160"/>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r>
              <a:rPr lang="zh-CN" altLang="zh-CN" b="1" dirty="0">
                <a:latin typeface="Arial" panose="020B0604020202020204" pitchFamily="34" charset="0"/>
                <a:ea typeface="宋体" panose="02010600030101010101" pitchFamily="2" charset="-122"/>
              </a:rPr>
              <a:t>此功能模块可用来查看企业信息，以及进行后续的纳税服务优化和平台密码设置等操作。</a:t>
            </a:r>
            <a:endParaRPr lang="zh-CN" altLang="en-US" b="1" dirty="0">
              <a:latin typeface="Arial" panose="020B0604020202020204" pitchFamily="34" charset="0"/>
              <a:ea typeface="宋体" panose="02010600030101010101" pitchFamily="2" charset="-122"/>
            </a:endParaRPr>
          </a:p>
        </p:txBody>
      </p:sp>
      <p:sp>
        <p:nvSpPr>
          <p:cNvPr id="94213" name="内容占位符 2"/>
          <p:cNvSpPr>
            <a:spLocks noGrp="1"/>
          </p:cNvSpPr>
          <p:nvPr>
            <p:ph idx="1" hasCustomPrompt="1"/>
          </p:nvPr>
        </p:nvSpPr>
        <p:spPr>
          <a:xfrm>
            <a:off x="5435600" y="2852738"/>
            <a:ext cx="2871788" cy="1284287"/>
          </a:xfrm>
        </p:spPr>
        <p:txBody>
          <a:bodyPr wrap="square" lIns="91440" tIns="45720" rIns="91440" bIns="45720" anchor="t"/>
          <a:p>
            <a:r>
              <a:rPr lang="zh-CN" altLang="en-US" sz="1600">
                <a:solidFill>
                  <a:srgbClr val="FF0000"/>
                </a:solidFill>
              </a:rPr>
              <a:t>档案显示不全等问题需要去税局综服操作。例如出口退税资格、增值税一般纳税人资格、成品油企业等未同步，携带税控设备，需税局版的综服平台加载档案！</a:t>
            </a:r>
            <a:endParaRPr lang="zh-CN" altLang="en-US" sz="1600">
              <a:solidFill>
                <a:srgbClr val="FF0000"/>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828600" y="188638"/>
            <a:ext cx="6264696"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档案信息维护</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pic>
        <p:nvPicPr>
          <p:cNvPr id="95235" name="图片 1" descr="2019-10-10_162812"/>
          <p:cNvPicPr>
            <a:picLocks noChangeAspect="1"/>
          </p:cNvPicPr>
          <p:nvPr/>
        </p:nvPicPr>
        <p:blipFill>
          <a:blip r:embed="rId1"/>
          <a:stretch>
            <a:fillRect/>
          </a:stretch>
        </p:blipFill>
        <p:spPr>
          <a:xfrm>
            <a:off x="369888" y="1649413"/>
            <a:ext cx="8564562" cy="4437062"/>
          </a:xfrm>
          <a:prstGeom prst="rect">
            <a:avLst/>
          </a:prstGeom>
          <a:noFill/>
          <a:ln w="9525">
            <a:noFill/>
          </a:ln>
        </p:spPr>
      </p:pic>
      <p:sp>
        <p:nvSpPr>
          <p:cNvPr id="3" name="椭圆形标注 8"/>
          <p:cNvSpPr/>
          <p:nvPr/>
        </p:nvSpPr>
        <p:spPr>
          <a:xfrm>
            <a:off x="3390900" y="3408363"/>
            <a:ext cx="2362200" cy="714375"/>
          </a:xfrm>
          <a:prstGeom prst="wedgeEllipseCallout">
            <a:avLst>
              <a:gd name="adj1" fmla="val -69976"/>
              <a:gd name="adj2" fmla="val -53963"/>
            </a:avLst>
          </a:prstGeom>
          <a:noFill/>
        </p:spPr>
        <p:style>
          <a:lnRef idx="2">
            <a:schemeClr val="accent6"/>
          </a:lnRef>
          <a:fillRef idx="1">
            <a:schemeClr val="lt1"/>
          </a:fillRef>
          <a:effectRef idx="0">
            <a:schemeClr val="accent6"/>
          </a:effectRef>
          <a:fontRef idx="minor">
            <a:schemeClr val="dk1"/>
          </a:fontRef>
        </p:style>
        <p:txBody>
          <a:bodyPr rtlCol="0" anchor="ctr"/>
          <a:p>
            <a:pPr algn="ctr" fontAlgn="auto">
              <a:spcBef>
                <a:spcPts val="0"/>
              </a:spcBef>
              <a:spcAft>
                <a:spcPts val="0"/>
              </a:spcAft>
            </a:pPr>
            <a:r>
              <a:rPr lang="zh-CN" altLang="en-US" b="1" strike="noStrike" noProof="1" dirty="0">
                <a:solidFill>
                  <a:schemeClr val="tx1"/>
                </a:solidFill>
              </a:rPr>
              <a:t>注意设置密码时的设置标准</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26626" name="TextBox 1"/>
          <p:cNvSpPr txBox="1"/>
          <p:nvPr/>
        </p:nvSpPr>
        <p:spPr>
          <a:xfrm>
            <a:off x="971550" y="2043113"/>
            <a:ext cx="4968875" cy="369887"/>
          </a:xfrm>
          <a:prstGeom prst="rect">
            <a:avLst/>
          </a:prstGeom>
          <a:noFill/>
          <a:ln w="9525">
            <a:noFill/>
          </a:ln>
        </p:spPr>
        <p:txBody>
          <a:bodyPr wrap="square" anchor="t">
            <a:spAutoFit/>
          </a:bodyPr>
          <a:p>
            <a:pPr eaLnBrk="0" hangingPunct="0"/>
            <a:endParaRPr lang="zh-CN" altLang="en-US" dirty="0">
              <a:latin typeface="Arial" panose="020B0604020202020204" pitchFamily="34" charset="0"/>
              <a:ea typeface="宋体" panose="02010600030101010101" pitchFamily="2" charset="-122"/>
            </a:endParaRPr>
          </a:p>
        </p:txBody>
      </p:sp>
      <p:sp>
        <p:nvSpPr>
          <p:cNvPr id="3" name="矩形 2"/>
          <p:cNvSpPr/>
          <p:nvPr/>
        </p:nvSpPr>
        <p:spPr>
          <a:xfrm>
            <a:off x="1259630" y="97468"/>
            <a:ext cx="1152128" cy="521970"/>
          </a:xfrm>
          <a:prstGeom prst="rect">
            <a:avLst/>
          </a:prstGeom>
        </p:spPr>
        <p:txBody>
          <a:bodyPr wrap="square">
            <a:spAutoFit/>
          </a:bodyPr>
          <a:lstStyle/>
          <a:p>
            <a:pPr eaLnBrk="1" fontAlgn="base" hangingPunct="1"/>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Arial" panose="020B0604020202020204" pitchFamily="34" charset="0"/>
                <a:ea typeface="微软雅黑" panose="020B0503020204020204" pitchFamily="34" charset="-122"/>
                <a:cs typeface="Arial" panose="020B0604020202020204" pitchFamily="34" charset="0"/>
              </a:rPr>
              <a:t>登录</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ea typeface="微软雅黑" panose="020B0503020204020204" pitchFamily="34" charset="-122"/>
              <a:cs typeface="Arial" panose="020B0604020202020204" pitchFamily="34" charset="0"/>
            </a:endParaRPr>
          </a:p>
        </p:txBody>
      </p:sp>
      <p:sp>
        <p:nvSpPr>
          <p:cNvPr id="26628" name="TextBox 6"/>
          <p:cNvSpPr txBox="1"/>
          <p:nvPr/>
        </p:nvSpPr>
        <p:spPr>
          <a:xfrm>
            <a:off x="585788" y="836613"/>
            <a:ext cx="5641975" cy="646112"/>
          </a:xfrm>
          <a:prstGeom prst="rect">
            <a:avLst/>
          </a:prstGeom>
          <a:noFill/>
          <a:ln w="9525">
            <a:noFill/>
          </a:ln>
        </p:spPr>
        <p:txBody>
          <a:bodyPr wrap="square" anchor="t">
            <a:spAutoFit/>
          </a:bodyPr>
          <a:p>
            <a:pPr eaLnBrk="0" hangingPunct="0"/>
            <a:r>
              <a:rPr lang="zh-CN" altLang="en-US" sz="3600" b="1" dirty="0">
                <a:latin typeface="Arial" panose="020B0604020202020204" pitchFamily="34" charset="0"/>
                <a:ea typeface="宋体" panose="02010600030101010101" pitchFamily="2" charset="-122"/>
              </a:rPr>
              <a:t>企业版登录界面</a:t>
            </a:r>
            <a:endParaRPr lang="zh-CN" altLang="en-US" sz="3600" b="1" dirty="0">
              <a:latin typeface="Arial" panose="020B0604020202020204" pitchFamily="34" charset="0"/>
              <a:ea typeface="宋体" panose="02010600030101010101" pitchFamily="2" charset="-122"/>
            </a:endParaRPr>
          </a:p>
        </p:txBody>
      </p:sp>
      <p:pic>
        <p:nvPicPr>
          <p:cNvPr id="26629" name="图片 8" descr="C:\Users\Lei\Desktop\文件\帮助&amp;操作手册\登录\1550559159(1).png1550559159(1)"/>
          <p:cNvPicPr/>
          <p:nvPr/>
        </p:nvPicPr>
        <p:blipFill>
          <a:blip r:embed="rId1"/>
          <a:stretch>
            <a:fillRect/>
          </a:stretch>
        </p:blipFill>
        <p:spPr>
          <a:xfrm>
            <a:off x="742950" y="1704975"/>
            <a:ext cx="7658100" cy="4362450"/>
          </a:xfrm>
          <a:prstGeom prst="rect">
            <a:avLst/>
          </a:prstGeom>
          <a:noFill/>
          <a:ln w="9525">
            <a:noFill/>
          </a:ln>
        </p:spPr>
      </p:pic>
      <p:sp>
        <p:nvSpPr>
          <p:cNvPr id="10" name="椭圆形标注 7"/>
          <p:cNvSpPr/>
          <p:nvPr/>
        </p:nvSpPr>
        <p:spPr>
          <a:xfrm rot="841485">
            <a:off x="6200775" y="3271838"/>
            <a:ext cx="2160588" cy="1227138"/>
          </a:xfrm>
          <a:prstGeom prst="wedgeEllipseCallout">
            <a:avLst>
              <a:gd name="adj1" fmla="val -31047"/>
              <a:gd name="adj2" fmla="val 55595"/>
            </a:avLst>
          </a:prstGeom>
          <a:noFill/>
        </p:spPr>
        <p:style>
          <a:lnRef idx="2">
            <a:schemeClr val="accent6"/>
          </a:lnRef>
          <a:fillRef idx="1">
            <a:schemeClr val="lt1"/>
          </a:fillRef>
          <a:effectRef idx="0">
            <a:schemeClr val="accent6"/>
          </a:effectRef>
          <a:fontRef idx="minor">
            <a:schemeClr val="dk1"/>
          </a:fontRef>
        </p:style>
        <p:txBody>
          <a:bodyPr rtlCol="0" anchor="ctr"/>
          <a:lstStyle/>
          <a:p>
            <a:pPr algn="ctr" fontAlgn="auto">
              <a:spcBef>
                <a:spcPts val="0"/>
              </a:spcBef>
              <a:spcAft>
                <a:spcPts val="0"/>
              </a:spcAft>
            </a:pPr>
            <a:r>
              <a:rPr lang="zh-CN" altLang="en-US" b="1" strike="noStrike" noProof="1" dirty="0">
                <a:solidFill>
                  <a:schemeClr val="tx1"/>
                </a:solidFill>
              </a:rPr>
              <a:t>首次登录需要安装安全控件！</a:t>
            </a:r>
            <a:endParaRPr lang="zh-CN" altLang="en-US" b="1" strike="noStrike" noProof="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ppt_x</p:attrName>
                                        </p:attrNameLst>
                                      </p:cBhvr>
                                      <p:tavLst>
                                        <p:tav tm="0">
                                          <p:val>
                                            <p:strVal val="#ppt_x"/>
                                          </p:val>
                                        </p:tav>
                                        <p:tav tm="100000">
                                          <p:val>
                                            <p:strVal val="#ppt_x"/>
                                          </p:val>
                                        </p:tav>
                                      </p:tavLst>
                                    </p:anim>
                                    <p:anim calcmode="lin" valueType="num">
                                      <p:cBhvr>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6" name="标题 1"/>
          <p:cNvSpPr txBox="1"/>
          <p:nvPr/>
        </p:nvSpPr>
        <p:spPr bwMode="auto">
          <a:xfrm>
            <a:off x="2159732" y="3140966"/>
            <a:ext cx="4824533"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宋体" panose="02010600030101010101" pitchFamily="2" charset="-122"/>
              </a:rPr>
              <a:t>十、退出系统</a:t>
            </a:r>
            <a:endParaRPr lang="zh-CN" altLang="en-US" sz="3600" b="1" strike="noStrike" noProof="1" dirty="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endParaRPr>
          </a:p>
        </p:txBody>
      </p:sp>
      <p:sp>
        <p:nvSpPr>
          <p:cNvPr id="96259" name="矩形 8"/>
          <p:cNvSpPr/>
          <p:nvPr/>
        </p:nvSpPr>
        <p:spPr>
          <a:xfrm>
            <a:off x="323850" y="1268413"/>
            <a:ext cx="8496300" cy="1754187"/>
          </a:xfrm>
          <a:prstGeom prst="rect">
            <a:avLst/>
          </a:prstGeom>
          <a:noFill/>
          <a:ln w="9525">
            <a:noFill/>
          </a:ln>
        </p:spPr>
        <p:txBody>
          <a:bodyPr wrap="square" anchor="t">
            <a:spAutoFit/>
          </a:bodyPr>
          <a:p>
            <a:pPr eaLnBrk="0" hangingPunct="0"/>
            <a:r>
              <a:rPr lang="en-US" altLang="zh-CN" dirty="0">
                <a:latin typeface="Arial" panose="020B0604020202020204" pitchFamily="34" charset="0"/>
                <a:ea typeface="宋体" panose="02010600030101010101" pitchFamily="2" charset="-122"/>
              </a:rPr>
              <a:t>      </a:t>
            </a:r>
            <a:endParaRPr lang="en-US" altLang="zh-CN" b="1" dirty="0">
              <a:latin typeface="Arial" panose="020B0604020202020204" pitchFamily="34" charset="0"/>
              <a:ea typeface="宋体" panose="02010600030101010101" pitchFamily="2" charset="-122"/>
            </a:endParaRPr>
          </a:p>
          <a:p>
            <a:pPr eaLnBrk="0" hangingPunct="0"/>
            <a:endParaRPr lang="en-US" altLang="zh-CN" b="1"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zh-CN"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a:p>
            <a:pPr eaLnBrk="0" hangingPunct="0"/>
            <a:endParaRPr lang="en-US" altLang="zh-CN" dirty="0">
              <a:latin typeface="Arial" panose="020B0604020202020204" pitchFamily="34" charset="0"/>
              <a:ea typeface="宋体" panose="02010600030101010101" pitchFamily="2"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灯片编号占位符 3"/>
          <p:cNvSpPr>
            <a:spLocks noGrp="1"/>
          </p:cNvSpPr>
          <p:nvPr>
            <p:ph type="sldNum" sz="quarter" idx="11"/>
          </p:nvPr>
        </p:nvSpPr>
        <p:spPr>
          <a:xfrm>
            <a:off x="6457950" y="6356350"/>
            <a:ext cx="2057400" cy="365125"/>
          </a:xfrm>
        </p:spPr>
        <p:txBody>
          <a:bodyPr lIns="91440" tIns="45720" rIns="91440" bIns="45720" rtlCol="0" anchor="ctr"/>
          <a:lstStyle/>
          <a:p>
            <a:pPr fontAlgn="base"/>
            <a:fld id="{30BB4309-5CF4-7A43-9260-0E49B022BF0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5" name="标题 1"/>
          <p:cNvSpPr txBox="1"/>
          <p:nvPr/>
        </p:nvSpPr>
        <p:spPr bwMode="auto">
          <a:xfrm>
            <a:off x="-1980728" y="192495"/>
            <a:ext cx="7488832" cy="34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scene3d>
              <a:camera prst="orthographicFront"/>
              <a:lightRig rig="threePt" dir="t"/>
            </a:scene3d>
          </a:bodyPr>
          <a:lstStyle>
            <a:lvl1pPr algn="ctr" rtl="0" eaLnBrk="0" fontAlgn="base" hangingPunct="0">
              <a:spcBef>
                <a:spcPct val="0"/>
              </a:spcBef>
              <a:spcAft>
                <a:spcPct val="0"/>
              </a:spcAft>
              <a:defRPr sz="4400" kern="1200">
                <a:solidFill>
                  <a:schemeClr val="tx1"/>
                </a:solidFill>
                <a:latin typeface="+mj-lt"/>
                <a:ea typeface="+mj-ea"/>
                <a:cs typeface="宋体" panose="02010600030101010101" pitchFamily="2" charset="-122"/>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fontAlgn="base"/>
            <a:r>
              <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cs typeface="宋体" panose="02010600030101010101" pitchFamily="2" charset="-122"/>
              </a:rPr>
              <a:t>退出系统</a:t>
            </a:r>
            <a:endParaRPr lang="zh-CN" altLang="en-US" sz="2800" b="1" strike="noStrike" noProof="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pitchFamily="34" charset="-122"/>
              <a:ea typeface="微软雅黑" panose="020B0503020204020204" pitchFamily="34" charset="-122"/>
            </a:endParaRPr>
          </a:p>
        </p:txBody>
      </p:sp>
      <p:sp>
        <p:nvSpPr>
          <p:cNvPr id="97283" name="矩形 5"/>
          <p:cNvSpPr/>
          <p:nvPr/>
        </p:nvSpPr>
        <p:spPr>
          <a:xfrm>
            <a:off x="684213" y="1052513"/>
            <a:ext cx="8280400" cy="369887"/>
          </a:xfrm>
          <a:prstGeom prst="rect">
            <a:avLst/>
          </a:prstGeom>
          <a:noFill/>
          <a:ln w="9525">
            <a:noFill/>
          </a:ln>
        </p:spPr>
        <p:txBody>
          <a:bodyPr wrap="square" anchor="t">
            <a:spAutoFit/>
          </a:bodyPr>
          <a:p>
            <a:pPr eaLnBrk="0" hangingPunct="0"/>
            <a:r>
              <a:rPr lang="zh-CN" altLang="zh-CN" b="1" dirty="0">
                <a:latin typeface="Arial" panose="020B0604020202020204" pitchFamily="34" charset="0"/>
                <a:ea typeface="宋体" panose="02010600030101010101" pitchFamily="2" charset="-122"/>
              </a:rPr>
              <a:t>用户在使用完本系统后，如要退出系统，点击主页面右上角的“退出”链接。</a:t>
            </a:r>
            <a:endParaRPr lang="zh-CN" altLang="zh-CN" b="1" dirty="0">
              <a:latin typeface="Arial" panose="020B0604020202020204" pitchFamily="34" charset="0"/>
              <a:ea typeface="宋体" panose="02010600030101010101" pitchFamily="2" charset="-122"/>
            </a:endParaRPr>
          </a:p>
        </p:txBody>
      </p:sp>
      <p:pic>
        <p:nvPicPr>
          <p:cNvPr id="97284" name="图片 1" descr="2019-10-10_162545"/>
          <p:cNvPicPr>
            <a:picLocks noChangeAspect="1"/>
          </p:cNvPicPr>
          <p:nvPr/>
        </p:nvPicPr>
        <p:blipFill>
          <a:blip r:embed="rId1"/>
          <a:stretch>
            <a:fillRect/>
          </a:stretch>
        </p:blipFill>
        <p:spPr>
          <a:xfrm>
            <a:off x="508000" y="1525588"/>
            <a:ext cx="8128000" cy="5065712"/>
          </a:xfrm>
          <a:prstGeom prst="rect">
            <a:avLst/>
          </a:prstGeom>
          <a:noFill/>
          <a:ln w="9525">
            <a:noFill/>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8305" name="Picture 8"/>
          <p:cNvPicPr>
            <a:picLocks noChangeAspect="1"/>
          </p:cNvPicPr>
          <p:nvPr/>
        </p:nvPicPr>
        <p:blipFill>
          <a:blip r:embed="rId1"/>
          <a:stretch>
            <a:fillRect/>
          </a:stretch>
        </p:blipFill>
        <p:spPr>
          <a:xfrm>
            <a:off x="1752600" y="1447800"/>
            <a:ext cx="5181600" cy="3452813"/>
          </a:xfrm>
          <a:prstGeom prst="rect">
            <a:avLst/>
          </a:prstGeom>
          <a:noFill/>
          <a:ln w="9525">
            <a:noFill/>
          </a:ln>
        </p:spPr>
      </p:pic>
    </p:spTree>
  </p:cSld>
  <p:clrMapOvr>
    <a:masterClrMapping/>
  </p:clrMapOvr>
</p:sld>
</file>

<file path=ppt/theme/theme1.xml><?xml version="1.0" encoding="utf-8"?>
<a:theme xmlns:a="http://schemas.openxmlformats.org/drawingml/2006/main" name="13_默认设计模板">
  <a:themeElements>
    <a:clrScheme name="1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3_默认设计模板">
      <a:majorFont>
        <a:latin typeface="黑体"/>
        <a:ea typeface="黑体"/>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13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3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8241</Words>
  <Application>WPS 演示</Application>
  <PresentationFormat>全屏显示(4:3)</PresentationFormat>
  <Paragraphs>875</Paragraphs>
  <Slides>92</Slides>
  <Notes>36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92</vt:i4>
      </vt:variant>
    </vt:vector>
  </HeadingPairs>
  <TitlesOfParts>
    <vt:vector size="105" baseType="lpstr">
      <vt:lpstr>Arial</vt:lpstr>
      <vt:lpstr>宋体</vt:lpstr>
      <vt:lpstr>Wingdings</vt:lpstr>
      <vt:lpstr>Calibri</vt:lpstr>
      <vt:lpstr>微软雅黑</vt:lpstr>
      <vt:lpstr>黑体</vt:lpstr>
      <vt:lpstr>Calibri</vt:lpstr>
      <vt:lpstr>Arial Rounded MT Bold</vt:lpstr>
      <vt:lpstr>Times New Roman</vt:lpstr>
      <vt:lpstr>仿宋_GB2312</vt:lpstr>
      <vt:lpstr>Arial Unicode MS</vt:lpstr>
      <vt:lpstr>仿宋</vt:lpstr>
      <vt:lpstr>13_默认设计模板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登陆注意点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抵扣勾选—发票抵扣勾选</vt:lpstr>
      <vt:lpstr>抵扣勾选—发票抵扣勾选</vt:lpstr>
      <vt:lpstr>抵扣勾选—发票抵扣勾选</vt:lpstr>
      <vt:lpstr>抵扣勾选—发票抵扣勾选</vt:lpstr>
      <vt:lpstr>抵扣勾选—发票抵扣勾选</vt:lpstr>
      <vt:lpstr>抵扣勾选—发票抵扣勾选</vt:lpstr>
      <vt:lpstr>抵扣勾选—发票抵扣勾选</vt:lpstr>
      <vt:lpstr>抵扣勾选—发票抵扣勾选</vt:lpstr>
      <vt:lpstr>抵扣勾选—发票抵扣勾选</vt:lpstr>
      <vt:lpstr>PowerPoint 演示文稿</vt:lpstr>
      <vt:lpstr>抵扣勾选—发票批量抵扣勾选</vt:lpstr>
      <vt:lpstr>PowerPoint 演示文稿</vt:lpstr>
      <vt:lpstr>PowerPoint 演示文稿</vt:lpstr>
      <vt:lpstr>PowerPoint 演示文稿</vt:lpstr>
      <vt:lpstr>PowerPoint 演示文稿</vt:lpstr>
      <vt:lpstr>PowerPoint 演示文稿</vt:lpstr>
      <vt:lpstr>PowerPoint 演示文稿</vt:lpstr>
      <vt:lpstr>抵扣勾选—抵扣勾选统计</vt:lpstr>
      <vt:lpstr>PowerPoint 演示文稿</vt:lpstr>
      <vt:lpstr>抵扣勾选—抵扣勾选统计</vt:lpstr>
      <vt:lpstr>PowerPoint 演示文稿</vt:lpstr>
      <vt:lpstr>抵扣勾选—抵扣勾选统计</vt:lpstr>
      <vt:lpstr>抵扣勾选—抵扣勾选统计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退税勾选操作流程</vt:lpstr>
      <vt:lpstr>PowerPoint 演示文稿</vt:lpstr>
      <vt:lpstr>PowerPoint 演示文稿</vt:lpstr>
      <vt:lpstr>PowerPoint 演示文稿</vt:lpstr>
      <vt:lpstr>PowerPoint 演示文稿</vt:lpstr>
      <vt:lpstr>代办退税勾选操作流程</vt:lpstr>
      <vt:lpstr>代办退税勾选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orange</dc:creator>
  <cp:lastModifiedBy>戴穗勤</cp:lastModifiedBy>
  <cp:revision>413</cp:revision>
  <cp:lastPrinted>2113-01-01T00:00:00Z</cp:lastPrinted>
  <dcterms:created xsi:type="dcterms:W3CDTF">2113-01-01T00:00:00Z</dcterms:created>
  <dcterms:modified xsi:type="dcterms:W3CDTF">2019-10-12T01:57:27Z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2052-10.8.0.6018</vt:lpwstr>
  </property>
</Properties>
</file>