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4" r:id="rId3"/>
    <p:sldId id="328" r:id="rId5"/>
    <p:sldId id="360" r:id="rId6"/>
    <p:sldId id="361" r:id="rId7"/>
    <p:sldId id="259" r:id="rId8"/>
    <p:sldId id="438" r:id="rId9"/>
    <p:sldId id="309" r:id="rId10"/>
    <p:sldId id="386" r:id="rId11"/>
    <p:sldId id="329" r:id="rId12"/>
    <p:sldId id="389" r:id="rId13"/>
    <p:sldId id="388" r:id="rId14"/>
    <p:sldId id="416" r:id="rId15"/>
    <p:sldId id="417" r:id="rId16"/>
    <p:sldId id="418" r:id="rId17"/>
    <p:sldId id="419" r:id="rId18"/>
    <p:sldId id="420" r:id="rId19"/>
    <p:sldId id="387" r:id="rId20"/>
    <p:sldId id="312" r:id="rId21"/>
    <p:sldId id="391" r:id="rId22"/>
    <p:sldId id="392" r:id="rId23"/>
    <p:sldId id="393" r:id="rId24"/>
    <p:sldId id="330" r:id="rId25"/>
    <p:sldId id="430" r:id="rId26"/>
    <p:sldId id="431" r:id="rId27"/>
    <p:sldId id="432" r:id="rId28"/>
    <p:sldId id="433" r:id="rId29"/>
    <p:sldId id="331" r:id="rId30"/>
    <p:sldId id="348" r:id="rId31"/>
  </p:sldIdLst>
  <p:sldSz cx="9144000" cy="5143500" type="screen16x9"/>
  <p:notesSz cx="6858000" cy="9144000"/>
  <p:custDataLst>
    <p:tags r:id="rId36"/>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77448C"/>
    <a:srgbClr val="595959"/>
    <a:srgbClr val="FFBF53"/>
    <a:srgbClr val="FF99FF"/>
    <a:srgbClr val="F7F8FA"/>
    <a:srgbClr val="CDCDCD"/>
    <a:srgbClr val="E2E2E2"/>
    <a:srgbClr val="EAEAEA"/>
    <a:srgbClr val="F7F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76" autoAdjust="0"/>
    <p:restoredTop sz="96233" autoAdjust="0"/>
  </p:normalViewPr>
  <p:slideViewPr>
    <p:cSldViewPr snapToGrid="0" showGuides="1">
      <p:cViewPr varScale="1">
        <p:scale>
          <a:sx n="150" d="100"/>
          <a:sy n="150" d="100"/>
        </p:scale>
        <p:origin x="924" y="108"/>
      </p:cViewPr>
      <p:guideLst>
        <p:guide pos="7327"/>
        <p:guide orient="horz" pos="1989"/>
        <p:guide orient="horz" pos="3888"/>
        <p:guide orient="horz" pos="1359"/>
        <p:guide orient="horz" pos="2900"/>
        <p:guide pos="5500"/>
        <p:guide pos="2919"/>
      </p:guideLst>
    </p:cSldViewPr>
  </p:slideViewPr>
  <p:notesTextViewPr>
    <p:cViewPr>
      <p:scale>
        <a:sx n="75" d="100"/>
        <a:sy n="75"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4.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28D13-26FC-4530-9D3A-9D0CA85A8CB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9B631-81E8-4019-838E-748D95B6835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C9B631-81E8-4019-838E-748D95B6835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C9B631-81E8-4019-838E-748D95B6835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C9B631-81E8-4019-838E-748D95B6835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C9B631-81E8-4019-838E-748D95B6835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C9B631-81E8-4019-838E-748D95B6835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C9B631-81E8-4019-838E-748D95B6835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C9B631-81E8-4019-838E-748D95B6835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C9B631-81E8-4019-838E-748D95B6835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C9B631-81E8-4019-838E-748D95B6835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C9B631-81E8-4019-838E-748D95B6835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C9B631-81E8-4019-838E-748D95B6835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失约后，需在规定时间内向税务人员提出申请，由税务人员进行失约激活，重新视频连接进行远程办理。</a:t>
            </a:r>
            <a:endParaRPr lang="en-US" altLang="zh-CN" dirty="0"/>
          </a:p>
          <a:p>
            <a:r>
              <a:rPr lang="zh-CN" altLang="en-US" dirty="0"/>
              <a:t>弃号后，需在规定时间内由纳税人在“我的待办”点击“弃号激活”，进入队列等待重新连接视频远程办理。</a:t>
            </a:r>
            <a:endParaRPr lang="zh-CN" altLang="en-US" dirty="0"/>
          </a:p>
        </p:txBody>
      </p:sp>
      <p:sp>
        <p:nvSpPr>
          <p:cNvPr id="4" name="灯片编号占位符 3"/>
          <p:cNvSpPr>
            <a:spLocks noGrp="1"/>
          </p:cNvSpPr>
          <p:nvPr>
            <p:ph type="sldNum" sz="quarter" idx="5"/>
          </p:nvPr>
        </p:nvSpPr>
        <p:spPr/>
        <p:txBody>
          <a:bodyPr/>
          <a:lstStyle/>
          <a:p>
            <a:fld id="{CC29AC7D-743C-4B01-AB2C-BF3B9B334F7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20482" name="图片 10" descr="新税徽.png"/>
          <p:cNvPicPr>
            <a:picLocks noChangeAspect="1"/>
          </p:cNvPicPr>
          <p:nvPr userDrawn="1"/>
        </p:nvPicPr>
        <p:blipFill>
          <a:blip r:embed="rId2"/>
          <a:stretch>
            <a:fillRect/>
          </a:stretch>
        </p:blipFill>
        <p:spPr>
          <a:xfrm>
            <a:off x="8260715" y="6985"/>
            <a:ext cx="855345" cy="855345"/>
          </a:xfrm>
          <a:prstGeom prst="rect">
            <a:avLst/>
          </a:prstGeom>
          <a:noFill/>
          <a:ln w="9525">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20482" name="图片 10" descr="新税徽.png"/>
          <p:cNvPicPr>
            <a:picLocks noChangeAspect="1"/>
          </p:cNvPicPr>
          <p:nvPr userDrawn="1"/>
        </p:nvPicPr>
        <p:blipFill>
          <a:blip r:embed="rId2"/>
          <a:stretch>
            <a:fillRect/>
          </a:stretch>
        </p:blipFill>
        <p:spPr>
          <a:xfrm>
            <a:off x="8260715" y="6985"/>
            <a:ext cx="855345" cy="855345"/>
          </a:xfrm>
          <a:prstGeom prst="rect">
            <a:avLst/>
          </a:prstGeom>
          <a:noFill/>
          <a:ln w="9525">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20482" name="图片 10" descr="新税徽.png"/>
          <p:cNvPicPr>
            <a:picLocks noChangeAspect="1"/>
          </p:cNvPicPr>
          <p:nvPr userDrawn="1"/>
        </p:nvPicPr>
        <p:blipFill>
          <a:blip r:embed="rId2"/>
          <a:stretch>
            <a:fillRect/>
          </a:stretch>
        </p:blipFill>
        <p:spPr>
          <a:xfrm>
            <a:off x="8260715" y="6985"/>
            <a:ext cx="855345" cy="855345"/>
          </a:xfrm>
          <a:prstGeom prst="rect">
            <a:avLst/>
          </a:prstGeom>
          <a:noFill/>
          <a:ln w="9525">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0482" name="图片 10" descr="新税徽.png"/>
          <p:cNvPicPr>
            <a:picLocks noChangeAspect="1"/>
          </p:cNvPicPr>
          <p:nvPr userDrawn="1"/>
        </p:nvPicPr>
        <p:blipFill>
          <a:blip r:embed="rId2"/>
          <a:stretch>
            <a:fillRect/>
          </a:stretch>
        </p:blipFill>
        <p:spPr>
          <a:xfrm>
            <a:off x="8260715" y="6985"/>
            <a:ext cx="855345" cy="855345"/>
          </a:xfrm>
          <a:prstGeom prst="rect">
            <a:avLst/>
          </a:prstGeom>
          <a:noFill/>
          <a:ln w="9525">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20482" name="图片 10" descr="新税徽.png"/>
          <p:cNvPicPr>
            <a:picLocks noChangeAspect="1"/>
          </p:cNvPicPr>
          <p:nvPr userDrawn="1"/>
        </p:nvPicPr>
        <p:blipFill>
          <a:blip r:embed="rId2"/>
          <a:stretch>
            <a:fillRect/>
          </a:stretch>
        </p:blipFill>
        <p:spPr>
          <a:xfrm>
            <a:off x="8260715" y="6985"/>
            <a:ext cx="855345" cy="855345"/>
          </a:xfrm>
          <a:prstGeom prst="rect">
            <a:avLst/>
          </a:prstGeom>
          <a:noFill/>
          <a:ln w="9525">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20482" name="图片 10" descr="新税徽.png"/>
          <p:cNvPicPr>
            <a:picLocks noChangeAspect="1"/>
          </p:cNvPicPr>
          <p:nvPr userDrawn="1"/>
        </p:nvPicPr>
        <p:blipFill>
          <a:blip r:embed="rId2"/>
          <a:stretch>
            <a:fillRect/>
          </a:stretch>
        </p:blipFill>
        <p:spPr>
          <a:xfrm>
            <a:off x="8260715" y="6985"/>
            <a:ext cx="855345" cy="855345"/>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20482" name="图片 10" descr="新税徽.png"/>
          <p:cNvPicPr>
            <a:picLocks noChangeAspect="1"/>
          </p:cNvPicPr>
          <p:nvPr userDrawn="1"/>
        </p:nvPicPr>
        <p:blipFill>
          <a:blip r:embed="rId2"/>
          <a:stretch>
            <a:fillRect/>
          </a:stretch>
        </p:blipFill>
        <p:spPr>
          <a:xfrm>
            <a:off x="8260715" y="6985"/>
            <a:ext cx="855345" cy="855345"/>
          </a:xfrm>
          <a:prstGeom prst="rect">
            <a:avLst/>
          </a:prstGeom>
          <a:noFill/>
          <a:ln w="9525">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20482" name="图片 10" descr="新税徽.png"/>
          <p:cNvPicPr>
            <a:picLocks noChangeAspect="1"/>
          </p:cNvPicPr>
          <p:nvPr userDrawn="1"/>
        </p:nvPicPr>
        <p:blipFill>
          <a:blip r:embed="rId2"/>
          <a:stretch>
            <a:fillRect/>
          </a:stretch>
        </p:blipFill>
        <p:spPr>
          <a:xfrm>
            <a:off x="8260715" y="6985"/>
            <a:ext cx="855345" cy="855345"/>
          </a:xfrm>
          <a:prstGeom prst="rect">
            <a:avLst/>
          </a:prstGeom>
          <a:noFill/>
          <a:ln w="9525">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20482" name="图片 10" descr="新税徽.png"/>
          <p:cNvPicPr>
            <a:picLocks noChangeAspect="1"/>
          </p:cNvPicPr>
          <p:nvPr userDrawn="1"/>
        </p:nvPicPr>
        <p:blipFill>
          <a:blip r:embed="rId2"/>
          <a:stretch>
            <a:fillRect/>
          </a:stretch>
        </p:blipFill>
        <p:spPr>
          <a:xfrm>
            <a:off x="8260715" y="6985"/>
            <a:ext cx="855345" cy="855345"/>
          </a:xfrm>
          <a:prstGeom prst="rect">
            <a:avLst/>
          </a:prstGeom>
          <a:noFill/>
          <a:ln w="9525">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25" y="773443"/>
            <a:ext cx="7434551"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4425042" y="4838923"/>
            <a:ext cx="293917" cy="1650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a:solidFill>
                <a:prstClr val="black">
                  <a:tint val="75000"/>
                </a:prstClr>
              </a:solidFill>
            </a:endParaRPr>
          </a:p>
        </p:txBody>
      </p:sp>
      <p:sp>
        <p:nvSpPr>
          <p:cNvPr id="9" name="灯片编号占位符 8"/>
          <p:cNvSpPr>
            <a:spLocks noGrp="1"/>
          </p:cNvSpPr>
          <p:nvPr>
            <p:ph type="sldNum" sz="quarter" idx="12"/>
          </p:nvPr>
        </p:nvSpPr>
        <p:spPr>
          <a:xfrm>
            <a:off x="3505200" y="4797170"/>
            <a:ext cx="2133600" cy="273844"/>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20482" name="图片 10" descr="新税徽.png"/>
          <p:cNvPicPr>
            <a:picLocks noChangeAspect="1"/>
          </p:cNvPicPr>
          <p:nvPr userDrawn="1"/>
        </p:nvPicPr>
        <p:blipFill>
          <a:blip r:embed="rId2"/>
          <a:stretch>
            <a:fillRect/>
          </a:stretch>
        </p:blipFill>
        <p:spPr>
          <a:xfrm>
            <a:off x="8260715" y="6985"/>
            <a:ext cx="855345" cy="855345"/>
          </a:xfrm>
          <a:prstGeom prst="rect">
            <a:avLst/>
          </a:prstGeom>
          <a:noFill/>
          <a:ln w="9525">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0482" name="图片 10" descr="新税徽.png"/>
          <p:cNvPicPr>
            <a:picLocks noChangeAspect="1"/>
          </p:cNvPicPr>
          <p:nvPr userDrawn="1"/>
        </p:nvPicPr>
        <p:blipFill>
          <a:blip r:embed="rId2"/>
          <a:stretch>
            <a:fillRect/>
          </a:stretch>
        </p:blipFill>
        <p:spPr>
          <a:xfrm>
            <a:off x="8260715" y="6985"/>
            <a:ext cx="855345" cy="855345"/>
          </a:xfrm>
          <a:prstGeom prst="rect">
            <a:avLst/>
          </a:prstGeom>
          <a:noFill/>
          <a:ln w="9525">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20482" name="图片 10" descr="新税徽.png"/>
          <p:cNvPicPr>
            <a:picLocks noChangeAspect="1"/>
          </p:cNvPicPr>
          <p:nvPr userDrawn="1"/>
        </p:nvPicPr>
        <p:blipFill>
          <a:blip r:embed="rId2"/>
          <a:stretch>
            <a:fillRect/>
          </a:stretch>
        </p:blipFill>
        <p:spPr>
          <a:xfrm>
            <a:off x="8260715" y="6985"/>
            <a:ext cx="855345" cy="855345"/>
          </a:xfrm>
          <a:prstGeom prst="rect">
            <a:avLst/>
          </a:prstGeom>
          <a:noFill/>
          <a:ln w="9525">
            <a:noFill/>
          </a:ln>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12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12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3.xml"/><Relationship Id="rId2" Type="http://schemas.openxmlformats.org/officeDocument/2006/relationships/tags" Target="../tags/tag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hyperlink" Target="V-Tax&#22478;&#20065;&#23621;&#27665;&#22522;&#26412;&#20445;&#38505;&#25805;&#20316;&#25351;&#24341;.doc"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GIF"/><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4f03ff260e3533ffa5275e1c9321eb72"/>
          <p:cNvPicPr>
            <a:picLocks noChangeAspect="1"/>
          </p:cNvPicPr>
          <p:nvPr/>
        </p:nvPicPr>
        <p:blipFill>
          <a:blip r:embed="rId1"/>
          <a:stretch>
            <a:fillRect/>
          </a:stretch>
        </p:blipFill>
        <p:spPr>
          <a:xfrm>
            <a:off x="-1391285" y="899795"/>
            <a:ext cx="10535285" cy="6440170"/>
          </a:xfrm>
          <a:prstGeom prst="rect">
            <a:avLst/>
          </a:prstGeom>
        </p:spPr>
      </p:pic>
      <p:sp>
        <p:nvSpPr>
          <p:cNvPr id="13" name="TextBox 42"/>
          <p:cNvSpPr txBox="1"/>
          <p:nvPr/>
        </p:nvSpPr>
        <p:spPr>
          <a:xfrm>
            <a:off x="667385" y="1620520"/>
            <a:ext cx="7992110" cy="622300"/>
          </a:xfrm>
          <a:prstGeom prst="rect">
            <a:avLst/>
          </a:prstGeom>
          <a:noFill/>
        </p:spPr>
        <p:txBody>
          <a:bodyPr wrap="square" lIns="68580" tIns="34290" rIns="68580" bIns="34290" rtlCol="0">
            <a:spAutoFit/>
          </a:bodyPr>
          <a:lstStyle/>
          <a:p>
            <a:pPr algn="ctr">
              <a:defRPr/>
            </a:pPr>
            <a:r>
              <a:rPr sz="36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V-Tax办税——足不出户，省心省力</a:t>
            </a:r>
            <a:endParaRPr sz="36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5320030" y="3128010"/>
            <a:ext cx="2444115" cy="368300"/>
          </a:xfrm>
          <a:prstGeom prst="rect">
            <a:avLst/>
          </a:prstGeom>
          <a:noFill/>
        </p:spPr>
        <p:txBody>
          <a:bodyPr wrap="none" rtlCol="0">
            <a:spAutoFit/>
          </a:bodyPr>
          <a:p>
            <a:r>
              <a:rPr lang="zh-CN" altLang="en-US" sz="1800" b="1">
                <a:solidFill>
                  <a:schemeClr val="tx1"/>
                </a:solidFill>
                <a:latin typeface="+mn-ea"/>
                <a:cs typeface="+mn-ea"/>
              </a:rPr>
              <a:t>纳税服务中心</a:t>
            </a:r>
            <a:r>
              <a:rPr lang="en-US" altLang="zh-CN" sz="1800" b="1">
                <a:solidFill>
                  <a:schemeClr val="tx1"/>
                </a:solidFill>
                <a:latin typeface="+mn-ea"/>
                <a:cs typeface="+mn-ea"/>
              </a:rPr>
              <a:t>   </a:t>
            </a:r>
            <a:r>
              <a:rPr lang="zh-CN" altLang="en-US" sz="1800" b="1">
                <a:solidFill>
                  <a:schemeClr val="tx1"/>
                </a:solidFill>
                <a:latin typeface="+mn-ea"/>
                <a:cs typeface="+mn-ea"/>
              </a:rPr>
              <a:t>刘莹莹</a:t>
            </a:r>
            <a:endParaRPr lang="zh-CN" altLang="en-US" sz="1800" b="1">
              <a:solidFill>
                <a:schemeClr val="tx1"/>
              </a:solidFill>
              <a:latin typeface="+mn-ea"/>
              <a:cs typeface="+mn-ea"/>
            </a:endParaRPr>
          </a:p>
        </p:txBody>
      </p:sp>
    </p:spTree>
    <p:custDataLst>
      <p:tags r:id="rId2"/>
    </p:custDataLst>
  </p:cSld>
  <p:clrMapOvr>
    <a:masterClrMapping/>
  </p:clrMapOvr>
  <p:transition spd="slow">
    <p:fade/>
  </p:transition>
  <p:timing>
    <p:tnLst>
      <p:par>
        <p:cTn id="1" dur="indefinite" restart="never" nodeType="tmRoot"/>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0" y="-864394"/>
            <a:ext cx="10865643" cy="7243763"/>
          </a:xfrm>
          <a:prstGeom prst="rect">
            <a:avLst/>
          </a:prstGeom>
        </p:spPr>
      </p:pic>
      <p:sp>
        <p:nvSpPr>
          <p:cNvPr id="5" name="矩形 4"/>
          <p:cNvSpPr/>
          <p:nvPr/>
        </p:nvSpPr>
        <p:spPr>
          <a:xfrm>
            <a:off x="2" y="-251954"/>
            <a:ext cx="9143999" cy="5829300"/>
          </a:xfrm>
          <a:prstGeom prst="rect">
            <a:avLst/>
          </a:prstGeom>
          <a:gradFill flip="none" rotWithShape="1">
            <a:gsLst>
              <a:gs pos="76000">
                <a:srgbClr val="1D78FA">
                  <a:lumMod val="75000"/>
                  <a:alpha val="0"/>
                </a:srgbClr>
              </a:gs>
              <a:gs pos="1000">
                <a:srgbClr val="1D78FA"/>
              </a:gs>
            </a:gsLst>
            <a:lin ang="0" scaled="1"/>
            <a:tileRect/>
          </a:gra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sp>
        <p:nvSpPr>
          <p:cNvPr id="8" name="矩形 7"/>
          <p:cNvSpPr/>
          <p:nvPr/>
        </p:nvSpPr>
        <p:spPr>
          <a:xfrm>
            <a:off x="1180368" y="871538"/>
            <a:ext cx="76932" cy="3674086"/>
          </a:xfrm>
          <a:prstGeom prst="rect">
            <a:avLst/>
          </a:prstGeom>
          <a:gradFill flip="none" rotWithShape="1">
            <a:gsLst>
              <a:gs pos="100000">
                <a:schemeClr val="bg1"/>
              </a:gs>
              <a:gs pos="1000">
                <a:schemeClr val="bg1">
                  <a:alpha val="0"/>
                </a:schemeClr>
              </a:gs>
            </a:gsLst>
            <a:lin ang="5400000" scaled="1"/>
            <a:tileRect/>
          </a:gra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dirty="0">
              <a:solidFill>
                <a:prstClr val="white"/>
              </a:solidFill>
              <a:latin typeface="Roboto Regular"/>
              <a:ea typeface="思源黑体 CN Regular"/>
            </a:endParaRPr>
          </a:p>
        </p:txBody>
      </p:sp>
      <p:sp>
        <p:nvSpPr>
          <p:cNvPr id="6" name="矩形 5"/>
          <p:cNvSpPr/>
          <p:nvPr/>
        </p:nvSpPr>
        <p:spPr>
          <a:xfrm>
            <a:off x="491629" y="309994"/>
            <a:ext cx="2670363" cy="460375"/>
          </a:xfrm>
          <a:prstGeom prst="rect">
            <a:avLst/>
          </a:prstGeom>
        </p:spPr>
        <p:txBody>
          <a:bodyPr wrap="square">
            <a:spAutoFit/>
          </a:bodyPr>
          <a:lstStyle/>
          <a:p>
            <a:r>
              <a:rPr lang="zh-CN" altLang="en-US" sz="2400" dirty="0">
                <a:solidFill>
                  <a:prstClr val="white"/>
                </a:solidFill>
                <a:latin typeface="思源黑体 CN Bold"/>
                <a:ea typeface="思源黑体 CN Bold"/>
              </a:rPr>
              <a:t>纳税人端服务流程</a:t>
            </a:r>
            <a:endParaRPr lang="zh-CN" altLang="en-US" sz="2400" dirty="0">
              <a:solidFill>
                <a:prstClr val="white"/>
              </a:solidFill>
              <a:latin typeface="思源黑体 CN Bold"/>
              <a:ea typeface="思源黑体 CN Bold"/>
            </a:endParaRPr>
          </a:p>
        </p:txBody>
      </p:sp>
      <p:grpSp>
        <p:nvGrpSpPr>
          <p:cNvPr id="17" name="组合 16"/>
          <p:cNvGrpSpPr/>
          <p:nvPr/>
        </p:nvGrpSpPr>
        <p:grpSpPr>
          <a:xfrm>
            <a:off x="1128438" y="1198228"/>
            <a:ext cx="217884" cy="217885"/>
            <a:chOff x="1504584" y="1597637"/>
            <a:chExt cx="290512" cy="290513"/>
          </a:xfrm>
        </p:grpSpPr>
        <p:sp>
          <p:nvSpPr>
            <p:cNvPr id="10" name="椭圆 9"/>
            <p:cNvSpPr/>
            <p:nvPr/>
          </p:nvSpPr>
          <p:spPr>
            <a:xfrm>
              <a:off x="1504584" y="1597637"/>
              <a:ext cx="290512" cy="290513"/>
            </a:xfrm>
            <a:prstGeom prst="ellipse">
              <a:avLst/>
            </a:prstGeom>
            <a:gradFill>
              <a:gsLst>
                <a:gs pos="100000">
                  <a:schemeClr val="bg1">
                    <a:alpha val="3000"/>
                  </a:schemeClr>
                </a:gs>
                <a:gs pos="1000">
                  <a:schemeClr val="bg1">
                    <a:lumMod val="65000"/>
                    <a:lumOff val="35000"/>
                    <a:alpha val="73000"/>
                  </a:schemeClr>
                </a:gs>
              </a:gsLst>
              <a:lin ang="2700000" scaled="1"/>
            </a:gra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sp>
          <p:nvSpPr>
            <p:cNvPr id="9" name="椭圆 8"/>
            <p:cNvSpPr/>
            <p:nvPr/>
          </p:nvSpPr>
          <p:spPr>
            <a:xfrm>
              <a:off x="1528962" y="1622124"/>
              <a:ext cx="230400" cy="229931"/>
            </a:xfrm>
            <a:prstGeom prst="ellipse">
              <a:avLst/>
            </a:prstGeom>
            <a:solidFill>
              <a:schemeClr val="bg1"/>
            </a:solidFill>
            <a:ln w="12700" cap="flat" cmpd="sng" algn="ctr">
              <a:noFill/>
              <a:prstDash val="solid"/>
              <a:miter lim="800000"/>
            </a:ln>
            <a:effectLst>
              <a:outerShdw blurRad="1270000" dist="850900" dir="8100000" sx="75000" sy="75000" algn="tr" rotWithShape="0">
                <a:prstClr val="black">
                  <a:alpha val="40000"/>
                </a:prstClr>
              </a:outerShdw>
              <a:softEdge rad="25400"/>
            </a:effectLst>
          </p:spPr>
          <p:txBody>
            <a:bodyPr rtlCol="0" anchor="ctr"/>
            <a:lstStyle/>
            <a:p>
              <a:pPr algn="ctr"/>
              <a:endParaRPr lang="zh-CN" altLang="en-US" sz="1050" kern="0" dirty="0">
                <a:solidFill>
                  <a:prstClr val="white"/>
                </a:solidFill>
                <a:latin typeface="Roboto Regular"/>
                <a:ea typeface="思源黑体 CN Regular"/>
              </a:endParaRPr>
            </a:p>
          </p:txBody>
        </p:sp>
      </p:grpSp>
      <p:grpSp>
        <p:nvGrpSpPr>
          <p:cNvPr id="18" name="组合 17"/>
          <p:cNvGrpSpPr/>
          <p:nvPr/>
        </p:nvGrpSpPr>
        <p:grpSpPr>
          <a:xfrm>
            <a:off x="1128438" y="1884130"/>
            <a:ext cx="217884" cy="217885"/>
            <a:chOff x="1504584" y="1597637"/>
            <a:chExt cx="290512" cy="290513"/>
          </a:xfrm>
        </p:grpSpPr>
        <p:sp>
          <p:nvSpPr>
            <p:cNvPr id="19" name="椭圆 18"/>
            <p:cNvSpPr/>
            <p:nvPr/>
          </p:nvSpPr>
          <p:spPr>
            <a:xfrm>
              <a:off x="1504584" y="1597637"/>
              <a:ext cx="290512" cy="290513"/>
            </a:xfrm>
            <a:prstGeom prst="ellipse">
              <a:avLst/>
            </a:prstGeom>
            <a:gradFill>
              <a:gsLst>
                <a:gs pos="100000">
                  <a:schemeClr val="bg1">
                    <a:alpha val="3000"/>
                  </a:schemeClr>
                </a:gs>
                <a:gs pos="1000">
                  <a:schemeClr val="bg1">
                    <a:lumMod val="65000"/>
                    <a:lumOff val="35000"/>
                    <a:alpha val="73000"/>
                  </a:schemeClr>
                </a:gs>
              </a:gsLst>
              <a:lin ang="2700000" scaled="1"/>
            </a:gra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sp>
          <p:nvSpPr>
            <p:cNvPr id="20" name="椭圆 19"/>
            <p:cNvSpPr/>
            <p:nvPr/>
          </p:nvSpPr>
          <p:spPr>
            <a:xfrm>
              <a:off x="1528962" y="1622124"/>
              <a:ext cx="230400" cy="229931"/>
            </a:xfrm>
            <a:prstGeom prst="ellipse">
              <a:avLst/>
            </a:prstGeom>
            <a:solidFill>
              <a:schemeClr val="bg1"/>
            </a:solidFill>
            <a:ln w="12700" cap="flat" cmpd="sng" algn="ctr">
              <a:noFill/>
              <a:prstDash val="solid"/>
              <a:miter lim="800000"/>
            </a:ln>
            <a:effectLst>
              <a:outerShdw blurRad="1270000" dist="850900" dir="8100000" sx="75000" sy="75000" algn="tr" rotWithShape="0">
                <a:prstClr val="black">
                  <a:alpha val="40000"/>
                </a:prstClr>
              </a:outerShdw>
              <a:softEdge rad="25400"/>
            </a:effectLst>
          </p:spPr>
          <p:txBody>
            <a:bodyPr rtlCol="0" anchor="ctr"/>
            <a:lstStyle/>
            <a:p>
              <a:pPr algn="ctr"/>
              <a:endParaRPr lang="zh-CN" altLang="en-US" sz="1050" kern="0" dirty="0">
                <a:solidFill>
                  <a:prstClr val="white"/>
                </a:solidFill>
                <a:latin typeface="Roboto Regular"/>
                <a:ea typeface="思源黑体 CN Regular"/>
              </a:endParaRPr>
            </a:p>
          </p:txBody>
        </p:sp>
      </p:grpSp>
      <p:grpSp>
        <p:nvGrpSpPr>
          <p:cNvPr id="21" name="组合 20"/>
          <p:cNvGrpSpPr/>
          <p:nvPr/>
        </p:nvGrpSpPr>
        <p:grpSpPr>
          <a:xfrm>
            <a:off x="1128438" y="2570032"/>
            <a:ext cx="217884" cy="217885"/>
            <a:chOff x="1504584" y="1597637"/>
            <a:chExt cx="290512" cy="290513"/>
          </a:xfrm>
        </p:grpSpPr>
        <p:sp>
          <p:nvSpPr>
            <p:cNvPr id="22" name="椭圆 21"/>
            <p:cNvSpPr/>
            <p:nvPr/>
          </p:nvSpPr>
          <p:spPr>
            <a:xfrm>
              <a:off x="1504584" y="1597637"/>
              <a:ext cx="290512" cy="290513"/>
            </a:xfrm>
            <a:prstGeom prst="ellipse">
              <a:avLst/>
            </a:prstGeom>
            <a:gradFill>
              <a:gsLst>
                <a:gs pos="100000">
                  <a:schemeClr val="bg1">
                    <a:alpha val="3000"/>
                  </a:schemeClr>
                </a:gs>
                <a:gs pos="1000">
                  <a:schemeClr val="bg1">
                    <a:lumMod val="65000"/>
                    <a:lumOff val="35000"/>
                    <a:alpha val="73000"/>
                  </a:schemeClr>
                </a:gs>
              </a:gsLst>
              <a:lin ang="2700000" scaled="1"/>
            </a:gra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sp>
          <p:nvSpPr>
            <p:cNvPr id="23" name="椭圆 22"/>
            <p:cNvSpPr/>
            <p:nvPr/>
          </p:nvSpPr>
          <p:spPr>
            <a:xfrm>
              <a:off x="1528962" y="1622124"/>
              <a:ext cx="230400" cy="229931"/>
            </a:xfrm>
            <a:prstGeom prst="ellipse">
              <a:avLst/>
            </a:prstGeom>
            <a:solidFill>
              <a:schemeClr val="bg1"/>
            </a:solidFill>
            <a:ln w="12700" cap="flat" cmpd="sng" algn="ctr">
              <a:noFill/>
              <a:prstDash val="solid"/>
              <a:miter lim="800000"/>
            </a:ln>
            <a:effectLst>
              <a:outerShdw blurRad="1270000" dist="850900" dir="8100000" sx="75000" sy="75000" algn="tr" rotWithShape="0">
                <a:prstClr val="black">
                  <a:alpha val="40000"/>
                </a:prstClr>
              </a:outerShdw>
              <a:softEdge rad="25400"/>
            </a:effectLst>
          </p:spPr>
          <p:txBody>
            <a:bodyPr rtlCol="0" anchor="ctr"/>
            <a:lstStyle/>
            <a:p>
              <a:pPr algn="ctr"/>
              <a:endParaRPr lang="zh-CN" altLang="en-US" sz="1050" kern="0" dirty="0">
                <a:solidFill>
                  <a:prstClr val="white"/>
                </a:solidFill>
                <a:latin typeface="Roboto Regular"/>
                <a:ea typeface="思源黑体 CN Regular"/>
              </a:endParaRPr>
            </a:p>
          </p:txBody>
        </p:sp>
      </p:grpSp>
      <p:grpSp>
        <p:nvGrpSpPr>
          <p:cNvPr id="24" name="组合 23"/>
          <p:cNvGrpSpPr/>
          <p:nvPr/>
        </p:nvGrpSpPr>
        <p:grpSpPr>
          <a:xfrm>
            <a:off x="1128438" y="3255934"/>
            <a:ext cx="217884" cy="217885"/>
            <a:chOff x="1504584" y="1597637"/>
            <a:chExt cx="290512" cy="290513"/>
          </a:xfrm>
        </p:grpSpPr>
        <p:sp>
          <p:nvSpPr>
            <p:cNvPr id="25" name="椭圆 24"/>
            <p:cNvSpPr/>
            <p:nvPr/>
          </p:nvSpPr>
          <p:spPr>
            <a:xfrm>
              <a:off x="1504584" y="1597637"/>
              <a:ext cx="290512" cy="290513"/>
            </a:xfrm>
            <a:prstGeom prst="ellipse">
              <a:avLst/>
            </a:prstGeom>
            <a:gradFill>
              <a:gsLst>
                <a:gs pos="100000">
                  <a:schemeClr val="bg1">
                    <a:alpha val="3000"/>
                  </a:schemeClr>
                </a:gs>
                <a:gs pos="1000">
                  <a:schemeClr val="bg1">
                    <a:lumMod val="65000"/>
                    <a:lumOff val="35000"/>
                    <a:alpha val="73000"/>
                  </a:schemeClr>
                </a:gs>
              </a:gsLst>
              <a:lin ang="2700000" scaled="1"/>
            </a:gra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sp>
          <p:nvSpPr>
            <p:cNvPr id="26" name="椭圆 25"/>
            <p:cNvSpPr/>
            <p:nvPr/>
          </p:nvSpPr>
          <p:spPr>
            <a:xfrm>
              <a:off x="1528962" y="1622124"/>
              <a:ext cx="230400" cy="229931"/>
            </a:xfrm>
            <a:prstGeom prst="ellipse">
              <a:avLst/>
            </a:prstGeom>
            <a:solidFill>
              <a:schemeClr val="bg1"/>
            </a:solidFill>
            <a:ln w="12700" cap="flat" cmpd="sng" algn="ctr">
              <a:noFill/>
              <a:prstDash val="solid"/>
              <a:miter lim="800000"/>
            </a:ln>
            <a:effectLst>
              <a:outerShdw blurRad="1270000" dist="850900" dir="8100000" sx="75000" sy="75000" algn="tr" rotWithShape="0">
                <a:prstClr val="black">
                  <a:alpha val="40000"/>
                </a:prstClr>
              </a:outerShdw>
              <a:softEdge rad="25400"/>
            </a:effectLst>
          </p:spPr>
          <p:txBody>
            <a:bodyPr rtlCol="0" anchor="ctr"/>
            <a:lstStyle/>
            <a:p>
              <a:pPr algn="ctr"/>
              <a:endParaRPr lang="zh-CN" altLang="en-US" sz="1050" kern="0" dirty="0">
                <a:solidFill>
                  <a:prstClr val="white"/>
                </a:solidFill>
                <a:latin typeface="Roboto Regular"/>
                <a:ea typeface="思源黑体 CN Regular"/>
              </a:endParaRPr>
            </a:p>
          </p:txBody>
        </p:sp>
      </p:grpSp>
      <p:grpSp>
        <p:nvGrpSpPr>
          <p:cNvPr id="27" name="组合 26"/>
          <p:cNvGrpSpPr/>
          <p:nvPr/>
        </p:nvGrpSpPr>
        <p:grpSpPr>
          <a:xfrm>
            <a:off x="1110854" y="3941837"/>
            <a:ext cx="217884" cy="217885"/>
            <a:chOff x="1504584" y="1597637"/>
            <a:chExt cx="290512" cy="290513"/>
          </a:xfrm>
        </p:grpSpPr>
        <p:sp>
          <p:nvSpPr>
            <p:cNvPr id="28" name="椭圆 27"/>
            <p:cNvSpPr/>
            <p:nvPr/>
          </p:nvSpPr>
          <p:spPr>
            <a:xfrm>
              <a:off x="1504584" y="1597637"/>
              <a:ext cx="290512" cy="290513"/>
            </a:xfrm>
            <a:prstGeom prst="ellipse">
              <a:avLst/>
            </a:prstGeom>
            <a:gradFill>
              <a:gsLst>
                <a:gs pos="100000">
                  <a:schemeClr val="bg1">
                    <a:alpha val="3000"/>
                  </a:schemeClr>
                </a:gs>
                <a:gs pos="1000">
                  <a:schemeClr val="bg1">
                    <a:lumMod val="65000"/>
                    <a:lumOff val="35000"/>
                    <a:alpha val="73000"/>
                  </a:schemeClr>
                </a:gs>
              </a:gsLst>
              <a:lin ang="2700000" scaled="1"/>
            </a:gra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sp>
          <p:nvSpPr>
            <p:cNvPr id="29" name="椭圆 28"/>
            <p:cNvSpPr/>
            <p:nvPr/>
          </p:nvSpPr>
          <p:spPr>
            <a:xfrm>
              <a:off x="1528962" y="1622124"/>
              <a:ext cx="230400" cy="229931"/>
            </a:xfrm>
            <a:prstGeom prst="ellipse">
              <a:avLst/>
            </a:prstGeom>
            <a:solidFill>
              <a:schemeClr val="bg1"/>
            </a:solidFill>
            <a:ln w="12700" cap="flat" cmpd="sng" algn="ctr">
              <a:noFill/>
              <a:prstDash val="solid"/>
              <a:miter lim="800000"/>
            </a:ln>
            <a:effectLst>
              <a:outerShdw blurRad="1270000" dist="850900" dir="8100000" sx="75000" sy="75000" algn="tr" rotWithShape="0">
                <a:prstClr val="black">
                  <a:alpha val="40000"/>
                </a:prstClr>
              </a:outerShdw>
              <a:softEdge rad="25400"/>
            </a:effectLst>
          </p:spPr>
          <p:txBody>
            <a:bodyPr rtlCol="0" anchor="ctr"/>
            <a:lstStyle/>
            <a:p>
              <a:pPr algn="ctr"/>
              <a:endParaRPr lang="zh-CN" altLang="en-US" sz="1050" kern="0" dirty="0">
                <a:solidFill>
                  <a:prstClr val="white"/>
                </a:solidFill>
                <a:latin typeface="Roboto Regular"/>
                <a:ea typeface="思源黑体 CN Regular"/>
              </a:endParaRPr>
            </a:p>
          </p:txBody>
        </p:sp>
      </p:grpSp>
      <p:sp>
        <p:nvSpPr>
          <p:cNvPr id="30" name="矩形 29"/>
          <p:cNvSpPr/>
          <p:nvPr/>
        </p:nvSpPr>
        <p:spPr>
          <a:xfrm>
            <a:off x="1818040" y="1124283"/>
            <a:ext cx="640080" cy="368300"/>
          </a:xfrm>
          <a:prstGeom prst="rect">
            <a:avLst/>
          </a:prstGeom>
        </p:spPr>
        <p:txBody>
          <a:bodyPr wrap="none">
            <a:spAutoFit/>
          </a:bodyPr>
          <a:lstStyle/>
          <a:p>
            <a:r>
              <a:rPr lang="zh-CN" altLang="en-US" sz="1800" dirty="0">
                <a:solidFill>
                  <a:prstClr val="white"/>
                </a:solidFill>
                <a:latin typeface="思源黑体 CN Bold"/>
                <a:ea typeface="思源黑体 CN Bold"/>
              </a:rPr>
              <a:t>登录</a:t>
            </a:r>
            <a:endParaRPr lang="zh-CN" altLang="en-US" sz="1800" dirty="0">
              <a:solidFill>
                <a:prstClr val="white"/>
              </a:solidFill>
              <a:latin typeface="思源黑体 CN Bold"/>
              <a:ea typeface="思源黑体 CN Bold"/>
            </a:endParaRPr>
          </a:p>
        </p:txBody>
      </p:sp>
      <p:sp>
        <p:nvSpPr>
          <p:cNvPr id="31" name="矩形 30"/>
          <p:cNvSpPr/>
          <p:nvPr/>
        </p:nvSpPr>
        <p:spPr>
          <a:xfrm>
            <a:off x="1819625" y="1818213"/>
            <a:ext cx="1097280" cy="368300"/>
          </a:xfrm>
          <a:prstGeom prst="rect">
            <a:avLst/>
          </a:prstGeom>
        </p:spPr>
        <p:txBody>
          <a:bodyPr wrap="none">
            <a:spAutoFit/>
          </a:bodyPr>
          <a:lstStyle/>
          <a:p>
            <a:r>
              <a:rPr lang="zh-CN" altLang="en-US" sz="1800" dirty="0">
                <a:solidFill>
                  <a:prstClr val="white"/>
                </a:solidFill>
                <a:latin typeface="思源黑体 CN Bold"/>
                <a:ea typeface="思源黑体 CN Bold"/>
              </a:rPr>
              <a:t>智能导税</a:t>
            </a:r>
            <a:endParaRPr lang="zh-CN" altLang="en-US" sz="1800" dirty="0">
              <a:solidFill>
                <a:prstClr val="white"/>
              </a:solidFill>
              <a:latin typeface="思源黑体 CN Bold"/>
              <a:ea typeface="思源黑体 CN Bold"/>
            </a:endParaRPr>
          </a:p>
        </p:txBody>
      </p:sp>
      <p:sp>
        <p:nvSpPr>
          <p:cNvPr id="32" name="矩形 31"/>
          <p:cNvSpPr/>
          <p:nvPr/>
        </p:nvSpPr>
        <p:spPr>
          <a:xfrm>
            <a:off x="1818040" y="2520935"/>
            <a:ext cx="1783080" cy="368300"/>
          </a:xfrm>
          <a:prstGeom prst="rect">
            <a:avLst/>
          </a:prstGeom>
        </p:spPr>
        <p:txBody>
          <a:bodyPr wrap="none">
            <a:spAutoFit/>
          </a:bodyPr>
          <a:lstStyle/>
          <a:p>
            <a:r>
              <a:rPr lang="zh-CN" altLang="en-US" sz="1800" dirty="0">
                <a:solidFill>
                  <a:prstClr val="white"/>
                </a:solidFill>
                <a:latin typeface="思源黑体 CN Bold"/>
                <a:ea typeface="思源黑体 CN Bold"/>
              </a:rPr>
              <a:t>提交表单与资料</a:t>
            </a:r>
            <a:endParaRPr lang="zh-CN" altLang="en-US" sz="1800" dirty="0">
              <a:solidFill>
                <a:prstClr val="white"/>
              </a:solidFill>
              <a:latin typeface="思源黑体 CN Bold"/>
              <a:ea typeface="思源黑体 CN Bold"/>
            </a:endParaRPr>
          </a:p>
        </p:txBody>
      </p:sp>
      <p:sp>
        <p:nvSpPr>
          <p:cNvPr id="33" name="矩形 32"/>
          <p:cNvSpPr/>
          <p:nvPr/>
        </p:nvSpPr>
        <p:spPr>
          <a:xfrm>
            <a:off x="1818040" y="3203243"/>
            <a:ext cx="1668780" cy="368300"/>
          </a:xfrm>
          <a:prstGeom prst="rect">
            <a:avLst/>
          </a:prstGeom>
        </p:spPr>
        <p:txBody>
          <a:bodyPr wrap="none">
            <a:spAutoFit/>
          </a:bodyPr>
          <a:lstStyle/>
          <a:p>
            <a:r>
              <a:rPr lang="zh-CN" altLang="en-US" sz="1800" dirty="0">
                <a:solidFill>
                  <a:prstClr val="white"/>
                </a:solidFill>
                <a:latin typeface="思源黑体 CN Bold"/>
                <a:ea typeface="思源黑体 CN Bold"/>
              </a:rPr>
              <a:t>审核</a:t>
            </a:r>
            <a:r>
              <a:rPr lang="en-US" altLang="zh-CN" sz="1800" dirty="0">
                <a:solidFill>
                  <a:prstClr val="white"/>
                </a:solidFill>
                <a:latin typeface="思源黑体 CN Bold"/>
                <a:ea typeface="思源黑体 CN Bold"/>
              </a:rPr>
              <a:t>/</a:t>
            </a:r>
            <a:r>
              <a:rPr lang="zh-CN" altLang="en-US" sz="1800" dirty="0">
                <a:solidFill>
                  <a:prstClr val="white"/>
                </a:solidFill>
                <a:latin typeface="思源黑体 CN Bold"/>
                <a:ea typeface="思源黑体 CN Bold"/>
              </a:rPr>
              <a:t>办理服务</a:t>
            </a:r>
            <a:endParaRPr lang="zh-CN" altLang="en-US" sz="1800" dirty="0">
              <a:solidFill>
                <a:prstClr val="white"/>
              </a:solidFill>
              <a:latin typeface="思源黑体 CN Bold"/>
              <a:ea typeface="思源黑体 CN Bold"/>
            </a:endParaRPr>
          </a:p>
        </p:txBody>
      </p:sp>
      <p:sp>
        <p:nvSpPr>
          <p:cNvPr id="34" name="矩形 33"/>
          <p:cNvSpPr/>
          <p:nvPr/>
        </p:nvSpPr>
        <p:spPr>
          <a:xfrm>
            <a:off x="1819625" y="3898846"/>
            <a:ext cx="1097280" cy="368300"/>
          </a:xfrm>
          <a:prstGeom prst="rect">
            <a:avLst/>
          </a:prstGeom>
        </p:spPr>
        <p:txBody>
          <a:bodyPr wrap="none">
            <a:spAutoFit/>
          </a:bodyPr>
          <a:lstStyle/>
          <a:p>
            <a:r>
              <a:rPr lang="zh-CN" altLang="en-US" sz="1800" dirty="0">
                <a:solidFill>
                  <a:prstClr val="white"/>
                </a:solidFill>
                <a:latin typeface="思源黑体 CN Bold"/>
                <a:ea typeface="思源黑体 CN Bold"/>
              </a:rPr>
              <a:t>服务跟踪</a:t>
            </a:r>
            <a:endParaRPr lang="zh-CN" altLang="en-US" sz="1800" dirty="0">
              <a:solidFill>
                <a:prstClr val="white"/>
              </a:solidFill>
              <a:latin typeface="思源黑体 CN Bold"/>
              <a:ea typeface="思源黑体 CN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p:nvPr/>
        </p:nvSpPr>
        <p:spPr>
          <a:xfrm>
            <a:off x="1279278" y="177137"/>
            <a:ext cx="778300" cy="829945"/>
          </a:xfrm>
          <a:prstGeom prst="rect">
            <a:avLst/>
          </a:prstGeom>
          <a:noFill/>
        </p:spPr>
        <p:txBody>
          <a:bodyPr wrap="square" rtlCol="0">
            <a:spAutoFit/>
          </a:bodyPr>
          <a:lstStyle>
            <a:defPPr>
              <a:defRPr lang="zh-CN"/>
            </a:defPPr>
            <a:lvl1pPr>
              <a:defRPr sz="3200">
                <a:solidFill>
                  <a:schemeClr val="tx1">
                    <a:lumMod val="75000"/>
                    <a:lumOff val="2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defRPr>
            </a:lvl1pPr>
          </a:lstStyle>
          <a:p>
            <a:r>
              <a:rPr lang="zh-CN" altLang="en-US" sz="2400" dirty="0"/>
              <a:t>登录</a:t>
            </a:r>
            <a:endParaRPr lang="zh-CN" altLang="en-US" sz="2400" dirty="0"/>
          </a:p>
        </p:txBody>
      </p:sp>
      <p:sp>
        <p:nvSpPr>
          <p:cNvPr id="2" name="矩形: 圆角 1"/>
          <p:cNvSpPr/>
          <p:nvPr/>
        </p:nvSpPr>
        <p:spPr>
          <a:xfrm>
            <a:off x="-87925" y="1"/>
            <a:ext cx="993532" cy="1055077"/>
          </a:xfrm>
          <a:prstGeom prst="roundRect">
            <a:avLst>
              <a:gd name="adj" fmla="val 0"/>
            </a:avLst>
          </a:prstGeom>
          <a:gradFill>
            <a:gsLst>
              <a:gs pos="100000">
                <a:srgbClr val="1D78FA">
                  <a:lumMod val="75000"/>
                </a:srgbClr>
              </a:gs>
              <a:gs pos="1000">
                <a:srgbClr val="1D78FA"/>
              </a:gs>
            </a:gsLst>
            <a:lin ang="2700000" scaled="1"/>
          </a:gradFill>
          <a:ln w="12700" cap="flat" cmpd="sng" algn="ctr">
            <a:noFill/>
            <a:prstDash val="solid"/>
            <a:miter lim="800000"/>
          </a:ln>
          <a:effectLst>
            <a:outerShdw blurRad="254000" dist="38100" sx="98000" sy="98000" algn="l"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sp>
        <p:nvSpPr>
          <p:cNvPr id="14" name="矩形 13"/>
          <p:cNvSpPr/>
          <p:nvPr/>
        </p:nvSpPr>
        <p:spPr>
          <a:xfrm>
            <a:off x="-87924" y="1055078"/>
            <a:ext cx="993531" cy="993531"/>
          </a:xfrm>
          <a:prstGeom prst="rect">
            <a:avLst/>
          </a:prstGeom>
          <a:solidFill>
            <a:schemeClr val="bg1">
              <a:lumMod val="95000"/>
            </a:schemeClr>
          </a:soli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20520" y="714965"/>
            <a:ext cx="540000" cy="540000"/>
          </a:xfrm>
          <a:prstGeom prst="rect">
            <a:avLst/>
          </a:prstGeom>
        </p:spPr>
      </p:pic>
      <p:sp>
        <p:nvSpPr>
          <p:cNvPr id="15" name="矩形: 圆角 14"/>
          <p:cNvSpPr/>
          <p:nvPr/>
        </p:nvSpPr>
        <p:spPr>
          <a:xfrm>
            <a:off x="-87924" y="2039090"/>
            <a:ext cx="993531" cy="993531"/>
          </a:xfrm>
          <a:prstGeom prst="roundRect">
            <a:avLst>
              <a:gd name="adj" fmla="val 0"/>
            </a:avLst>
          </a:prstGeom>
          <a:solidFill>
            <a:schemeClr val="bg1">
              <a:lumMod val="95000"/>
            </a:schemeClr>
          </a:soli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sp>
        <p:nvSpPr>
          <p:cNvPr id="16" name="矩形: 圆角 15"/>
          <p:cNvSpPr/>
          <p:nvPr/>
        </p:nvSpPr>
        <p:spPr>
          <a:xfrm>
            <a:off x="-87925" y="3023102"/>
            <a:ext cx="993530" cy="993531"/>
          </a:xfrm>
          <a:prstGeom prst="roundRect">
            <a:avLst>
              <a:gd name="adj" fmla="val 0"/>
            </a:avLst>
          </a:prstGeom>
          <a:solidFill>
            <a:schemeClr val="bg1">
              <a:lumMod val="95000"/>
            </a:schemeClr>
          </a:soli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sp>
        <p:nvSpPr>
          <p:cNvPr id="17" name="矩形: 圆角 16"/>
          <p:cNvSpPr/>
          <p:nvPr/>
        </p:nvSpPr>
        <p:spPr>
          <a:xfrm>
            <a:off x="-87924" y="4007113"/>
            <a:ext cx="993530" cy="1136387"/>
          </a:xfrm>
          <a:prstGeom prst="roundRect">
            <a:avLst>
              <a:gd name="adj" fmla="val 0"/>
            </a:avLst>
          </a:prstGeom>
          <a:solidFill>
            <a:schemeClr val="bg1">
              <a:lumMod val="95000"/>
            </a:schemeClr>
          </a:soli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6116" y="1914911"/>
            <a:ext cx="540000" cy="540000"/>
          </a:xfrm>
          <a:prstGeom prst="rect">
            <a:avLst/>
          </a:prstGeom>
        </p:spPr>
      </p:pic>
      <p:sp>
        <p:nvSpPr>
          <p:cNvPr id="3" name="文本框 2"/>
          <p:cNvSpPr txBox="1"/>
          <p:nvPr/>
        </p:nvSpPr>
        <p:spPr>
          <a:xfrm>
            <a:off x="263020" y="363365"/>
            <a:ext cx="482679" cy="252730"/>
          </a:xfrm>
          <a:prstGeom prst="rect">
            <a:avLst/>
          </a:prstGeom>
          <a:noFill/>
        </p:spPr>
        <p:txBody>
          <a:bodyPr wrap="square" rtlCol="0">
            <a:spAutoFit/>
          </a:bodyPr>
          <a:lstStyle/>
          <a:p>
            <a:r>
              <a:rPr lang="zh-CN" altLang="en-US" sz="1050" dirty="0">
                <a:solidFill>
                  <a:schemeClr val="bg1"/>
                </a:solidFill>
                <a:latin typeface="思源黑体 CN Medium" panose="020B0600000000000000" pitchFamily="34" charset="-122"/>
                <a:ea typeface="思源黑体 CN Medium" panose="020B0600000000000000" pitchFamily="34" charset="-122"/>
              </a:rPr>
              <a:t>登录</a:t>
            </a:r>
            <a:endParaRPr lang="zh-CN" altLang="en-US" sz="1050" dirty="0">
              <a:solidFill>
                <a:schemeClr val="bg1"/>
              </a:solidFill>
              <a:latin typeface="思源黑体 CN Medium" panose="020B0600000000000000" pitchFamily="34" charset="-122"/>
              <a:ea typeface="思源黑体 CN Medium" panose="020B0600000000000000" pitchFamily="34" charset="-122"/>
            </a:endParaRPr>
          </a:p>
        </p:txBody>
      </p:sp>
      <p:sp>
        <p:nvSpPr>
          <p:cNvPr id="18" name="文本框 17"/>
          <p:cNvSpPr txBox="1"/>
          <p:nvPr/>
        </p:nvSpPr>
        <p:spPr>
          <a:xfrm>
            <a:off x="72360" y="1408584"/>
            <a:ext cx="864000" cy="252730"/>
          </a:xfrm>
          <a:prstGeom prst="rect">
            <a:avLst/>
          </a:prstGeom>
          <a:noFill/>
        </p:spPr>
        <p:txBody>
          <a:bodyPr wrap="square" rtlCol="0">
            <a:spAutoFit/>
          </a:bodyPr>
          <a:lstStyle/>
          <a:p>
            <a:r>
              <a:rPr lang="zh-CN" altLang="en-US" sz="1050" dirty="0">
                <a:solidFill>
                  <a:schemeClr val="bg1">
                    <a:lumMod val="65000"/>
                  </a:schemeClr>
                </a:solidFill>
                <a:latin typeface="思源黑体 CN Regular" panose="020B0500000000000000" pitchFamily="34" charset="-122"/>
                <a:ea typeface="思源黑体 CN Regular" panose="020B0500000000000000" pitchFamily="34" charset="-122"/>
              </a:rPr>
              <a:t>智能导税</a:t>
            </a:r>
            <a:endParaRPr lang="zh-CN" altLang="en-US" sz="1050" dirty="0">
              <a:solidFill>
                <a:schemeClr val="bg1">
                  <a:lumMod val="65000"/>
                </a:schemeClr>
              </a:solidFill>
              <a:latin typeface="思源黑体 CN Regular" panose="020B0500000000000000" pitchFamily="34" charset="-122"/>
              <a:ea typeface="思源黑体 CN Regular" panose="020B0500000000000000" pitchFamily="34" charset="-122"/>
            </a:endParaRPr>
          </a:p>
        </p:txBody>
      </p:sp>
      <p:sp>
        <p:nvSpPr>
          <p:cNvPr id="19" name="文本框 18"/>
          <p:cNvSpPr txBox="1"/>
          <p:nvPr/>
        </p:nvSpPr>
        <p:spPr>
          <a:xfrm>
            <a:off x="-61549" y="2265638"/>
            <a:ext cx="967155" cy="414020"/>
          </a:xfrm>
          <a:prstGeom prst="rect">
            <a:avLst/>
          </a:prstGeom>
          <a:noFill/>
        </p:spPr>
        <p:txBody>
          <a:bodyPr wrap="square" rtlCol="0">
            <a:spAutoFit/>
          </a:bodyPr>
          <a:lstStyle/>
          <a:p>
            <a:pPr algn="r"/>
            <a:r>
              <a:rPr lang="zh-CN" altLang="en-US" sz="1050" dirty="0">
                <a:solidFill>
                  <a:schemeClr val="bg1">
                    <a:lumMod val="65000"/>
                  </a:schemeClr>
                </a:solidFill>
                <a:latin typeface="思源黑体 CN Regular" panose="020B0500000000000000" pitchFamily="34" charset="-122"/>
                <a:ea typeface="思源黑体 CN Regular" panose="020B0500000000000000" pitchFamily="34" charset="-122"/>
              </a:rPr>
              <a:t>提交表单与资料</a:t>
            </a:r>
            <a:endParaRPr lang="zh-CN" altLang="en-US" sz="1050" dirty="0">
              <a:solidFill>
                <a:schemeClr val="bg1">
                  <a:lumMod val="65000"/>
                </a:schemeClr>
              </a:solidFill>
              <a:latin typeface="思源黑体 CN Regular" panose="020B0500000000000000" pitchFamily="34" charset="-122"/>
              <a:ea typeface="思源黑体 CN Regular" panose="020B0500000000000000" pitchFamily="34" charset="-122"/>
            </a:endParaRPr>
          </a:p>
        </p:txBody>
      </p:sp>
      <p:sp>
        <p:nvSpPr>
          <p:cNvPr id="20" name="文本框 19"/>
          <p:cNvSpPr txBox="1"/>
          <p:nvPr/>
        </p:nvSpPr>
        <p:spPr>
          <a:xfrm>
            <a:off x="-87926" y="3259169"/>
            <a:ext cx="993532" cy="414020"/>
          </a:xfrm>
          <a:prstGeom prst="rect">
            <a:avLst/>
          </a:prstGeom>
          <a:noFill/>
        </p:spPr>
        <p:txBody>
          <a:bodyPr wrap="square" rtlCol="0">
            <a:spAutoFit/>
          </a:bodyPr>
          <a:lstStyle/>
          <a:p>
            <a:pPr algn="r"/>
            <a:r>
              <a:rPr lang="zh-CN" altLang="en-US" sz="1050" dirty="0">
                <a:solidFill>
                  <a:schemeClr val="bg1">
                    <a:lumMod val="65000"/>
                  </a:schemeClr>
                </a:solidFill>
                <a:latin typeface="思源黑体 CN Regular" panose="020B0500000000000000" pitchFamily="34" charset="-122"/>
                <a:ea typeface="思源黑体 CN Regular" panose="020B0500000000000000" pitchFamily="34" charset="-122"/>
              </a:rPr>
              <a:t>审核</a:t>
            </a:r>
            <a:r>
              <a:rPr lang="en-US" altLang="zh-CN" sz="1050" dirty="0">
                <a:solidFill>
                  <a:schemeClr val="bg1">
                    <a:lumMod val="65000"/>
                  </a:schemeClr>
                </a:solidFill>
                <a:latin typeface="思源黑体 CN Regular" panose="020B0500000000000000" pitchFamily="34" charset="-122"/>
                <a:ea typeface="思源黑体 CN Regular" panose="020B0500000000000000" pitchFamily="34" charset="-122"/>
              </a:rPr>
              <a:t>/</a:t>
            </a:r>
            <a:endParaRPr lang="en-US" altLang="zh-CN" sz="1050" dirty="0">
              <a:solidFill>
                <a:schemeClr val="bg1">
                  <a:lumMod val="65000"/>
                </a:schemeClr>
              </a:solidFill>
              <a:latin typeface="思源黑体 CN Regular" panose="020B0500000000000000" pitchFamily="34" charset="-122"/>
              <a:ea typeface="思源黑体 CN Regular" panose="020B0500000000000000" pitchFamily="34" charset="-122"/>
            </a:endParaRPr>
          </a:p>
          <a:p>
            <a:pPr algn="r"/>
            <a:r>
              <a:rPr lang="zh-CN" altLang="en-US" sz="1050" dirty="0">
                <a:solidFill>
                  <a:schemeClr val="bg1">
                    <a:lumMod val="65000"/>
                  </a:schemeClr>
                </a:solidFill>
                <a:latin typeface="思源黑体 CN Regular" panose="020B0500000000000000" pitchFamily="34" charset="-122"/>
                <a:ea typeface="思源黑体 CN Regular" panose="020B0500000000000000" pitchFamily="34" charset="-122"/>
              </a:rPr>
              <a:t>办理服务</a:t>
            </a:r>
            <a:endParaRPr lang="zh-CN" altLang="en-US" sz="1050" dirty="0">
              <a:solidFill>
                <a:schemeClr val="bg1">
                  <a:lumMod val="65000"/>
                </a:schemeClr>
              </a:solidFill>
              <a:latin typeface="思源黑体 CN Regular" panose="020B0500000000000000" pitchFamily="34" charset="-122"/>
              <a:ea typeface="思源黑体 CN Regular" panose="020B0500000000000000" pitchFamily="34" charset="-122"/>
            </a:endParaRPr>
          </a:p>
        </p:txBody>
      </p:sp>
      <p:sp>
        <p:nvSpPr>
          <p:cNvPr id="22" name="文本框 21"/>
          <p:cNvSpPr txBox="1"/>
          <p:nvPr/>
        </p:nvSpPr>
        <p:spPr>
          <a:xfrm>
            <a:off x="-87926" y="4351380"/>
            <a:ext cx="993532" cy="252730"/>
          </a:xfrm>
          <a:prstGeom prst="rect">
            <a:avLst/>
          </a:prstGeom>
          <a:noFill/>
        </p:spPr>
        <p:txBody>
          <a:bodyPr wrap="square" rtlCol="0">
            <a:spAutoFit/>
          </a:bodyPr>
          <a:lstStyle/>
          <a:p>
            <a:pPr algn="r"/>
            <a:r>
              <a:rPr lang="zh-CN" altLang="en-US" sz="1050" dirty="0">
                <a:solidFill>
                  <a:schemeClr val="bg1">
                    <a:lumMod val="65000"/>
                  </a:schemeClr>
                </a:solidFill>
                <a:latin typeface="思源黑体 CN Regular" panose="020B0500000000000000" pitchFamily="34" charset="-122"/>
                <a:ea typeface="思源黑体 CN Regular" panose="020B0500000000000000" pitchFamily="34" charset="-122"/>
              </a:rPr>
              <a:t>服务跟踪</a:t>
            </a:r>
            <a:endParaRPr lang="zh-CN" altLang="en-US" sz="1050" dirty="0">
              <a:solidFill>
                <a:schemeClr val="bg1">
                  <a:lumMod val="65000"/>
                </a:schemeClr>
              </a:solidFill>
              <a:latin typeface="思源黑体 CN Regular" panose="020B0500000000000000" pitchFamily="34" charset="-122"/>
              <a:ea typeface="思源黑体 CN Regular" panose="020B0500000000000000" pitchFamily="34" charset="-122"/>
            </a:endParaRPr>
          </a:p>
        </p:txBody>
      </p:sp>
      <p:sp>
        <p:nvSpPr>
          <p:cNvPr id="5" name="半闭框 4"/>
          <p:cNvSpPr/>
          <p:nvPr/>
        </p:nvSpPr>
        <p:spPr>
          <a:xfrm rot="13401745">
            <a:off x="423816" y="694831"/>
            <a:ext cx="148500" cy="148500"/>
          </a:xfrm>
          <a:prstGeom prst="halfFrame">
            <a:avLst/>
          </a:prstGeom>
          <a:solidFill>
            <a:schemeClr val="bg1"/>
          </a:soli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sp>
        <p:nvSpPr>
          <p:cNvPr id="26" name="平行四边形 25"/>
          <p:cNvSpPr/>
          <p:nvPr/>
        </p:nvSpPr>
        <p:spPr>
          <a:xfrm>
            <a:off x="2946781" y="910484"/>
            <a:ext cx="4617841" cy="646118"/>
          </a:xfrm>
          <a:prstGeom prst="parallelogram">
            <a:avLst/>
          </a:prstGeom>
          <a:gradFill flip="none" rotWithShape="1">
            <a:gsLst>
              <a:gs pos="45000">
                <a:srgbClr val="1D78FA"/>
              </a:gs>
              <a:gs pos="100000">
                <a:srgbClr val="1D78FA">
                  <a:lumMod val="60000"/>
                  <a:lumOff val="40000"/>
                </a:srgbClr>
              </a:gs>
            </a:gsLst>
            <a:lin ang="0" scaled="1"/>
            <a:tileRect/>
          </a:gradFill>
          <a:ln>
            <a:noFill/>
          </a:ln>
          <a:effectLst>
            <a:outerShdw blurRad="355600" dist="457200" dir="2700000" sx="88000" sy="88000" algn="tl" rotWithShape="0">
              <a:prstClr val="black">
                <a:alpha val="29000"/>
              </a:prstClr>
            </a:outerShdw>
          </a:effectLst>
        </p:spPr>
        <p:txBody>
          <a:bodyPr vert="horz" wrap="square" lIns="68580" tIns="34290" rIns="68580" bIns="34290" numCol="1" anchor="t" anchorCtr="0" compatLnSpc="1"/>
          <a:lstStyle/>
          <a:p>
            <a:pPr marL="0" marR="0" lvl="0" indent="0" algn="r" defTabSz="4572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Roboto Regular"/>
              <a:ea typeface="思源黑体 CN Regular"/>
            </a:endParaRPr>
          </a:p>
        </p:txBody>
      </p:sp>
      <p:sp>
        <p:nvSpPr>
          <p:cNvPr id="11" name="标题 1"/>
          <p:cNvSpPr txBox="1"/>
          <p:nvPr/>
        </p:nvSpPr>
        <p:spPr>
          <a:xfrm>
            <a:off x="3147624" y="1249508"/>
            <a:ext cx="3956705" cy="273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1050" dirty="0">
              <a:solidFill>
                <a:schemeClr val="bg1"/>
              </a:solidFill>
              <a:latin typeface="思源黑体 CN Regular" panose="020B0500000000000000" pitchFamily="34" charset="-122"/>
              <a:ea typeface="思源黑体 CN Regular" panose="020B0500000000000000" pitchFamily="34" charset="-122"/>
            </a:endParaRPr>
          </a:p>
        </p:txBody>
      </p:sp>
      <p:sp>
        <p:nvSpPr>
          <p:cNvPr id="9" name="标题 1"/>
          <p:cNvSpPr txBox="1"/>
          <p:nvPr/>
        </p:nvSpPr>
        <p:spPr>
          <a:xfrm>
            <a:off x="3210295" y="916874"/>
            <a:ext cx="3641693" cy="3845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500" dirty="0">
                <a:solidFill>
                  <a:schemeClr val="bg1"/>
                </a:solidFill>
                <a:latin typeface="思源黑体 CN Regular" panose="020B0500000000000000" pitchFamily="34" charset="-122"/>
                <a:ea typeface="思源黑体 CN Regular" panose="020B0500000000000000" pitchFamily="34" charset="-122"/>
              </a:rPr>
              <a:t>“粤税通”小程序、门户网站等多种渠道。</a:t>
            </a:r>
            <a:endParaRPr lang="zh-CN" altLang="en-US" sz="1500" dirty="0">
              <a:solidFill>
                <a:schemeClr val="bg1"/>
              </a:solidFill>
              <a:latin typeface="思源黑体 CN Regular" panose="020B0500000000000000" pitchFamily="34" charset="-122"/>
              <a:ea typeface="思源黑体 CN Regular" panose="020B0500000000000000" pitchFamily="34" charset="-122"/>
            </a:endParaRPr>
          </a:p>
        </p:txBody>
      </p:sp>
      <p:sp>
        <p:nvSpPr>
          <p:cNvPr id="27" name="平行四边形 26"/>
          <p:cNvSpPr/>
          <p:nvPr/>
        </p:nvSpPr>
        <p:spPr>
          <a:xfrm>
            <a:off x="4010561" y="1976636"/>
            <a:ext cx="4617841" cy="646118"/>
          </a:xfrm>
          <a:prstGeom prst="parallelogram">
            <a:avLst/>
          </a:prstGeom>
          <a:gradFill flip="none" rotWithShape="1">
            <a:gsLst>
              <a:gs pos="45000">
                <a:srgbClr val="1D78FA"/>
              </a:gs>
              <a:gs pos="100000">
                <a:srgbClr val="1D78FA">
                  <a:lumMod val="60000"/>
                  <a:lumOff val="40000"/>
                </a:srgbClr>
              </a:gs>
            </a:gsLst>
            <a:lin ang="0" scaled="1"/>
            <a:tileRect/>
          </a:gradFill>
          <a:ln>
            <a:noFill/>
          </a:ln>
          <a:effectLst>
            <a:outerShdw blurRad="355600" dist="457200" dir="2700000" sx="88000" sy="88000" algn="tl" rotWithShape="0">
              <a:prstClr val="black">
                <a:alpha val="29000"/>
              </a:prstClr>
            </a:outerShdw>
          </a:effectLst>
        </p:spPr>
        <p:txBody>
          <a:bodyPr vert="horz" wrap="square" lIns="68580" tIns="34290" rIns="68580" bIns="34290" numCol="1" anchor="t" anchorCtr="0" compatLnSpc="1"/>
          <a:lstStyle/>
          <a:p>
            <a:pPr marL="0" marR="0" lvl="0" indent="0" algn="r" defTabSz="4572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Roboto Regular"/>
              <a:ea typeface="思源黑体 CN Regular"/>
            </a:endParaRPr>
          </a:p>
        </p:txBody>
      </p:sp>
      <p:sp>
        <p:nvSpPr>
          <p:cNvPr id="8" name="标题 1"/>
          <p:cNvSpPr txBox="1"/>
          <p:nvPr/>
        </p:nvSpPr>
        <p:spPr>
          <a:xfrm>
            <a:off x="4236116" y="2099535"/>
            <a:ext cx="3450800" cy="3845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500" dirty="0">
                <a:solidFill>
                  <a:schemeClr val="bg1"/>
                </a:solidFill>
                <a:latin typeface="思源黑体 CN Regular" panose="020B0500000000000000" pitchFamily="34" charset="-122"/>
                <a:ea typeface="思源黑体 CN Regular" panose="020B0500000000000000" pitchFamily="34" charset="-122"/>
              </a:rPr>
              <a:t>使用浏览器登录时推荐使用谷歌浏览器。</a:t>
            </a:r>
            <a:endParaRPr lang="zh-CN" altLang="en-US" sz="1500" dirty="0">
              <a:solidFill>
                <a:schemeClr val="bg1"/>
              </a:solidFill>
              <a:latin typeface="思源黑体 CN Regular" panose="020B0500000000000000" pitchFamily="34" charset="-122"/>
              <a:ea typeface="思源黑体 CN Regular" panose="020B0500000000000000" pitchFamily="34" charset="-122"/>
            </a:endParaRPr>
          </a:p>
        </p:txBody>
      </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5316" y="2891923"/>
            <a:ext cx="540000" cy="540000"/>
          </a:xfrm>
          <a:prstGeom prst="rect">
            <a:avLst/>
          </a:prstGeom>
        </p:spPr>
      </p:pic>
      <p:sp>
        <p:nvSpPr>
          <p:cNvPr id="28" name="平行四边形 27"/>
          <p:cNvSpPr/>
          <p:nvPr/>
        </p:nvSpPr>
        <p:spPr>
          <a:xfrm>
            <a:off x="1701641" y="3062265"/>
            <a:ext cx="4617841" cy="646118"/>
          </a:xfrm>
          <a:prstGeom prst="parallelogram">
            <a:avLst/>
          </a:prstGeom>
          <a:gradFill flip="none" rotWithShape="1">
            <a:gsLst>
              <a:gs pos="45000">
                <a:srgbClr val="1D78FA"/>
              </a:gs>
              <a:gs pos="100000">
                <a:srgbClr val="1D78FA">
                  <a:lumMod val="60000"/>
                  <a:lumOff val="40000"/>
                </a:srgbClr>
              </a:gs>
            </a:gsLst>
            <a:lin ang="0" scaled="1"/>
            <a:tileRect/>
          </a:gradFill>
          <a:ln>
            <a:noFill/>
          </a:ln>
          <a:effectLst>
            <a:outerShdw blurRad="355600" dist="457200" dir="2700000" sx="88000" sy="88000" algn="tl" rotWithShape="0">
              <a:prstClr val="black">
                <a:alpha val="29000"/>
              </a:prstClr>
            </a:outerShdw>
          </a:effectLst>
        </p:spPr>
        <p:txBody>
          <a:bodyPr vert="horz" wrap="square" lIns="68580" tIns="34290" rIns="68580" bIns="34290" numCol="1" anchor="t" anchorCtr="0" compatLnSpc="1"/>
          <a:lstStyle/>
          <a:p>
            <a:pPr marL="0" marR="0" lvl="0" indent="0" algn="r" defTabSz="4572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Roboto Regular"/>
              <a:ea typeface="思源黑体 CN Regular"/>
            </a:endParaRPr>
          </a:p>
        </p:txBody>
      </p:sp>
      <p:sp>
        <p:nvSpPr>
          <p:cNvPr id="4" name="标题 1"/>
          <p:cNvSpPr txBox="1"/>
          <p:nvPr/>
        </p:nvSpPr>
        <p:spPr>
          <a:xfrm>
            <a:off x="2086368" y="3047351"/>
            <a:ext cx="3256765" cy="3845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500" dirty="0">
                <a:solidFill>
                  <a:schemeClr val="bg1"/>
                </a:solidFill>
                <a:latin typeface="思源黑体 CN Regular" panose="020B0500000000000000" pitchFamily="34" charset="-122"/>
                <a:ea typeface="思源黑体 CN Regular" panose="020B0500000000000000" pitchFamily="34" charset="-122"/>
              </a:rPr>
              <a:t>在登录前须完成实名认证</a:t>
            </a:r>
            <a:endParaRPr lang="zh-CN" altLang="en-US" sz="1500" dirty="0">
              <a:solidFill>
                <a:schemeClr val="bg1"/>
              </a:solidFill>
              <a:latin typeface="思源黑体 CN Regular" panose="020B0500000000000000" pitchFamily="34" charset="-122"/>
              <a:ea typeface="思源黑体 CN Regular" panose="020B0500000000000000" pitchFamily="34" charset="-122"/>
            </a:endParaRPr>
          </a:p>
        </p:txBody>
      </p:sp>
      <p:sp>
        <p:nvSpPr>
          <p:cNvPr id="6" name="标题 1"/>
          <p:cNvSpPr txBox="1"/>
          <p:nvPr/>
        </p:nvSpPr>
        <p:spPr>
          <a:xfrm>
            <a:off x="2086368" y="3388463"/>
            <a:ext cx="3956705" cy="273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050" dirty="0">
                <a:solidFill>
                  <a:schemeClr val="bg1"/>
                </a:solidFill>
                <a:latin typeface="思源黑体 CN Regular" panose="020B0500000000000000" pitchFamily="34" charset="-122"/>
                <a:ea typeface="思源黑体 CN Regular" panose="020B0500000000000000" pitchFamily="34" charset="-122"/>
              </a:rPr>
              <a:t>若未实名，纳税人须前往“粤税通”小程序完成实名后重新登录。</a:t>
            </a:r>
            <a:endParaRPr lang="zh-CN" altLang="en-US" sz="1050" dirty="0">
              <a:solidFill>
                <a:schemeClr val="bg1"/>
              </a:solidFill>
              <a:latin typeface="思源黑体 CN Regular" panose="020B0500000000000000" pitchFamily="34" charset="-122"/>
              <a:ea typeface="思源黑体 CN Regular" panose="020B0500000000000000" pitchFamily="34" charset="-122"/>
            </a:endParaRPr>
          </a:p>
        </p:txBody>
      </p:sp>
      <p:sp>
        <p:nvSpPr>
          <p:cNvPr id="29" name="平行四边形 28"/>
          <p:cNvSpPr/>
          <p:nvPr/>
        </p:nvSpPr>
        <p:spPr>
          <a:xfrm>
            <a:off x="3147624" y="4072183"/>
            <a:ext cx="4617841" cy="646118"/>
          </a:xfrm>
          <a:prstGeom prst="parallelogram">
            <a:avLst/>
          </a:prstGeom>
          <a:gradFill flip="none" rotWithShape="1">
            <a:gsLst>
              <a:gs pos="45000">
                <a:srgbClr val="1D78FA"/>
              </a:gs>
              <a:gs pos="100000">
                <a:srgbClr val="1D78FA">
                  <a:lumMod val="60000"/>
                  <a:lumOff val="40000"/>
                </a:srgbClr>
              </a:gs>
            </a:gsLst>
            <a:lin ang="0" scaled="1"/>
            <a:tileRect/>
          </a:gradFill>
          <a:ln>
            <a:noFill/>
          </a:ln>
          <a:effectLst>
            <a:outerShdw blurRad="355600" dist="457200" dir="2700000" sx="88000" sy="88000" algn="tl" rotWithShape="0">
              <a:prstClr val="black">
                <a:alpha val="29000"/>
              </a:prstClr>
            </a:outerShdw>
          </a:effectLst>
        </p:spPr>
        <p:txBody>
          <a:bodyPr vert="horz" wrap="square" lIns="68580" tIns="34290" rIns="68580" bIns="34290" numCol="1" anchor="t" anchorCtr="0" compatLnSpc="1"/>
          <a:lstStyle/>
          <a:p>
            <a:pPr marL="0" marR="0" lvl="0" indent="0" algn="r" defTabSz="4572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Roboto Regular"/>
              <a:ea typeface="思源黑体 CN Regular"/>
            </a:endParaRPr>
          </a:p>
        </p:txBody>
      </p:sp>
      <p:sp>
        <p:nvSpPr>
          <p:cNvPr id="23" name="标题 1"/>
          <p:cNvSpPr txBox="1"/>
          <p:nvPr/>
        </p:nvSpPr>
        <p:spPr>
          <a:xfrm>
            <a:off x="3458842" y="4172284"/>
            <a:ext cx="4102834" cy="3845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500" dirty="0">
                <a:solidFill>
                  <a:schemeClr val="bg1"/>
                </a:solidFill>
                <a:latin typeface="思源黑体 CN Regular" panose="020B0500000000000000" pitchFamily="34" charset="-122"/>
                <a:ea typeface="思源黑体 CN Regular" panose="020B0500000000000000" pitchFamily="34" charset="-122"/>
              </a:rPr>
              <a:t>登录后需选择办理身份：个人业务、企业业务</a:t>
            </a:r>
            <a:endParaRPr lang="zh-CN" altLang="en-US" sz="1500" dirty="0">
              <a:solidFill>
                <a:schemeClr val="bg1"/>
              </a:solidFill>
              <a:latin typeface="思源黑体 CN Regular" panose="020B0500000000000000" pitchFamily="34" charset="-122"/>
              <a:ea typeface="思源黑体 CN Regular" panose="020B0500000000000000" pitchFamily="34" charset="-122"/>
            </a:endParaRPr>
          </a:p>
        </p:txBody>
      </p:sp>
      <p:cxnSp>
        <p:nvCxnSpPr>
          <p:cNvPr id="38" name="直接连接符 37"/>
          <p:cNvCxnSpPr/>
          <p:nvPr/>
        </p:nvCxnSpPr>
        <p:spPr>
          <a:xfrm flipH="1">
            <a:off x="3426893" y="4257603"/>
            <a:ext cx="1118605" cy="0"/>
          </a:xfrm>
          <a:prstGeom prst="line">
            <a:avLst/>
          </a:prstGeom>
          <a:ln w="9525">
            <a:gradFill flip="none" rotWithShape="1">
              <a:gsLst>
                <a:gs pos="0">
                  <a:schemeClr val="accent1">
                    <a:alpha val="60000"/>
                  </a:schemeClr>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57106" y="3173270"/>
            <a:ext cx="2361887" cy="0"/>
          </a:xfrm>
          <a:prstGeom prst="line">
            <a:avLst/>
          </a:prstGeom>
          <a:ln w="9525">
            <a:gradFill flip="none" rotWithShape="1">
              <a:gsLst>
                <a:gs pos="0">
                  <a:schemeClr val="accent1">
                    <a:alpha val="60000"/>
                  </a:schemeClr>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6490653" y="5491858"/>
            <a:ext cx="2233574" cy="0"/>
          </a:xfrm>
          <a:prstGeom prst="line">
            <a:avLst/>
          </a:prstGeom>
          <a:ln w="12700">
            <a:gradFill flip="none" rotWithShape="1">
              <a:gsLst>
                <a:gs pos="0">
                  <a:schemeClr val="accent1">
                    <a:alpha val="40000"/>
                  </a:schemeClr>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7607439" y="5553299"/>
            <a:ext cx="2233574" cy="0"/>
          </a:xfrm>
          <a:prstGeom prst="line">
            <a:avLst/>
          </a:prstGeom>
          <a:ln w="6350">
            <a:gradFill flip="none" rotWithShape="1">
              <a:gsLst>
                <a:gs pos="0">
                  <a:schemeClr val="accent1">
                    <a:alpha val="70000"/>
                  </a:schemeClr>
                </a:gs>
                <a:gs pos="81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542053" y="578785"/>
            <a:ext cx="864000" cy="864000"/>
          </a:xfrm>
          <a:prstGeom prst="ellipse">
            <a:avLst/>
          </a:prstGeom>
          <a:gradFill flip="none" rotWithShape="1">
            <a:gsLst>
              <a:gs pos="64000">
                <a:srgbClr val="1D78FA">
                  <a:alpha val="0"/>
                </a:srgbClr>
              </a:gs>
              <a:gs pos="0">
                <a:srgbClr val="1D78FA">
                  <a:alpha val="14000"/>
                </a:srgbClr>
              </a:gs>
            </a:gsLst>
            <a:lin ang="5400000" scaled="1"/>
            <a:tileRect/>
          </a:gradFill>
          <a:ln w="12700" cap="flat" cmpd="sng" algn="ctr">
            <a:gradFill flip="none" rotWithShape="1">
              <a:gsLst>
                <a:gs pos="20000">
                  <a:srgbClr val="1D78FA">
                    <a:alpha val="0"/>
                  </a:srgbClr>
                </a:gs>
                <a:gs pos="49000">
                  <a:srgbClr val="1D78FA"/>
                </a:gs>
              </a:gsLst>
              <a:lin ang="12000000" scaled="0"/>
              <a:tileRect/>
            </a:gra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Roboto Regular"/>
              <a:ea typeface="思源黑体 CN Regular"/>
              <a:cs typeface="+mn-cs"/>
            </a:endParaRPr>
          </a:p>
        </p:txBody>
      </p:sp>
      <p:sp>
        <p:nvSpPr>
          <p:cNvPr id="46" name="椭圆 45"/>
          <p:cNvSpPr/>
          <p:nvPr/>
        </p:nvSpPr>
        <p:spPr>
          <a:xfrm>
            <a:off x="3524847" y="1778770"/>
            <a:ext cx="864000" cy="864000"/>
          </a:xfrm>
          <a:prstGeom prst="ellipse">
            <a:avLst/>
          </a:prstGeom>
          <a:gradFill flip="none" rotWithShape="1">
            <a:gsLst>
              <a:gs pos="64000">
                <a:srgbClr val="1D78FA">
                  <a:alpha val="0"/>
                </a:srgbClr>
              </a:gs>
              <a:gs pos="0">
                <a:srgbClr val="1D78FA">
                  <a:alpha val="14000"/>
                </a:srgbClr>
              </a:gs>
            </a:gsLst>
            <a:lin ang="5400000" scaled="1"/>
            <a:tileRect/>
          </a:gradFill>
          <a:ln w="12700" cap="flat" cmpd="sng" algn="ctr">
            <a:gradFill flip="none" rotWithShape="1">
              <a:gsLst>
                <a:gs pos="20000">
                  <a:srgbClr val="1D78FA">
                    <a:alpha val="0"/>
                  </a:srgbClr>
                </a:gs>
                <a:gs pos="49000">
                  <a:srgbClr val="1D78FA"/>
                </a:gs>
              </a:gsLst>
              <a:lin ang="12000000" scaled="0"/>
              <a:tileRect/>
            </a:gra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kern="0" dirty="0">
              <a:solidFill>
                <a:prstClr val="white"/>
              </a:solidFill>
              <a:latin typeface="Roboto Regular"/>
              <a:ea typeface="思源黑体 CN Regular"/>
            </a:endParaRPr>
          </a:p>
        </p:txBody>
      </p:sp>
      <p:sp>
        <p:nvSpPr>
          <p:cNvPr id="47" name="椭圆 46"/>
          <p:cNvSpPr/>
          <p:nvPr/>
        </p:nvSpPr>
        <p:spPr>
          <a:xfrm>
            <a:off x="1279278" y="2727646"/>
            <a:ext cx="864000" cy="864000"/>
          </a:xfrm>
          <a:prstGeom prst="ellipse">
            <a:avLst/>
          </a:prstGeom>
          <a:gradFill flip="none" rotWithShape="1">
            <a:gsLst>
              <a:gs pos="64000">
                <a:srgbClr val="1D78FA">
                  <a:alpha val="0"/>
                </a:srgbClr>
              </a:gs>
              <a:gs pos="0">
                <a:srgbClr val="1D78FA">
                  <a:alpha val="14000"/>
                </a:srgbClr>
              </a:gs>
            </a:gsLst>
            <a:lin ang="5400000" scaled="1"/>
            <a:tileRect/>
          </a:gradFill>
          <a:ln w="12700" cap="flat" cmpd="sng" algn="ctr">
            <a:gradFill flip="none" rotWithShape="1">
              <a:gsLst>
                <a:gs pos="20000">
                  <a:srgbClr val="1D78FA">
                    <a:alpha val="0"/>
                  </a:srgbClr>
                </a:gs>
                <a:gs pos="49000">
                  <a:srgbClr val="1D78FA"/>
                </a:gs>
              </a:gsLst>
              <a:lin ang="12000000" scaled="0"/>
              <a:tileRect/>
            </a:gra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kern="0" dirty="0">
              <a:solidFill>
                <a:prstClr val="white"/>
              </a:solidFill>
              <a:latin typeface="Roboto Regular"/>
              <a:ea typeface="思源黑体 CN Regular"/>
            </a:endParaRPr>
          </a:p>
        </p:txBody>
      </p:sp>
      <p:sp>
        <p:nvSpPr>
          <p:cNvPr id="48" name="椭圆 47"/>
          <p:cNvSpPr/>
          <p:nvPr/>
        </p:nvSpPr>
        <p:spPr>
          <a:xfrm>
            <a:off x="2562893" y="3848312"/>
            <a:ext cx="864000" cy="864000"/>
          </a:xfrm>
          <a:prstGeom prst="ellipse">
            <a:avLst/>
          </a:prstGeom>
          <a:gradFill flip="none" rotWithShape="1">
            <a:gsLst>
              <a:gs pos="64000">
                <a:srgbClr val="1D78FA">
                  <a:alpha val="0"/>
                </a:srgbClr>
              </a:gs>
              <a:gs pos="0">
                <a:srgbClr val="1D78FA">
                  <a:alpha val="14000"/>
                </a:srgbClr>
              </a:gs>
            </a:gsLst>
            <a:lin ang="5400000" scaled="1"/>
            <a:tileRect/>
          </a:gradFill>
          <a:ln w="12700" cap="flat" cmpd="sng" algn="ctr">
            <a:gradFill flip="none" rotWithShape="1">
              <a:gsLst>
                <a:gs pos="20000">
                  <a:srgbClr val="1D78FA">
                    <a:alpha val="0"/>
                  </a:srgbClr>
                </a:gs>
                <a:gs pos="49000">
                  <a:srgbClr val="1D78FA"/>
                </a:gs>
              </a:gsLst>
              <a:lin ang="12000000" scaled="0"/>
              <a:tileRect/>
            </a:gra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kern="0" dirty="0">
              <a:solidFill>
                <a:prstClr val="white"/>
              </a:solidFill>
              <a:latin typeface="Roboto Regular"/>
              <a:ea typeface="思源黑体 CN Regular"/>
            </a:endParaRPr>
          </a:p>
        </p:txBody>
      </p:sp>
      <p:sp>
        <p:nvSpPr>
          <p:cNvPr id="51" name="平行四边形 50"/>
          <p:cNvSpPr/>
          <p:nvPr/>
        </p:nvSpPr>
        <p:spPr>
          <a:xfrm>
            <a:off x="3467559" y="633822"/>
            <a:ext cx="1658417" cy="146696"/>
          </a:xfrm>
          <a:prstGeom prst="parallelogram">
            <a:avLst/>
          </a:prstGeom>
          <a:gradFill flip="none" rotWithShape="1">
            <a:gsLst>
              <a:gs pos="0">
                <a:srgbClr val="1D78FA">
                  <a:alpha val="35000"/>
                </a:srgbClr>
              </a:gs>
              <a:gs pos="100000">
                <a:srgbClr val="1D78FA">
                  <a:alpha val="0"/>
                </a:srgbClr>
              </a:gs>
            </a:gsLst>
            <a:lin ang="0" scaled="1"/>
            <a:tileRect/>
          </a:gradFill>
          <a:ln>
            <a:noFill/>
          </a:ln>
        </p:spPr>
        <p:txBody>
          <a:bodyPr vert="horz" wrap="square" lIns="68580" tIns="34290" rIns="68580" bIns="34290" numCol="1" anchor="t" anchorCtr="0" compatLnSpc="1"/>
          <a:lstStyle/>
          <a:p>
            <a:pPr marL="0" marR="0" lvl="0" indent="0" algn="r" defTabSz="4572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Roboto Regular"/>
              <a:ea typeface="思源黑体 CN Regular"/>
            </a:endParaRPr>
          </a:p>
        </p:txBody>
      </p:sp>
      <p:sp>
        <p:nvSpPr>
          <p:cNvPr id="52" name="平行四边形 51"/>
          <p:cNvSpPr/>
          <p:nvPr/>
        </p:nvSpPr>
        <p:spPr>
          <a:xfrm>
            <a:off x="6778230" y="3802088"/>
            <a:ext cx="1658417" cy="146696"/>
          </a:xfrm>
          <a:prstGeom prst="parallelogram">
            <a:avLst/>
          </a:prstGeom>
          <a:gradFill flip="none" rotWithShape="1">
            <a:gsLst>
              <a:gs pos="0">
                <a:srgbClr val="1D78FA">
                  <a:alpha val="11000"/>
                </a:srgbClr>
              </a:gs>
              <a:gs pos="100000">
                <a:srgbClr val="1D78FA">
                  <a:alpha val="0"/>
                </a:srgbClr>
              </a:gs>
            </a:gsLst>
            <a:lin ang="0" scaled="1"/>
            <a:tileRect/>
          </a:gradFill>
          <a:ln>
            <a:noFill/>
          </a:ln>
        </p:spPr>
        <p:txBody>
          <a:bodyPr vert="horz" wrap="square" lIns="68580" tIns="34290" rIns="68580" bIns="34290" numCol="1" anchor="t" anchorCtr="0" compatLnSpc="1"/>
          <a:lstStyle/>
          <a:p>
            <a:pPr marL="0" marR="0" lvl="0" indent="0" algn="r" defTabSz="4572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Roboto Regular"/>
              <a:ea typeface="思源黑体 CN Regular"/>
            </a:endParaRPr>
          </a:p>
        </p:txBody>
      </p:sp>
      <p:sp>
        <p:nvSpPr>
          <p:cNvPr id="53" name="平行四边形 52"/>
          <p:cNvSpPr/>
          <p:nvPr/>
        </p:nvSpPr>
        <p:spPr>
          <a:xfrm>
            <a:off x="2215298" y="2807053"/>
            <a:ext cx="1658417" cy="146696"/>
          </a:xfrm>
          <a:prstGeom prst="parallelogram">
            <a:avLst/>
          </a:prstGeom>
          <a:gradFill flip="none" rotWithShape="1">
            <a:gsLst>
              <a:gs pos="0">
                <a:srgbClr val="1D78FA">
                  <a:alpha val="35000"/>
                </a:srgbClr>
              </a:gs>
              <a:gs pos="100000">
                <a:srgbClr val="1D78FA">
                  <a:alpha val="0"/>
                </a:srgbClr>
              </a:gs>
            </a:gsLst>
            <a:lin ang="0" scaled="1"/>
            <a:tileRect/>
          </a:gradFill>
          <a:ln>
            <a:noFill/>
          </a:ln>
        </p:spPr>
        <p:txBody>
          <a:bodyPr vert="horz" wrap="square" lIns="68580" tIns="34290" rIns="68580" bIns="34290" numCol="1" anchor="t" anchorCtr="0" compatLnSpc="1"/>
          <a:lstStyle/>
          <a:p>
            <a:pPr marL="0" marR="0" lvl="0" indent="0" algn="r" defTabSz="4572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Roboto Regular"/>
              <a:ea typeface="思源黑体 CN Regular"/>
            </a:endParaRPr>
          </a:p>
        </p:txBody>
      </p:sp>
      <p:cxnSp>
        <p:nvCxnSpPr>
          <p:cNvPr id="54" name="直接连接符 53"/>
          <p:cNvCxnSpPr/>
          <p:nvPr/>
        </p:nvCxnSpPr>
        <p:spPr>
          <a:xfrm flipH="1">
            <a:off x="3744851" y="3879456"/>
            <a:ext cx="1118605" cy="0"/>
          </a:xfrm>
          <a:prstGeom prst="line">
            <a:avLst/>
          </a:prstGeom>
          <a:ln w="9525">
            <a:gradFill flip="none" rotWithShape="1">
              <a:gsLst>
                <a:gs pos="0">
                  <a:schemeClr val="accent1">
                    <a:alpha val="60000"/>
                  </a:schemeClr>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4396891" y="1883339"/>
            <a:ext cx="2361887" cy="0"/>
          </a:xfrm>
          <a:prstGeom prst="line">
            <a:avLst/>
          </a:prstGeom>
          <a:ln w="9525">
            <a:gradFill flip="none" rotWithShape="1">
              <a:gsLst>
                <a:gs pos="0">
                  <a:schemeClr val="accent1">
                    <a:alpha val="60000"/>
                  </a:schemeClr>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467559" y="4825589"/>
            <a:ext cx="2233574" cy="0"/>
          </a:xfrm>
          <a:prstGeom prst="line">
            <a:avLst/>
          </a:prstGeom>
          <a:ln w="12700">
            <a:gradFill flip="none" rotWithShape="1">
              <a:gsLst>
                <a:gs pos="0">
                  <a:schemeClr val="accent1">
                    <a:alpha val="40000"/>
                  </a:schemeClr>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492987" y="821834"/>
            <a:ext cx="2233574" cy="0"/>
          </a:xfrm>
          <a:prstGeom prst="line">
            <a:avLst/>
          </a:prstGeom>
          <a:ln w="6350">
            <a:gradFill flip="none" rotWithShape="1">
              <a:gsLst>
                <a:gs pos="0">
                  <a:schemeClr val="accent1">
                    <a:alpha val="70000"/>
                  </a:schemeClr>
                </a:gs>
                <a:gs pos="81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4511191" y="1997639"/>
            <a:ext cx="2361887" cy="0"/>
          </a:xfrm>
          <a:prstGeom prst="line">
            <a:avLst/>
          </a:prstGeom>
          <a:ln w="9525">
            <a:gradFill flip="none" rotWithShape="1">
              <a:gsLst>
                <a:gs pos="0">
                  <a:schemeClr val="accent1">
                    <a:alpha val="60000"/>
                  </a:schemeClr>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7259" y="3979120"/>
            <a:ext cx="540000" cy="540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
        <p:nvSpPr>
          <p:cNvPr id="24" name="TextBox 6"/>
          <p:cNvSpPr txBox="1"/>
          <p:nvPr/>
        </p:nvSpPr>
        <p:spPr>
          <a:xfrm>
            <a:off x="715072" y="741302"/>
            <a:ext cx="2214880" cy="398780"/>
          </a:xfrm>
          <a:prstGeom prst="rect">
            <a:avLst/>
          </a:prstGeom>
          <a:noFill/>
        </p:spPr>
        <p:txBody>
          <a:bodyPr wrap="none">
            <a:spAutoFit/>
          </a:bodyPr>
          <a:p>
            <a:pPr defTabSz="913765">
              <a:defRPr/>
            </a:pPr>
            <a:r>
              <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rPr>
              <a:t>（一）电脑端登录</a:t>
            </a:r>
            <a:endPar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162800" y="1281600"/>
            <a:ext cx="6399506" cy="3600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
        <p:nvSpPr>
          <p:cNvPr id="24" name="TextBox 6"/>
          <p:cNvSpPr txBox="1"/>
          <p:nvPr/>
        </p:nvSpPr>
        <p:spPr>
          <a:xfrm>
            <a:off x="715072" y="741302"/>
            <a:ext cx="2214880" cy="398780"/>
          </a:xfrm>
          <a:prstGeom prst="rect">
            <a:avLst/>
          </a:prstGeom>
          <a:noFill/>
        </p:spPr>
        <p:txBody>
          <a:bodyPr wrap="none">
            <a:spAutoFit/>
          </a:bodyPr>
          <a:p>
            <a:pPr defTabSz="913765">
              <a:defRPr/>
            </a:pPr>
            <a:r>
              <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rPr>
              <a:t>（一）电脑端登录</a:t>
            </a:r>
            <a:endPar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endParaRPr>
          </a:p>
        </p:txBody>
      </p:sp>
      <p:pic>
        <p:nvPicPr>
          <p:cNvPr id="5" name="图片 4" descr="1"/>
          <p:cNvPicPr>
            <a:picLocks noChangeAspect="1"/>
          </p:cNvPicPr>
          <p:nvPr/>
        </p:nvPicPr>
        <p:blipFill>
          <a:blip r:embed="rId1"/>
          <a:stretch>
            <a:fillRect/>
          </a:stretch>
        </p:blipFill>
        <p:spPr>
          <a:xfrm>
            <a:off x="1163320" y="1283335"/>
            <a:ext cx="6571518" cy="3600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
        <p:nvSpPr>
          <p:cNvPr id="24" name="TextBox 6"/>
          <p:cNvSpPr txBox="1"/>
          <p:nvPr/>
        </p:nvSpPr>
        <p:spPr>
          <a:xfrm>
            <a:off x="715072" y="741302"/>
            <a:ext cx="2214880" cy="398780"/>
          </a:xfrm>
          <a:prstGeom prst="rect">
            <a:avLst/>
          </a:prstGeom>
          <a:noFill/>
        </p:spPr>
        <p:txBody>
          <a:bodyPr wrap="none">
            <a:spAutoFit/>
          </a:bodyPr>
          <a:p>
            <a:pPr defTabSz="913765">
              <a:defRPr/>
            </a:pPr>
            <a:r>
              <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rPr>
              <a:t>（一）电脑端登录</a:t>
            </a:r>
            <a:endPar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endParaRPr>
          </a:p>
        </p:txBody>
      </p:sp>
      <p:pic>
        <p:nvPicPr>
          <p:cNvPr id="15" name="图片 14" descr="2"/>
          <p:cNvPicPr>
            <a:picLocks noChangeAspect="1"/>
          </p:cNvPicPr>
          <p:nvPr/>
        </p:nvPicPr>
        <p:blipFill>
          <a:blip r:embed="rId1"/>
          <a:stretch>
            <a:fillRect/>
          </a:stretch>
        </p:blipFill>
        <p:spPr>
          <a:xfrm>
            <a:off x="1162800" y="1281600"/>
            <a:ext cx="6517475" cy="3600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
        <p:nvSpPr>
          <p:cNvPr id="24" name="TextBox 6"/>
          <p:cNvSpPr txBox="1"/>
          <p:nvPr/>
        </p:nvSpPr>
        <p:spPr>
          <a:xfrm>
            <a:off x="715072" y="741302"/>
            <a:ext cx="2214880" cy="398780"/>
          </a:xfrm>
          <a:prstGeom prst="rect">
            <a:avLst/>
          </a:prstGeom>
          <a:noFill/>
        </p:spPr>
        <p:txBody>
          <a:bodyPr wrap="none">
            <a:spAutoFit/>
          </a:bodyPr>
          <a:p>
            <a:pPr defTabSz="913765">
              <a:defRPr/>
            </a:pPr>
            <a:r>
              <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rPr>
              <a:t>（一）电脑端登录</a:t>
            </a:r>
            <a:endPar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endParaRPr>
          </a:p>
        </p:txBody>
      </p:sp>
      <p:pic>
        <p:nvPicPr>
          <p:cNvPr id="2" name="图片 1" descr="3"/>
          <p:cNvPicPr>
            <a:picLocks noChangeAspect="1"/>
          </p:cNvPicPr>
          <p:nvPr/>
        </p:nvPicPr>
        <p:blipFill>
          <a:blip r:embed="rId1"/>
          <a:stretch>
            <a:fillRect/>
          </a:stretch>
        </p:blipFill>
        <p:spPr>
          <a:xfrm>
            <a:off x="1162800" y="1281600"/>
            <a:ext cx="6694215" cy="3600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
        <p:nvSpPr>
          <p:cNvPr id="24" name="TextBox 6"/>
          <p:cNvSpPr txBox="1"/>
          <p:nvPr/>
        </p:nvSpPr>
        <p:spPr>
          <a:xfrm>
            <a:off x="715072" y="741302"/>
            <a:ext cx="2214880" cy="398780"/>
          </a:xfrm>
          <a:prstGeom prst="rect">
            <a:avLst/>
          </a:prstGeom>
          <a:noFill/>
        </p:spPr>
        <p:txBody>
          <a:bodyPr wrap="none">
            <a:spAutoFit/>
          </a:bodyPr>
          <a:p>
            <a:pPr defTabSz="913765">
              <a:defRPr/>
            </a:pPr>
            <a:r>
              <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rPr>
              <a:t>（二）手机端登录</a:t>
            </a:r>
            <a:endPar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27735" y="1201420"/>
            <a:ext cx="1734740" cy="3600000"/>
          </a:xfrm>
          <a:prstGeom prst="rect">
            <a:avLst/>
          </a:prstGeom>
        </p:spPr>
      </p:pic>
      <p:pic>
        <p:nvPicPr>
          <p:cNvPr id="5" name="图片 4"/>
          <p:cNvPicPr>
            <a:picLocks noChangeAspect="1"/>
          </p:cNvPicPr>
          <p:nvPr/>
        </p:nvPicPr>
        <p:blipFill>
          <a:blip r:embed="rId2"/>
          <a:stretch>
            <a:fillRect/>
          </a:stretch>
        </p:blipFill>
        <p:spPr>
          <a:xfrm>
            <a:off x="3829685" y="1201420"/>
            <a:ext cx="1735714" cy="3600000"/>
          </a:xfrm>
          <a:prstGeom prst="rect">
            <a:avLst/>
          </a:prstGeom>
        </p:spPr>
      </p:pic>
      <p:pic>
        <p:nvPicPr>
          <p:cNvPr id="7" name="图片 6"/>
          <p:cNvPicPr>
            <a:picLocks noChangeAspect="1"/>
          </p:cNvPicPr>
          <p:nvPr/>
        </p:nvPicPr>
        <p:blipFill>
          <a:blip r:embed="rId3"/>
          <a:stretch>
            <a:fillRect/>
          </a:stretch>
        </p:blipFill>
        <p:spPr>
          <a:xfrm>
            <a:off x="6614160" y="1201420"/>
            <a:ext cx="1735475" cy="3600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110758" y="5143500"/>
            <a:ext cx="983333" cy="3845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1500" dirty="0">
              <a:latin typeface="思源黑体 CN Regular" panose="020B0500000000000000" pitchFamily="34" charset="-122"/>
              <a:ea typeface="思源黑体 CN Regular" panose="020B0500000000000000" pitchFamily="34" charset="-122"/>
            </a:endParaRPr>
          </a:p>
        </p:txBody>
      </p:sp>
      <p:sp>
        <p:nvSpPr>
          <p:cNvPr id="12" name="标题 1"/>
          <p:cNvSpPr txBox="1"/>
          <p:nvPr/>
        </p:nvSpPr>
        <p:spPr>
          <a:xfrm>
            <a:off x="1213334" y="306616"/>
            <a:ext cx="1393400" cy="829945"/>
          </a:xfrm>
          <a:prstGeom prst="rect">
            <a:avLst/>
          </a:prstGeom>
          <a:noFill/>
        </p:spPr>
        <p:txBody>
          <a:bodyPr wrap="square" rtlCol="0">
            <a:spAutoFit/>
          </a:bodyPr>
          <a:lstStyle>
            <a:defPPr>
              <a:defRPr lang="zh-CN"/>
            </a:defPPr>
            <a:lvl1pPr>
              <a:defRPr sz="3200">
                <a:solidFill>
                  <a:schemeClr val="tx1">
                    <a:lumMod val="75000"/>
                    <a:lumOff val="2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defRPr>
            </a:lvl1pPr>
          </a:lstStyle>
          <a:p>
            <a:r>
              <a:rPr lang="zh-CN" altLang="en-US" sz="2400" dirty="0"/>
              <a:t>智能导税</a:t>
            </a:r>
            <a:endParaRPr lang="zh-CN" altLang="en-US" sz="2400" dirty="0"/>
          </a:p>
        </p:txBody>
      </p:sp>
      <p:sp>
        <p:nvSpPr>
          <p:cNvPr id="15" name="矩形: 圆角 14"/>
          <p:cNvSpPr/>
          <p:nvPr/>
        </p:nvSpPr>
        <p:spPr>
          <a:xfrm>
            <a:off x="-87925" y="1"/>
            <a:ext cx="993532" cy="1055077"/>
          </a:xfrm>
          <a:prstGeom prst="roundRect">
            <a:avLst>
              <a:gd name="adj" fmla="val 0"/>
            </a:avLst>
          </a:prstGeom>
          <a:solidFill>
            <a:schemeClr val="bg1">
              <a:lumMod val="95000"/>
            </a:schemeClr>
          </a:solidFill>
          <a:ln w="12700" cap="flat" cmpd="sng" algn="ctr">
            <a:noFill/>
            <a:prstDash val="solid"/>
            <a:miter lim="800000"/>
          </a:ln>
          <a:effectLst>
            <a:outerShdw blurRad="1270000" dist="850900" dir="8100000" sx="75000" sy="75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kern="0">
              <a:solidFill>
                <a:prstClr val="white"/>
              </a:solidFill>
              <a:latin typeface="Roboto Regular"/>
              <a:ea typeface="思源黑体 CN Regular"/>
            </a:endParaRPr>
          </a:p>
        </p:txBody>
      </p:sp>
      <p:sp>
        <p:nvSpPr>
          <p:cNvPr id="16" name="矩形 15"/>
          <p:cNvSpPr/>
          <p:nvPr/>
        </p:nvSpPr>
        <p:spPr>
          <a:xfrm>
            <a:off x="-87924" y="1055078"/>
            <a:ext cx="993531" cy="993531"/>
          </a:xfrm>
          <a:prstGeom prst="rect">
            <a:avLst/>
          </a:prstGeom>
          <a:gradFill>
            <a:gsLst>
              <a:gs pos="100000">
                <a:srgbClr val="1D78FA">
                  <a:lumMod val="75000"/>
                </a:srgbClr>
              </a:gs>
              <a:gs pos="1000">
                <a:srgbClr val="1D78FA"/>
              </a:gs>
            </a:gsLst>
            <a:lin ang="2700000" scaled="1"/>
          </a:gradFill>
          <a:ln w="12700" cap="flat" cmpd="sng" algn="ctr">
            <a:noFill/>
            <a:prstDash val="solid"/>
            <a:miter lim="800000"/>
          </a:ln>
          <a:effectLst>
            <a:outerShdw blurRad="254000" dist="38100" sx="98000" sy="98000" algn="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kern="0">
              <a:solidFill>
                <a:prstClr val="white"/>
              </a:solidFill>
              <a:latin typeface="Roboto Regular"/>
              <a:ea typeface="思源黑体 CN Regular"/>
            </a:endParaRPr>
          </a:p>
        </p:txBody>
      </p:sp>
      <p:sp>
        <p:nvSpPr>
          <p:cNvPr id="17" name="矩形: 圆角 16"/>
          <p:cNvSpPr/>
          <p:nvPr/>
        </p:nvSpPr>
        <p:spPr>
          <a:xfrm>
            <a:off x="-87924" y="2039090"/>
            <a:ext cx="993531" cy="993531"/>
          </a:xfrm>
          <a:prstGeom prst="roundRect">
            <a:avLst>
              <a:gd name="adj" fmla="val 0"/>
            </a:avLst>
          </a:prstGeom>
          <a:solidFill>
            <a:schemeClr val="bg1">
              <a:lumMod val="95000"/>
            </a:schemeClr>
          </a:soli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sp>
        <p:nvSpPr>
          <p:cNvPr id="18" name="矩形: 圆角 17"/>
          <p:cNvSpPr/>
          <p:nvPr/>
        </p:nvSpPr>
        <p:spPr>
          <a:xfrm>
            <a:off x="-87925" y="3023102"/>
            <a:ext cx="993530" cy="993531"/>
          </a:xfrm>
          <a:prstGeom prst="roundRect">
            <a:avLst>
              <a:gd name="adj" fmla="val 0"/>
            </a:avLst>
          </a:prstGeom>
          <a:solidFill>
            <a:schemeClr val="bg1">
              <a:lumMod val="95000"/>
            </a:schemeClr>
          </a:soli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sp>
        <p:nvSpPr>
          <p:cNvPr id="19" name="矩形: 圆角 18"/>
          <p:cNvSpPr/>
          <p:nvPr/>
        </p:nvSpPr>
        <p:spPr>
          <a:xfrm>
            <a:off x="-87924" y="4007113"/>
            <a:ext cx="993530" cy="1136387"/>
          </a:xfrm>
          <a:prstGeom prst="roundRect">
            <a:avLst>
              <a:gd name="adj" fmla="val 0"/>
            </a:avLst>
          </a:prstGeom>
          <a:solidFill>
            <a:schemeClr val="bg1">
              <a:lumMod val="95000"/>
            </a:schemeClr>
          </a:soli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sp>
        <p:nvSpPr>
          <p:cNvPr id="20" name="文本框 19"/>
          <p:cNvSpPr txBox="1"/>
          <p:nvPr/>
        </p:nvSpPr>
        <p:spPr>
          <a:xfrm>
            <a:off x="213817" y="443331"/>
            <a:ext cx="514352" cy="252730"/>
          </a:xfrm>
          <a:prstGeom prst="rect">
            <a:avLst/>
          </a:prstGeom>
          <a:noFill/>
        </p:spPr>
        <p:txBody>
          <a:bodyPr wrap="square" rtlCol="0">
            <a:spAutoFit/>
          </a:bodyPr>
          <a:lstStyle>
            <a:defPPr>
              <a:defRPr lang="zh-CN"/>
            </a:defPPr>
            <a:lvl1pPr algn="r">
              <a:defRPr>
                <a:solidFill>
                  <a:schemeClr val="bg1">
                    <a:lumMod val="65000"/>
                  </a:schemeClr>
                </a:solidFill>
                <a:latin typeface="思源黑体 CN Regular" panose="020B0500000000000000" pitchFamily="34" charset="-122"/>
                <a:ea typeface="思源黑体 CN Regular" panose="020B0500000000000000" pitchFamily="34" charset="-122"/>
              </a:defRPr>
            </a:lvl1pPr>
          </a:lstStyle>
          <a:p>
            <a:r>
              <a:rPr lang="zh-CN" altLang="en-US" sz="1050" dirty="0"/>
              <a:t>登录</a:t>
            </a:r>
            <a:endParaRPr lang="zh-CN" altLang="en-US" sz="1050" dirty="0"/>
          </a:p>
        </p:txBody>
      </p:sp>
      <p:sp>
        <p:nvSpPr>
          <p:cNvPr id="21" name="文本框 20"/>
          <p:cNvSpPr txBox="1"/>
          <p:nvPr/>
        </p:nvSpPr>
        <p:spPr>
          <a:xfrm>
            <a:off x="46761" y="1396350"/>
            <a:ext cx="848465" cy="506730"/>
          </a:xfrm>
          <a:prstGeom prst="rect">
            <a:avLst/>
          </a:prstGeom>
          <a:noFill/>
        </p:spPr>
        <p:txBody>
          <a:bodyPr wrap="square" rtlCol="0">
            <a:spAutoFit/>
          </a:bodyPr>
          <a:lstStyle>
            <a:defPPr>
              <a:defRPr lang="zh-CN"/>
            </a:defPPr>
            <a:lvl1pPr>
              <a:defRPr sz="2000">
                <a:solidFill>
                  <a:schemeClr val="bg1"/>
                </a:solidFill>
                <a:latin typeface="思源黑体 CN Medium" panose="020B0600000000000000" pitchFamily="34" charset="-122"/>
                <a:ea typeface="思源黑体 CN Medium" panose="020B0600000000000000" pitchFamily="34" charset="-122"/>
              </a:defRPr>
            </a:lvl1pPr>
          </a:lstStyle>
          <a:p>
            <a:r>
              <a:rPr lang="zh-CN" altLang="en-US" sz="1350" dirty="0"/>
              <a:t>智能导税</a:t>
            </a:r>
            <a:endParaRPr lang="zh-CN" altLang="en-US" sz="1350" dirty="0"/>
          </a:p>
        </p:txBody>
      </p:sp>
      <p:sp>
        <p:nvSpPr>
          <p:cNvPr id="22" name="文本框 21"/>
          <p:cNvSpPr txBox="1"/>
          <p:nvPr/>
        </p:nvSpPr>
        <p:spPr>
          <a:xfrm>
            <a:off x="-61549" y="2329376"/>
            <a:ext cx="967155" cy="414020"/>
          </a:xfrm>
          <a:prstGeom prst="rect">
            <a:avLst/>
          </a:prstGeom>
          <a:noFill/>
        </p:spPr>
        <p:txBody>
          <a:bodyPr wrap="square" rtlCol="0">
            <a:spAutoFit/>
          </a:bodyPr>
          <a:lstStyle/>
          <a:p>
            <a:pPr algn="r"/>
            <a:r>
              <a:rPr lang="zh-CN" altLang="en-US" sz="1050" dirty="0">
                <a:solidFill>
                  <a:schemeClr val="bg1">
                    <a:lumMod val="65000"/>
                  </a:schemeClr>
                </a:solidFill>
                <a:latin typeface="思源黑体 CN Regular" panose="020B0500000000000000" pitchFamily="34" charset="-122"/>
                <a:ea typeface="思源黑体 CN Regular" panose="020B0500000000000000" pitchFamily="34" charset="-122"/>
              </a:rPr>
              <a:t>提交表单与资料</a:t>
            </a:r>
            <a:endParaRPr lang="zh-CN" altLang="en-US" sz="1050" dirty="0">
              <a:solidFill>
                <a:schemeClr val="bg1">
                  <a:lumMod val="65000"/>
                </a:schemeClr>
              </a:solidFill>
              <a:latin typeface="思源黑体 CN Regular" panose="020B0500000000000000" pitchFamily="34" charset="-122"/>
              <a:ea typeface="思源黑体 CN Regular" panose="020B0500000000000000" pitchFamily="34" charset="-122"/>
            </a:endParaRPr>
          </a:p>
        </p:txBody>
      </p:sp>
      <p:sp>
        <p:nvSpPr>
          <p:cNvPr id="23" name="文本框 22"/>
          <p:cNvSpPr txBox="1"/>
          <p:nvPr/>
        </p:nvSpPr>
        <p:spPr>
          <a:xfrm>
            <a:off x="-87926" y="3259169"/>
            <a:ext cx="993532" cy="414020"/>
          </a:xfrm>
          <a:prstGeom prst="rect">
            <a:avLst/>
          </a:prstGeom>
          <a:noFill/>
        </p:spPr>
        <p:txBody>
          <a:bodyPr wrap="square" rtlCol="0">
            <a:spAutoFit/>
          </a:bodyPr>
          <a:lstStyle/>
          <a:p>
            <a:pPr algn="r"/>
            <a:r>
              <a:rPr lang="zh-CN" altLang="en-US" sz="1050" dirty="0">
                <a:solidFill>
                  <a:schemeClr val="bg1">
                    <a:lumMod val="65000"/>
                  </a:schemeClr>
                </a:solidFill>
                <a:latin typeface="思源黑体 CN Regular" panose="020B0500000000000000" pitchFamily="34" charset="-122"/>
                <a:ea typeface="思源黑体 CN Regular" panose="020B0500000000000000" pitchFamily="34" charset="-122"/>
              </a:rPr>
              <a:t>审核</a:t>
            </a:r>
            <a:r>
              <a:rPr lang="en-US" altLang="zh-CN" sz="1050" dirty="0">
                <a:solidFill>
                  <a:schemeClr val="bg1">
                    <a:lumMod val="65000"/>
                  </a:schemeClr>
                </a:solidFill>
                <a:latin typeface="思源黑体 CN Regular" panose="020B0500000000000000" pitchFamily="34" charset="-122"/>
                <a:ea typeface="思源黑体 CN Regular" panose="020B0500000000000000" pitchFamily="34" charset="-122"/>
              </a:rPr>
              <a:t>/</a:t>
            </a:r>
            <a:endParaRPr lang="en-US" altLang="zh-CN" sz="1050" dirty="0">
              <a:solidFill>
                <a:schemeClr val="bg1">
                  <a:lumMod val="65000"/>
                </a:schemeClr>
              </a:solidFill>
              <a:latin typeface="思源黑体 CN Regular" panose="020B0500000000000000" pitchFamily="34" charset="-122"/>
              <a:ea typeface="思源黑体 CN Regular" panose="020B0500000000000000" pitchFamily="34" charset="-122"/>
            </a:endParaRPr>
          </a:p>
          <a:p>
            <a:pPr algn="r"/>
            <a:r>
              <a:rPr lang="zh-CN" altLang="en-US" sz="1050" dirty="0">
                <a:solidFill>
                  <a:schemeClr val="bg1">
                    <a:lumMod val="65000"/>
                  </a:schemeClr>
                </a:solidFill>
                <a:latin typeface="思源黑体 CN Regular" panose="020B0500000000000000" pitchFamily="34" charset="-122"/>
                <a:ea typeface="思源黑体 CN Regular" panose="020B0500000000000000" pitchFamily="34" charset="-122"/>
              </a:rPr>
              <a:t>办理服务</a:t>
            </a:r>
            <a:endParaRPr lang="zh-CN" altLang="en-US" sz="1050" dirty="0">
              <a:solidFill>
                <a:schemeClr val="bg1">
                  <a:lumMod val="65000"/>
                </a:schemeClr>
              </a:solidFill>
              <a:latin typeface="思源黑体 CN Regular" panose="020B0500000000000000" pitchFamily="34" charset="-122"/>
              <a:ea typeface="思源黑体 CN Regular" panose="020B0500000000000000" pitchFamily="34" charset="-122"/>
            </a:endParaRPr>
          </a:p>
        </p:txBody>
      </p:sp>
      <p:sp>
        <p:nvSpPr>
          <p:cNvPr id="24" name="文本框 23"/>
          <p:cNvSpPr txBox="1"/>
          <p:nvPr/>
        </p:nvSpPr>
        <p:spPr>
          <a:xfrm>
            <a:off x="-87926" y="4351380"/>
            <a:ext cx="993532" cy="252730"/>
          </a:xfrm>
          <a:prstGeom prst="rect">
            <a:avLst/>
          </a:prstGeom>
          <a:noFill/>
        </p:spPr>
        <p:txBody>
          <a:bodyPr wrap="square" rtlCol="0">
            <a:spAutoFit/>
          </a:bodyPr>
          <a:lstStyle/>
          <a:p>
            <a:pPr algn="r"/>
            <a:r>
              <a:rPr lang="zh-CN" altLang="en-US" sz="1050" dirty="0">
                <a:solidFill>
                  <a:schemeClr val="bg1">
                    <a:lumMod val="65000"/>
                  </a:schemeClr>
                </a:solidFill>
                <a:latin typeface="思源黑体 CN Regular" panose="020B0500000000000000" pitchFamily="34" charset="-122"/>
                <a:ea typeface="思源黑体 CN Regular" panose="020B0500000000000000" pitchFamily="34" charset="-122"/>
              </a:rPr>
              <a:t>服务跟踪</a:t>
            </a:r>
            <a:endParaRPr lang="zh-CN" altLang="en-US" sz="1050" dirty="0">
              <a:solidFill>
                <a:schemeClr val="bg1">
                  <a:lumMod val="65000"/>
                </a:schemeClr>
              </a:solidFill>
              <a:latin typeface="思源黑体 CN Regular" panose="020B0500000000000000" pitchFamily="34" charset="-122"/>
              <a:ea typeface="思源黑体 CN Regular" panose="020B0500000000000000" pitchFamily="34" charset="-122"/>
            </a:endParaRPr>
          </a:p>
        </p:txBody>
      </p:sp>
      <p:sp>
        <p:nvSpPr>
          <p:cNvPr id="26" name="半闭框 25"/>
          <p:cNvSpPr/>
          <p:nvPr/>
        </p:nvSpPr>
        <p:spPr>
          <a:xfrm rot="13401745">
            <a:off x="396744" y="1711406"/>
            <a:ext cx="148500" cy="148500"/>
          </a:xfrm>
          <a:prstGeom prst="halfFrame">
            <a:avLst/>
          </a:prstGeom>
          <a:solidFill>
            <a:schemeClr val="bg1"/>
          </a:soli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sp>
        <p:nvSpPr>
          <p:cNvPr id="51" name="矩形 50"/>
          <p:cNvSpPr/>
          <p:nvPr/>
        </p:nvSpPr>
        <p:spPr>
          <a:xfrm>
            <a:off x="3049152" y="3320693"/>
            <a:ext cx="1668780" cy="598805"/>
          </a:xfrm>
          <a:prstGeom prst="rect">
            <a:avLst/>
          </a:prstGeom>
        </p:spPr>
        <p:txBody>
          <a:bodyPr wrap="none">
            <a:spAutoFit/>
          </a:bodyPr>
          <a:lstStyle/>
          <a:p>
            <a:pPr algn="ctr"/>
            <a:r>
              <a:rPr lang="zh-CN" altLang="en-US" sz="1650" spc="300" dirty="0">
                <a:solidFill>
                  <a:prstClr val="black"/>
                </a:solidFill>
                <a:latin typeface="思源黑体 CN Bold"/>
                <a:ea typeface="思源黑体 CN Bold"/>
              </a:rPr>
              <a:t>获取</a:t>
            </a:r>
            <a:endParaRPr lang="en-US" altLang="zh-CN" sz="1650" spc="300" dirty="0">
              <a:solidFill>
                <a:prstClr val="black"/>
              </a:solidFill>
              <a:latin typeface="思源黑体 CN Bold"/>
              <a:ea typeface="思源黑体 CN Bold"/>
            </a:endParaRPr>
          </a:p>
          <a:p>
            <a:pPr algn="ctr"/>
            <a:r>
              <a:rPr lang="zh-CN" altLang="en-US" sz="1650" spc="300" dirty="0">
                <a:solidFill>
                  <a:prstClr val="black"/>
                </a:solidFill>
                <a:latin typeface="思源黑体 CN Bold"/>
                <a:ea typeface="思源黑体 CN Bold"/>
              </a:rPr>
              <a:t>一次性告知书</a:t>
            </a:r>
            <a:endParaRPr lang="zh-CN" altLang="en-US" sz="1650" spc="300" dirty="0">
              <a:solidFill>
                <a:prstClr val="black"/>
              </a:solidFill>
              <a:latin typeface="思源黑体 CN Bold"/>
              <a:ea typeface="思源黑体 CN Bold"/>
            </a:endParaRPr>
          </a:p>
        </p:txBody>
      </p:sp>
      <p:sp>
        <p:nvSpPr>
          <p:cNvPr id="52" name="矩形 51"/>
          <p:cNvSpPr/>
          <p:nvPr/>
        </p:nvSpPr>
        <p:spPr>
          <a:xfrm>
            <a:off x="2924304" y="3910097"/>
            <a:ext cx="2082603" cy="1303020"/>
          </a:xfrm>
          <a:prstGeom prst="rect">
            <a:avLst/>
          </a:prstGeom>
        </p:spPr>
        <p:txBody>
          <a:bodyPr wrap="square">
            <a:spAutoFit/>
          </a:bodyPr>
          <a:lstStyle/>
          <a:p>
            <a:pPr algn="just">
              <a:lnSpc>
                <a:spcPct val="150000"/>
              </a:lnSpc>
            </a:pPr>
            <a:r>
              <a:rPr lang="zh-CN" altLang="en-US" sz="1050" dirty="0">
                <a:solidFill>
                  <a:prstClr val="black">
                    <a:lumMod val="65000"/>
                    <a:lumOff val="35000"/>
                  </a:prstClr>
                </a:solidFill>
                <a:latin typeface="Roboto Regular"/>
                <a:ea typeface="思源黑体 CN Regular"/>
              </a:rPr>
              <a:t>根据纳税人选择的主题和业务节点，自动出具一次性告知书，告知纳税人该主题业务的概述、办理时限、需要准备的附送资料等内容。</a:t>
            </a:r>
            <a:endParaRPr lang="zh-CN" altLang="en-US" sz="1050" dirty="0">
              <a:solidFill>
                <a:prstClr val="black">
                  <a:lumMod val="65000"/>
                  <a:lumOff val="35000"/>
                </a:prstClr>
              </a:solidFill>
              <a:latin typeface="Roboto Regular"/>
              <a:ea typeface="思源黑体 CN Regular"/>
            </a:endParaRPr>
          </a:p>
        </p:txBody>
      </p:sp>
      <p:sp>
        <p:nvSpPr>
          <p:cNvPr id="56" name="矩形 55"/>
          <p:cNvSpPr/>
          <p:nvPr/>
        </p:nvSpPr>
        <p:spPr>
          <a:xfrm>
            <a:off x="6902143" y="1438366"/>
            <a:ext cx="1668780" cy="344805"/>
          </a:xfrm>
          <a:prstGeom prst="rect">
            <a:avLst/>
          </a:prstGeom>
        </p:spPr>
        <p:txBody>
          <a:bodyPr wrap="none">
            <a:spAutoFit/>
          </a:bodyPr>
          <a:lstStyle/>
          <a:p>
            <a:pPr algn="ctr"/>
            <a:r>
              <a:rPr lang="zh-CN" altLang="en-US" sz="1650" spc="300" dirty="0">
                <a:solidFill>
                  <a:prstClr val="black"/>
                </a:solidFill>
                <a:latin typeface="思源黑体 CN Bold"/>
                <a:ea typeface="思源黑体 CN Bold"/>
              </a:rPr>
              <a:t>选择业务节点</a:t>
            </a:r>
            <a:endParaRPr lang="zh-CN" altLang="en-US" sz="1650" spc="300" dirty="0">
              <a:solidFill>
                <a:prstClr val="black"/>
              </a:solidFill>
              <a:latin typeface="思源黑体 CN Bold"/>
              <a:ea typeface="思源黑体 CN Bold"/>
            </a:endParaRPr>
          </a:p>
        </p:txBody>
      </p:sp>
      <p:sp>
        <p:nvSpPr>
          <p:cNvPr id="57" name="矩形 56"/>
          <p:cNvSpPr/>
          <p:nvPr/>
        </p:nvSpPr>
        <p:spPr>
          <a:xfrm>
            <a:off x="6867374" y="1823483"/>
            <a:ext cx="1712913" cy="818515"/>
          </a:xfrm>
          <a:prstGeom prst="rect">
            <a:avLst/>
          </a:prstGeom>
        </p:spPr>
        <p:txBody>
          <a:bodyPr wrap="square">
            <a:spAutoFit/>
          </a:bodyPr>
          <a:lstStyle/>
          <a:p>
            <a:pPr algn="just">
              <a:lnSpc>
                <a:spcPct val="150000"/>
              </a:lnSpc>
            </a:pPr>
            <a:r>
              <a:rPr lang="zh-CN" altLang="en-US" sz="1050" dirty="0">
                <a:solidFill>
                  <a:prstClr val="black">
                    <a:lumMod val="65000"/>
                    <a:lumOff val="35000"/>
                  </a:prstClr>
                </a:solidFill>
                <a:latin typeface="Roboto Regular"/>
                <a:ea typeface="思源黑体 CN Regular"/>
              </a:rPr>
              <a:t>确认主题后，纳税人需选择业务节点为后续服务进一步确认其实际情况。</a:t>
            </a:r>
            <a:endParaRPr lang="zh-CN" altLang="en-US" sz="1050" dirty="0">
              <a:solidFill>
                <a:prstClr val="black">
                  <a:lumMod val="65000"/>
                  <a:lumOff val="35000"/>
                </a:prstClr>
              </a:solidFill>
              <a:latin typeface="Roboto Regular"/>
              <a:ea typeface="思源黑体 CN Regular"/>
            </a:endParaRPr>
          </a:p>
        </p:txBody>
      </p:sp>
      <p:sp>
        <p:nvSpPr>
          <p:cNvPr id="61" name="矩形 60"/>
          <p:cNvSpPr/>
          <p:nvPr/>
        </p:nvSpPr>
        <p:spPr>
          <a:xfrm>
            <a:off x="3271995" y="1477000"/>
            <a:ext cx="1173480" cy="344805"/>
          </a:xfrm>
          <a:prstGeom prst="rect">
            <a:avLst/>
          </a:prstGeom>
        </p:spPr>
        <p:txBody>
          <a:bodyPr wrap="none">
            <a:spAutoFit/>
          </a:bodyPr>
          <a:lstStyle/>
          <a:p>
            <a:pPr algn="ctr"/>
            <a:r>
              <a:rPr lang="zh-CN" altLang="en-US" sz="1650" spc="300" dirty="0">
                <a:solidFill>
                  <a:prstClr val="black"/>
                </a:solidFill>
                <a:latin typeface="思源黑体 CN Bold"/>
                <a:ea typeface="思源黑体 CN Bold"/>
              </a:rPr>
              <a:t>主题定位</a:t>
            </a:r>
            <a:endParaRPr lang="zh-CN" altLang="en-US" sz="1650" spc="300" dirty="0">
              <a:solidFill>
                <a:prstClr val="black"/>
              </a:solidFill>
              <a:latin typeface="思源黑体 CN Bold"/>
              <a:ea typeface="思源黑体 CN Bold"/>
            </a:endParaRPr>
          </a:p>
        </p:txBody>
      </p:sp>
      <p:sp>
        <p:nvSpPr>
          <p:cNvPr id="62" name="矩形 61"/>
          <p:cNvSpPr/>
          <p:nvPr/>
        </p:nvSpPr>
        <p:spPr>
          <a:xfrm>
            <a:off x="2924304" y="1840482"/>
            <a:ext cx="2041985" cy="979805"/>
          </a:xfrm>
          <a:prstGeom prst="rect">
            <a:avLst/>
          </a:prstGeom>
        </p:spPr>
        <p:txBody>
          <a:bodyPr wrap="square">
            <a:spAutoFit/>
          </a:bodyPr>
          <a:lstStyle/>
          <a:p>
            <a:pPr algn="just">
              <a:lnSpc>
                <a:spcPct val="150000"/>
              </a:lnSpc>
            </a:pPr>
            <a:r>
              <a:rPr lang="zh-CN" altLang="en-US" sz="1050" dirty="0">
                <a:solidFill>
                  <a:prstClr val="black">
                    <a:lumMod val="65000"/>
                    <a:lumOff val="35000"/>
                  </a:prstClr>
                </a:solidFill>
                <a:latin typeface="Roboto Regular"/>
                <a:ea typeface="思源黑体 CN Regular"/>
              </a:rPr>
              <a:t>主题办税，是优化版</a:t>
            </a:r>
            <a:r>
              <a:rPr lang="en-US" altLang="zh-CN" sz="1050" dirty="0">
                <a:solidFill>
                  <a:prstClr val="black">
                    <a:lumMod val="65000"/>
                    <a:lumOff val="35000"/>
                  </a:prstClr>
                </a:solidFill>
                <a:latin typeface="Roboto Regular"/>
                <a:ea typeface="思源黑体 CN Regular"/>
              </a:rPr>
              <a:t>V-Tax</a:t>
            </a:r>
            <a:r>
              <a:rPr lang="zh-CN" altLang="en-US" sz="1050" dirty="0">
                <a:solidFill>
                  <a:prstClr val="black">
                    <a:lumMod val="65000"/>
                    <a:lumOff val="35000"/>
                  </a:prstClr>
                </a:solidFill>
                <a:latin typeface="Roboto Regular"/>
                <a:ea typeface="思源黑体 CN Regular"/>
              </a:rPr>
              <a:t>的业务基础。纳税人通过该功能快速确定需要办理的业务类别。</a:t>
            </a:r>
            <a:endParaRPr lang="zh-CN" altLang="en-US" sz="1050" dirty="0">
              <a:solidFill>
                <a:prstClr val="black">
                  <a:lumMod val="65000"/>
                  <a:lumOff val="35000"/>
                </a:prstClr>
              </a:solidFill>
              <a:latin typeface="Roboto Regular"/>
              <a:ea typeface="思源黑体 CN Regular"/>
            </a:endParaRPr>
          </a:p>
          <a:p>
            <a:pPr algn="just"/>
            <a:endParaRPr lang="zh-CN" altLang="en-US" sz="1050" dirty="0">
              <a:solidFill>
                <a:prstClr val="black">
                  <a:lumMod val="65000"/>
                  <a:lumOff val="35000"/>
                </a:prstClr>
              </a:solidFill>
              <a:latin typeface="Roboto Regular"/>
              <a:ea typeface="思源黑体 CN Regular"/>
            </a:endParaRPr>
          </a:p>
        </p:txBody>
      </p:sp>
      <p:sp>
        <p:nvSpPr>
          <p:cNvPr id="66" name="矩形 65"/>
          <p:cNvSpPr/>
          <p:nvPr/>
        </p:nvSpPr>
        <p:spPr>
          <a:xfrm>
            <a:off x="6955563" y="3465693"/>
            <a:ext cx="1668780" cy="344805"/>
          </a:xfrm>
          <a:prstGeom prst="rect">
            <a:avLst/>
          </a:prstGeom>
        </p:spPr>
        <p:txBody>
          <a:bodyPr wrap="none">
            <a:spAutoFit/>
          </a:bodyPr>
          <a:lstStyle/>
          <a:p>
            <a:pPr algn="ctr"/>
            <a:r>
              <a:rPr lang="zh-CN" altLang="en-US" sz="1650" spc="300" dirty="0">
                <a:solidFill>
                  <a:prstClr val="black"/>
                </a:solidFill>
                <a:latin typeface="思源黑体 CN Bold"/>
                <a:ea typeface="思源黑体 CN Bold"/>
              </a:rPr>
              <a:t>选择办税路径</a:t>
            </a:r>
            <a:endParaRPr lang="zh-CN" altLang="en-US" sz="1650" spc="300" dirty="0">
              <a:solidFill>
                <a:prstClr val="black"/>
              </a:solidFill>
              <a:latin typeface="思源黑体 CN Bold"/>
              <a:ea typeface="思源黑体 CN Bold"/>
            </a:endParaRPr>
          </a:p>
        </p:txBody>
      </p:sp>
      <p:sp>
        <p:nvSpPr>
          <p:cNvPr id="67" name="矩形 66"/>
          <p:cNvSpPr/>
          <p:nvPr/>
        </p:nvSpPr>
        <p:spPr>
          <a:xfrm>
            <a:off x="6922230" y="3826755"/>
            <a:ext cx="1912342" cy="575945"/>
          </a:xfrm>
          <a:prstGeom prst="rect">
            <a:avLst/>
          </a:prstGeom>
        </p:spPr>
        <p:txBody>
          <a:bodyPr wrap="square">
            <a:spAutoFit/>
          </a:bodyPr>
          <a:lstStyle/>
          <a:p>
            <a:pPr algn="just">
              <a:lnSpc>
                <a:spcPct val="150000"/>
              </a:lnSpc>
            </a:pPr>
            <a:r>
              <a:rPr lang="zh-CN" altLang="en-US" sz="1050" dirty="0">
                <a:solidFill>
                  <a:prstClr val="black">
                    <a:lumMod val="65000"/>
                    <a:lumOff val="35000"/>
                  </a:prstClr>
                </a:solidFill>
                <a:latin typeface="Roboto Regular"/>
                <a:ea typeface="思源黑体 CN Regular"/>
              </a:rPr>
              <a:t>根据纳税人选择的办税地区和主题类型推荐办税路径。</a:t>
            </a:r>
            <a:endParaRPr lang="zh-CN" altLang="en-US" sz="1050" dirty="0">
              <a:solidFill>
                <a:prstClr val="black">
                  <a:lumMod val="65000"/>
                  <a:lumOff val="35000"/>
                </a:prstClr>
              </a:solidFill>
              <a:latin typeface="Roboto Regular"/>
              <a:ea typeface="思源黑体 CN Regular"/>
            </a:endParaRPr>
          </a:p>
        </p:txBody>
      </p:sp>
      <p:grpSp>
        <p:nvGrpSpPr>
          <p:cNvPr id="77" name="组合 76"/>
          <p:cNvGrpSpPr/>
          <p:nvPr/>
        </p:nvGrpSpPr>
        <p:grpSpPr>
          <a:xfrm>
            <a:off x="1328507" y="815685"/>
            <a:ext cx="1595798" cy="1831492"/>
            <a:chOff x="1771342" y="1087580"/>
            <a:chExt cx="2127730" cy="2441989"/>
          </a:xfrm>
        </p:grpSpPr>
        <p:sp>
          <p:nvSpPr>
            <p:cNvPr id="63" name="矩形 62"/>
            <p:cNvSpPr/>
            <p:nvPr/>
          </p:nvSpPr>
          <p:spPr>
            <a:xfrm>
              <a:off x="2884471" y="1087580"/>
              <a:ext cx="929640" cy="1783927"/>
            </a:xfrm>
            <a:prstGeom prst="rect">
              <a:avLst/>
            </a:prstGeom>
          </p:spPr>
          <p:txBody>
            <a:bodyPr wrap="none">
              <a:spAutoFit/>
            </a:bodyPr>
            <a:lstStyle/>
            <a:p>
              <a:pPr algn="ctr"/>
              <a:r>
                <a:rPr lang="en-US" altLang="zh-CN" sz="8100" dirty="0">
                  <a:solidFill>
                    <a:prstClr val="white">
                      <a:lumMod val="95000"/>
                    </a:prstClr>
                  </a:solidFill>
                  <a:latin typeface="Roboto Bold"/>
                  <a:ea typeface="思源黑体 CN Bold"/>
                </a:rPr>
                <a:t>1</a:t>
              </a:r>
              <a:endParaRPr lang="zh-CN" altLang="en-US" sz="8100" dirty="0">
                <a:solidFill>
                  <a:prstClr val="white">
                    <a:lumMod val="95000"/>
                  </a:prstClr>
                </a:solidFill>
                <a:latin typeface="Roboto Bold"/>
                <a:ea typeface="思源黑体 CN Bold"/>
              </a:endParaRPr>
            </a:p>
          </p:txBody>
        </p:sp>
        <p:grpSp>
          <p:nvGrpSpPr>
            <p:cNvPr id="75" name="组合 74"/>
            <p:cNvGrpSpPr/>
            <p:nvPr/>
          </p:nvGrpSpPr>
          <p:grpSpPr>
            <a:xfrm>
              <a:off x="1771342" y="1401843"/>
              <a:ext cx="2127730" cy="2127726"/>
              <a:chOff x="1771342" y="1401843"/>
              <a:chExt cx="2127730" cy="2127726"/>
            </a:xfrm>
          </p:grpSpPr>
          <p:sp>
            <p:nvSpPr>
              <p:cNvPr id="64" name="椭圆 63"/>
              <p:cNvSpPr/>
              <p:nvPr/>
            </p:nvSpPr>
            <p:spPr>
              <a:xfrm>
                <a:off x="1771342" y="1401843"/>
                <a:ext cx="2127730" cy="2127726"/>
              </a:xfrm>
              <a:prstGeom prst="ellipse">
                <a:avLst/>
              </a:prstGeom>
              <a:noFill/>
              <a:ln w="9525" cap="rnd" cmpd="sng" algn="ctr">
                <a:solidFill>
                  <a:sysClr val="window" lastClr="FFFFFF">
                    <a:lumMod val="9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Roboto Regular"/>
                  <a:ea typeface="思源黑体 CN Regular"/>
                  <a:cs typeface="+mn-cs"/>
                </a:endParaRPr>
              </a:p>
            </p:txBody>
          </p:sp>
          <p:sp>
            <p:nvSpPr>
              <p:cNvPr id="65" name="椭圆 64"/>
              <p:cNvSpPr/>
              <p:nvPr/>
            </p:nvSpPr>
            <p:spPr>
              <a:xfrm>
                <a:off x="2283716" y="1914215"/>
                <a:ext cx="1102984" cy="1102982"/>
              </a:xfrm>
              <a:prstGeom prst="ellipse">
                <a:avLst/>
              </a:prstGeom>
              <a:solidFill>
                <a:srgbClr val="1D78FA"/>
              </a:solidFill>
              <a:ln w="9525" cap="rnd" cmpd="sng" algn="ctr">
                <a:noFill/>
                <a:prstDash val="solid"/>
                <a:miter lim="800000"/>
              </a:ln>
              <a:effectLst>
                <a:outerShdw blurRad="342900" dist="469900" dir="5400000" sx="75000" sy="75000" algn="t" rotWithShape="0">
                  <a:prstClr val="black">
                    <a:alpha val="2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Roboto Regular"/>
                  <a:ea typeface="思源黑体 CN Regular"/>
                  <a:cs typeface="+mn-cs"/>
                </a:endParaRPr>
              </a:p>
            </p:txBody>
          </p:sp>
        </p:grpSp>
      </p:grpSp>
      <p:grpSp>
        <p:nvGrpSpPr>
          <p:cNvPr id="78" name="组合 77"/>
          <p:cNvGrpSpPr/>
          <p:nvPr/>
        </p:nvGrpSpPr>
        <p:grpSpPr>
          <a:xfrm>
            <a:off x="1266853" y="2903471"/>
            <a:ext cx="1595798" cy="1831492"/>
            <a:chOff x="1689137" y="3871295"/>
            <a:chExt cx="2127730" cy="2441989"/>
          </a:xfrm>
        </p:grpSpPr>
        <p:sp>
          <p:nvSpPr>
            <p:cNvPr id="53" name="矩形 52"/>
            <p:cNvSpPr/>
            <p:nvPr/>
          </p:nvSpPr>
          <p:spPr>
            <a:xfrm>
              <a:off x="2788239" y="3871295"/>
              <a:ext cx="929640" cy="1783927"/>
            </a:xfrm>
            <a:prstGeom prst="rect">
              <a:avLst/>
            </a:prstGeom>
          </p:spPr>
          <p:txBody>
            <a:bodyPr wrap="none">
              <a:spAutoFit/>
            </a:bodyPr>
            <a:lstStyle/>
            <a:p>
              <a:pPr algn="ctr"/>
              <a:r>
                <a:rPr lang="en-US" altLang="zh-CN" sz="8100" dirty="0">
                  <a:solidFill>
                    <a:prstClr val="white">
                      <a:lumMod val="95000"/>
                    </a:prstClr>
                  </a:solidFill>
                  <a:latin typeface="Roboto Bold"/>
                  <a:ea typeface="思源黑体 CN Bold"/>
                </a:rPr>
                <a:t>3</a:t>
              </a:r>
              <a:endParaRPr lang="zh-CN" altLang="en-US" sz="8100" dirty="0">
                <a:solidFill>
                  <a:prstClr val="white">
                    <a:lumMod val="95000"/>
                  </a:prstClr>
                </a:solidFill>
                <a:latin typeface="Roboto Bold"/>
                <a:ea typeface="思源黑体 CN Bold"/>
              </a:endParaRPr>
            </a:p>
          </p:txBody>
        </p:sp>
        <p:grpSp>
          <p:nvGrpSpPr>
            <p:cNvPr id="76" name="组合 75"/>
            <p:cNvGrpSpPr/>
            <p:nvPr/>
          </p:nvGrpSpPr>
          <p:grpSpPr>
            <a:xfrm>
              <a:off x="1689137" y="4185558"/>
              <a:ext cx="2127730" cy="2127726"/>
              <a:chOff x="1689137" y="4185558"/>
              <a:chExt cx="2127730" cy="2127726"/>
            </a:xfrm>
          </p:grpSpPr>
          <p:sp>
            <p:nvSpPr>
              <p:cNvPr id="54" name="椭圆 53"/>
              <p:cNvSpPr/>
              <p:nvPr/>
            </p:nvSpPr>
            <p:spPr>
              <a:xfrm>
                <a:off x="1689137" y="4185558"/>
                <a:ext cx="2127730" cy="2127726"/>
              </a:xfrm>
              <a:prstGeom prst="ellipse">
                <a:avLst/>
              </a:prstGeom>
              <a:noFill/>
              <a:ln w="9525" cap="rnd" cmpd="sng" algn="ctr">
                <a:solidFill>
                  <a:sysClr val="window" lastClr="FFFFFF">
                    <a:lumMod val="9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Roboto Regular"/>
                  <a:ea typeface="思源黑体 CN Regular"/>
                  <a:cs typeface="+mn-cs"/>
                </a:endParaRPr>
              </a:p>
            </p:txBody>
          </p:sp>
          <p:sp>
            <p:nvSpPr>
              <p:cNvPr id="55" name="椭圆 54"/>
              <p:cNvSpPr/>
              <p:nvPr/>
            </p:nvSpPr>
            <p:spPr>
              <a:xfrm>
                <a:off x="2201510" y="4697930"/>
                <a:ext cx="1102984" cy="1102982"/>
              </a:xfrm>
              <a:prstGeom prst="ellipse">
                <a:avLst/>
              </a:prstGeom>
              <a:solidFill>
                <a:srgbClr val="1D78FA"/>
              </a:solidFill>
              <a:ln w="9525" cap="rnd" cmpd="sng" algn="ctr">
                <a:noFill/>
                <a:prstDash val="solid"/>
                <a:miter lim="800000"/>
              </a:ln>
              <a:effectLst>
                <a:outerShdw blurRad="342900" dist="469900" dir="5400000" sx="75000" sy="75000" algn="t" rotWithShape="0">
                  <a:prstClr val="black">
                    <a:alpha val="2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Roboto Regular"/>
                  <a:ea typeface="思源黑体 CN Regular"/>
                  <a:cs typeface="+mn-cs"/>
                </a:endParaRPr>
              </a:p>
            </p:txBody>
          </p:sp>
        </p:grpSp>
      </p:grpSp>
      <p:grpSp>
        <p:nvGrpSpPr>
          <p:cNvPr id="2" name="组合 1"/>
          <p:cNvGrpSpPr/>
          <p:nvPr/>
        </p:nvGrpSpPr>
        <p:grpSpPr>
          <a:xfrm>
            <a:off x="5164071" y="815685"/>
            <a:ext cx="1595798" cy="1831492"/>
            <a:chOff x="6885428" y="1087580"/>
            <a:chExt cx="2127730" cy="2441989"/>
          </a:xfrm>
        </p:grpSpPr>
        <p:sp>
          <p:nvSpPr>
            <p:cNvPr id="58" name="矩形 57"/>
            <p:cNvSpPr/>
            <p:nvPr/>
          </p:nvSpPr>
          <p:spPr>
            <a:xfrm>
              <a:off x="7991544" y="1087580"/>
              <a:ext cx="929640" cy="1783927"/>
            </a:xfrm>
            <a:prstGeom prst="rect">
              <a:avLst/>
            </a:prstGeom>
          </p:spPr>
          <p:txBody>
            <a:bodyPr wrap="none">
              <a:spAutoFit/>
            </a:bodyPr>
            <a:lstStyle/>
            <a:p>
              <a:pPr algn="ctr"/>
              <a:r>
                <a:rPr lang="en-US" altLang="zh-CN" sz="8100" dirty="0">
                  <a:solidFill>
                    <a:prstClr val="white">
                      <a:lumMod val="95000"/>
                    </a:prstClr>
                  </a:solidFill>
                  <a:latin typeface="Roboto Bold"/>
                  <a:ea typeface="思源黑体 CN Bold"/>
                </a:rPr>
                <a:t>2</a:t>
              </a:r>
              <a:endParaRPr lang="zh-CN" altLang="en-US" sz="8100" dirty="0">
                <a:solidFill>
                  <a:prstClr val="white">
                    <a:lumMod val="95000"/>
                  </a:prstClr>
                </a:solidFill>
                <a:latin typeface="Roboto Bold"/>
                <a:ea typeface="思源黑体 CN Bold"/>
              </a:endParaRPr>
            </a:p>
          </p:txBody>
        </p:sp>
        <p:sp>
          <p:nvSpPr>
            <p:cNvPr id="59" name="椭圆 58"/>
            <p:cNvSpPr/>
            <p:nvPr/>
          </p:nvSpPr>
          <p:spPr>
            <a:xfrm>
              <a:off x="6885428" y="1401843"/>
              <a:ext cx="2127730" cy="2127726"/>
            </a:xfrm>
            <a:prstGeom prst="ellipse">
              <a:avLst/>
            </a:prstGeom>
            <a:noFill/>
            <a:ln w="9525" cap="rnd" cmpd="sng" algn="ctr">
              <a:solidFill>
                <a:sysClr val="window" lastClr="FFFFFF">
                  <a:lumMod val="9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Roboto Regular"/>
                <a:ea typeface="思源黑体 CN Regular"/>
                <a:cs typeface="+mn-cs"/>
              </a:endParaRPr>
            </a:p>
          </p:txBody>
        </p:sp>
        <p:sp>
          <p:nvSpPr>
            <p:cNvPr id="60" name="椭圆 59"/>
            <p:cNvSpPr/>
            <p:nvPr/>
          </p:nvSpPr>
          <p:spPr>
            <a:xfrm>
              <a:off x="7397802" y="1914215"/>
              <a:ext cx="1102984" cy="1102982"/>
            </a:xfrm>
            <a:prstGeom prst="ellipse">
              <a:avLst/>
            </a:prstGeom>
            <a:solidFill>
              <a:srgbClr val="1D78FA"/>
            </a:solidFill>
            <a:ln w="9525" cap="rnd" cmpd="sng" algn="ctr">
              <a:noFill/>
              <a:prstDash val="solid"/>
              <a:miter lim="800000"/>
            </a:ln>
            <a:effectLst>
              <a:outerShdw blurRad="342900" dist="469900" dir="5400000" sx="75000" sy="75000" algn="t" rotWithShape="0">
                <a:prstClr val="black">
                  <a:alpha val="2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Roboto Regular"/>
                <a:ea typeface="思源黑体 CN Regular"/>
                <a:cs typeface="+mn-cs"/>
              </a:endParaRPr>
            </a:p>
          </p:txBody>
        </p:sp>
      </p:grpSp>
      <p:grpSp>
        <p:nvGrpSpPr>
          <p:cNvPr id="79" name="组合 78"/>
          <p:cNvGrpSpPr/>
          <p:nvPr/>
        </p:nvGrpSpPr>
        <p:grpSpPr>
          <a:xfrm>
            <a:off x="5165100" y="2902500"/>
            <a:ext cx="1595798" cy="1831492"/>
            <a:chOff x="7009067" y="3915977"/>
            <a:chExt cx="2127730" cy="2441989"/>
          </a:xfrm>
        </p:grpSpPr>
        <p:sp>
          <p:nvSpPr>
            <p:cNvPr id="68" name="矩形 67"/>
            <p:cNvSpPr/>
            <p:nvPr/>
          </p:nvSpPr>
          <p:spPr>
            <a:xfrm>
              <a:off x="8101157" y="3915977"/>
              <a:ext cx="929640" cy="1783927"/>
            </a:xfrm>
            <a:prstGeom prst="rect">
              <a:avLst/>
            </a:prstGeom>
          </p:spPr>
          <p:txBody>
            <a:bodyPr wrap="none">
              <a:spAutoFit/>
            </a:bodyPr>
            <a:lstStyle/>
            <a:p>
              <a:pPr algn="ctr"/>
              <a:r>
                <a:rPr lang="en-US" altLang="zh-CN" sz="8100" dirty="0">
                  <a:solidFill>
                    <a:prstClr val="white">
                      <a:lumMod val="95000"/>
                    </a:prstClr>
                  </a:solidFill>
                  <a:latin typeface="Roboto Bold"/>
                  <a:ea typeface="思源黑体 CN Bold"/>
                </a:rPr>
                <a:t>4</a:t>
              </a:r>
              <a:endParaRPr lang="zh-CN" altLang="en-US" sz="8100" dirty="0">
                <a:solidFill>
                  <a:prstClr val="white">
                    <a:lumMod val="95000"/>
                  </a:prstClr>
                </a:solidFill>
                <a:latin typeface="Roboto Bold"/>
                <a:ea typeface="思源黑体 CN Bold"/>
              </a:endParaRPr>
            </a:p>
          </p:txBody>
        </p:sp>
        <p:grpSp>
          <p:nvGrpSpPr>
            <p:cNvPr id="3" name="组合 2"/>
            <p:cNvGrpSpPr/>
            <p:nvPr/>
          </p:nvGrpSpPr>
          <p:grpSpPr>
            <a:xfrm>
              <a:off x="7009067" y="4230240"/>
              <a:ext cx="2127730" cy="2127726"/>
              <a:chOff x="7009067" y="4230240"/>
              <a:chExt cx="2127730" cy="2127726"/>
            </a:xfrm>
          </p:grpSpPr>
          <p:sp>
            <p:nvSpPr>
              <p:cNvPr id="69" name="椭圆 68"/>
              <p:cNvSpPr/>
              <p:nvPr/>
            </p:nvSpPr>
            <p:spPr>
              <a:xfrm>
                <a:off x="7009067" y="4230240"/>
                <a:ext cx="2127730" cy="2127726"/>
              </a:xfrm>
              <a:prstGeom prst="ellipse">
                <a:avLst/>
              </a:prstGeom>
              <a:noFill/>
              <a:ln w="9525" cap="rnd" cmpd="sng" algn="ctr">
                <a:solidFill>
                  <a:sysClr val="window" lastClr="FFFFFF">
                    <a:lumMod val="9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Roboto Regular"/>
                  <a:ea typeface="思源黑体 CN Regular"/>
                  <a:cs typeface="+mn-cs"/>
                </a:endParaRPr>
              </a:p>
            </p:txBody>
          </p:sp>
          <p:sp>
            <p:nvSpPr>
              <p:cNvPr id="70" name="椭圆 69"/>
              <p:cNvSpPr/>
              <p:nvPr/>
            </p:nvSpPr>
            <p:spPr>
              <a:xfrm>
                <a:off x="7521441" y="4742612"/>
                <a:ext cx="1102984" cy="1102982"/>
              </a:xfrm>
              <a:prstGeom prst="ellipse">
                <a:avLst/>
              </a:prstGeom>
              <a:solidFill>
                <a:srgbClr val="1D78FA"/>
              </a:solidFill>
              <a:ln w="9525" cap="rnd" cmpd="sng" algn="ctr">
                <a:noFill/>
                <a:prstDash val="solid"/>
                <a:miter lim="800000"/>
              </a:ln>
              <a:effectLst>
                <a:outerShdw blurRad="342900" dist="469900" dir="5400000" sx="75000" sy="75000" algn="t" rotWithShape="0">
                  <a:prstClr val="black">
                    <a:alpha val="2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Roboto Regular"/>
                  <a:ea typeface="思源黑体 CN Regular"/>
                  <a:cs typeface="+mn-cs"/>
                </a:endParaRPr>
              </a:p>
            </p:txBody>
          </p:sp>
        </p:grpSp>
      </p:grpSp>
      <p:sp>
        <p:nvSpPr>
          <p:cNvPr id="147" name="矩形 146"/>
          <p:cNvSpPr/>
          <p:nvPr/>
        </p:nvSpPr>
        <p:spPr>
          <a:xfrm>
            <a:off x="6945932" y="4347128"/>
            <a:ext cx="1912342" cy="818515"/>
          </a:xfrm>
          <a:prstGeom prst="rect">
            <a:avLst/>
          </a:prstGeom>
        </p:spPr>
        <p:txBody>
          <a:bodyPr wrap="square">
            <a:spAutoFit/>
          </a:bodyPr>
          <a:lstStyle/>
          <a:p>
            <a:pPr algn="just">
              <a:lnSpc>
                <a:spcPct val="150000"/>
              </a:lnSpc>
            </a:pPr>
            <a:r>
              <a:rPr lang="en-US" altLang="zh-CN" sz="1050" dirty="0">
                <a:solidFill>
                  <a:srgbClr val="1871F1"/>
                </a:solidFill>
                <a:latin typeface="Roboto Regular"/>
                <a:ea typeface="思源黑体 CN Regular"/>
              </a:rPr>
              <a:t>(</a:t>
            </a:r>
            <a:r>
              <a:rPr lang="zh-CN" altLang="en-US" sz="1050" dirty="0">
                <a:solidFill>
                  <a:srgbClr val="1871F1"/>
                </a:solidFill>
                <a:latin typeface="Roboto Regular"/>
                <a:ea typeface="思源黑体 CN Regular"/>
              </a:rPr>
              <a:t>只有选择了已配置</a:t>
            </a:r>
            <a:r>
              <a:rPr lang="en-US" altLang="zh-CN" sz="1050" dirty="0">
                <a:solidFill>
                  <a:srgbClr val="1871F1"/>
                </a:solidFill>
                <a:latin typeface="Roboto Regular"/>
                <a:ea typeface="思源黑体 CN Regular"/>
              </a:rPr>
              <a:t>V-Tax</a:t>
            </a:r>
            <a:r>
              <a:rPr lang="zh-CN" altLang="en-US" sz="1050" dirty="0">
                <a:solidFill>
                  <a:srgbClr val="1871F1"/>
                </a:solidFill>
                <a:latin typeface="Roboto Regular"/>
                <a:ea typeface="思源黑体 CN Regular"/>
              </a:rPr>
              <a:t>功能的地区才能选择远程可视化办理。</a:t>
            </a:r>
            <a:r>
              <a:rPr lang="en-US" altLang="zh-CN" sz="1050" dirty="0">
                <a:solidFill>
                  <a:srgbClr val="1871F1"/>
                </a:solidFill>
                <a:latin typeface="Roboto Regular"/>
                <a:ea typeface="思源黑体 CN Regular"/>
              </a:rPr>
              <a:t>)</a:t>
            </a:r>
            <a:endParaRPr lang="zh-CN" altLang="en-US" sz="1050" dirty="0">
              <a:solidFill>
                <a:srgbClr val="1871F1"/>
              </a:solidFill>
              <a:latin typeface="Roboto Regular"/>
              <a:ea typeface="思源黑体 CN Regular"/>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83405" y="1580483"/>
            <a:ext cx="486000" cy="4860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7697" y="3656567"/>
            <a:ext cx="486000" cy="48600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906" y="3699167"/>
            <a:ext cx="486000" cy="486000"/>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020" y="1562609"/>
            <a:ext cx="486000" cy="486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47482614" descr="捕获"/>
          <p:cNvPicPr>
            <a:picLocks noChangeAspect="1"/>
          </p:cNvPicPr>
          <p:nvPr/>
        </p:nvPicPr>
        <p:blipFill>
          <a:blip r:embed="rId1"/>
          <a:stretch>
            <a:fillRect/>
          </a:stretch>
        </p:blipFill>
        <p:spPr>
          <a:xfrm>
            <a:off x="-635" y="-36195"/>
            <a:ext cx="9240520" cy="5270500"/>
          </a:xfrm>
          <a:prstGeom prst="rect">
            <a:avLst/>
          </a:prstGeom>
          <a:noFill/>
          <a:ln w="9525">
            <a:noFill/>
          </a:ln>
        </p:spPr>
      </p:pic>
    </p:spTree>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227228" y="315731"/>
            <a:ext cx="2222017" cy="460375"/>
          </a:xfrm>
          <a:prstGeom prst="rect">
            <a:avLst/>
          </a:prstGeom>
          <a:noFill/>
        </p:spPr>
        <p:txBody>
          <a:bodyPr wrap="square" rtlCol="0">
            <a:spAutoFit/>
          </a:bodyPr>
          <a:lstStyle>
            <a:defPPr>
              <a:defRPr lang="zh-CN"/>
            </a:defPPr>
            <a:lvl1pPr>
              <a:defRPr sz="3200">
                <a:solidFill>
                  <a:schemeClr val="tx1">
                    <a:lumMod val="75000"/>
                    <a:lumOff val="2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defRPr>
            </a:lvl1pPr>
          </a:lstStyle>
          <a:p>
            <a:r>
              <a:rPr lang="zh-CN" altLang="en-US" sz="2400" dirty="0"/>
              <a:t>审核</a:t>
            </a:r>
            <a:r>
              <a:rPr lang="en-US" altLang="zh-CN" sz="2400" dirty="0"/>
              <a:t>/</a:t>
            </a:r>
            <a:r>
              <a:rPr lang="zh-CN" altLang="en-US" sz="2400" dirty="0"/>
              <a:t>办理服务</a:t>
            </a:r>
            <a:endParaRPr lang="zh-CN" altLang="en-US" sz="2400" dirty="0"/>
          </a:p>
        </p:txBody>
      </p:sp>
      <p:sp>
        <p:nvSpPr>
          <p:cNvPr id="17" name="标题 1"/>
          <p:cNvSpPr txBox="1"/>
          <p:nvPr/>
        </p:nvSpPr>
        <p:spPr>
          <a:xfrm>
            <a:off x="7147881" y="8815404"/>
            <a:ext cx="442864" cy="273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050" dirty="0">
                <a:latin typeface="思源黑体 CN Regular" panose="020B0500000000000000" pitchFamily="34" charset="-122"/>
                <a:ea typeface="思源黑体 CN Regular" panose="020B0500000000000000" pitchFamily="34" charset="-122"/>
              </a:rPr>
              <a:t>弃号</a:t>
            </a:r>
            <a:endParaRPr lang="zh-CN" altLang="en-US" sz="1050" dirty="0">
              <a:latin typeface="思源黑体 CN Regular" panose="020B0500000000000000" pitchFamily="34" charset="-122"/>
              <a:ea typeface="思源黑体 CN Regular" panose="020B0500000000000000" pitchFamily="34" charset="-122"/>
            </a:endParaRPr>
          </a:p>
        </p:txBody>
      </p:sp>
      <p:sp>
        <p:nvSpPr>
          <p:cNvPr id="18" name="标题 1"/>
          <p:cNvSpPr txBox="1"/>
          <p:nvPr/>
        </p:nvSpPr>
        <p:spPr>
          <a:xfrm>
            <a:off x="7147881" y="9042291"/>
            <a:ext cx="3167014" cy="273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050" dirty="0">
                <a:latin typeface="思源黑体 CN Regular" panose="020B0500000000000000" pitchFamily="34" charset="-122"/>
                <a:ea typeface="思源黑体 CN Regular" panose="020B0500000000000000" pitchFamily="34" charset="-122"/>
              </a:rPr>
              <a:t>若纳税人已出票，未能及时接通税务人员发起的</a:t>
            </a:r>
            <a:endParaRPr lang="zh-CN" altLang="en-US" sz="1050" dirty="0">
              <a:latin typeface="思源黑体 CN Regular" panose="020B0500000000000000" pitchFamily="34" charset="-122"/>
              <a:ea typeface="思源黑体 CN Regular" panose="020B0500000000000000" pitchFamily="34" charset="-122"/>
            </a:endParaRPr>
          </a:p>
        </p:txBody>
      </p:sp>
      <p:sp>
        <p:nvSpPr>
          <p:cNvPr id="23" name="矩形: 圆角 22"/>
          <p:cNvSpPr/>
          <p:nvPr/>
        </p:nvSpPr>
        <p:spPr>
          <a:xfrm>
            <a:off x="-87925" y="1"/>
            <a:ext cx="993532" cy="1055077"/>
          </a:xfrm>
          <a:prstGeom prst="roundRect">
            <a:avLst>
              <a:gd name="adj" fmla="val 0"/>
            </a:avLst>
          </a:prstGeom>
          <a:solidFill>
            <a:schemeClr val="bg1">
              <a:lumMod val="95000"/>
            </a:schemeClr>
          </a:solidFill>
          <a:ln w="12700" cap="flat" cmpd="sng" algn="ctr">
            <a:noFill/>
            <a:prstDash val="solid"/>
            <a:miter lim="800000"/>
          </a:ln>
          <a:effectLst>
            <a:outerShdw blurRad="1270000" dist="850900" dir="8100000" sx="75000" sy="75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kern="0">
              <a:solidFill>
                <a:prstClr val="white"/>
              </a:solidFill>
              <a:latin typeface="Roboto Regular"/>
              <a:ea typeface="思源黑体 CN Regular"/>
            </a:endParaRPr>
          </a:p>
        </p:txBody>
      </p:sp>
      <p:sp>
        <p:nvSpPr>
          <p:cNvPr id="24" name="矩形 23"/>
          <p:cNvSpPr/>
          <p:nvPr/>
        </p:nvSpPr>
        <p:spPr>
          <a:xfrm>
            <a:off x="-87924" y="1055078"/>
            <a:ext cx="993531" cy="993531"/>
          </a:xfrm>
          <a:prstGeom prst="rect">
            <a:avLst/>
          </a:prstGeom>
          <a:solidFill>
            <a:schemeClr val="bg1">
              <a:lumMod val="95000"/>
            </a:schemeClr>
          </a:solidFill>
          <a:ln w="12700" cap="flat" cmpd="sng" algn="ctr">
            <a:noFill/>
            <a:prstDash val="solid"/>
            <a:miter lim="800000"/>
          </a:ln>
          <a:effectLst>
            <a:outerShdw blurRad="1270000" dist="850900" dir="8100000" sx="75000" sy="75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kern="0">
              <a:solidFill>
                <a:prstClr val="white"/>
              </a:solidFill>
              <a:latin typeface="Roboto Regular"/>
              <a:ea typeface="思源黑体 CN Regular"/>
            </a:endParaRPr>
          </a:p>
        </p:txBody>
      </p:sp>
      <p:sp>
        <p:nvSpPr>
          <p:cNvPr id="25" name="矩形: 圆角 24"/>
          <p:cNvSpPr/>
          <p:nvPr/>
        </p:nvSpPr>
        <p:spPr>
          <a:xfrm>
            <a:off x="-87924" y="2039090"/>
            <a:ext cx="993531" cy="993531"/>
          </a:xfrm>
          <a:prstGeom prst="roundRect">
            <a:avLst>
              <a:gd name="adj" fmla="val 0"/>
            </a:avLst>
          </a:prstGeom>
          <a:solidFill>
            <a:schemeClr val="bg1">
              <a:lumMod val="95000"/>
            </a:schemeClr>
          </a:solidFill>
          <a:ln w="12700" cap="flat" cmpd="sng" algn="ctr">
            <a:noFill/>
            <a:prstDash val="solid"/>
            <a:miter lim="800000"/>
          </a:ln>
          <a:effectLst>
            <a:outerShdw blurRad="1270000" dist="850900" dir="8100000" sx="75000" sy="75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kern="0">
              <a:solidFill>
                <a:prstClr val="white"/>
              </a:solidFill>
              <a:latin typeface="Roboto Regular"/>
              <a:ea typeface="思源黑体 CN Regular"/>
            </a:endParaRPr>
          </a:p>
        </p:txBody>
      </p:sp>
      <p:sp>
        <p:nvSpPr>
          <p:cNvPr id="26" name="矩形: 圆角 25"/>
          <p:cNvSpPr/>
          <p:nvPr/>
        </p:nvSpPr>
        <p:spPr>
          <a:xfrm>
            <a:off x="-87925" y="3023102"/>
            <a:ext cx="993530" cy="993531"/>
          </a:xfrm>
          <a:prstGeom prst="roundRect">
            <a:avLst>
              <a:gd name="adj" fmla="val 0"/>
            </a:avLst>
          </a:prstGeom>
          <a:gradFill>
            <a:gsLst>
              <a:gs pos="100000">
                <a:srgbClr val="1D78FA">
                  <a:lumMod val="75000"/>
                </a:srgbClr>
              </a:gs>
              <a:gs pos="1000">
                <a:srgbClr val="1D78FA"/>
              </a:gs>
            </a:gsLst>
            <a:lin ang="2700000" scaled="1"/>
          </a:gradFill>
          <a:ln w="12700" cap="flat" cmpd="sng" algn="ctr">
            <a:noFill/>
            <a:prstDash val="solid"/>
            <a:miter lim="800000"/>
          </a:ln>
          <a:effectLst>
            <a:outerShdw blurRad="254000" dist="38100" sx="98000" sy="98000" algn="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kern="0">
              <a:solidFill>
                <a:prstClr val="white"/>
              </a:solidFill>
              <a:latin typeface="Roboto Regular"/>
              <a:ea typeface="思源黑体 CN Regular"/>
            </a:endParaRPr>
          </a:p>
        </p:txBody>
      </p:sp>
      <p:sp>
        <p:nvSpPr>
          <p:cNvPr id="27" name="矩形: 圆角 26"/>
          <p:cNvSpPr/>
          <p:nvPr/>
        </p:nvSpPr>
        <p:spPr>
          <a:xfrm>
            <a:off x="-87924" y="4007113"/>
            <a:ext cx="993530" cy="1136387"/>
          </a:xfrm>
          <a:prstGeom prst="roundRect">
            <a:avLst>
              <a:gd name="adj" fmla="val 0"/>
            </a:avLst>
          </a:prstGeom>
          <a:solidFill>
            <a:schemeClr val="bg1">
              <a:lumMod val="95000"/>
            </a:schemeClr>
          </a:soli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sp>
        <p:nvSpPr>
          <p:cNvPr id="28" name="文本框 27"/>
          <p:cNvSpPr txBox="1"/>
          <p:nvPr/>
        </p:nvSpPr>
        <p:spPr>
          <a:xfrm>
            <a:off x="213817" y="443331"/>
            <a:ext cx="514352" cy="252730"/>
          </a:xfrm>
          <a:prstGeom prst="rect">
            <a:avLst/>
          </a:prstGeom>
          <a:noFill/>
        </p:spPr>
        <p:txBody>
          <a:bodyPr wrap="square" rtlCol="0">
            <a:spAutoFit/>
          </a:bodyPr>
          <a:lstStyle>
            <a:defPPr>
              <a:defRPr lang="zh-CN"/>
            </a:defPPr>
            <a:lvl1pPr algn="r">
              <a:defRPr>
                <a:solidFill>
                  <a:schemeClr val="bg1">
                    <a:lumMod val="65000"/>
                  </a:schemeClr>
                </a:solidFill>
                <a:latin typeface="思源黑体 CN Regular" panose="020B0500000000000000" pitchFamily="34" charset="-122"/>
                <a:ea typeface="思源黑体 CN Regular" panose="020B0500000000000000" pitchFamily="34" charset="-122"/>
              </a:defRPr>
            </a:lvl1pPr>
          </a:lstStyle>
          <a:p>
            <a:r>
              <a:rPr lang="zh-CN" altLang="en-US" sz="1050" dirty="0"/>
              <a:t>登录</a:t>
            </a:r>
            <a:endParaRPr lang="zh-CN" altLang="en-US" sz="1050" dirty="0"/>
          </a:p>
        </p:txBody>
      </p:sp>
      <p:sp>
        <p:nvSpPr>
          <p:cNvPr id="29" name="文本框 28"/>
          <p:cNvSpPr txBox="1"/>
          <p:nvPr/>
        </p:nvSpPr>
        <p:spPr>
          <a:xfrm>
            <a:off x="46761" y="1396350"/>
            <a:ext cx="848465" cy="252730"/>
          </a:xfrm>
          <a:prstGeom prst="rect">
            <a:avLst/>
          </a:prstGeom>
          <a:noFill/>
        </p:spPr>
        <p:txBody>
          <a:bodyPr wrap="square" rtlCol="0">
            <a:spAutoFit/>
          </a:bodyPr>
          <a:lstStyle>
            <a:defPPr>
              <a:defRPr lang="zh-CN"/>
            </a:defPPr>
            <a:lvl1pPr algn="r">
              <a:defRPr>
                <a:solidFill>
                  <a:schemeClr val="bg1">
                    <a:lumMod val="65000"/>
                  </a:schemeClr>
                </a:solidFill>
                <a:latin typeface="思源黑体 CN Regular" panose="020B0500000000000000" pitchFamily="34" charset="-122"/>
                <a:ea typeface="思源黑体 CN Regular" panose="020B0500000000000000" pitchFamily="34" charset="-122"/>
              </a:defRPr>
            </a:lvl1pPr>
          </a:lstStyle>
          <a:p>
            <a:r>
              <a:rPr lang="zh-CN" altLang="en-US" sz="1050" dirty="0"/>
              <a:t>智能导税</a:t>
            </a:r>
            <a:endParaRPr lang="zh-CN" altLang="en-US" sz="1050" dirty="0"/>
          </a:p>
        </p:txBody>
      </p:sp>
      <p:sp>
        <p:nvSpPr>
          <p:cNvPr id="30" name="文本框 29"/>
          <p:cNvSpPr txBox="1"/>
          <p:nvPr/>
        </p:nvSpPr>
        <p:spPr>
          <a:xfrm>
            <a:off x="-61549" y="2257184"/>
            <a:ext cx="967155" cy="414020"/>
          </a:xfrm>
          <a:prstGeom prst="rect">
            <a:avLst/>
          </a:prstGeom>
          <a:noFill/>
        </p:spPr>
        <p:txBody>
          <a:bodyPr wrap="square" rtlCol="0">
            <a:spAutoFit/>
          </a:bodyPr>
          <a:lstStyle>
            <a:defPPr>
              <a:defRPr lang="zh-CN"/>
            </a:defPPr>
            <a:lvl1pPr algn="r">
              <a:defRPr>
                <a:solidFill>
                  <a:schemeClr val="bg1">
                    <a:lumMod val="65000"/>
                  </a:schemeClr>
                </a:solidFill>
                <a:latin typeface="思源黑体 CN Regular" panose="020B0500000000000000" pitchFamily="34" charset="-122"/>
                <a:ea typeface="思源黑体 CN Regular" panose="020B0500000000000000" pitchFamily="34" charset="-122"/>
              </a:defRPr>
            </a:lvl1pPr>
          </a:lstStyle>
          <a:p>
            <a:r>
              <a:rPr lang="zh-CN" altLang="en-US" sz="1050" dirty="0"/>
              <a:t>提交表单与资料</a:t>
            </a:r>
            <a:endParaRPr lang="zh-CN" altLang="en-US" sz="1050" dirty="0"/>
          </a:p>
        </p:txBody>
      </p:sp>
      <p:sp>
        <p:nvSpPr>
          <p:cNvPr id="31" name="文本框 30"/>
          <p:cNvSpPr txBox="1"/>
          <p:nvPr/>
        </p:nvSpPr>
        <p:spPr>
          <a:xfrm>
            <a:off x="-87926" y="3259169"/>
            <a:ext cx="993532" cy="414020"/>
          </a:xfrm>
          <a:prstGeom prst="rect">
            <a:avLst/>
          </a:prstGeom>
          <a:noFill/>
        </p:spPr>
        <p:txBody>
          <a:bodyPr wrap="square" rtlCol="0">
            <a:spAutoFit/>
          </a:bodyPr>
          <a:lstStyle>
            <a:defPPr>
              <a:defRPr lang="zh-CN"/>
            </a:defPPr>
            <a:lvl1pPr algn="r">
              <a:defRPr>
                <a:solidFill>
                  <a:schemeClr val="bg1"/>
                </a:solidFill>
                <a:latin typeface="思源黑体 CN Medium" panose="020B0600000000000000" pitchFamily="34" charset="-122"/>
                <a:ea typeface="思源黑体 CN Medium" panose="020B0600000000000000" pitchFamily="34" charset="-122"/>
              </a:defRPr>
            </a:lvl1pPr>
          </a:lstStyle>
          <a:p>
            <a:r>
              <a:rPr lang="zh-CN" altLang="en-US" sz="1050" dirty="0"/>
              <a:t>审核</a:t>
            </a:r>
            <a:r>
              <a:rPr lang="en-US" altLang="zh-CN" sz="1050" dirty="0"/>
              <a:t>/</a:t>
            </a:r>
            <a:endParaRPr lang="en-US" altLang="zh-CN" sz="1050" dirty="0"/>
          </a:p>
          <a:p>
            <a:r>
              <a:rPr lang="zh-CN" altLang="en-US" sz="1050" dirty="0"/>
              <a:t>办理服务</a:t>
            </a:r>
            <a:endParaRPr lang="zh-CN" altLang="en-US" sz="1050" dirty="0"/>
          </a:p>
        </p:txBody>
      </p:sp>
      <p:sp>
        <p:nvSpPr>
          <p:cNvPr id="32" name="文本框 31"/>
          <p:cNvSpPr txBox="1"/>
          <p:nvPr/>
        </p:nvSpPr>
        <p:spPr>
          <a:xfrm>
            <a:off x="-87926" y="4351380"/>
            <a:ext cx="993532" cy="252730"/>
          </a:xfrm>
          <a:prstGeom prst="rect">
            <a:avLst/>
          </a:prstGeom>
          <a:noFill/>
        </p:spPr>
        <p:txBody>
          <a:bodyPr wrap="square" rtlCol="0">
            <a:spAutoFit/>
          </a:bodyPr>
          <a:lstStyle/>
          <a:p>
            <a:pPr algn="r"/>
            <a:r>
              <a:rPr lang="zh-CN" altLang="en-US" sz="1050" dirty="0">
                <a:solidFill>
                  <a:schemeClr val="bg1">
                    <a:lumMod val="65000"/>
                  </a:schemeClr>
                </a:solidFill>
                <a:latin typeface="思源黑体 CN Regular" panose="020B0500000000000000" pitchFamily="34" charset="-122"/>
                <a:ea typeface="思源黑体 CN Regular" panose="020B0500000000000000" pitchFamily="34" charset="-122"/>
              </a:rPr>
              <a:t>服务跟踪</a:t>
            </a:r>
            <a:endParaRPr lang="zh-CN" altLang="en-US" sz="1050" dirty="0">
              <a:solidFill>
                <a:schemeClr val="bg1">
                  <a:lumMod val="65000"/>
                </a:schemeClr>
              </a:solidFill>
              <a:latin typeface="思源黑体 CN Regular" panose="020B0500000000000000" pitchFamily="34" charset="-122"/>
              <a:ea typeface="思源黑体 CN Regular" panose="020B0500000000000000" pitchFamily="34" charset="-122"/>
            </a:endParaRPr>
          </a:p>
        </p:txBody>
      </p:sp>
      <p:sp>
        <p:nvSpPr>
          <p:cNvPr id="33" name="半闭框 32"/>
          <p:cNvSpPr/>
          <p:nvPr/>
        </p:nvSpPr>
        <p:spPr>
          <a:xfrm rot="13401745">
            <a:off x="396744" y="3707726"/>
            <a:ext cx="148500" cy="148500"/>
          </a:xfrm>
          <a:prstGeom prst="halfFrame">
            <a:avLst/>
          </a:prstGeom>
          <a:solidFill>
            <a:schemeClr val="bg1"/>
          </a:soli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sp>
        <p:nvSpPr>
          <p:cNvPr id="2" name="矩形: 圆角 1"/>
          <p:cNvSpPr/>
          <p:nvPr/>
        </p:nvSpPr>
        <p:spPr>
          <a:xfrm>
            <a:off x="1328738" y="1055078"/>
            <a:ext cx="1918606" cy="3842807"/>
          </a:xfrm>
          <a:prstGeom prst="roundRect">
            <a:avLst>
              <a:gd name="adj" fmla="val 10710"/>
            </a:avLst>
          </a:prstGeom>
          <a:solidFill>
            <a:schemeClr val="bg1">
              <a:lumMod val="85000"/>
              <a:alpha val="26000"/>
            </a:schemeClr>
          </a:solidFill>
          <a:ln w="12700" cap="flat" cmpd="sng" algn="ctr">
            <a:noFill/>
            <a:prstDash val="solid"/>
            <a:miter lim="800000"/>
          </a:ln>
          <a:effectLst/>
        </p:spPr>
        <p:txBody>
          <a:bodyPr rtlCol="0" anchor="ctr"/>
          <a:lstStyle/>
          <a:p>
            <a:pPr algn="ctr"/>
            <a:endParaRPr lang="zh-CN" altLang="en-US" sz="1050" kern="0">
              <a:solidFill>
                <a:prstClr val="white"/>
              </a:solidFill>
              <a:latin typeface="Roboto Regular"/>
              <a:ea typeface="思源黑体 CN Regular"/>
            </a:endParaRPr>
          </a:p>
        </p:txBody>
      </p:sp>
      <p:sp>
        <p:nvSpPr>
          <p:cNvPr id="34" name="矩形: 圆角 33"/>
          <p:cNvSpPr/>
          <p:nvPr/>
        </p:nvSpPr>
        <p:spPr>
          <a:xfrm>
            <a:off x="3957301" y="1055078"/>
            <a:ext cx="4905680" cy="3842807"/>
          </a:xfrm>
          <a:prstGeom prst="roundRect">
            <a:avLst>
              <a:gd name="adj" fmla="val 4398"/>
            </a:avLst>
          </a:prstGeom>
          <a:gradFill>
            <a:gsLst>
              <a:gs pos="100000">
                <a:srgbClr val="1D78FA">
                  <a:lumMod val="100000"/>
                </a:srgbClr>
              </a:gs>
              <a:gs pos="1000">
                <a:srgbClr val="1D78FA">
                  <a:lumMod val="80000"/>
                  <a:lumOff val="20000"/>
                </a:srgbClr>
              </a:gs>
            </a:gsLst>
            <a:lin ang="2700000" scaled="1"/>
          </a:gra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dirty="0">
              <a:solidFill>
                <a:prstClr val="white"/>
              </a:solidFill>
              <a:latin typeface="Roboto Regular"/>
              <a:ea typeface="思源黑体 CN Regular"/>
            </a:endParaRPr>
          </a:p>
        </p:txBody>
      </p:sp>
      <p:cxnSp>
        <p:nvCxnSpPr>
          <p:cNvPr id="5" name="直接连接符 4"/>
          <p:cNvCxnSpPr/>
          <p:nvPr/>
        </p:nvCxnSpPr>
        <p:spPr>
          <a:xfrm>
            <a:off x="6261119" y="1866291"/>
            <a:ext cx="0" cy="2479718"/>
          </a:xfrm>
          <a:prstGeom prst="line">
            <a:avLst/>
          </a:prstGeom>
          <a:ln>
            <a:solidFill>
              <a:schemeClr val="bg1">
                <a:alpha val="23000"/>
              </a:schemeClr>
            </a:solidFill>
          </a:ln>
        </p:spPr>
        <p:style>
          <a:lnRef idx="1">
            <a:schemeClr val="accent1"/>
          </a:lnRef>
          <a:fillRef idx="0">
            <a:schemeClr val="accent1"/>
          </a:fillRef>
          <a:effectRef idx="0">
            <a:schemeClr val="accent1"/>
          </a:effectRef>
          <a:fontRef idx="minor">
            <a:schemeClr val="tx1"/>
          </a:fontRef>
        </p:style>
      </p:cxnSp>
      <p:sp>
        <p:nvSpPr>
          <p:cNvPr id="16" name="标题 1"/>
          <p:cNvSpPr txBox="1"/>
          <p:nvPr/>
        </p:nvSpPr>
        <p:spPr>
          <a:xfrm>
            <a:off x="1994340" y="1204064"/>
            <a:ext cx="547640" cy="3845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500" dirty="0">
                <a:latin typeface="思源黑体 CN Medium" panose="020B0600000000000000" pitchFamily="34" charset="-122"/>
                <a:ea typeface="思源黑体 CN Medium" panose="020B0600000000000000" pitchFamily="34" charset="-122"/>
              </a:rPr>
              <a:t>审核</a:t>
            </a:r>
            <a:endParaRPr lang="zh-CN" altLang="en-US" sz="1500" dirty="0">
              <a:latin typeface="思源黑体 CN Medium" panose="020B0600000000000000" pitchFamily="34" charset="-122"/>
              <a:ea typeface="思源黑体 CN Medium" panose="020B0600000000000000" pitchFamily="34" charset="-122"/>
            </a:endParaRPr>
          </a:p>
        </p:txBody>
      </p:sp>
      <p:sp>
        <p:nvSpPr>
          <p:cNvPr id="20" name="标题 1"/>
          <p:cNvSpPr txBox="1"/>
          <p:nvPr/>
        </p:nvSpPr>
        <p:spPr>
          <a:xfrm>
            <a:off x="1814362" y="1722008"/>
            <a:ext cx="853270" cy="273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200" dirty="0">
                <a:solidFill>
                  <a:srgbClr val="1871F1"/>
                </a:solidFill>
                <a:latin typeface="思源黑体 CN Regular" panose="020B0500000000000000" pitchFamily="34" charset="-122"/>
                <a:ea typeface="思源黑体 CN Regular" panose="020B0500000000000000" pitchFamily="34" charset="-122"/>
              </a:rPr>
              <a:t>审核状态</a:t>
            </a:r>
            <a:endParaRPr lang="zh-CN" altLang="en-US" sz="1200" dirty="0">
              <a:solidFill>
                <a:srgbClr val="1871F1"/>
              </a:solidFill>
              <a:latin typeface="思源黑体 CN Regular" panose="020B0500000000000000" pitchFamily="34" charset="-122"/>
              <a:ea typeface="思源黑体 CN Regular" panose="020B0500000000000000" pitchFamily="34" charset="-122"/>
            </a:endParaRPr>
          </a:p>
        </p:txBody>
      </p:sp>
      <p:sp>
        <p:nvSpPr>
          <p:cNvPr id="19" name="标题 1"/>
          <p:cNvSpPr txBox="1"/>
          <p:nvPr/>
        </p:nvSpPr>
        <p:spPr>
          <a:xfrm>
            <a:off x="1814362" y="2114636"/>
            <a:ext cx="690962" cy="8692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05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审核通过</a:t>
            </a:r>
            <a:endParaRPr lang="zh-CN" altLang="en-US" sz="105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sp>
        <p:nvSpPr>
          <p:cNvPr id="35" name="标题 1"/>
          <p:cNvSpPr txBox="1"/>
          <p:nvPr/>
        </p:nvSpPr>
        <p:spPr>
          <a:xfrm>
            <a:off x="1814362" y="2386856"/>
            <a:ext cx="853270" cy="14598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05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审核不通过</a:t>
            </a:r>
            <a:endParaRPr lang="zh-CN" altLang="en-US" sz="105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sp>
        <p:nvSpPr>
          <p:cNvPr id="36" name="标题 1"/>
          <p:cNvSpPr txBox="1"/>
          <p:nvPr/>
        </p:nvSpPr>
        <p:spPr>
          <a:xfrm>
            <a:off x="1819945" y="2646573"/>
            <a:ext cx="762065" cy="14598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05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不予受理</a:t>
            </a:r>
            <a:endParaRPr lang="zh-CN" altLang="en-US" sz="105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sp>
        <p:nvSpPr>
          <p:cNvPr id="8" name="标题 1"/>
          <p:cNvSpPr txBox="1"/>
          <p:nvPr/>
        </p:nvSpPr>
        <p:spPr>
          <a:xfrm>
            <a:off x="4634688" y="1069963"/>
            <a:ext cx="919704" cy="3845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500" dirty="0">
                <a:solidFill>
                  <a:schemeClr val="bg1"/>
                </a:solidFill>
                <a:latin typeface="思源黑体 CN Regular" panose="020B0500000000000000" pitchFamily="34" charset="-122"/>
                <a:ea typeface="思源黑体 CN Regular" panose="020B0500000000000000" pitchFamily="34" charset="-122"/>
              </a:rPr>
              <a:t>后台帮办</a:t>
            </a:r>
            <a:endParaRPr lang="zh-CN" altLang="en-US" sz="1500" dirty="0">
              <a:solidFill>
                <a:schemeClr val="bg1"/>
              </a:solidFill>
              <a:latin typeface="思源黑体 CN Regular" panose="020B0500000000000000" pitchFamily="34" charset="-122"/>
              <a:ea typeface="思源黑体 CN Regular" panose="020B0500000000000000" pitchFamily="34" charset="-122"/>
            </a:endParaRPr>
          </a:p>
        </p:txBody>
      </p:sp>
      <p:sp>
        <p:nvSpPr>
          <p:cNvPr id="6" name="标题 1"/>
          <p:cNvSpPr txBox="1"/>
          <p:nvPr/>
        </p:nvSpPr>
        <p:spPr>
          <a:xfrm>
            <a:off x="6909460" y="1020554"/>
            <a:ext cx="919706" cy="48339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500" dirty="0">
                <a:solidFill>
                  <a:schemeClr val="bg1"/>
                </a:solidFill>
                <a:latin typeface="思源黑体 CN Regular" panose="020B0500000000000000" pitchFamily="34" charset="-122"/>
                <a:ea typeface="思源黑体 CN Regular" panose="020B0500000000000000" pitchFamily="34" charset="-122"/>
              </a:rPr>
              <a:t>在线帮办</a:t>
            </a:r>
            <a:endParaRPr lang="zh-CN" altLang="en-US" sz="1500" dirty="0">
              <a:solidFill>
                <a:schemeClr val="bg1"/>
              </a:solidFill>
              <a:latin typeface="思源黑体 CN Regular" panose="020B0500000000000000" pitchFamily="34" charset="-122"/>
              <a:ea typeface="思源黑体 CN Regular" panose="020B0500000000000000" pitchFamily="34" charset="-122"/>
            </a:endParaRPr>
          </a:p>
        </p:txBody>
      </p:sp>
      <p:sp>
        <p:nvSpPr>
          <p:cNvPr id="13" name="标题 1"/>
          <p:cNvSpPr txBox="1"/>
          <p:nvPr/>
        </p:nvSpPr>
        <p:spPr>
          <a:xfrm>
            <a:off x="6478256" y="1488725"/>
            <a:ext cx="919704" cy="273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200" dirty="0">
                <a:solidFill>
                  <a:schemeClr val="bg1"/>
                </a:solidFill>
                <a:latin typeface="思源黑体 CN Regular" panose="020B0500000000000000" pitchFamily="34" charset="-122"/>
                <a:ea typeface="思源黑体 CN Regular" panose="020B0500000000000000" pitchFamily="34" charset="-122"/>
              </a:rPr>
              <a:t>出票</a:t>
            </a:r>
            <a:endParaRPr lang="zh-CN" altLang="en-US" sz="1200" dirty="0">
              <a:solidFill>
                <a:schemeClr val="bg1"/>
              </a:solidFill>
              <a:latin typeface="思源黑体 CN Regular" panose="020B0500000000000000" pitchFamily="34" charset="-122"/>
              <a:ea typeface="思源黑体 CN Regular" panose="020B0500000000000000" pitchFamily="34" charset="-122"/>
            </a:endParaRPr>
          </a:p>
        </p:txBody>
      </p:sp>
      <p:sp>
        <p:nvSpPr>
          <p:cNvPr id="11" name="标题 1"/>
          <p:cNvSpPr txBox="1"/>
          <p:nvPr/>
        </p:nvSpPr>
        <p:spPr>
          <a:xfrm>
            <a:off x="2787493" y="8277562"/>
            <a:ext cx="2966990" cy="273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050" dirty="0">
                <a:latin typeface="思源黑体 CN Regular" panose="020B0500000000000000" pitchFamily="34" charset="-122"/>
                <a:ea typeface="思源黑体 CN Regular" panose="020B0500000000000000" pitchFamily="34" charset="-122"/>
              </a:rPr>
              <a:t>和税务人员进行远程视频连线，完成业务办理</a:t>
            </a:r>
            <a:endParaRPr lang="zh-CN" altLang="en-US" sz="1050" dirty="0">
              <a:latin typeface="思源黑体 CN Regular" panose="020B0500000000000000" pitchFamily="34" charset="-122"/>
              <a:ea typeface="思源黑体 CN Regular" panose="020B0500000000000000" pitchFamily="34" charset="-122"/>
            </a:endParaRPr>
          </a:p>
        </p:txBody>
      </p:sp>
      <p:sp>
        <p:nvSpPr>
          <p:cNvPr id="12" name="标题 1"/>
          <p:cNvSpPr txBox="1"/>
          <p:nvPr/>
        </p:nvSpPr>
        <p:spPr>
          <a:xfrm>
            <a:off x="6478256" y="2095827"/>
            <a:ext cx="1939196" cy="273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50" dirty="0">
                <a:solidFill>
                  <a:schemeClr val="bg1"/>
                </a:solidFill>
                <a:latin typeface="思源黑体 CN Regular" panose="020B0500000000000000" pitchFamily="34" charset="-122"/>
                <a:ea typeface="思源黑体 CN Regular" panose="020B0500000000000000" pitchFamily="34" charset="-122"/>
              </a:rPr>
              <a:t>到了预约时间段，需由纳税人在纳税人端进行出票。出票后进入在线视频的等候队列，等待税务人员发起视频连线请求。</a:t>
            </a:r>
            <a:endParaRPr lang="zh-CN" altLang="en-US" sz="1050" dirty="0">
              <a:solidFill>
                <a:schemeClr val="bg1"/>
              </a:solidFill>
              <a:latin typeface="思源黑体 CN Regular" panose="020B0500000000000000" pitchFamily="34" charset="-122"/>
              <a:ea typeface="思源黑体 CN Regular" panose="020B0500000000000000" pitchFamily="34" charset="-122"/>
            </a:endParaRPr>
          </a:p>
        </p:txBody>
      </p:sp>
      <p:sp>
        <p:nvSpPr>
          <p:cNvPr id="14" name="标题 1"/>
          <p:cNvSpPr txBox="1"/>
          <p:nvPr/>
        </p:nvSpPr>
        <p:spPr>
          <a:xfrm>
            <a:off x="7147881" y="8126373"/>
            <a:ext cx="442864" cy="273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050" dirty="0">
                <a:latin typeface="思源黑体 CN Regular" panose="020B0500000000000000" pitchFamily="34" charset="-122"/>
                <a:ea typeface="思源黑体 CN Regular" panose="020B0500000000000000" pitchFamily="34" charset="-122"/>
              </a:rPr>
              <a:t>失约</a:t>
            </a:r>
            <a:endParaRPr lang="zh-CN" altLang="en-US" sz="1050" dirty="0">
              <a:latin typeface="思源黑体 CN Regular" panose="020B0500000000000000" pitchFamily="34" charset="-122"/>
              <a:ea typeface="思源黑体 CN Regular" panose="020B0500000000000000" pitchFamily="34" charset="-122"/>
            </a:endParaRPr>
          </a:p>
        </p:txBody>
      </p:sp>
      <p:sp>
        <p:nvSpPr>
          <p:cNvPr id="15" name="标题 1"/>
          <p:cNvSpPr txBox="1"/>
          <p:nvPr/>
        </p:nvSpPr>
        <p:spPr>
          <a:xfrm>
            <a:off x="7147881" y="8353260"/>
            <a:ext cx="3167014" cy="273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050" dirty="0">
                <a:latin typeface="思源黑体 CN Regular" panose="020B0500000000000000" pitchFamily="34" charset="-122"/>
                <a:ea typeface="思源黑体 CN Regular" panose="020B0500000000000000" pitchFamily="34" charset="-122"/>
              </a:rPr>
              <a:t>若纳税人未准时出票，则视为“失约”。可在“我的待办”中重新点击出票。</a:t>
            </a:r>
            <a:endParaRPr lang="zh-CN" altLang="en-US" sz="1050" dirty="0">
              <a:latin typeface="思源黑体 CN Regular" panose="020B0500000000000000" pitchFamily="34" charset="-122"/>
              <a:ea typeface="思源黑体 CN Regular" panose="020B0500000000000000" pitchFamily="34" charset="-122"/>
            </a:endParaRPr>
          </a:p>
        </p:txBody>
      </p:sp>
      <p:sp>
        <p:nvSpPr>
          <p:cNvPr id="38" name="标题 1"/>
          <p:cNvSpPr txBox="1"/>
          <p:nvPr/>
        </p:nvSpPr>
        <p:spPr>
          <a:xfrm>
            <a:off x="6478256" y="2792561"/>
            <a:ext cx="488516" cy="273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200" dirty="0">
                <a:solidFill>
                  <a:schemeClr val="bg1"/>
                </a:solidFill>
                <a:latin typeface="思源黑体 CN Regular" panose="020B0500000000000000" pitchFamily="34" charset="-122"/>
                <a:ea typeface="思源黑体 CN Regular" panose="020B0500000000000000" pitchFamily="34" charset="-122"/>
              </a:rPr>
              <a:t>失约</a:t>
            </a:r>
            <a:endParaRPr lang="zh-CN" altLang="en-US" sz="1200" dirty="0">
              <a:solidFill>
                <a:schemeClr val="bg1"/>
              </a:solidFill>
              <a:latin typeface="思源黑体 CN Regular" panose="020B0500000000000000" pitchFamily="34" charset="-122"/>
              <a:ea typeface="思源黑体 CN Regular" panose="020B0500000000000000" pitchFamily="34" charset="-122"/>
            </a:endParaRPr>
          </a:p>
        </p:txBody>
      </p:sp>
      <p:sp>
        <p:nvSpPr>
          <p:cNvPr id="39" name="标题 1"/>
          <p:cNvSpPr txBox="1"/>
          <p:nvPr/>
        </p:nvSpPr>
        <p:spPr>
          <a:xfrm>
            <a:off x="6478256" y="3247106"/>
            <a:ext cx="1841229" cy="273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zh-CN" altLang="en-US" sz="1050" dirty="0">
                <a:solidFill>
                  <a:schemeClr val="bg1"/>
                </a:solidFill>
                <a:latin typeface="思源黑体 CN Regular" panose="020B0500000000000000" pitchFamily="34" charset="-122"/>
                <a:ea typeface="思源黑体 CN Regular" panose="020B0500000000000000" pitchFamily="34" charset="-122"/>
              </a:rPr>
              <a:t>若纳税人未准时出票，则视为“失约”。可在“我的待办”中再次预约。</a:t>
            </a:r>
            <a:endParaRPr lang="zh-CN" altLang="en-US" sz="1050" dirty="0">
              <a:solidFill>
                <a:schemeClr val="bg1"/>
              </a:solidFill>
              <a:latin typeface="思源黑体 CN Regular" panose="020B0500000000000000" pitchFamily="34" charset="-122"/>
              <a:ea typeface="思源黑体 CN Regular" panose="020B0500000000000000" pitchFamily="34" charset="-122"/>
            </a:endParaRPr>
          </a:p>
        </p:txBody>
      </p:sp>
      <p:sp>
        <p:nvSpPr>
          <p:cNvPr id="40" name="标题 1"/>
          <p:cNvSpPr txBox="1"/>
          <p:nvPr/>
        </p:nvSpPr>
        <p:spPr>
          <a:xfrm>
            <a:off x="6478256" y="3847756"/>
            <a:ext cx="488516" cy="273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200" dirty="0">
                <a:solidFill>
                  <a:schemeClr val="bg1"/>
                </a:solidFill>
                <a:latin typeface="思源黑体 CN Regular" panose="020B0500000000000000" pitchFamily="34" charset="-122"/>
                <a:ea typeface="思源黑体 CN Regular" panose="020B0500000000000000" pitchFamily="34" charset="-122"/>
              </a:rPr>
              <a:t>弃号</a:t>
            </a:r>
            <a:endParaRPr lang="zh-CN" altLang="en-US" sz="1200" dirty="0">
              <a:solidFill>
                <a:schemeClr val="bg1"/>
              </a:solidFill>
              <a:latin typeface="思源黑体 CN Regular" panose="020B0500000000000000" pitchFamily="34" charset="-122"/>
              <a:ea typeface="思源黑体 CN Regular" panose="020B0500000000000000" pitchFamily="34" charset="-122"/>
            </a:endParaRPr>
          </a:p>
        </p:txBody>
      </p:sp>
      <p:sp>
        <p:nvSpPr>
          <p:cNvPr id="41" name="标题 1"/>
          <p:cNvSpPr txBox="1"/>
          <p:nvPr/>
        </p:nvSpPr>
        <p:spPr>
          <a:xfrm>
            <a:off x="6478261" y="4016633"/>
            <a:ext cx="1939192" cy="88125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zh-CN" altLang="en-US" sz="1050" dirty="0">
                <a:solidFill>
                  <a:schemeClr val="bg1"/>
                </a:solidFill>
                <a:latin typeface="思源黑体 CN Regular" panose="020B0500000000000000" pitchFamily="34" charset="-122"/>
                <a:ea typeface="思源黑体 CN Regular" panose="020B0500000000000000" pitchFamily="34" charset="-122"/>
              </a:rPr>
              <a:t>若纳税人出票后未及时办理，则视为“弃号”。可在规定时间内进行弃号激活。</a:t>
            </a:r>
            <a:endParaRPr lang="zh-CN" altLang="en-US" sz="1050" dirty="0">
              <a:solidFill>
                <a:schemeClr val="bg1"/>
              </a:solidFill>
              <a:latin typeface="思源黑体 CN Regular" panose="020B0500000000000000" pitchFamily="34" charset="-122"/>
              <a:ea typeface="思源黑体 CN Regular" panose="020B0500000000000000" pitchFamily="34" charset="-122"/>
            </a:endParaRPr>
          </a:p>
        </p:txBody>
      </p:sp>
      <p:sp>
        <p:nvSpPr>
          <p:cNvPr id="9" name="标题 1"/>
          <p:cNvSpPr txBox="1"/>
          <p:nvPr/>
        </p:nvSpPr>
        <p:spPr>
          <a:xfrm>
            <a:off x="4253606" y="2826332"/>
            <a:ext cx="1681870" cy="273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zh-CN" altLang="en-US" sz="1050" dirty="0">
                <a:solidFill>
                  <a:schemeClr val="bg1"/>
                </a:solidFill>
                <a:latin typeface="思源黑体 CN Regular" panose="020B0500000000000000" pitchFamily="34" charset="-122"/>
                <a:ea typeface="思源黑体 CN Regular" panose="020B0500000000000000" pitchFamily="34" charset="-122"/>
              </a:rPr>
              <a:t>提交资料审核通过后，无需进行远程视频办理，由税务人员在后台受理办结。</a:t>
            </a:r>
            <a:endParaRPr lang="zh-CN" altLang="en-US" sz="1050" dirty="0">
              <a:solidFill>
                <a:schemeClr val="bg1"/>
              </a:solidFill>
              <a:latin typeface="思源黑体 CN Regular" panose="020B0500000000000000" pitchFamily="34" charset="-122"/>
              <a:ea typeface="思源黑体 CN Regular" panose="020B0500000000000000" pitchFamily="34" charset="-122"/>
            </a:endParaRPr>
          </a:p>
        </p:txBody>
      </p:sp>
      <p:sp>
        <p:nvSpPr>
          <p:cNvPr id="42" name="半闭框 41"/>
          <p:cNvSpPr/>
          <p:nvPr/>
        </p:nvSpPr>
        <p:spPr>
          <a:xfrm rot="7913813">
            <a:off x="3479846" y="2791731"/>
            <a:ext cx="148500" cy="148500"/>
          </a:xfrm>
          <a:prstGeom prst="halfFrame">
            <a:avLst/>
          </a:prstGeom>
          <a:gradFill>
            <a:gsLst>
              <a:gs pos="100000">
                <a:srgbClr val="1D78FA">
                  <a:lumMod val="75000"/>
                </a:srgbClr>
              </a:gs>
              <a:gs pos="1000">
                <a:srgbClr val="1D78FA"/>
              </a:gs>
            </a:gsLst>
            <a:lin ang="2700000" scaled="1"/>
          </a:gra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sp>
        <p:nvSpPr>
          <p:cNvPr id="48" name="标题 1"/>
          <p:cNvSpPr txBox="1"/>
          <p:nvPr/>
        </p:nvSpPr>
        <p:spPr>
          <a:xfrm>
            <a:off x="3276177" y="3096497"/>
            <a:ext cx="679076" cy="12413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05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审核通过</a:t>
            </a:r>
            <a:endParaRPr lang="zh-CN" altLang="en-US" sz="105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sp>
        <p:nvSpPr>
          <p:cNvPr id="47" name="标题 1"/>
          <p:cNvSpPr txBox="1"/>
          <p:nvPr/>
        </p:nvSpPr>
        <p:spPr>
          <a:xfrm>
            <a:off x="1492019" y="3347886"/>
            <a:ext cx="1429034" cy="6074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zh-CN" altLang="en-US" sz="105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审核不通过可发起远程视频咨询，由税务人员人工导税</a:t>
            </a:r>
            <a:endParaRPr lang="zh-CN" altLang="en-US" sz="105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89125" y="0"/>
            <a:ext cx="2128342" cy="5143500"/>
          </a:xfrm>
          <a:custGeom>
            <a:avLst/>
            <a:gdLst>
              <a:gd name="connsiteX0" fmla="*/ 0 w 2837789"/>
              <a:gd name="connsiteY0" fmla="*/ 0 h 6858000"/>
              <a:gd name="connsiteX1" fmla="*/ 537934 w 2837789"/>
              <a:gd name="connsiteY1" fmla="*/ 0 h 6858000"/>
              <a:gd name="connsiteX2" fmla="*/ 704850 w 2837789"/>
              <a:gd name="connsiteY2" fmla="*/ 0 h 6858000"/>
              <a:gd name="connsiteX3" fmla="*/ 2837789 w 2837789"/>
              <a:gd name="connsiteY3" fmla="*/ 0 h 6858000"/>
              <a:gd name="connsiteX4" fmla="*/ 2837789 w 2837789"/>
              <a:gd name="connsiteY4" fmla="*/ 395378 h 6858000"/>
              <a:gd name="connsiteX5" fmla="*/ 2618085 w 2837789"/>
              <a:gd name="connsiteY5" fmla="*/ 417526 h 6858000"/>
              <a:gd name="connsiteX6" fmla="*/ 1747634 w 2837789"/>
              <a:gd name="connsiteY6" fmla="*/ 1485534 h 6858000"/>
              <a:gd name="connsiteX7" fmla="*/ 2618085 w 2837789"/>
              <a:gd name="connsiteY7" fmla="*/ 2553542 h 6858000"/>
              <a:gd name="connsiteX8" fmla="*/ 2837789 w 2837789"/>
              <a:gd name="connsiteY8" fmla="*/ 2575690 h 6858000"/>
              <a:gd name="connsiteX9" fmla="*/ 2837789 w 2837789"/>
              <a:gd name="connsiteY9" fmla="*/ 6858000 h 6858000"/>
              <a:gd name="connsiteX10" fmla="*/ 704850 w 2837789"/>
              <a:gd name="connsiteY10" fmla="*/ 6858000 h 6858000"/>
              <a:gd name="connsiteX11" fmla="*/ 537934 w 2837789"/>
              <a:gd name="connsiteY11" fmla="*/ 6858000 h 6858000"/>
              <a:gd name="connsiteX12" fmla="*/ 0 w 2837789"/>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7789" h="6858000">
                <a:moveTo>
                  <a:pt x="0" y="0"/>
                </a:moveTo>
                <a:lnTo>
                  <a:pt x="537934" y="0"/>
                </a:lnTo>
                <a:lnTo>
                  <a:pt x="704850" y="0"/>
                </a:lnTo>
                <a:lnTo>
                  <a:pt x="2837789" y="0"/>
                </a:lnTo>
                <a:lnTo>
                  <a:pt x="2837789" y="395378"/>
                </a:lnTo>
                <a:lnTo>
                  <a:pt x="2618085" y="417526"/>
                </a:lnTo>
                <a:cubicBezTo>
                  <a:pt x="2121320" y="519179"/>
                  <a:pt x="1747634" y="958717"/>
                  <a:pt x="1747634" y="1485534"/>
                </a:cubicBezTo>
                <a:cubicBezTo>
                  <a:pt x="1747634" y="2012352"/>
                  <a:pt x="2121320" y="2451889"/>
                  <a:pt x="2618085" y="2553542"/>
                </a:cubicBezTo>
                <a:lnTo>
                  <a:pt x="2837789" y="2575690"/>
                </a:lnTo>
                <a:lnTo>
                  <a:pt x="2837789" y="6858000"/>
                </a:lnTo>
                <a:lnTo>
                  <a:pt x="704850" y="6858000"/>
                </a:lnTo>
                <a:lnTo>
                  <a:pt x="537934" y="6858000"/>
                </a:lnTo>
                <a:lnTo>
                  <a:pt x="0" y="6858000"/>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endParaRPr>
          </a:p>
        </p:txBody>
      </p:sp>
      <p:grpSp>
        <p:nvGrpSpPr>
          <p:cNvPr id="4" name="组合 3"/>
          <p:cNvGrpSpPr/>
          <p:nvPr/>
        </p:nvGrpSpPr>
        <p:grpSpPr>
          <a:xfrm>
            <a:off x="1145002" y="219936"/>
            <a:ext cx="1788430" cy="1788430"/>
            <a:chOff x="4240335" y="3008435"/>
            <a:chExt cx="3711332" cy="3711332"/>
          </a:xfrm>
        </p:grpSpPr>
        <p:sp>
          <p:nvSpPr>
            <p:cNvPr id="5" name="椭圆 4"/>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6" name="组合 5"/>
            <p:cNvGrpSpPr/>
            <p:nvPr/>
          </p:nvGrpSpPr>
          <p:grpSpPr>
            <a:xfrm>
              <a:off x="4710169" y="3478269"/>
              <a:ext cx="2771663" cy="2771663"/>
              <a:chOff x="2193191" y="1899415"/>
              <a:chExt cx="2421376" cy="2421376"/>
            </a:xfrm>
            <a:effectLst/>
          </p:grpSpPr>
          <p:sp>
            <p:nvSpPr>
              <p:cNvPr id="7" name="椭圆 6"/>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8" name="椭圆 7"/>
              <p:cNvSpPr/>
              <p:nvPr/>
            </p:nvSpPr>
            <p:spPr>
              <a:xfrm>
                <a:off x="2345502" y="2051726"/>
                <a:ext cx="2116756" cy="2116756"/>
              </a:xfrm>
              <a:prstGeom prst="ellipse">
                <a:avLst/>
              </a:prstGeom>
              <a:solidFill>
                <a:schemeClr val="bg1">
                  <a:lumMod val="95000"/>
                </a:schemeClr>
              </a:solidFill>
              <a:ln w="50800">
                <a:noFill/>
              </a:ln>
              <a:effectLst>
                <a:outerShdw blurRad="152400" dist="762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grpSp>
      <p:sp>
        <p:nvSpPr>
          <p:cNvPr id="15" name="文本框 14"/>
          <p:cNvSpPr txBox="1"/>
          <p:nvPr/>
        </p:nvSpPr>
        <p:spPr>
          <a:xfrm>
            <a:off x="2827575" y="902485"/>
            <a:ext cx="3179649" cy="530915"/>
          </a:xfrm>
          <a:prstGeom prst="rect">
            <a:avLst/>
          </a:prstGeom>
          <a:noFill/>
        </p:spPr>
        <p:txBody>
          <a:bodyPr wrap="square" lIns="68580" tIns="34290" rIns="68580" bIns="34290" rtlCol="0">
            <a:spAutoFit/>
          </a:bodyPr>
          <a:lstStyle/>
          <a:p>
            <a:r>
              <a:rPr lang="en-US" altLang="zh-CN" sz="3000" dirty="0">
                <a:solidFill>
                  <a:schemeClr val="tx1">
                    <a:lumMod val="65000"/>
                    <a:lumOff val="35000"/>
                  </a:schemeClr>
                </a:solidFill>
                <a:latin typeface="+mn-ea"/>
              </a:rPr>
              <a:t>CONTENTS </a:t>
            </a:r>
            <a:endParaRPr lang="zh-CN" altLang="en-US" sz="3000" dirty="0">
              <a:solidFill>
                <a:schemeClr val="tx1">
                  <a:lumMod val="65000"/>
                  <a:lumOff val="35000"/>
                </a:schemeClr>
              </a:solidFill>
              <a:latin typeface="+mn-ea"/>
            </a:endParaRPr>
          </a:p>
        </p:txBody>
      </p:sp>
      <p:sp>
        <p:nvSpPr>
          <p:cNvPr id="27" name="文本框 14"/>
          <p:cNvSpPr txBox="1"/>
          <p:nvPr/>
        </p:nvSpPr>
        <p:spPr>
          <a:xfrm>
            <a:off x="1368009" y="830698"/>
            <a:ext cx="1269334" cy="530915"/>
          </a:xfrm>
          <a:prstGeom prst="rect">
            <a:avLst/>
          </a:prstGeom>
          <a:noFill/>
        </p:spPr>
        <p:txBody>
          <a:bodyPr wrap="square" lIns="68580" tIns="34290" rIns="68580" bIns="34290" rtlCol="0">
            <a:spAutoFit/>
          </a:bodyPr>
          <a:lstStyle/>
          <a:p>
            <a:pPr algn="ctr"/>
            <a:r>
              <a:rPr lang="zh-CN" altLang="en-US" sz="3000" dirty="0">
                <a:solidFill>
                  <a:schemeClr val="tx1">
                    <a:lumMod val="65000"/>
                    <a:lumOff val="35000"/>
                  </a:schemeClr>
                </a:solidFill>
                <a:latin typeface="ITC Avant Garde Std XLt" panose="020B0302020202020204" pitchFamily="34" charset="0"/>
              </a:rPr>
              <a:t>目录</a:t>
            </a:r>
            <a:endParaRPr lang="zh-CN" altLang="en-US" sz="3000" dirty="0">
              <a:solidFill>
                <a:schemeClr val="tx1">
                  <a:lumMod val="65000"/>
                  <a:lumOff val="35000"/>
                </a:schemeClr>
              </a:solidFill>
              <a:latin typeface="ITC Avant Garde Std XLt"/>
            </a:endParaRPr>
          </a:p>
        </p:txBody>
      </p:sp>
      <p:sp>
        <p:nvSpPr>
          <p:cNvPr id="41" name="圆角矩形 40"/>
          <p:cNvSpPr/>
          <p:nvPr/>
        </p:nvSpPr>
        <p:spPr>
          <a:xfrm>
            <a:off x="2906495" y="1479387"/>
            <a:ext cx="3642223" cy="45719"/>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23" name="组合 15"/>
          <p:cNvGrpSpPr/>
          <p:nvPr/>
        </p:nvGrpSpPr>
        <p:grpSpPr bwMode="auto">
          <a:xfrm>
            <a:off x="3253551" y="1765270"/>
            <a:ext cx="3319397" cy="618195"/>
            <a:chOff x="4247964" y="2133922"/>
            <a:chExt cx="3475299" cy="647441"/>
          </a:xfrm>
        </p:grpSpPr>
        <p:sp>
          <p:nvSpPr>
            <p:cNvPr id="24" name="TextBox 6"/>
            <p:cNvSpPr txBox="1"/>
            <p:nvPr/>
          </p:nvSpPr>
          <p:spPr>
            <a:xfrm>
              <a:off x="4872497" y="2225998"/>
              <a:ext cx="2850766" cy="417646"/>
            </a:xfrm>
            <a:prstGeom prst="rect">
              <a:avLst/>
            </a:prstGeom>
            <a:noFill/>
          </p:spPr>
          <p:txBody>
            <a:bodyPr wrap="none">
              <a:spAutoFit/>
            </a:bodyPr>
            <a:lstStyle/>
            <a:p>
              <a:pPr defTabSz="913765">
                <a:defRPr/>
              </a:pPr>
              <a:r>
                <a:rPr lang="en-US" altLang="zh-CN" sz="2000" dirty="0">
                  <a:solidFill>
                    <a:srgbClr val="000000">
                      <a:lumMod val="85000"/>
                      <a:lumOff val="15000"/>
                    </a:srgbClr>
                  </a:solidFill>
                  <a:latin typeface="微软雅黑" panose="020B0503020204020204" pitchFamily="34" charset="-122"/>
                  <a:ea typeface="微软雅黑" panose="020B0503020204020204" pitchFamily="34" charset="-122"/>
                </a:rPr>
                <a:t>“</a:t>
              </a:r>
              <a:r>
                <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rPr>
                <a:t>非接触式</a:t>
              </a:r>
              <a:r>
                <a:rPr lang="en-US" altLang="zh-CN" sz="2000" dirty="0">
                  <a:solidFill>
                    <a:srgbClr val="000000">
                      <a:lumMod val="85000"/>
                      <a:lumOff val="15000"/>
                    </a:srgbClr>
                  </a:solidFill>
                  <a:latin typeface="微软雅黑" panose="020B0503020204020204" pitchFamily="34" charset="-122"/>
                  <a:ea typeface="微软雅黑" panose="020B0503020204020204" pitchFamily="34" charset="-122"/>
                </a:rPr>
                <a:t>”</a:t>
              </a:r>
              <a:r>
                <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rPr>
                <a:t>办税介绍</a:t>
              </a:r>
              <a:endPar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25" name="圆角矩形​​ 10"/>
            <p:cNvSpPr>
              <a:spLocks noChangeArrowheads="1"/>
            </p:cNvSpPr>
            <p:nvPr/>
          </p:nvSpPr>
          <p:spPr bwMode="auto">
            <a:xfrm>
              <a:off x="4247964" y="2133922"/>
              <a:ext cx="647740" cy="647441"/>
            </a:xfrm>
            <a:prstGeom prst="roundRect">
              <a:avLst>
                <a:gd name="adj" fmla="val 16667"/>
              </a:avLst>
            </a:prstGeom>
            <a:solidFill>
              <a:srgbClr val="FFBF53"/>
            </a:solidFill>
            <a:ln w="25400" algn="ctr">
              <a:solidFill>
                <a:srgbClr val="BFBFBF"/>
              </a:solidFill>
              <a:round/>
            </a:ln>
          </p:spPr>
          <p:txBody>
            <a:bodyPr anchor="ctr"/>
            <a:lstStyle/>
            <a:p>
              <a:pPr algn="ctr" defTabSz="913765" fontAlgn="base">
                <a:spcBef>
                  <a:spcPct val="0"/>
                </a:spcBef>
                <a:spcAft>
                  <a:spcPct val="0"/>
                </a:spcAft>
              </a:pPr>
              <a:r>
                <a:rPr lang="en-US" altLang="zh-CN" sz="3200">
                  <a:solidFill>
                    <a:srgbClr val="FFFFFF"/>
                  </a:solidFill>
                  <a:ea typeface="微软雅黑" panose="020B0503020204020204" pitchFamily="34" charset="-122"/>
                  <a:cs typeface="Arial" panose="020B0604020202020204" pitchFamily="34" charset="0"/>
                </a:rPr>
                <a:t>1</a:t>
              </a:r>
              <a:endParaRPr lang="zh-CN" altLang="en-US" sz="3200">
                <a:solidFill>
                  <a:srgbClr val="FFFFFF"/>
                </a:solidFill>
                <a:ea typeface="微软雅黑" panose="020B0503020204020204" pitchFamily="34" charset="-122"/>
                <a:cs typeface="Arial" panose="020B0604020202020204" pitchFamily="34" charset="0"/>
              </a:endParaRPr>
            </a:p>
          </p:txBody>
        </p:sp>
      </p:grpSp>
      <p:grpSp>
        <p:nvGrpSpPr>
          <p:cNvPr id="42" name="组合 16"/>
          <p:cNvGrpSpPr/>
          <p:nvPr/>
        </p:nvGrpSpPr>
        <p:grpSpPr bwMode="auto">
          <a:xfrm>
            <a:off x="3249323" y="2584174"/>
            <a:ext cx="3858510" cy="618195"/>
            <a:chOff x="4247964" y="2133922"/>
            <a:chExt cx="4039733" cy="647441"/>
          </a:xfrm>
        </p:grpSpPr>
        <p:sp>
          <p:nvSpPr>
            <p:cNvPr id="43" name="TextBox 17"/>
            <p:cNvSpPr txBox="1"/>
            <p:nvPr/>
          </p:nvSpPr>
          <p:spPr>
            <a:xfrm>
              <a:off x="5004131" y="2233313"/>
              <a:ext cx="3283566" cy="417646"/>
            </a:xfrm>
            <a:prstGeom prst="rect">
              <a:avLst/>
            </a:prstGeom>
            <a:noFill/>
          </p:spPr>
          <p:txBody>
            <a:bodyPr wrap="none">
              <a:spAutoFit/>
            </a:bodyPr>
            <a:lstStyle/>
            <a:p>
              <a:pPr defTabSz="913765">
                <a:defRPr/>
              </a:pPr>
              <a:r>
                <a:rPr lang="en-US" altLang="zh-CN" sz="2000" dirty="0">
                  <a:solidFill>
                    <a:srgbClr val="000000">
                      <a:lumMod val="85000"/>
                      <a:lumOff val="15000"/>
                    </a:srgbClr>
                  </a:solidFill>
                  <a:latin typeface="微软雅黑" panose="020B0503020204020204" pitchFamily="34" charset="-122"/>
                  <a:ea typeface="微软雅黑" panose="020B0503020204020204" pitchFamily="34" charset="-122"/>
                </a:rPr>
                <a:t>V-Tax</a:t>
              </a:r>
              <a:r>
                <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rPr>
                <a:t>远程可视化办税平台</a:t>
              </a:r>
              <a:endPar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44" name="圆角矩形​​ 18"/>
            <p:cNvSpPr>
              <a:spLocks noChangeArrowheads="1"/>
            </p:cNvSpPr>
            <p:nvPr/>
          </p:nvSpPr>
          <p:spPr bwMode="auto">
            <a:xfrm>
              <a:off x="4247964" y="2133922"/>
              <a:ext cx="647740" cy="647441"/>
            </a:xfrm>
            <a:prstGeom prst="roundRect">
              <a:avLst>
                <a:gd name="adj" fmla="val 16667"/>
              </a:avLst>
            </a:prstGeom>
            <a:solidFill>
              <a:srgbClr val="595959"/>
            </a:solidFill>
            <a:ln w="25400" algn="ctr">
              <a:solidFill>
                <a:srgbClr val="BFBFBF"/>
              </a:solidFill>
              <a:round/>
            </a:ln>
          </p:spPr>
          <p:txBody>
            <a:bodyPr anchor="ctr"/>
            <a:lstStyle/>
            <a:p>
              <a:pPr algn="ctr" defTabSz="913765" fontAlgn="base">
                <a:spcBef>
                  <a:spcPct val="0"/>
                </a:spcBef>
                <a:spcAft>
                  <a:spcPct val="0"/>
                </a:spcAft>
              </a:pPr>
              <a:r>
                <a:rPr lang="en-US" altLang="zh-CN" sz="3200">
                  <a:solidFill>
                    <a:srgbClr val="FFFFFF"/>
                  </a:solidFill>
                  <a:ea typeface="微软雅黑" panose="020B0503020204020204" pitchFamily="34" charset="-122"/>
                  <a:cs typeface="Arial" panose="020B0604020202020204" pitchFamily="34" charset="0"/>
                </a:rPr>
                <a:t>2</a:t>
              </a:r>
              <a:endParaRPr lang="zh-CN" altLang="en-US" sz="3200">
                <a:solidFill>
                  <a:srgbClr val="FFFFFF"/>
                </a:solidFill>
                <a:ea typeface="微软雅黑" panose="020B0503020204020204" pitchFamily="34" charset="-122"/>
                <a:cs typeface="Arial" panose="020B0604020202020204" pitchFamily="34" charset="0"/>
              </a:endParaRPr>
            </a:p>
          </p:txBody>
        </p:sp>
      </p:grpSp>
      <p:grpSp>
        <p:nvGrpSpPr>
          <p:cNvPr id="46" name="组合 20"/>
          <p:cNvGrpSpPr/>
          <p:nvPr/>
        </p:nvGrpSpPr>
        <p:grpSpPr bwMode="auto">
          <a:xfrm>
            <a:off x="3253551" y="3403078"/>
            <a:ext cx="3604511" cy="618195"/>
            <a:chOff x="4247964" y="2133922"/>
            <a:chExt cx="3773804" cy="647441"/>
          </a:xfrm>
        </p:grpSpPr>
        <p:sp>
          <p:nvSpPr>
            <p:cNvPr id="47" name="TextBox 21"/>
            <p:cNvSpPr txBox="1"/>
            <p:nvPr/>
          </p:nvSpPr>
          <p:spPr>
            <a:xfrm>
              <a:off x="5004131" y="2218683"/>
              <a:ext cx="3017637" cy="417646"/>
            </a:xfrm>
            <a:prstGeom prst="rect">
              <a:avLst/>
            </a:prstGeom>
            <a:noFill/>
          </p:spPr>
          <p:txBody>
            <a:bodyPr wrap="none">
              <a:spAutoFit/>
            </a:bodyPr>
            <a:lstStyle/>
            <a:p>
              <a:pPr defTabSz="913765">
                <a:defRPr/>
              </a:pPr>
              <a:r>
                <a:rPr lang="en-US" altLang="zh-CN" sz="2000" dirty="0">
                  <a:solidFill>
                    <a:srgbClr val="000000">
                      <a:lumMod val="85000"/>
                      <a:lumOff val="15000"/>
                    </a:srgbClr>
                  </a:solidFill>
                  <a:latin typeface="微软雅黑" panose="020B0503020204020204" pitchFamily="34" charset="-122"/>
                  <a:ea typeface="微软雅黑" panose="020B0503020204020204" pitchFamily="34" charset="-122"/>
                </a:rPr>
                <a:t>V-Tax</a:t>
              </a:r>
              <a:r>
                <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rPr>
                <a:t>相关业务实例讲解</a:t>
              </a:r>
              <a:endPar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48" name="圆角矩形​​ 22"/>
            <p:cNvSpPr>
              <a:spLocks noChangeArrowheads="1"/>
            </p:cNvSpPr>
            <p:nvPr/>
          </p:nvSpPr>
          <p:spPr bwMode="auto">
            <a:xfrm>
              <a:off x="4247964" y="2133922"/>
              <a:ext cx="647740" cy="647441"/>
            </a:xfrm>
            <a:prstGeom prst="roundRect">
              <a:avLst>
                <a:gd name="adj" fmla="val 16667"/>
              </a:avLst>
            </a:prstGeom>
            <a:solidFill>
              <a:srgbClr val="0070C0"/>
            </a:solidFill>
            <a:ln w="25400" algn="ctr">
              <a:solidFill>
                <a:srgbClr val="BFBFBF"/>
              </a:solidFill>
              <a:round/>
            </a:ln>
          </p:spPr>
          <p:txBody>
            <a:bodyPr anchor="ctr"/>
            <a:lstStyle/>
            <a:p>
              <a:pPr algn="ctr" defTabSz="913765" fontAlgn="base">
                <a:spcBef>
                  <a:spcPct val="0"/>
                </a:spcBef>
                <a:spcAft>
                  <a:spcPct val="0"/>
                </a:spcAft>
              </a:pPr>
              <a:r>
                <a:rPr lang="en-US" altLang="zh-CN" sz="3200">
                  <a:solidFill>
                    <a:srgbClr val="FFFFFF"/>
                  </a:solidFill>
                  <a:ea typeface="微软雅黑" panose="020B0503020204020204" pitchFamily="34" charset="-122"/>
                  <a:cs typeface="Arial" panose="020B0604020202020204" pitchFamily="34" charset="0"/>
                </a:rPr>
                <a:t>3</a:t>
              </a:r>
              <a:endParaRPr lang="zh-CN" altLang="en-US" sz="3200">
                <a:solidFill>
                  <a:srgbClr val="FFFFFF"/>
                </a:solidFill>
                <a:ea typeface="微软雅黑" panose="020B0503020204020204" pitchFamily="34" charset="-122"/>
                <a:cs typeface="Arial" panose="020B0604020202020204" pitchFamily="34" charset="0"/>
              </a:endParaRPr>
            </a:p>
          </p:txBody>
        </p:sp>
      </p:grpSp>
      <p:grpSp>
        <p:nvGrpSpPr>
          <p:cNvPr id="50" name="组合 24"/>
          <p:cNvGrpSpPr/>
          <p:nvPr/>
        </p:nvGrpSpPr>
        <p:grpSpPr bwMode="auto">
          <a:xfrm>
            <a:off x="3240849" y="4220443"/>
            <a:ext cx="3601336" cy="617986"/>
            <a:chOff x="4247964" y="2132499"/>
            <a:chExt cx="3770480" cy="648864"/>
          </a:xfrm>
        </p:grpSpPr>
        <p:sp>
          <p:nvSpPr>
            <p:cNvPr id="51" name="TextBox 25"/>
            <p:cNvSpPr txBox="1"/>
            <p:nvPr/>
          </p:nvSpPr>
          <p:spPr>
            <a:xfrm>
              <a:off x="4901749" y="2204433"/>
              <a:ext cx="3116695" cy="418705"/>
            </a:xfrm>
            <a:prstGeom prst="rect">
              <a:avLst/>
            </a:prstGeom>
            <a:noFill/>
          </p:spPr>
          <p:txBody>
            <a:bodyPr wrap="none">
              <a:spAutoFit/>
            </a:bodyPr>
            <a:lstStyle/>
            <a:p>
              <a:pPr defTabSz="913765">
                <a:defRPr/>
              </a:pPr>
              <a:r>
                <a:rPr lang="en-US" altLang="zh-CN" sz="2000" dirty="0">
                  <a:solidFill>
                    <a:srgbClr val="000000">
                      <a:lumMod val="85000"/>
                      <a:lumOff val="15000"/>
                    </a:srgbClr>
                  </a:solidFill>
                  <a:latin typeface="微软雅黑" panose="020B0503020204020204" pitchFamily="34" charset="-122"/>
                  <a:ea typeface="微软雅黑" panose="020B0503020204020204" pitchFamily="34" charset="-122"/>
                </a:rPr>
                <a:t>“</a:t>
              </a:r>
              <a:r>
                <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rPr>
                <a:t>面对面</a:t>
              </a:r>
              <a:r>
                <a:rPr lang="en-US" altLang="zh-CN" sz="2000" dirty="0">
                  <a:solidFill>
                    <a:srgbClr val="000000">
                      <a:lumMod val="85000"/>
                      <a:lumOff val="15000"/>
                    </a:srgbClr>
                  </a:solidFill>
                  <a:latin typeface="微软雅黑" panose="020B0503020204020204" pitchFamily="34" charset="-122"/>
                  <a:ea typeface="微软雅黑" panose="020B0503020204020204" pitchFamily="34" charset="-122"/>
                </a:rPr>
                <a:t>”</a:t>
              </a:r>
              <a:r>
                <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rPr>
                <a:t>互动问答环节</a:t>
              </a:r>
              <a:endPar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52" name="圆角矩形​​ 26"/>
            <p:cNvSpPr>
              <a:spLocks noChangeArrowheads="1"/>
            </p:cNvSpPr>
            <p:nvPr/>
          </p:nvSpPr>
          <p:spPr bwMode="auto">
            <a:xfrm>
              <a:off x="4247964" y="2132499"/>
              <a:ext cx="647740" cy="648864"/>
            </a:xfrm>
            <a:prstGeom prst="roundRect">
              <a:avLst>
                <a:gd name="adj" fmla="val 16667"/>
              </a:avLst>
            </a:prstGeom>
            <a:solidFill>
              <a:srgbClr val="77448C"/>
            </a:solidFill>
            <a:ln w="25400" algn="ctr">
              <a:solidFill>
                <a:srgbClr val="BFBFBF"/>
              </a:solidFill>
              <a:round/>
            </a:ln>
          </p:spPr>
          <p:txBody>
            <a:bodyPr anchor="ctr"/>
            <a:lstStyle/>
            <a:p>
              <a:pPr algn="ctr" defTabSz="913765" fontAlgn="base">
                <a:spcBef>
                  <a:spcPct val="0"/>
                </a:spcBef>
                <a:spcAft>
                  <a:spcPct val="0"/>
                </a:spcAft>
              </a:pPr>
              <a:r>
                <a:rPr lang="en-US" altLang="zh-CN" sz="3200">
                  <a:solidFill>
                    <a:srgbClr val="FFFFFF"/>
                  </a:solidFill>
                  <a:ea typeface="微软雅黑" panose="020B0503020204020204" pitchFamily="34" charset="-122"/>
                  <a:cs typeface="Arial" panose="020B0604020202020204" pitchFamily="34" charset="0"/>
                </a:rPr>
                <a:t>4</a:t>
              </a:r>
              <a:endParaRPr lang="zh-CN" altLang="en-US" sz="3200">
                <a:solidFill>
                  <a:srgbClr val="FFFFFF"/>
                </a:solidFill>
                <a:ea typeface="微软雅黑" panose="020B0503020204020204" pitchFamily="34" charset="-122"/>
                <a:cs typeface="Arial" panose="020B0604020202020204" pitchFamily="34" charset="0"/>
              </a:endParaRPr>
            </a:p>
          </p:txBody>
        </p:sp>
      </p:grpSp>
    </p:spTree>
  </p:cSld>
  <p:clrMapOvr>
    <a:masterClrMapping/>
  </p:clrMapOvr>
  <p:transition spd="slow">
    <p:push dir="u"/>
  </p:transition>
  <p:timing>
    <p:tnLst>
      <p:par>
        <p:cTn id="1" dur="indefinite" restart="never" nodeType="tmRoot"/>
      </p:par>
    </p:tnLst>
    <p:bldLst>
      <p:bldP spid="15" grpId="0"/>
      <p:bldP spid="27" grpId="0"/>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形状 34"/>
          <p:cNvSpPr/>
          <p:nvPr/>
        </p:nvSpPr>
        <p:spPr>
          <a:xfrm>
            <a:off x="5812469" y="-213852"/>
            <a:ext cx="4157441" cy="5357352"/>
          </a:xfrm>
          <a:custGeom>
            <a:avLst/>
            <a:gdLst>
              <a:gd name="connsiteX0" fmla="*/ 1787332 w 5543255"/>
              <a:gd name="connsiteY0" fmla="*/ 5102942 h 7143136"/>
              <a:gd name="connsiteX1" fmla="*/ 4442042 w 5543255"/>
              <a:gd name="connsiteY1" fmla="*/ 5102942 h 7143136"/>
              <a:gd name="connsiteX2" fmla="*/ 4442042 w 5543255"/>
              <a:gd name="connsiteY2" fmla="*/ 7143136 h 7143136"/>
              <a:gd name="connsiteX3" fmla="*/ 1787332 w 5543255"/>
              <a:gd name="connsiteY3" fmla="*/ 7143136 h 7143136"/>
              <a:gd name="connsiteX4" fmla="*/ 850507 w 5543255"/>
              <a:gd name="connsiteY4" fmla="*/ 0 h 7143136"/>
              <a:gd name="connsiteX5" fmla="*/ 4692748 w 5543255"/>
              <a:gd name="connsiteY5" fmla="*/ 0 h 7143136"/>
              <a:gd name="connsiteX6" fmla="*/ 5543255 w 5543255"/>
              <a:gd name="connsiteY6" fmla="*/ 850507 h 7143136"/>
              <a:gd name="connsiteX7" fmla="*/ 5543255 w 5543255"/>
              <a:gd name="connsiteY7" fmla="*/ 4252434 h 7143136"/>
              <a:gd name="connsiteX8" fmla="*/ 4692748 w 5543255"/>
              <a:gd name="connsiteY8" fmla="*/ 5102941 h 7143136"/>
              <a:gd name="connsiteX9" fmla="*/ 1787331 w 5543255"/>
              <a:gd name="connsiteY9" fmla="*/ 5102941 h 7143136"/>
              <a:gd name="connsiteX10" fmla="*/ 1787331 w 5543255"/>
              <a:gd name="connsiteY10" fmla="*/ 7143135 h 7143136"/>
              <a:gd name="connsiteX11" fmla="*/ 375957 w 5543255"/>
              <a:gd name="connsiteY11" fmla="*/ 4958218 h 7143136"/>
              <a:gd name="connsiteX12" fmla="*/ 374981 w 5543255"/>
              <a:gd name="connsiteY12" fmla="*/ 4957688 h 7143136"/>
              <a:gd name="connsiteX13" fmla="*/ 0 w 5543255"/>
              <a:gd name="connsiteY13" fmla="*/ 4252434 h 7143136"/>
              <a:gd name="connsiteX14" fmla="*/ 0 w 5543255"/>
              <a:gd name="connsiteY14" fmla="*/ 850507 h 7143136"/>
              <a:gd name="connsiteX15" fmla="*/ 850507 w 5543255"/>
              <a:gd name="connsiteY15" fmla="*/ 0 h 714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43255" h="7143136">
                <a:moveTo>
                  <a:pt x="1787332" y="5102942"/>
                </a:moveTo>
                <a:lnTo>
                  <a:pt x="4442042" y="5102942"/>
                </a:lnTo>
                <a:lnTo>
                  <a:pt x="4442042" y="7143136"/>
                </a:lnTo>
                <a:lnTo>
                  <a:pt x="1787332" y="7143136"/>
                </a:lnTo>
                <a:close/>
                <a:moveTo>
                  <a:pt x="850507" y="0"/>
                </a:moveTo>
                <a:lnTo>
                  <a:pt x="4692748" y="0"/>
                </a:lnTo>
                <a:cubicBezTo>
                  <a:pt x="5162470" y="0"/>
                  <a:pt x="5543255" y="380785"/>
                  <a:pt x="5543255" y="850507"/>
                </a:cubicBezTo>
                <a:lnTo>
                  <a:pt x="5543255" y="4252434"/>
                </a:lnTo>
                <a:cubicBezTo>
                  <a:pt x="5543255" y="4722156"/>
                  <a:pt x="5162470" y="5102941"/>
                  <a:pt x="4692748" y="5102941"/>
                </a:cubicBezTo>
                <a:lnTo>
                  <a:pt x="1787331" y="5102941"/>
                </a:lnTo>
                <a:lnTo>
                  <a:pt x="1787331" y="7143135"/>
                </a:lnTo>
                <a:lnTo>
                  <a:pt x="375957" y="4958218"/>
                </a:lnTo>
                <a:lnTo>
                  <a:pt x="374981" y="4957688"/>
                </a:lnTo>
                <a:cubicBezTo>
                  <a:pt x="148744" y="4804846"/>
                  <a:pt x="0" y="4546011"/>
                  <a:pt x="0" y="4252434"/>
                </a:cubicBezTo>
                <a:lnTo>
                  <a:pt x="0" y="850507"/>
                </a:lnTo>
                <a:cubicBezTo>
                  <a:pt x="0" y="380785"/>
                  <a:pt x="380785" y="0"/>
                  <a:pt x="850507" y="0"/>
                </a:cubicBezTo>
                <a:close/>
              </a:path>
            </a:pathLst>
          </a:custGeom>
          <a:solidFill>
            <a:srgbClr val="046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 name="标题 1"/>
          <p:cNvSpPr txBox="1"/>
          <p:nvPr/>
        </p:nvSpPr>
        <p:spPr>
          <a:xfrm>
            <a:off x="1223483" y="812547"/>
            <a:ext cx="940621" cy="3845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500" dirty="0">
                <a:solidFill>
                  <a:srgbClr val="1871F1"/>
                </a:solidFill>
                <a:latin typeface="思源黑体 CN Regular" panose="020B0500000000000000" pitchFamily="34" charset="-122"/>
                <a:ea typeface="思源黑体 CN Regular" panose="020B0500000000000000" pitchFamily="34" charset="-122"/>
              </a:rPr>
              <a:t>我的待办</a:t>
            </a:r>
            <a:endParaRPr lang="zh-CN" altLang="en-US" sz="1500" dirty="0">
              <a:solidFill>
                <a:srgbClr val="1871F1"/>
              </a:solidFill>
              <a:latin typeface="思源黑体 CN Regular" panose="020B0500000000000000" pitchFamily="34" charset="-122"/>
              <a:ea typeface="思源黑体 CN Regular" panose="020B0500000000000000" pitchFamily="34" charset="-122"/>
            </a:endParaRPr>
          </a:p>
        </p:txBody>
      </p:sp>
      <p:sp>
        <p:nvSpPr>
          <p:cNvPr id="6" name="矩形: 圆角 5"/>
          <p:cNvSpPr/>
          <p:nvPr/>
        </p:nvSpPr>
        <p:spPr>
          <a:xfrm>
            <a:off x="-87925" y="1"/>
            <a:ext cx="993532" cy="1055077"/>
          </a:xfrm>
          <a:prstGeom prst="roundRect">
            <a:avLst>
              <a:gd name="adj" fmla="val 0"/>
            </a:avLst>
          </a:prstGeom>
          <a:solidFill>
            <a:schemeClr val="bg1">
              <a:lumMod val="95000"/>
            </a:schemeClr>
          </a:solidFill>
          <a:ln w="12700" cap="flat" cmpd="sng" algn="ctr">
            <a:noFill/>
            <a:prstDash val="solid"/>
            <a:miter lim="800000"/>
          </a:ln>
          <a:effectLst>
            <a:outerShdw blurRad="1270000" dist="850900" dir="8100000" sx="75000" sy="75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kern="0">
              <a:solidFill>
                <a:prstClr val="white"/>
              </a:solidFill>
              <a:latin typeface="Roboto Regular"/>
              <a:ea typeface="思源黑体 CN Regular"/>
            </a:endParaRPr>
          </a:p>
        </p:txBody>
      </p:sp>
      <p:sp>
        <p:nvSpPr>
          <p:cNvPr id="8" name="矩形 7"/>
          <p:cNvSpPr/>
          <p:nvPr/>
        </p:nvSpPr>
        <p:spPr>
          <a:xfrm>
            <a:off x="-87924" y="1055078"/>
            <a:ext cx="993531" cy="993531"/>
          </a:xfrm>
          <a:prstGeom prst="rect">
            <a:avLst/>
          </a:prstGeom>
          <a:solidFill>
            <a:schemeClr val="bg1">
              <a:lumMod val="95000"/>
            </a:schemeClr>
          </a:solidFill>
          <a:ln w="12700" cap="flat" cmpd="sng" algn="ctr">
            <a:noFill/>
            <a:prstDash val="solid"/>
            <a:miter lim="800000"/>
          </a:ln>
          <a:effectLst>
            <a:outerShdw blurRad="1270000" dist="850900" dir="8100000" sx="75000" sy="75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kern="0">
              <a:solidFill>
                <a:prstClr val="white"/>
              </a:solidFill>
              <a:latin typeface="Roboto Regular"/>
              <a:ea typeface="思源黑体 CN Regular"/>
            </a:endParaRPr>
          </a:p>
        </p:txBody>
      </p:sp>
      <p:sp>
        <p:nvSpPr>
          <p:cNvPr id="9" name="矩形: 圆角 8"/>
          <p:cNvSpPr/>
          <p:nvPr/>
        </p:nvSpPr>
        <p:spPr>
          <a:xfrm>
            <a:off x="-87924" y="2039090"/>
            <a:ext cx="993531" cy="993531"/>
          </a:xfrm>
          <a:prstGeom prst="roundRect">
            <a:avLst>
              <a:gd name="adj" fmla="val 0"/>
            </a:avLst>
          </a:prstGeom>
          <a:solidFill>
            <a:schemeClr val="bg1">
              <a:lumMod val="95000"/>
            </a:schemeClr>
          </a:solidFill>
          <a:ln w="12700" cap="flat" cmpd="sng" algn="ctr">
            <a:noFill/>
            <a:prstDash val="solid"/>
            <a:miter lim="800000"/>
          </a:ln>
          <a:effectLst>
            <a:outerShdw blurRad="1270000" dist="850900" dir="8100000" sx="75000" sy="75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kern="0">
              <a:solidFill>
                <a:prstClr val="white"/>
              </a:solidFill>
              <a:latin typeface="Roboto Regular"/>
              <a:ea typeface="思源黑体 CN Regular"/>
            </a:endParaRPr>
          </a:p>
        </p:txBody>
      </p:sp>
      <p:sp>
        <p:nvSpPr>
          <p:cNvPr id="10" name="矩形: 圆角 9"/>
          <p:cNvSpPr/>
          <p:nvPr/>
        </p:nvSpPr>
        <p:spPr>
          <a:xfrm>
            <a:off x="-87925" y="3023102"/>
            <a:ext cx="993530" cy="993531"/>
          </a:xfrm>
          <a:prstGeom prst="roundRect">
            <a:avLst>
              <a:gd name="adj" fmla="val 0"/>
            </a:avLst>
          </a:prstGeom>
          <a:solidFill>
            <a:schemeClr val="bg1">
              <a:lumMod val="95000"/>
            </a:schemeClr>
          </a:solidFill>
          <a:ln w="12700" cap="flat" cmpd="sng" algn="ctr">
            <a:noFill/>
            <a:prstDash val="solid"/>
            <a:miter lim="800000"/>
          </a:ln>
          <a:effectLst>
            <a:outerShdw blurRad="1270000" dist="850900" dir="8100000" sx="75000" sy="75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kern="0">
              <a:solidFill>
                <a:prstClr val="white"/>
              </a:solidFill>
              <a:latin typeface="Roboto Regular"/>
              <a:ea typeface="思源黑体 CN Regular"/>
            </a:endParaRPr>
          </a:p>
        </p:txBody>
      </p:sp>
      <p:sp>
        <p:nvSpPr>
          <p:cNvPr id="11" name="矩形: 圆角 10"/>
          <p:cNvSpPr/>
          <p:nvPr/>
        </p:nvSpPr>
        <p:spPr>
          <a:xfrm>
            <a:off x="-87924" y="4007113"/>
            <a:ext cx="993530" cy="1136387"/>
          </a:xfrm>
          <a:prstGeom prst="roundRect">
            <a:avLst>
              <a:gd name="adj" fmla="val 0"/>
            </a:avLst>
          </a:prstGeom>
          <a:gradFill>
            <a:gsLst>
              <a:gs pos="100000">
                <a:srgbClr val="1D78FA">
                  <a:lumMod val="75000"/>
                </a:srgbClr>
              </a:gs>
              <a:gs pos="1000">
                <a:srgbClr val="1D78FA"/>
              </a:gs>
            </a:gsLst>
            <a:lin ang="2700000" scaled="1"/>
          </a:gradFill>
          <a:ln w="12700" cap="flat" cmpd="sng" algn="ctr">
            <a:noFill/>
            <a:prstDash val="solid"/>
            <a:miter lim="800000"/>
          </a:ln>
          <a:effectLst>
            <a:outerShdw blurRad="254000" dist="38100" sx="98000" sy="98000" algn="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kern="0">
              <a:solidFill>
                <a:prstClr val="white"/>
              </a:solidFill>
              <a:latin typeface="Roboto Regular"/>
              <a:ea typeface="思源黑体 CN Regular"/>
            </a:endParaRPr>
          </a:p>
        </p:txBody>
      </p:sp>
      <p:sp>
        <p:nvSpPr>
          <p:cNvPr id="12" name="文本框 11"/>
          <p:cNvSpPr txBox="1"/>
          <p:nvPr/>
        </p:nvSpPr>
        <p:spPr>
          <a:xfrm>
            <a:off x="213817" y="443331"/>
            <a:ext cx="514352" cy="252730"/>
          </a:xfrm>
          <a:prstGeom prst="rect">
            <a:avLst/>
          </a:prstGeom>
          <a:noFill/>
        </p:spPr>
        <p:txBody>
          <a:bodyPr wrap="square" rtlCol="0">
            <a:spAutoFit/>
          </a:bodyPr>
          <a:lstStyle>
            <a:defPPr>
              <a:defRPr lang="zh-CN"/>
            </a:defPPr>
            <a:lvl1pPr algn="r">
              <a:defRPr>
                <a:solidFill>
                  <a:schemeClr val="bg1">
                    <a:lumMod val="65000"/>
                  </a:schemeClr>
                </a:solidFill>
                <a:latin typeface="思源黑体 CN Regular" panose="020B0500000000000000" pitchFamily="34" charset="-122"/>
                <a:ea typeface="思源黑体 CN Regular" panose="020B0500000000000000" pitchFamily="34" charset="-122"/>
              </a:defRPr>
            </a:lvl1pPr>
          </a:lstStyle>
          <a:p>
            <a:r>
              <a:rPr lang="zh-CN" altLang="en-US" sz="1050" dirty="0"/>
              <a:t>登录</a:t>
            </a:r>
            <a:endParaRPr lang="zh-CN" altLang="en-US" sz="1050" dirty="0"/>
          </a:p>
        </p:txBody>
      </p:sp>
      <p:sp>
        <p:nvSpPr>
          <p:cNvPr id="13" name="文本框 12"/>
          <p:cNvSpPr txBox="1"/>
          <p:nvPr/>
        </p:nvSpPr>
        <p:spPr>
          <a:xfrm>
            <a:off x="46761" y="1396350"/>
            <a:ext cx="848465" cy="252730"/>
          </a:xfrm>
          <a:prstGeom prst="rect">
            <a:avLst/>
          </a:prstGeom>
          <a:noFill/>
        </p:spPr>
        <p:txBody>
          <a:bodyPr wrap="square" rtlCol="0">
            <a:spAutoFit/>
          </a:bodyPr>
          <a:lstStyle>
            <a:defPPr>
              <a:defRPr lang="zh-CN"/>
            </a:defPPr>
            <a:lvl1pPr algn="r">
              <a:defRPr>
                <a:solidFill>
                  <a:schemeClr val="bg1">
                    <a:lumMod val="65000"/>
                  </a:schemeClr>
                </a:solidFill>
                <a:latin typeface="思源黑体 CN Regular" panose="020B0500000000000000" pitchFamily="34" charset="-122"/>
                <a:ea typeface="思源黑体 CN Regular" panose="020B0500000000000000" pitchFamily="34" charset="-122"/>
              </a:defRPr>
            </a:lvl1pPr>
          </a:lstStyle>
          <a:p>
            <a:r>
              <a:rPr lang="zh-CN" altLang="en-US" sz="1050" dirty="0"/>
              <a:t>智能导税</a:t>
            </a:r>
            <a:endParaRPr lang="zh-CN" altLang="en-US" sz="1050" dirty="0"/>
          </a:p>
        </p:txBody>
      </p:sp>
      <p:sp>
        <p:nvSpPr>
          <p:cNvPr id="14" name="文本框 13"/>
          <p:cNvSpPr txBox="1"/>
          <p:nvPr/>
        </p:nvSpPr>
        <p:spPr>
          <a:xfrm>
            <a:off x="-61549" y="2257184"/>
            <a:ext cx="967155" cy="414020"/>
          </a:xfrm>
          <a:prstGeom prst="rect">
            <a:avLst/>
          </a:prstGeom>
          <a:noFill/>
        </p:spPr>
        <p:txBody>
          <a:bodyPr wrap="square" rtlCol="0">
            <a:spAutoFit/>
          </a:bodyPr>
          <a:lstStyle>
            <a:defPPr>
              <a:defRPr lang="zh-CN"/>
            </a:defPPr>
            <a:lvl1pPr algn="r">
              <a:defRPr>
                <a:solidFill>
                  <a:schemeClr val="bg1">
                    <a:lumMod val="65000"/>
                  </a:schemeClr>
                </a:solidFill>
                <a:latin typeface="思源黑体 CN Regular" panose="020B0500000000000000" pitchFamily="34" charset="-122"/>
                <a:ea typeface="思源黑体 CN Regular" panose="020B0500000000000000" pitchFamily="34" charset="-122"/>
              </a:defRPr>
            </a:lvl1pPr>
          </a:lstStyle>
          <a:p>
            <a:r>
              <a:rPr lang="zh-CN" altLang="en-US" sz="1050" dirty="0"/>
              <a:t>提交表单与资料</a:t>
            </a:r>
            <a:endParaRPr lang="zh-CN" altLang="en-US" sz="1050" dirty="0"/>
          </a:p>
        </p:txBody>
      </p:sp>
      <p:sp>
        <p:nvSpPr>
          <p:cNvPr id="15" name="文本框 14"/>
          <p:cNvSpPr txBox="1"/>
          <p:nvPr/>
        </p:nvSpPr>
        <p:spPr>
          <a:xfrm>
            <a:off x="-87926" y="3259169"/>
            <a:ext cx="993532" cy="414020"/>
          </a:xfrm>
          <a:prstGeom prst="rect">
            <a:avLst/>
          </a:prstGeom>
          <a:noFill/>
        </p:spPr>
        <p:txBody>
          <a:bodyPr wrap="square" rtlCol="0">
            <a:spAutoFit/>
          </a:bodyPr>
          <a:lstStyle>
            <a:defPPr>
              <a:defRPr lang="zh-CN"/>
            </a:defPPr>
            <a:lvl1pPr algn="r">
              <a:defRPr>
                <a:solidFill>
                  <a:schemeClr val="bg1">
                    <a:lumMod val="65000"/>
                  </a:schemeClr>
                </a:solidFill>
                <a:latin typeface="思源黑体 CN Regular" panose="020B0500000000000000" pitchFamily="34" charset="-122"/>
                <a:ea typeface="思源黑体 CN Regular" panose="020B0500000000000000" pitchFamily="34" charset="-122"/>
              </a:defRPr>
            </a:lvl1pPr>
          </a:lstStyle>
          <a:p>
            <a:r>
              <a:rPr lang="zh-CN" altLang="en-US" sz="1050" dirty="0"/>
              <a:t>审核</a:t>
            </a:r>
            <a:r>
              <a:rPr lang="en-US" altLang="zh-CN" sz="1050" dirty="0"/>
              <a:t>/</a:t>
            </a:r>
            <a:endParaRPr lang="en-US" altLang="zh-CN" sz="1050" dirty="0"/>
          </a:p>
          <a:p>
            <a:r>
              <a:rPr lang="zh-CN" altLang="en-US" sz="1050" dirty="0"/>
              <a:t>办理服务</a:t>
            </a:r>
            <a:endParaRPr lang="zh-CN" altLang="en-US" sz="1050" dirty="0"/>
          </a:p>
        </p:txBody>
      </p:sp>
      <p:sp>
        <p:nvSpPr>
          <p:cNvPr id="16" name="文本框 15"/>
          <p:cNvSpPr txBox="1"/>
          <p:nvPr/>
        </p:nvSpPr>
        <p:spPr>
          <a:xfrm>
            <a:off x="-87926" y="4351380"/>
            <a:ext cx="993532" cy="252730"/>
          </a:xfrm>
          <a:prstGeom prst="rect">
            <a:avLst/>
          </a:prstGeom>
          <a:noFill/>
        </p:spPr>
        <p:txBody>
          <a:bodyPr wrap="square" rtlCol="0">
            <a:spAutoFit/>
          </a:bodyPr>
          <a:lstStyle>
            <a:defPPr>
              <a:defRPr lang="zh-CN"/>
            </a:defPPr>
            <a:lvl1pPr algn="r">
              <a:defRPr>
                <a:solidFill>
                  <a:schemeClr val="bg1"/>
                </a:solidFill>
                <a:latin typeface="思源黑体 CN Medium" panose="020B0600000000000000" pitchFamily="34" charset="-122"/>
                <a:ea typeface="思源黑体 CN Medium" panose="020B0600000000000000" pitchFamily="34" charset="-122"/>
              </a:defRPr>
            </a:lvl1pPr>
          </a:lstStyle>
          <a:p>
            <a:r>
              <a:rPr lang="zh-CN" altLang="en-US" sz="1050" dirty="0"/>
              <a:t>服务跟踪</a:t>
            </a:r>
            <a:endParaRPr lang="zh-CN" altLang="en-US" sz="1050" dirty="0"/>
          </a:p>
        </p:txBody>
      </p:sp>
      <p:sp>
        <p:nvSpPr>
          <p:cNvPr id="3" name="文本框 2"/>
          <p:cNvSpPr txBox="1"/>
          <p:nvPr/>
        </p:nvSpPr>
        <p:spPr>
          <a:xfrm>
            <a:off x="1223482" y="1147199"/>
            <a:ext cx="1691070" cy="460375"/>
          </a:xfrm>
          <a:prstGeom prst="rect">
            <a:avLst/>
          </a:prstGeom>
          <a:noFill/>
        </p:spPr>
        <p:txBody>
          <a:bodyPr wrap="square" rtlCol="0">
            <a:spAutoFit/>
          </a:bodyPr>
          <a:lstStyle/>
          <a:p>
            <a:r>
              <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记录、管理待办理业务</a:t>
            </a:r>
            <a:endPar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21" name="文本框 20"/>
          <p:cNvSpPr txBox="1"/>
          <p:nvPr/>
        </p:nvSpPr>
        <p:spPr>
          <a:xfrm>
            <a:off x="1477094" y="2084969"/>
            <a:ext cx="2326427" cy="64516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查看待办任务的流转状态与税务人员反馈意见</a:t>
            </a:r>
            <a:endPar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24" name="文本框 23"/>
          <p:cNvSpPr txBox="1"/>
          <p:nvPr/>
        </p:nvSpPr>
        <p:spPr>
          <a:xfrm>
            <a:off x="1455955" y="1443104"/>
            <a:ext cx="2564746" cy="64516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进入填单详情页后，在“我的待办”自动生成一条记录</a:t>
            </a:r>
            <a:endPar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25" name="文本框 24"/>
          <p:cNvSpPr txBox="1"/>
          <p:nvPr/>
        </p:nvSpPr>
        <p:spPr>
          <a:xfrm>
            <a:off x="1467862" y="3129443"/>
            <a:ext cx="2334494" cy="64516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根据不同的办理状态进行相应的操作</a:t>
            </a:r>
            <a:endPar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27" name="文本框 26"/>
          <p:cNvSpPr txBox="1"/>
          <p:nvPr/>
        </p:nvSpPr>
        <p:spPr>
          <a:xfrm>
            <a:off x="1473060" y="2775082"/>
            <a:ext cx="1850177" cy="460375"/>
          </a:xfrm>
          <a:prstGeom prst="rect">
            <a:avLst/>
          </a:prstGeom>
          <a:noFill/>
        </p:spPr>
        <p:txBody>
          <a:bodyPr wrap="square" rtlCol="0">
            <a:spAutoFit/>
          </a:bodyPr>
          <a:lstStyle/>
          <a:p>
            <a:r>
              <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查看待办任务的办理记录</a:t>
            </a:r>
            <a:endPar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28" name="图片 27"/>
          <p:cNvPicPr/>
          <p:nvPr/>
        </p:nvPicPr>
        <p:blipFill>
          <a:blip r:embed="rId1"/>
          <a:stretch>
            <a:fillRect/>
          </a:stretch>
        </p:blipFill>
        <p:spPr>
          <a:xfrm>
            <a:off x="5095157" y="1172228"/>
            <a:ext cx="3842656" cy="2112131"/>
          </a:xfrm>
          <a:prstGeom prst="rect">
            <a:avLst/>
          </a:prstGeom>
          <a:effectLst>
            <a:outerShdw blurRad="190500" dist="63500" dir="5400000" algn="t" rotWithShape="0">
              <a:prstClr val="black">
                <a:alpha val="40000"/>
              </a:prstClr>
            </a:outerShdw>
            <a:reflection blurRad="50800" stA="50000" endA="300" endPos="33000" dir="5400000" sy="-100000" algn="bl" rotWithShape="0"/>
          </a:effectLst>
        </p:spPr>
      </p:pic>
      <p:sp>
        <p:nvSpPr>
          <p:cNvPr id="26" name="标题 1"/>
          <p:cNvSpPr txBox="1"/>
          <p:nvPr/>
        </p:nvSpPr>
        <p:spPr>
          <a:xfrm>
            <a:off x="1268755" y="4269098"/>
            <a:ext cx="940621" cy="3845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500" dirty="0">
                <a:solidFill>
                  <a:srgbClr val="1871F1"/>
                </a:solidFill>
                <a:latin typeface="思源黑体 CN Regular" panose="020B0500000000000000" pitchFamily="34" charset="-122"/>
                <a:ea typeface="思源黑体 CN Regular" panose="020B0500000000000000" pitchFamily="34" charset="-122"/>
              </a:rPr>
              <a:t>办理记录</a:t>
            </a:r>
            <a:endParaRPr lang="zh-CN" altLang="en-US" sz="1500" dirty="0">
              <a:solidFill>
                <a:srgbClr val="1871F1"/>
              </a:solidFill>
              <a:latin typeface="思源黑体 CN Regular" panose="020B0500000000000000" pitchFamily="34" charset="-122"/>
              <a:ea typeface="思源黑体 CN Regular" panose="020B0500000000000000" pitchFamily="34" charset="-122"/>
            </a:endParaRPr>
          </a:p>
        </p:txBody>
      </p:sp>
      <p:sp>
        <p:nvSpPr>
          <p:cNvPr id="30" name="椭圆 29"/>
          <p:cNvSpPr/>
          <p:nvPr/>
        </p:nvSpPr>
        <p:spPr>
          <a:xfrm>
            <a:off x="1273953" y="1568033"/>
            <a:ext cx="135000" cy="135000"/>
          </a:xfrm>
          <a:prstGeom prst="ellipse">
            <a:avLst/>
          </a:prstGeom>
          <a:gradFill>
            <a:gsLst>
              <a:gs pos="100000">
                <a:srgbClr val="1D78FA">
                  <a:lumMod val="75000"/>
                </a:srgbClr>
              </a:gs>
              <a:gs pos="1000">
                <a:srgbClr val="1D78FA"/>
              </a:gs>
            </a:gsLst>
            <a:lin ang="2700000" scaled="1"/>
          </a:gra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sp>
        <p:nvSpPr>
          <p:cNvPr id="31" name="椭圆 30"/>
          <p:cNvSpPr/>
          <p:nvPr/>
        </p:nvSpPr>
        <p:spPr>
          <a:xfrm>
            <a:off x="1273953" y="2228293"/>
            <a:ext cx="135000" cy="135000"/>
          </a:xfrm>
          <a:prstGeom prst="ellipse">
            <a:avLst/>
          </a:prstGeom>
          <a:gradFill>
            <a:gsLst>
              <a:gs pos="100000">
                <a:srgbClr val="1D78FA">
                  <a:lumMod val="75000"/>
                </a:srgbClr>
              </a:gs>
              <a:gs pos="1000">
                <a:srgbClr val="1D78FA"/>
              </a:gs>
            </a:gsLst>
            <a:lin ang="2700000" scaled="1"/>
          </a:gra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sp>
        <p:nvSpPr>
          <p:cNvPr id="32" name="椭圆 31"/>
          <p:cNvSpPr/>
          <p:nvPr/>
        </p:nvSpPr>
        <p:spPr>
          <a:xfrm>
            <a:off x="1275557" y="2843855"/>
            <a:ext cx="135000" cy="135000"/>
          </a:xfrm>
          <a:prstGeom prst="ellipse">
            <a:avLst/>
          </a:prstGeom>
          <a:gradFill>
            <a:gsLst>
              <a:gs pos="100000">
                <a:srgbClr val="1D78FA">
                  <a:lumMod val="75000"/>
                </a:srgbClr>
              </a:gs>
              <a:gs pos="1000">
                <a:srgbClr val="1D78FA"/>
              </a:gs>
            </a:gsLst>
            <a:lin ang="2700000" scaled="1"/>
          </a:gra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sp>
        <p:nvSpPr>
          <p:cNvPr id="33" name="椭圆 32"/>
          <p:cNvSpPr/>
          <p:nvPr/>
        </p:nvSpPr>
        <p:spPr>
          <a:xfrm>
            <a:off x="1268755" y="3216137"/>
            <a:ext cx="135000" cy="135000"/>
          </a:xfrm>
          <a:prstGeom prst="ellipse">
            <a:avLst/>
          </a:prstGeom>
          <a:gradFill>
            <a:gsLst>
              <a:gs pos="100000">
                <a:srgbClr val="1D78FA">
                  <a:lumMod val="75000"/>
                </a:srgbClr>
              </a:gs>
              <a:gs pos="1000">
                <a:srgbClr val="1D78FA"/>
              </a:gs>
            </a:gsLst>
            <a:lin ang="2700000" scaled="1"/>
          </a:gra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sp>
        <p:nvSpPr>
          <p:cNvPr id="34" name="文本框 33"/>
          <p:cNvSpPr txBox="1"/>
          <p:nvPr/>
        </p:nvSpPr>
        <p:spPr>
          <a:xfrm>
            <a:off x="1268755" y="4624005"/>
            <a:ext cx="2688306" cy="275590"/>
          </a:xfrm>
          <a:prstGeom prst="rect">
            <a:avLst/>
          </a:prstGeom>
          <a:noFill/>
        </p:spPr>
        <p:txBody>
          <a:bodyPr wrap="square" rtlCol="0">
            <a:spAutoFit/>
          </a:bodyPr>
          <a:lstStyle/>
          <a:p>
            <a:r>
              <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根据时间查看该业务具体办理记录。</a:t>
            </a:r>
            <a:endPar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29" name="图片 28"/>
          <p:cNvPicPr/>
          <p:nvPr/>
        </p:nvPicPr>
        <p:blipFill>
          <a:blip r:embed="rId2"/>
          <a:stretch>
            <a:fillRect/>
          </a:stretch>
        </p:blipFill>
        <p:spPr>
          <a:xfrm>
            <a:off x="4378754" y="2674180"/>
            <a:ext cx="3086381" cy="1776941"/>
          </a:xfrm>
          <a:prstGeom prst="rect">
            <a:avLst/>
          </a:prstGeom>
          <a:effectLst>
            <a:outerShdw blurRad="190500" dist="63500" dir="5400000" algn="t" rotWithShape="0">
              <a:prstClr val="black">
                <a:alpha val="40000"/>
              </a:prstClr>
            </a:outerShdw>
            <a:reflection blurRad="50800" stA="50000" endA="300" endPos="33000" dir="5400000" sy="-100000" algn="bl" rotWithShape="0"/>
          </a:effectLst>
        </p:spPr>
      </p:pic>
      <p:sp>
        <p:nvSpPr>
          <p:cNvPr id="36" name="文本框 35"/>
          <p:cNvSpPr txBox="1"/>
          <p:nvPr/>
        </p:nvSpPr>
        <p:spPr>
          <a:xfrm>
            <a:off x="1268755" y="409022"/>
            <a:ext cx="1183027" cy="289365"/>
          </a:xfrm>
          <a:custGeom>
            <a:avLst/>
            <a:gdLst/>
            <a:ahLst/>
            <a:cxnLst/>
            <a:rect l="l" t="t" r="r" b="b"/>
            <a:pathLst>
              <a:path w="1577369" h="385820">
                <a:moveTo>
                  <a:pt x="1526991" y="252708"/>
                </a:moveTo>
                <a:cubicBezTo>
                  <a:pt x="1531087" y="258715"/>
                  <a:pt x="1535524" y="265678"/>
                  <a:pt x="1540302" y="273596"/>
                </a:cubicBezTo>
                <a:cubicBezTo>
                  <a:pt x="1545081" y="281515"/>
                  <a:pt x="1549859" y="289570"/>
                  <a:pt x="1554638" y="297761"/>
                </a:cubicBezTo>
                <a:cubicBezTo>
                  <a:pt x="1559416" y="305953"/>
                  <a:pt x="1563785" y="313939"/>
                  <a:pt x="1567744" y="321721"/>
                </a:cubicBezTo>
                <a:cubicBezTo>
                  <a:pt x="1571703" y="329503"/>
                  <a:pt x="1574912" y="336261"/>
                  <a:pt x="1577369" y="341995"/>
                </a:cubicBezTo>
                <a:lnTo>
                  <a:pt x="1547880" y="365341"/>
                </a:lnTo>
                <a:cubicBezTo>
                  <a:pt x="1544876" y="358242"/>
                  <a:pt x="1541258" y="350323"/>
                  <a:pt x="1537026" y="341586"/>
                </a:cubicBezTo>
                <a:cubicBezTo>
                  <a:pt x="1532794" y="332848"/>
                  <a:pt x="1528288" y="324111"/>
                  <a:pt x="1523510" y="315373"/>
                </a:cubicBezTo>
                <a:cubicBezTo>
                  <a:pt x="1518731" y="306635"/>
                  <a:pt x="1514021" y="298376"/>
                  <a:pt x="1509380" y="290594"/>
                </a:cubicBezTo>
                <a:cubicBezTo>
                  <a:pt x="1504738" y="282812"/>
                  <a:pt x="1500505" y="276327"/>
                  <a:pt x="1496683" y="271139"/>
                </a:cubicBezTo>
                <a:close/>
                <a:moveTo>
                  <a:pt x="1363161" y="203969"/>
                </a:moveTo>
                <a:lnTo>
                  <a:pt x="1563443" y="203969"/>
                </a:lnTo>
                <a:lnTo>
                  <a:pt x="1563443" y="240830"/>
                </a:lnTo>
                <a:lnTo>
                  <a:pt x="1481938" y="240830"/>
                </a:lnTo>
                <a:lnTo>
                  <a:pt x="1481938" y="336261"/>
                </a:lnTo>
                <a:cubicBezTo>
                  <a:pt x="1481938" y="344726"/>
                  <a:pt x="1481119" y="351552"/>
                  <a:pt x="1479480" y="356740"/>
                </a:cubicBezTo>
                <a:cubicBezTo>
                  <a:pt x="1477842" y="361928"/>
                  <a:pt x="1475180" y="366024"/>
                  <a:pt x="1471494" y="369027"/>
                </a:cubicBezTo>
                <a:cubicBezTo>
                  <a:pt x="1467808" y="372031"/>
                  <a:pt x="1463097" y="374215"/>
                  <a:pt x="1457364" y="375581"/>
                </a:cubicBezTo>
                <a:cubicBezTo>
                  <a:pt x="1451629" y="376946"/>
                  <a:pt x="1444530" y="378038"/>
                  <a:pt x="1436066" y="378857"/>
                </a:cubicBezTo>
                <a:lnTo>
                  <a:pt x="1414768" y="380905"/>
                </a:lnTo>
                <a:lnTo>
                  <a:pt x="1404528" y="343634"/>
                </a:lnTo>
                <a:lnTo>
                  <a:pt x="1422140" y="341995"/>
                </a:lnTo>
                <a:cubicBezTo>
                  <a:pt x="1426782" y="341722"/>
                  <a:pt x="1430536" y="341244"/>
                  <a:pt x="1433403" y="340562"/>
                </a:cubicBezTo>
                <a:cubicBezTo>
                  <a:pt x="1436270" y="339879"/>
                  <a:pt x="1438455" y="338719"/>
                  <a:pt x="1439957" y="337080"/>
                </a:cubicBezTo>
                <a:cubicBezTo>
                  <a:pt x="1441458" y="335442"/>
                  <a:pt x="1442482" y="333258"/>
                  <a:pt x="1443028" y="330527"/>
                </a:cubicBezTo>
                <a:cubicBezTo>
                  <a:pt x="1443574" y="327797"/>
                  <a:pt x="1443847" y="323974"/>
                  <a:pt x="1443847" y="319059"/>
                </a:cubicBezTo>
                <a:lnTo>
                  <a:pt x="1443847" y="240830"/>
                </a:lnTo>
                <a:lnTo>
                  <a:pt x="1363161" y="240830"/>
                </a:lnTo>
                <a:close/>
                <a:moveTo>
                  <a:pt x="212570" y="194958"/>
                </a:moveTo>
                <a:lnTo>
                  <a:pt x="212570" y="330937"/>
                </a:lnTo>
                <a:cubicBezTo>
                  <a:pt x="221580" y="324384"/>
                  <a:pt x="229908" y="317830"/>
                  <a:pt x="237554" y="311277"/>
                </a:cubicBezTo>
                <a:cubicBezTo>
                  <a:pt x="245199" y="304724"/>
                  <a:pt x="252298" y="298171"/>
                  <a:pt x="258852" y="291618"/>
                </a:cubicBezTo>
                <a:cubicBezTo>
                  <a:pt x="250660" y="279603"/>
                  <a:pt x="243424" y="266838"/>
                  <a:pt x="237144" y="253322"/>
                </a:cubicBezTo>
                <a:cubicBezTo>
                  <a:pt x="230864" y="239806"/>
                  <a:pt x="225130" y="224857"/>
                  <a:pt x="219942" y="208474"/>
                </a:cubicBezTo>
                <a:lnTo>
                  <a:pt x="251070" y="196596"/>
                </a:lnTo>
                <a:cubicBezTo>
                  <a:pt x="255165" y="211068"/>
                  <a:pt x="259739" y="223833"/>
                  <a:pt x="264790" y="234892"/>
                </a:cubicBezTo>
                <a:cubicBezTo>
                  <a:pt x="269842" y="245950"/>
                  <a:pt x="275508" y="255985"/>
                  <a:pt x="281788" y="264995"/>
                </a:cubicBezTo>
                <a:cubicBezTo>
                  <a:pt x="290252" y="253527"/>
                  <a:pt x="297283" y="242059"/>
                  <a:pt x="302881" y="230591"/>
                </a:cubicBezTo>
                <a:cubicBezTo>
                  <a:pt x="308479" y="219123"/>
                  <a:pt x="313052" y="207245"/>
                  <a:pt x="316602" y="194958"/>
                </a:cubicBezTo>
                <a:close/>
                <a:moveTo>
                  <a:pt x="537667" y="189633"/>
                </a:moveTo>
                <a:lnTo>
                  <a:pt x="579444" y="191681"/>
                </a:lnTo>
                <a:cubicBezTo>
                  <a:pt x="578898" y="195504"/>
                  <a:pt x="578284" y="200351"/>
                  <a:pt x="577601" y="206221"/>
                </a:cubicBezTo>
                <a:cubicBezTo>
                  <a:pt x="576918" y="212092"/>
                  <a:pt x="576031" y="218850"/>
                  <a:pt x="574939" y="226495"/>
                </a:cubicBezTo>
                <a:lnTo>
                  <a:pt x="724843" y="226495"/>
                </a:lnTo>
                <a:cubicBezTo>
                  <a:pt x="724570" y="229772"/>
                  <a:pt x="723956" y="236052"/>
                  <a:pt x="723000" y="245336"/>
                </a:cubicBezTo>
                <a:cubicBezTo>
                  <a:pt x="722044" y="254619"/>
                  <a:pt x="721089" y="264517"/>
                  <a:pt x="720133" y="275030"/>
                </a:cubicBezTo>
                <a:cubicBezTo>
                  <a:pt x="719177" y="285542"/>
                  <a:pt x="718222" y="295577"/>
                  <a:pt x="717266" y="305134"/>
                </a:cubicBezTo>
                <a:cubicBezTo>
                  <a:pt x="716310" y="314690"/>
                  <a:pt x="715559" y="321517"/>
                  <a:pt x="715013" y="325612"/>
                </a:cubicBezTo>
                <a:cubicBezTo>
                  <a:pt x="713921" y="334350"/>
                  <a:pt x="712010" y="341654"/>
                  <a:pt x="709279" y="347525"/>
                </a:cubicBezTo>
                <a:cubicBezTo>
                  <a:pt x="706549" y="353395"/>
                  <a:pt x="702521" y="358174"/>
                  <a:pt x="697197" y="361860"/>
                </a:cubicBezTo>
                <a:cubicBezTo>
                  <a:pt x="691872" y="365546"/>
                  <a:pt x="685046" y="368345"/>
                  <a:pt x="676718" y="370256"/>
                </a:cubicBezTo>
                <a:cubicBezTo>
                  <a:pt x="668390" y="372167"/>
                  <a:pt x="658219" y="373533"/>
                  <a:pt x="646205" y="374352"/>
                </a:cubicBezTo>
                <a:lnTo>
                  <a:pt x="608524" y="377219"/>
                </a:lnTo>
                <a:lnTo>
                  <a:pt x="596237" y="339947"/>
                </a:lnTo>
                <a:lnTo>
                  <a:pt x="632689" y="337490"/>
                </a:lnTo>
                <a:cubicBezTo>
                  <a:pt x="640607" y="336944"/>
                  <a:pt x="647092" y="336261"/>
                  <a:pt x="652144" y="335442"/>
                </a:cubicBezTo>
                <a:cubicBezTo>
                  <a:pt x="657195" y="334623"/>
                  <a:pt x="661291" y="333258"/>
                  <a:pt x="664431" y="331346"/>
                </a:cubicBezTo>
                <a:cubicBezTo>
                  <a:pt x="667571" y="329435"/>
                  <a:pt x="669960" y="326773"/>
                  <a:pt x="671598" y="323360"/>
                </a:cubicBezTo>
                <a:cubicBezTo>
                  <a:pt x="673237" y="319947"/>
                  <a:pt x="674465" y="315236"/>
                  <a:pt x="675285" y="309229"/>
                </a:cubicBezTo>
                <a:cubicBezTo>
                  <a:pt x="675558" y="306499"/>
                  <a:pt x="675967" y="303086"/>
                  <a:pt x="676513" y="298990"/>
                </a:cubicBezTo>
                <a:cubicBezTo>
                  <a:pt x="677059" y="294894"/>
                  <a:pt x="677606" y="290662"/>
                  <a:pt x="678152" y="286293"/>
                </a:cubicBezTo>
                <a:cubicBezTo>
                  <a:pt x="678698" y="281924"/>
                  <a:pt x="679244" y="277556"/>
                  <a:pt x="679790" y="273187"/>
                </a:cubicBezTo>
                <a:cubicBezTo>
                  <a:pt x="680336" y="268818"/>
                  <a:pt x="680882" y="264859"/>
                  <a:pt x="681428" y="261309"/>
                </a:cubicBezTo>
                <a:lnTo>
                  <a:pt x="568386" y="261309"/>
                </a:lnTo>
                <a:cubicBezTo>
                  <a:pt x="564563" y="275508"/>
                  <a:pt x="559375" y="288273"/>
                  <a:pt x="552822" y="299604"/>
                </a:cubicBezTo>
                <a:cubicBezTo>
                  <a:pt x="546269" y="310936"/>
                  <a:pt x="537667" y="321380"/>
                  <a:pt x="527019" y="330937"/>
                </a:cubicBezTo>
                <a:cubicBezTo>
                  <a:pt x="516370" y="340494"/>
                  <a:pt x="503468" y="349641"/>
                  <a:pt x="488314" y="358378"/>
                </a:cubicBezTo>
                <a:cubicBezTo>
                  <a:pt x="473159" y="367116"/>
                  <a:pt x="455343" y="376127"/>
                  <a:pt x="434864" y="385410"/>
                </a:cubicBezTo>
                <a:lnTo>
                  <a:pt x="411518" y="350596"/>
                </a:lnTo>
                <a:cubicBezTo>
                  <a:pt x="429267" y="343770"/>
                  <a:pt x="444557" y="337080"/>
                  <a:pt x="457391" y="330527"/>
                </a:cubicBezTo>
                <a:cubicBezTo>
                  <a:pt x="470224" y="323974"/>
                  <a:pt x="481146" y="317216"/>
                  <a:pt x="490157" y="310253"/>
                </a:cubicBezTo>
                <a:cubicBezTo>
                  <a:pt x="499167" y="303291"/>
                  <a:pt x="506540" y="295850"/>
                  <a:pt x="512274" y="287931"/>
                </a:cubicBezTo>
                <a:cubicBezTo>
                  <a:pt x="518008" y="280013"/>
                  <a:pt x="522513" y="271139"/>
                  <a:pt x="525790" y="261309"/>
                </a:cubicBezTo>
                <a:lnTo>
                  <a:pt x="430768" y="261309"/>
                </a:lnTo>
                <a:lnTo>
                  <a:pt x="430768" y="226495"/>
                </a:lnTo>
                <a:lnTo>
                  <a:pt x="533162" y="226495"/>
                </a:lnTo>
                <a:cubicBezTo>
                  <a:pt x="534527" y="218850"/>
                  <a:pt x="535483" y="211751"/>
                  <a:pt x="536029" y="205197"/>
                </a:cubicBezTo>
                <a:cubicBezTo>
                  <a:pt x="536575" y="198644"/>
                  <a:pt x="537121" y="193456"/>
                  <a:pt x="537667" y="189633"/>
                </a:cubicBezTo>
                <a:close/>
                <a:moveTo>
                  <a:pt x="72085" y="157277"/>
                </a:moveTo>
                <a:lnTo>
                  <a:pt x="72085" y="197006"/>
                </a:lnTo>
                <a:cubicBezTo>
                  <a:pt x="72085" y="200282"/>
                  <a:pt x="72085" y="203559"/>
                  <a:pt x="72085" y="206836"/>
                </a:cubicBezTo>
                <a:cubicBezTo>
                  <a:pt x="72085" y="210112"/>
                  <a:pt x="71949" y="213389"/>
                  <a:pt x="71676" y="216665"/>
                </a:cubicBezTo>
                <a:lnTo>
                  <a:pt x="120415" y="216665"/>
                </a:lnTo>
                <a:lnTo>
                  <a:pt x="120415" y="157277"/>
                </a:lnTo>
                <a:close/>
                <a:moveTo>
                  <a:pt x="1007755" y="136798"/>
                </a:moveTo>
                <a:lnTo>
                  <a:pt x="1007755" y="175708"/>
                </a:lnTo>
                <a:lnTo>
                  <a:pt x="1104005" y="175708"/>
                </a:lnTo>
                <a:lnTo>
                  <a:pt x="1104005" y="136798"/>
                </a:lnTo>
                <a:close/>
                <a:moveTo>
                  <a:pt x="1396746" y="89288"/>
                </a:moveTo>
                <a:lnTo>
                  <a:pt x="1396746" y="129836"/>
                </a:lnTo>
                <a:lnTo>
                  <a:pt x="1523715" y="129836"/>
                </a:lnTo>
                <a:lnTo>
                  <a:pt x="1523715" y="89288"/>
                </a:lnTo>
                <a:close/>
                <a:moveTo>
                  <a:pt x="521694" y="73724"/>
                </a:moveTo>
                <a:cubicBezTo>
                  <a:pt x="540808" y="93656"/>
                  <a:pt x="563880" y="110449"/>
                  <a:pt x="590912" y="124101"/>
                </a:cubicBezTo>
                <a:cubicBezTo>
                  <a:pt x="607568" y="116456"/>
                  <a:pt x="622586" y="108401"/>
                  <a:pt x="635965" y="99937"/>
                </a:cubicBezTo>
                <a:cubicBezTo>
                  <a:pt x="649345" y="91472"/>
                  <a:pt x="661223" y="82734"/>
                  <a:pt x="671598" y="73724"/>
                </a:cubicBezTo>
                <a:close/>
                <a:moveTo>
                  <a:pt x="1266501" y="69218"/>
                </a:moveTo>
                <a:lnTo>
                  <a:pt x="1266501" y="123692"/>
                </a:lnTo>
                <a:lnTo>
                  <a:pt x="1311145" y="123692"/>
                </a:lnTo>
                <a:lnTo>
                  <a:pt x="1311145" y="69218"/>
                </a:lnTo>
                <a:close/>
                <a:moveTo>
                  <a:pt x="867680" y="63484"/>
                </a:moveTo>
                <a:lnTo>
                  <a:pt x="867680" y="124101"/>
                </a:lnTo>
                <a:lnTo>
                  <a:pt x="916419" y="124101"/>
                </a:lnTo>
                <a:lnTo>
                  <a:pt x="916419" y="63484"/>
                </a:lnTo>
                <a:close/>
                <a:moveTo>
                  <a:pt x="72085" y="63075"/>
                </a:moveTo>
                <a:lnTo>
                  <a:pt x="72085" y="121234"/>
                </a:lnTo>
                <a:lnTo>
                  <a:pt x="120415" y="121234"/>
                </a:lnTo>
                <a:lnTo>
                  <a:pt x="120415" y="63075"/>
                </a:lnTo>
                <a:close/>
                <a:moveTo>
                  <a:pt x="1007755" y="62665"/>
                </a:moveTo>
                <a:lnTo>
                  <a:pt x="1007755" y="101984"/>
                </a:lnTo>
                <a:lnTo>
                  <a:pt x="1104005" y="101984"/>
                </a:lnTo>
                <a:lnTo>
                  <a:pt x="1104005" y="62665"/>
                </a:lnTo>
                <a:close/>
                <a:moveTo>
                  <a:pt x="1232507" y="30718"/>
                </a:moveTo>
                <a:lnTo>
                  <a:pt x="1345550" y="30718"/>
                </a:lnTo>
                <a:lnTo>
                  <a:pt x="1345550" y="162192"/>
                </a:lnTo>
                <a:lnTo>
                  <a:pt x="1314422" y="162192"/>
                </a:lnTo>
                <a:lnTo>
                  <a:pt x="1314422" y="206836"/>
                </a:lnTo>
                <a:lnTo>
                  <a:pt x="1350464" y="206836"/>
                </a:lnTo>
                <a:lnTo>
                  <a:pt x="1350464" y="244107"/>
                </a:lnTo>
                <a:lnTo>
                  <a:pt x="1314422" y="244107"/>
                </a:lnTo>
                <a:lnTo>
                  <a:pt x="1314422" y="305543"/>
                </a:lnTo>
                <a:cubicBezTo>
                  <a:pt x="1320156" y="304178"/>
                  <a:pt x="1325890" y="303017"/>
                  <a:pt x="1331624" y="302062"/>
                </a:cubicBezTo>
                <a:cubicBezTo>
                  <a:pt x="1337358" y="301106"/>
                  <a:pt x="1343092" y="299946"/>
                  <a:pt x="1348826" y="298580"/>
                </a:cubicBezTo>
                <a:lnTo>
                  <a:pt x="1351284" y="327251"/>
                </a:lnTo>
                <a:cubicBezTo>
                  <a:pt x="1359748" y="314963"/>
                  <a:pt x="1367325" y="302062"/>
                  <a:pt x="1374015" y="288546"/>
                </a:cubicBezTo>
                <a:cubicBezTo>
                  <a:pt x="1380705" y="275030"/>
                  <a:pt x="1386644" y="262538"/>
                  <a:pt x="1391831" y="251070"/>
                </a:cubicBezTo>
                <a:lnTo>
                  <a:pt x="1422959" y="267453"/>
                </a:lnTo>
                <a:cubicBezTo>
                  <a:pt x="1416133" y="283290"/>
                  <a:pt x="1408146" y="299673"/>
                  <a:pt x="1398999" y="316602"/>
                </a:cubicBezTo>
                <a:cubicBezTo>
                  <a:pt x="1389852" y="333531"/>
                  <a:pt x="1380090" y="350050"/>
                  <a:pt x="1369715" y="366160"/>
                </a:cubicBezTo>
                <a:lnTo>
                  <a:pt x="1335720" y="348139"/>
                </a:lnTo>
                <a:cubicBezTo>
                  <a:pt x="1338450" y="344862"/>
                  <a:pt x="1341317" y="341176"/>
                  <a:pt x="1344321" y="337080"/>
                </a:cubicBezTo>
                <a:cubicBezTo>
                  <a:pt x="1320565" y="341449"/>
                  <a:pt x="1297629" y="345613"/>
                  <a:pt x="1275512" y="349573"/>
                </a:cubicBezTo>
                <a:cubicBezTo>
                  <a:pt x="1253395" y="353532"/>
                  <a:pt x="1231551" y="357150"/>
                  <a:pt x="1209980" y="360426"/>
                </a:cubicBezTo>
                <a:lnTo>
                  <a:pt x="1206704" y="323155"/>
                </a:lnTo>
                <a:cubicBezTo>
                  <a:pt x="1210526" y="322609"/>
                  <a:pt x="1214212" y="322063"/>
                  <a:pt x="1217762" y="321517"/>
                </a:cubicBezTo>
                <a:cubicBezTo>
                  <a:pt x="1221312" y="320971"/>
                  <a:pt x="1224998" y="320424"/>
                  <a:pt x="1228821" y="319878"/>
                </a:cubicBezTo>
                <a:lnTo>
                  <a:pt x="1228821" y="185947"/>
                </a:lnTo>
                <a:lnTo>
                  <a:pt x="1260358" y="187586"/>
                </a:lnTo>
                <a:lnTo>
                  <a:pt x="1260358" y="314963"/>
                </a:lnTo>
                <a:lnTo>
                  <a:pt x="1281656" y="311277"/>
                </a:lnTo>
                <a:lnTo>
                  <a:pt x="1281656" y="162192"/>
                </a:lnTo>
                <a:lnTo>
                  <a:pt x="1232507" y="162192"/>
                </a:lnTo>
                <a:close/>
                <a:moveTo>
                  <a:pt x="970074" y="27442"/>
                </a:moveTo>
                <a:lnTo>
                  <a:pt x="1141276" y="27442"/>
                </a:lnTo>
                <a:lnTo>
                  <a:pt x="1141276" y="210931"/>
                </a:lnTo>
                <a:lnTo>
                  <a:pt x="1062228" y="210931"/>
                </a:lnTo>
                <a:cubicBezTo>
                  <a:pt x="1068235" y="228680"/>
                  <a:pt x="1075062" y="244380"/>
                  <a:pt x="1082707" y="258032"/>
                </a:cubicBezTo>
                <a:cubicBezTo>
                  <a:pt x="1091991" y="251206"/>
                  <a:pt x="1101070" y="244039"/>
                  <a:pt x="1109944" y="236530"/>
                </a:cubicBezTo>
                <a:cubicBezTo>
                  <a:pt x="1118818" y="229021"/>
                  <a:pt x="1127078" y="221307"/>
                  <a:pt x="1134723" y="213389"/>
                </a:cubicBezTo>
                <a:lnTo>
                  <a:pt x="1156840" y="241649"/>
                </a:lnTo>
                <a:cubicBezTo>
                  <a:pt x="1147830" y="249568"/>
                  <a:pt x="1138682" y="257282"/>
                  <a:pt x="1129399" y="264790"/>
                </a:cubicBezTo>
                <a:cubicBezTo>
                  <a:pt x="1120115" y="272299"/>
                  <a:pt x="1111241" y="279467"/>
                  <a:pt x="1102776" y="286293"/>
                </a:cubicBezTo>
                <a:cubicBezTo>
                  <a:pt x="1111787" y="296942"/>
                  <a:pt x="1122299" y="306431"/>
                  <a:pt x="1134313" y="314759"/>
                </a:cubicBezTo>
                <a:cubicBezTo>
                  <a:pt x="1146328" y="323087"/>
                  <a:pt x="1160117" y="330937"/>
                  <a:pt x="1175681" y="338309"/>
                </a:cubicBezTo>
                <a:lnTo>
                  <a:pt x="1150696" y="371894"/>
                </a:lnTo>
                <a:cubicBezTo>
                  <a:pt x="1134313" y="362065"/>
                  <a:pt x="1119637" y="351893"/>
                  <a:pt x="1106667" y="341381"/>
                </a:cubicBezTo>
                <a:cubicBezTo>
                  <a:pt x="1093697" y="330869"/>
                  <a:pt x="1082161" y="319332"/>
                  <a:pt x="1072058" y="306772"/>
                </a:cubicBezTo>
                <a:cubicBezTo>
                  <a:pt x="1061955" y="294212"/>
                  <a:pt x="1053218" y="280150"/>
                  <a:pt x="1045845" y="264586"/>
                </a:cubicBezTo>
                <a:cubicBezTo>
                  <a:pt x="1038473" y="249022"/>
                  <a:pt x="1032056" y="231137"/>
                  <a:pt x="1026595" y="210931"/>
                </a:cubicBezTo>
                <a:lnTo>
                  <a:pt x="1007755" y="210931"/>
                </a:lnTo>
                <a:lnTo>
                  <a:pt x="1007755" y="327251"/>
                </a:lnTo>
                <a:lnTo>
                  <a:pt x="1061409" y="303086"/>
                </a:lnTo>
                <a:lnTo>
                  <a:pt x="1069191" y="341586"/>
                </a:lnTo>
                <a:cubicBezTo>
                  <a:pt x="1066734" y="342405"/>
                  <a:pt x="1061750" y="344521"/>
                  <a:pt x="1054242" y="347934"/>
                </a:cubicBezTo>
                <a:cubicBezTo>
                  <a:pt x="1046733" y="351347"/>
                  <a:pt x="1038268" y="355307"/>
                  <a:pt x="1028848" y="359812"/>
                </a:cubicBezTo>
                <a:cubicBezTo>
                  <a:pt x="1019428" y="364317"/>
                  <a:pt x="1009803" y="368891"/>
                  <a:pt x="999973" y="373533"/>
                </a:cubicBezTo>
                <a:cubicBezTo>
                  <a:pt x="990143" y="378175"/>
                  <a:pt x="981679" y="382270"/>
                  <a:pt x="974579" y="385820"/>
                </a:cubicBezTo>
                <a:lnTo>
                  <a:pt x="957787" y="348549"/>
                </a:lnTo>
                <a:cubicBezTo>
                  <a:pt x="963794" y="346637"/>
                  <a:pt x="967343" y="344316"/>
                  <a:pt x="968436" y="341586"/>
                </a:cubicBezTo>
                <a:cubicBezTo>
                  <a:pt x="969528" y="338855"/>
                  <a:pt x="970074" y="334623"/>
                  <a:pt x="970074" y="328889"/>
                </a:cubicBezTo>
                <a:close/>
                <a:moveTo>
                  <a:pt x="833276" y="27442"/>
                </a:moveTo>
                <a:lnTo>
                  <a:pt x="950824" y="27442"/>
                </a:lnTo>
                <a:lnTo>
                  <a:pt x="950824" y="159734"/>
                </a:lnTo>
                <a:lnTo>
                  <a:pt x="920106" y="159734"/>
                </a:lnTo>
                <a:lnTo>
                  <a:pt x="920106" y="211751"/>
                </a:lnTo>
                <a:lnTo>
                  <a:pt x="960654" y="211751"/>
                </a:lnTo>
                <a:lnTo>
                  <a:pt x="960654" y="245745"/>
                </a:lnTo>
                <a:lnTo>
                  <a:pt x="920106" y="245745"/>
                </a:lnTo>
                <a:lnTo>
                  <a:pt x="920106" y="307181"/>
                </a:lnTo>
                <a:cubicBezTo>
                  <a:pt x="926659" y="305816"/>
                  <a:pt x="933212" y="304519"/>
                  <a:pt x="939765" y="303291"/>
                </a:cubicBezTo>
                <a:cubicBezTo>
                  <a:pt x="946318" y="302062"/>
                  <a:pt x="952872" y="300765"/>
                  <a:pt x="959425" y="299400"/>
                </a:cubicBezTo>
                <a:lnTo>
                  <a:pt x="963521" y="335852"/>
                </a:lnTo>
                <a:cubicBezTo>
                  <a:pt x="935397" y="340767"/>
                  <a:pt x="908979" y="345272"/>
                  <a:pt x="884268" y="349368"/>
                </a:cubicBezTo>
                <a:cubicBezTo>
                  <a:pt x="859557" y="353463"/>
                  <a:pt x="835187" y="357423"/>
                  <a:pt x="811159" y="361245"/>
                </a:cubicBezTo>
                <a:lnTo>
                  <a:pt x="806244" y="324793"/>
                </a:lnTo>
                <a:lnTo>
                  <a:pt x="826723" y="322336"/>
                </a:lnTo>
                <a:lnTo>
                  <a:pt x="826723" y="185947"/>
                </a:lnTo>
                <a:lnTo>
                  <a:pt x="860717" y="187586"/>
                </a:lnTo>
                <a:lnTo>
                  <a:pt x="860717" y="317421"/>
                </a:lnTo>
                <a:cubicBezTo>
                  <a:pt x="864813" y="316875"/>
                  <a:pt x="868841" y="316260"/>
                  <a:pt x="872800" y="315578"/>
                </a:cubicBezTo>
                <a:cubicBezTo>
                  <a:pt x="876759" y="314895"/>
                  <a:pt x="880786" y="314144"/>
                  <a:pt x="884882" y="313325"/>
                </a:cubicBezTo>
                <a:lnTo>
                  <a:pt x="884882" y="159734"/>
                </a:lnTo>
                <a:lnTo>
                  <a:pt x="833276" y="159734"/>
                </a:lnTo>
                <a:close/>
                <a:moveTo>
                  <a:pt x="36043" y="26213"/>
                </a:moveTo>
                <a:lnTo>
                  <a:pt x="156867" y="26213"/>
                </a:lnTo>
                <a:lnTo>
                  <a:pt x="156867" y="334213"/>
                </a:lnTo>
                <a:cubicBezTo>
                  <a:pt x="156867" y="341859"/>
                  <a:pt x="156117" y="348139"/>
                  <a:pt x="154615" y="353054"/>
                </a:cubicBezTo>
                <a:cubicBezTo>
                  <a:pt x="153113" y="357969"/>
                  <a:pt x="150656" y="361860"/>
                  <a:pt x="147242" y="364727"/>
                </a:cubicBezTo>
                <a:cubicBezTo>
                  <a:pt x="143829" y="367594"/>
                  <a:pt x="139256" y="369710"/>
                  <a:pt x="133522" y="371075"/>
                </a:cubicBezTo>
                <a:cubicBezTo>
                  <a:pt x="127788" y="372440"/>
                  <a:pt x="120825" y="373533"/>
                  <a:pt x="112633" y="374352"/>
                </a:cubicBezTo>
                <a:lnTo>
                  <a:pt x="90516" y="376400"/>
                </a:lnTo>
                <a:lnTo>
                  <a:pt x="79458" y="338719"/>
                </a:lnTo>
                <a:lnTo>
                  <a:pt x="100756" y="337080"/>
                </a:lnTo>
                <a:cubicBezTo>
                  <a:pt x="105124" y="336807"/>
                  <a:pt x="108674" y="336398"/>
                  <a:pt x="111405" y="335852"/>
                </a:cubicBezTo>
                <a:cubicBezTo>
                  <a:pt x="114135" y="335306"/>
                  <a:pt x="116115" y="334418"/>
                  <a:pt x="117343" y="333190"/>
                </a:cubicBezTo>
                <a:cubicBezTo>
                  <a:pt x="118572" y="331961"/>
                  <a:pt x="119391" y="330186"/>
                  <a:pt x="119801" y="327865"/>
                </a:cubicBezTo>
                <a:cubicBezTo>
                  <a:pt x="120210" y="325544"/>
                  <a:pt x="120415" y="322472"/>
                  <a:pt x="120415" y="318650"/>
                </a:cubicBezTo>
                <a:lnTo>
                  <a:pt x="120415" y="252298"/>
                </a:lnTo>
                <a:lnTo>
                  <a:pt x="69628" y="252298"/>
                </a:lnTo>
                <a:cubicBezTo>
                  <a:pt x="67444" y="274962"/>
                  <a:pt x="63553" y="296942"/>
                  <a:pt x="57955" y="318240"/>
                </a:cubicBezTo>
                <a:cubicBezTo>
                  <a:pt x="52358" y="339538"/>
                  <a:pt x="44371" y="360972"/>
                  <a:pt x="33995" y="382543"/>
                </a:cubicBezTo>
                <a:lnTo>
                  <a:pt x="0" y="364112"/>
                </a:lnTo>
                <a:cubicBezTo>
                  <a:pt x="4096" y="356740"/>
                  <a:pt x="7850" y="349777"/>
                  <a:pt x="11264" y="343224"/>
                </a:cubicBezTo>
                <a:cubicBezTo>
                  <a:pt x="14677" y="336671"/>
                  <a:pt x="17748" y="329845"/>
                  <a:pt x="20479" y="322745"/>
                </a:cubicBezTo>
                <a:cubicBezTo>
                  <a:pt x="23209" y="315646"/>
                  <a:pt x="25530" y="307932"/>
                  <a:pt x="27442" y="299604"/>
                </a:cubicBezTo>
                <a:cubicBezTo>
                  <a:pt x="29353" y="291276"/>
                  <a:pt x="30923" y="281515"/>
                  <a:pt x="32152" y="270320"/>
                </a:cubicBezTo>
                <a:cubicBezTo>
                  <a:pt x="33381" y="259125"/>
                  <a:pt x="34336" y="246223"/>
                  <a:pt x="35019" y="231615"/>
                </a:cubicBezTo>
                <a:cubicBezTo>
                  <a:pt x="35701" y="217007"/>
                  <a:pt x="36043" y="200009"/>
                  <a:pt x="36043" y="180623"/>
                </a:cubicBezTo>
                <a:close/>
                <a:moveTo>
                  <a:pt x="176527" y="25803"/>
                </a:moveTo>
                <a:lnTo>
                  <a:pt x="347729" y="25803"/>
                </a:lnTo>
                <a:cubicBezTo>
                  <a:pt x="347729" y="28261"/>
                  <a:pt x="347593" y="32288"/>
                  <a:pt x="347320" y="37886"/>
                </a:cubicBezTo>
                <a:cubicBezTo>
                  <a:pt x="347047" y="43483"/>
                  <a:pt x="346774" y="49627"/>
                  <a:pt x="346501" y="56317"/>
                </a:cubicBezTo>
                <a:cubicBezTo>
                  <a:pt x="346228" y="63007"/>
                  <a:pt x="345886" y="69833"/>
                  <a:pt x="345477" y="76796"/>
                </a:cubicBezTo>
                <a:cubicBezTo>
                  <a:pt x="345067" y="83758"/>
                  <a:pt x="344726" y="89834"/>
                  <a:pt x="344453" y="95022"/>
                </a:cubicBezTo>
                <a:cubicBezTo>
                  <a:pt x="344180" y="103486"/>
                  <a:pt x="343224" y="110381"/>
                  <a:pt x="341586" y="115705"/>
                </a:cubicBezTo>
                <a:cubicBezTo>
                  <a:pt x="339948" y="121030"/>
                  <a:pt x="337285" y="125194"/>
                  <a:pt x="333599" y="128197"/>
                </a:cubicBezTo>
                <a:cubicBezTo>
                  <a:pt x="329913" y="131201"/>
                  <a:pt x="325135" y="133385"/>
                  <a:pt x="319264" y="134750"/>
                </a:cubicBezTo>
                <a:cubicBezTo>
                  <a:pt x="313393" y="136116"/>
                  <a:pt x="306089" y="137071"/>
                  <a:pt x="297352" y="137617"/>
                </a:cubicBezTo>
                <a:lnTo>
                  <a:pt x="263766" y="139665"/>
                </a:lnTo>
                <a:lnTo>
                  <a:pt x="251479" y="103213"/>
                </a:lnTo>
                <a:lnTo>
                  <a:pt x="282197" y="101575"/>
                </a:lnTo>
                <a:cubicBezTo>
                  <a:pt x="291754" y="101029"/>
                  <a:pt x="298103" y="99663"/>
                  <a:pt x="301243" y="97479"/>
                </a:cubicBezTo>
                <a:cubicBezTo>
                  <a:pt x="304383" y="95295"/>
                  <a:pt x="306226" y="91199"/>
                  <a:pt x="306772" y="85192"/>
                </a:cubicBezTo>
                <a:cubicBezTo>
                  <a:pt x="307045" y="82734"/>
                  <a:pt x="307318" y="79458"/>
                  <a:pt x="307591" y="75362"/>
                </a:cubicBezTo>
                <a:cubicBezTo>
                  <a:pt x="307864" y="71266"/>
                  <a:pt x="308137" y="67307"/>
                  <a:pt x="308410" y="63484"/>
                </a:cubicBezTo>
                <a:lnTo>
                  <a:pt x="212570" y="63484"/>
                </a:lnTo>
                <a:lnTo>
                  <a:pt x="212570" y="158915"/>
                </a:lnTo>
                <a:lnTo>
                  <a:pt x="352235" y="158915"/>
                </a:lnTo>
                <a:lnTo>
                  <a:pt x="352235" y="194958"/>
                </a:lnTo>
                <a:cubicBezTo>
                  <a:pt x="348139" y="212979"/>
                  <a:pt x="342337" y="230045"/>
                  <a:pt x="334828" y="246155"/>
                </a:cubicBezTo>
                <a:cubicBezTo>
                  <a:pt x="327319" y="262265"/>
                  <a:pt x="317830" y="278102"/>
                  <a:pt x="306362" y="293666"/>
                </a:cubicBezTo>
                <a:cubicBezTo>
                  <a:pt x="315919" y="302403"/>
                  <a:pt x="326363" y="310799"/>
                  <a:pt x="337695" y="318854"/>
                </a:cubicBezTo>
                <a:cubicBezTo>
                  <a:pt x="349026" y="326909"/>
                  <a:pt x="361655" y="335306"/>
                  <a:pt x="375581" y="344043"/>
                </a:cubicBezTo>
                <a:lnTo>
                  <a:pt x="352644" y="378448"/>
                </a:lnTo>
                <a:cubicBezTo>
                  <a:pt x="323974" y="360153"/>
                  <a:pt x="300628" y="341313"/>
                  <a:pt x="282607" y="321926"/>
                </a:cubicBezTo>
                <a:cubicBezTo>
                  <a:pt x="267316" y="338036"/>
                  <a:pt x="248612" y="354419"/>
                  <a:pt x="226495" y="371075"/>
                </a:cubicBezTo>
                <a:lnTo>
                  <a:pt x="212570" y="353873"/>
                </a:lnTo>
                <a:lnTo>
                  <a:pt x="212570" y="379267"/>
                </a:lnTo>
                <a:lnTo>
                  <a:pt x="176527" y="379267"/>
                </a:lnTo>
                <a:close/>
                <a:moveTo>
                  <a:pt x="1469241" y="9420"/>
                </a:moveTo>
                <a:cubicBezTo>
                  <a:pt x="1471426" y="15155"/>
                  <a:pt x="1473815" y="21912"/>
                  <a:pt x="1476409" y="29694"/>
                </a:cubicBezTo>
                <a:cubicBezTo>
                  <a:pt x="1479003" y="37476"/>
                  <a:pt x="1481392" y="45053"/>
                  <a:pt x="1483576" y="52426"/>
                </a:cubicBezTo>
                <a:lnTo>
                  <a:pt x="1560986" y="52426"/>
                </a:lnTo>
                <a:lnTo>
                  <a:pt x="1560986" y="134750"/>
                </a:lnTo>
                <a:lnTo>
                  <a:pt x="1536821" y="134750"/>
                </a:lnTo>
                <a:lnTo>
                  <a:pt x="1536821" y="167107"/>
                </a:lnTo>
                <a:lnTo>
                  <a:pt x="1382821" y="167107"/>
                </a:lnTo>
                <a:lnTo>
                  <a:pt x="1382821" y="134750"/>
                </a:lnTo>
                <a:lnTo>
                  <a:pt x="1358656" y="134750"/>
                </a:lnTo>
                <a:lnTo>
                  <a:pt x="1358656" y="52426"/>
                </a:lnTo>
                <a:lnTo>
                  <a:pt x="1443028" y="52426"/>
                </a:lnTo>
                <a:cubicBezTo>
                  <a:pt x="1441117" y="46146"/>
                  <a:pt x="1439274" y="40139"/>
                  <a:pt x="1437499" y="34405"/>
                </a:cubicBezTo>
                <a:cubicBezTo>
                  <a:pt x="1435724" y="28670"/>
                  <a:pt x="1433745" y="22663"/>
                  <a:pt x="1431560" y="16383"/>
                </a:cubicBezTo>
                <a:close/>
                <a:moveTo>
                  <a:pt x="525380" y="0"/>
                </a:moveTo>
                <a:lnTo>
                  <a:pt x="561013" y="16383"/>
                </a:lnTo>
                <a:cubicBezTo>
                  <a:pt x="558556" y="20206"/>
                  <a:pt x="555962" y="24097"/>
                  <a:pt x="553231" y="28056"/>
                </a:cubicBezTo>
                <a:cubicBezTo>
                  <a:pt x="550501" y="32015"/>
                  <a:pt x="547634" y="35906"/>
                  <a:pt x="544630" y="39729"/>
                </a:cubicBezTo>
                <a:lnTo>
                  <a:pt x="731806" y="39729"/>
                </a:lnTo>
                <a:lnTo>
                  <a:pt x="731806" y="73314"/>
                </a:lnTo>
                <a:cubicBezTo>
                  <a:pt x="717334" y="86421"/>
                  <a:pt x="702180" y="98708"/>
                  <a:pt x="686343" y="110176"/>
                </a:cubicBezTo>
                <a:cubicBezTo>
                  <a:pt x="670506" y="121644"/>
                  <a:pt x="653304" y="132566"/>
                  <a:pt x="634737" y="142942"/>
                </a:cubicBezTo>
                <a:cubicBezTo>
                  <a:pt x="654123" y="150041"/>
                  <a:pt x="675558" y="156390"/>
                  <a:pt x="699040" y="161987"/>
                </a:cubicBezTo>
                <a:cubicBezTo>
                  <a:pt x="722522" y="167585"/>
                  <a:pt x="748872" y="172704"/>
                  <a:pt x="778088" y="177346"/>
                </a:cubicBezTo>
                <a:lnTo>
                  <a:pt x="768668" y="217485"/>
                </a:lnTo>
                <a:cubicBezTo>
                  <a:pt x="731260" y="210385"/>
                  <a:pt x="698221" y="202672"/>
                  <a:pt x="669551" y="194344"/>
                </a:cubicBezTo>
                <a:cubicBezTo>
                  <a:pt x="640880" y="186016"/>
                  <a:pt x="614804" y="176117"/>
                  <a:pt x="591322" y="164649"/>
                </a:cubicBezTo>
                <a:cubicBezTo>
                  <a:pt x="567293" y="175844"/>
                  <a:pt x="540876" y="186152"/>
                  <a:pt x="512069" y="195572"/>
                </a:cubicBezTo>
                <a:cubicBezTo>
                  <a:pt x="483262" y="204993"/>
                  <a:pt x="451111" y="214071"/>
                  <a:pt x="415614" y="222809"/>
                </a:cubicBezTo>
                <a:lnTo>
                  <a:pt x="402917" y="182671"/>
                </a:lnTo>
                <a:cubicBezTo>
                  <a:pt x="459166" y="171203"/>
                  <a:pt x="508042" y="157550"/>
                  <a:pt x="549545" y="141713"/>
                </a:cubicBezTo>
                <a:cubicBezTo>
                  <a:pt x="539442" y="135160"/>
                  <a:pt x="529681" y="128265"/>
                  <a:pt x="520261" y="121030"/>
                </a:cubicBezTo>
                <a:cubicBezTo>
                  <a:pt x="510840" y="113794"/>
                  <a:pt x="501761" y="105807"/>
                  <a:pt x="493024" y="97070"/>
                </a:cubicBezTo>
                <a:cubicBezTo>
                  <a:pt x="475822" y="113179"/>
                  <a:pt x="456981" y="128334"/>
                  <a:pt x="436502" y="142532"/>
                </a:cubicBezTo>
                <a:lnTo>
                  <a:pt x="414385" y="113862"/>
                </a:lnTo>
                <a:cubicBezTo>
                  <a:pt x="425034" y="106217"/>
                  <a:pt x="435752" y="97616"/>
                  <a:pt x="446537" y="88059"/>
                </a:cubicBezTo>
                <a:cubicBezTo>
                  <a:pt x="457323" y="78502"/>
                  <a:pt x="467630" y="68604"/>
                  <a:pt x="477460" y="58365"/>
                </a:cubicBezTo>
                <a:cubicBezTo>
                  <a:pt x="487290" y="48125"/>
                  <a:pt x="496300" y="38022"/>
                  <a:pt x="504492" y="28056"/>
                </a:cubicBezTo>
                <a:cubicBezTo>
                  <a:pt x="512683" y="18090"/>
                  <a:pt x="519646" y="8738"/>
                  <a:pt x="525380" y="0"/>
                </a:cubicBezTo>
                <a:close/>
              </a:path>
            </a:pathLst>
          </a:custGeom>
          <a:solidFill>
            <a:schemeClr val="tx1">
              <a:lumMod val="75000"/>
              <a:lumOff val="25000"/>
            </a:schemeClr>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zh-CN" altLang="en-US" sz="2400" dirty="0">
              <a:solidFill>
                <a:schemeClr val="tx1">
                  <a:lumMod val="75000"/>
                  <a:lumOff val="2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endParaRPr>
          </a:p>
        </p:txBody>
      </p:sp>
      <p:sp>
        <p:nvSpPr>
          <p:cNvPr id="37" name="文本框 36"/>
          <p:cNvSpPr txBox="1"/>
          <p:nvPr/>
        </p:nvSpPr>
        <p:spPr>
          <a:xfrm>
            <a:off x="1467862" y="3716695"/>
            <a:ext cx="2334494" cy="64516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在待办结束的任务将流转入“历史消息”。</a:t>
            </a:r>
            <a:endPar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38" name="椭圆 37"/>
          <p:cNvSpPr/>
          <p:nvPr/>
        </p:nvSpPr>
        <p:spPr>
          <a:xfrm>
            <a:off x="1268755" y="3803389"/>
            <a:ext cx="135000" cy="135000"/>
          </a:xfrm>
          <a:prstGeom prst="ellipse">
            <a:avLst/>
          </a:prstGeom>
          <a:gradFill>
            <a:gsLst>
              <a:gs pos="100000">
                <a:srgbClr val="1D78FA">
                  <a:lumMod val="75000"/>
                </a:srgbClr>
              </a:gs>
              <a:gs pos="1000">
                <a:srgbClr val="1D78FA"/>
              </a:gs>
            </a:gsLst>
            <a:lin ang="2700000" scaled="1"/>
          </a:gradFill>
          <a:ln w="12700" cap="flat" cmpd="sng" algn="ctr">
            <a:noFill/>
            <a:prstDash val="solid"/>
            <a:miter lim="800000"/>
          </a:ln>
          <a:effectLst>
            <a:outerShdw blurRad="1270000" dist="850900" dir="8100000" sx="75000" sy="75000" algn="tr" rotWithShape="0">
              <a:prstClr val="black">
                <a:alpha val="40000"/>
              </a:prstClr>
            </a:outerShdw>
          </a:effectLst>
        </p:spPr>
        <p:txBody>
          <a:bodyPr rtlCol="0" anchor="ctr"/>
          <a:lstStyle/>
          <a:p>
            <a:pPr algn="ctr"/>
            <a:endParaRPr lang="zh-CN" altLang="en-US" sz="1050" kern="0">
              <a:solidFill>
                <a:prstClr val="white"/>
              </a:solidFill>
              <a:latin typeface="Roboto Regular"/>
              <a:ea typeface="思源黑体 CN Regul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87925" y="61547"/>
            <a:ext cx="993532" cy="993531"/>
          </a:xfrm>
          <a:prstGeom prst="roundRect">
            <a:avLst>
              <a:gd name="adj" fmla="val 0"/>
            </a:avLst>
          </a:prstGeom>
          <a:solidFill>
            <a:schemeClr val="bg1">
              <a:lumMod val="95000"/>
            </a:schemeClr>
          </a:solidFill>
          <a:ln w="12700" cap="flat" cmpd="sng" algn="ctr">
            <a:noFill/>
            <a:prstDash val="solid"/>
            <a:miter lim="800000"/>
          </a:ln>
          <a:effectLst>
            <a:outerShdw blurRad="1270000" dist="850900" dir="8100000" sx="75000" sy="75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kern="0">
              <a:solidFill>
                <a:prstClr val="white"/>
              </a:solidFill>
              <a:latin typeface="Roboto Regular"/>
              <a:ea typeface="思源黑体 CN Regular"/>
            </a:endParaRPr>
          </a:p>
        </p:txBody>
      </p:sp>
      <p:sp>
        <p:nvSpPr>
          <p:cNvPr id="6" name="矩形 5"/>
          <p:cNvSpPr/>
          <p:nvPr/>
        </p:nvSpPr>
        <p:spPr>
          <a:xfrm>
            <a:off x="-87924" y="1055078"/>
            <a:ext cx="993531" cy="993531"/>
          </a:xfrm>
          <a:prstGeom prst="rect">
            <a:avLst/>
          </a:prstGeom>
          <a:solidFill>
            <a:schemeClr val="bg1">
              <a:lumMod val="95000"/>
            </a:schemeClr>
          </a:solidFill>
          <a:ln w="12700" cap="flat" cmpd="sng" algn="ctr">
            <a:noFill/>
            <a:prstDash val="solid"/>
            <a:miter lim="800000"/>
          </a:ln>
          <a:effectLst>
            <a:outerShdw blurRad="1270000" dist="850900" dir="8100000" sx="75000" sy="75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kern="0">
              <a:solidFill>
                <a:prstClr val="white"/>
              </a:solidFill>
              <a:latin typeface="Roboto Regular"/>
              <a:ea typeface="思源黑体 CN Regular"/>
            </a:endParaRPr>
          </a:p>
        </p:txBody>
      </p:sp>
      <p:sp>
        <p:nvSpPr>
          <p:cNvPr id="7" name="矩形: 圆角 6"/>
          <p:cNvSpPr/>
          <p:nvPr/>
        </p:nvSpPr>
        <p:spPr>
          <a:xfrm>
            <a:off x="-87924" y="2039090"/>
            <a:ext cx="993531" cy="993531"/>
          </a:xfrm>
          <a:prstGeom prst="roundRect">
            <a:avLst>
              <a:gd name="adj" fmla="val 0"/>
            </a:avLst>
          </a:prstGeom>
          <a:solidFill>
            <a:schemeClr val="bg1">
              <a:lumMod val="95000"/>
            </a:schemeClr>
          </a:solidFill>
          <a:ln w="12700" cap="flat" cmpd="sng" algn="ctr">
            <a:noFill/>
            <a:prstDash val="solid"/>
            <a:miter lim="800000"/>
          </a:ln>
          <a:effectLst>
            <a:outerShdw blurRad="1270000" dist="850900" dir="8100000" sx="75000" sy="75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kern="0">
              <a:solidFill>
                <a:prstClr val="white"/>
              </a:solidFill>
              <a:latin typeface="Roboto Regular"/>
              <a:ea typeface="思源黑体 CN Regular"/>
            </a:endParaRPr>
          </a:p>
        </p:txBody>
      </p:sp>
      <p:sp>
        <p:nvSpPr>
          <p:cNvPr id="8" name="矩形: 圆角 7"/>
          <p:cNvSpPr/>
          <p:nvPr/>
        </p:nvSpPr>
        <p:spPr>
          <a:xfrm>
            <a:off x="-87925" y="3023102"/>
            <a:ext cx="993530" cy="993531"/>
          </a:xfrm>
          <a:prstGeom prst="roundRect">
            <a:avLst>
              <a:gd name="adj" fmla="val 0"/>
            </a:avLst>
          </a:prstGeom>
          <a:solidFill>
            <a:schemeClr val="bg1">
              <a:lumMod val="95000"/>
            </a:schemeClr>
          </a:solidFill>
          <a:ln w="12700" cap="flat" cmpd="sng" algn="ctr">
            <a:noFill/>
            <a:prstDash val="solid"/>
            <a:miter lim="800000"/>
          </a:ln>
          <a:effectLst>
            <a:outerShdw blurRad="1270000" dist="850900" dir="8100000" sx="75000" sy="75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kern="0">
              <a:solidFill>
                <a:prstClr val="white"/>
              </a:solidFill>
              <a:latin typeface="Roboto Regular"/>
              <a:ea typeface="思源黑体 CN Regular"/>
            </a:endParaRPr>
          </a:p>
        </p:txBody>
      </p:sp>
      <p:sp>
        <p:nvSpPr>
          <p:cNvPr id="9" name="矩形: 圆角 8"/>
          <p:cNvSpPr/>
          <p:nvPr/>
        </p:nvSpPr>
        <p:spPr>
          <a:xfrm>
            <a:off x="-87924" y="4007114"/>
            <a:ext cx="993530" cy="993531"/>
          </a:xfrm>
          <a:prstGeom prst="roundRect">
            <a:avLst>
              <a:gd name="adj" fmla="val 0"/>
            </a:avLst>
          </a:prstGeom>
          <a:gradFill>
            <a:gsLst>
              <a:gs pos="100000">
                <a:srgbClr val="1D78FA">
                  <a:lumMod val="75000"/>
                </a:srgbClr>
              </a:gs>
              <a:gs pos="1000">
                <a:srgbClr val="1D78FA"/>
              </a:gs>
            </a:gsLst>
            <a:lin ang="2700000" scaled="1"/>
          </a:gradFill>
          <a:ln w="12700" cap="flat" cmpd="sng" algn="ctr">
            <a:noFill/>
            <a:prstDash val="solid"/>
            <a:miter lim="800000"/>
          </a:ln>
          <a:effectLst>
            <a:outerShdw blurRad="254000" dist="38100" sx="98000" sy="98000" algn="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kern="0">
              <a:solidFill>
                <a:prstClr val="white"/>
              </a:solidFill>
              <a:latin typeface="Roboto Regular"/>
              <a:ea typeface="思源黑体 CN Regular"/>
            </a:endParaRPr>
          </a:p>
        </p:txBody>
      </p:sp>
      <p:sp>
        <p:nvSpPr>
          <p:cNvPr id="10" name="文本框 9"/>
          <p:cNvSpPr txBox="1"/>
          <p:nvPr/>
        </p:nvSpPr>
        <p:spPr>
          <a:xfrm>
            <a:off x="213817" y="443331"/>
            <a:ext cx="514352" cy="252730"/>
          </a:xfrm>
          <a:prstGeom prst="rect">
            <a:avLst/>
          </a:prstGeom>
          <a:noFill/>
        </p:spPr>
        <p:txBody>
          <a:bodyPr wrap="square" rtlCol="0">
            <a:spAutoFit/>
          </a:bodyPr>
          <a:lstStyle>
            <a:defPPr>
              <a:defRPr lang="zh-CN"/>
            </a:defPPr>
            <a:lvl1pPr algn="r">
              <a:defRPr>
                <a:solidFill>
                  <a:schemeClr val="bg1">
                    <a:lumMod val="65000"/>
                  </a:schemeClr>
                </a:solidFill>
                <a:latin typeface="思源黑体 CN Regular" panose="020B0500000000000000" pitchFamily="34" charset="-122"/>
                <a:ea typeface="思源黑体 CN Regular" panose="020B0500000000000000" pitchFamily="34" charset="-122"/>
              </a:defRPr>
            </a:lvl1pPr>
          </a:lstStyle>
          <a:p>
            <a:r>
              <a:rPr lang="zh-CN" altLang="en-US" sz="1050" dirty="0"/>
              <a:t>登录</a:t>
            </a:r>
            <a:endParaRPr lang="zh-CN" altLang="en-US" sz="1050" dirty="0"/>
          </a:p>
        </p:txBody>
      </p:sp>
      <p:sp>
        <p:nvSpPr>
          <p:cNvPr id="11" name="文本框 10"/>
          <p:cNvSpPr txBox="1"/>
          <p:nvPr/>
        </p:nvSpPr>
        <p:spPr>
          <a:xfrm>
            <a:off x="46761" y="1396350"/>
            <a:ext cx="848465" cy="252730"/>
          </a:xfrm>
          <a:prstGeom prst="rect">
            <a:avLst/>
          </a:prstGeom>
          <a:noFill/>
        </p:spPr>
        <p:txBody>
          <a:bodyPr wrap="square" rtlCol="0">
            <a:spAutoFit/>
          </a:bodyPr>
          <a:lstStyle>
            <a:defPPr>
              <a:defRPr lang="zh-CN"/>
            </a:defPPr>
            <a:lvl1pPr algn="r">
              <a:defRPr>
                <a:solidFill>
                  <a:schemeClr val="bg1">
                    <a:lumMod val="65000"/>
                  </a:schemeClr>
                </a:solidFill>
                <a:latin typeface="思源黑体 CN Regular" panose="020B0500000000000000" pitchFamily="34" charset="-122"/>
                <a:ea typeface="思源黑体 CN Regular" panose="020B0500000000000000" pitchFamily="34" charset="-122"/>
              </a:defRPr>
            </a:lvl1pPr>
          </a:lstStyle>
          <a:p>
            <a:r>
              <a:rPr lang="zh-CN" altLang="en-US" sz="1050" dirty="0"/>
              <a:t>智能导税</a:t>
            </a:r>
            <a:endParaRPr lang="zh-CN" altLang="en-US" sz="1050" dirty="0"/>
          </a:p>
        </p:txBody>
      </p:sp>
      <p:sp>
        <p:nvSpPr>
          <p:cNvPr id="12" name="文本框 11"/>
          <p:cNvSpPr txBox="1"/>
          <p:nvPr/>
        </p:nvSpPr>
        <p:spPr>
          <a:xfrm>
            <a:off x="-61549" y="2257184"/>
            <a:ext cx="967155" cy="414020"/>
          </a:xfrm>
          <a:prstGeom prst="rect">
            <a:avLst/>
          </a:prstGeom>
          <a:noFill/>
        </p:spPr>
        <p:txBody>
          <a:bodyPr wrap="square" rtlCol="0">
            <a:spAutoFit/>
          </a:bodyPr>
          <a:lstStyle>
            <a:defPPr>
              <a:defRPr lang="zh-CN"/>
            </a:defPPr>
            <a:lvl1pPr algn="r">
              <a:defRPr>
                <a:solidFill>
                  <a:schemeClr val="bg1">
                    <a:lumMod val="65000"/>
                  </a:schemeClr>
                </a:solidFill>
                <a:latin typeface="思源黑体 CN Regular" panose="020B0500000000000000" pitchFamily="34" charset="-122"/>
                <a:ea typeface="思源黑体 CN Regular" panose="020B0500000000000000" pitchFamily="34" charset="-122"/>
              </a:defRPr>
            </a:lvl1pPr>
          </a:lstStyle>
          <a:p>
            <a:r>
              <a:rPr lang="zh-CN" altLang="en-US" sz="1050" dirty="0"/>
              <a:t>提交表单与资料</a:t>
            </a:r>
            <a:endParaRPr lang="zh-CN" altLang="en-US" sz="1050" dirty="0"/>
          </a:p>
        </p:txBody>
      </p:sp>
      <p:sp>
        <p:nvSpPr>
          <p:cNvPr id="13" name="文本框 12"/>
          <p:cNvSpPr txBox="1"/>
          <p:nvPr/>
        </p:nvSpPr>
        <p:spPr>
          <a:xfrm>
            <a:off x="-87926" y="3259169"/>
            <a:ext cx="993532" cy="414020"/>
          </a:xfrm>
          <a:prstGeom prst="rect">
            <a:avLst/>
          </a:prstGeom>
          <a:noFill/>
        </p:spPr>
        <p:txBody>
          <a:bodyPr wrap="square" rtlCol="0">
            <a:spAutoFit/>
          </a:bodyPr>
          <a:lstStyle>
            <a:defPPr>
              <a:defRPr lang="zh-CN"/>
            </a:defPPr>
            <a:lvl1pPr algn="r">
              <a:defRPr>
                <a:solidFill>
                  <a:schemeClr val="bg1">
                    <a:lumMod val="65000"/>
                  </a:schemeClr>
                </a:solidFill>
                <a:latin typeface="思源黑体 CN Regular" panose="020B0500000000000000" pitchFamily="34" charset="-122"/>
                <a:ea typeface="思源黑体 CN Regular" panose="020B0500000000000000" pitchFamily="34" charset="-122"/>
              </a:defRPr>
            </a:lvl1pPr>
          </a:lstStyle>
          <a:p>
            <a:r>
              <a:rPr lang="zh-CN" altLang="en-US" sz="1050" dirty="0"/>
              <a:t>审核</a:t>
            </a:r>
            <a:r>
              <a:rPr lang="en-US" altLang="zh-CN" sz="1050" dirty="0"/>
              <a:t>/</a:t>
            </a:r>
            <a:endParaRPr lang="en-US" altLang="zh-CN" sz="1050" dirty="0"/>
          </a:p>
          <a:p>
            <a:r>
              <a:rPr lang="zh-CN" altLang="en-US" sz="1050" dirty="0"/>
              <a:t>办理服务</a:t>
            </a:r>
            <a:endParaRPr lang="zh-CN" altLang="en-US" sz="1050" dirty="0"/>
          </a:p>
        </p:txBody>
      </p:sp>
      <p:sp>
        <p:nvSpPr>
          <p:cNvPr id="14" name="文本框 13"/>
          <p:cNvSpPr txBox="1"/>
          <p:nvPr/>
        </p:nvSpPr>
        <p:spPr>
          <a:xfrm>
            <a:off x="-87926" y="4351380"/>
            <a:ext cx="993532" cy="252730"/>
          </a:xfrm>
          <a:prstGeom prst="rect">
            <a:avLst/>
          </a:prstGeom>
          <a:noFill/>
        </p:spPr>
        <p:txBody>
          <a:bodyPr wrap="square" rtlCol="0">
            <a:spAutoFit/>
          </a:bodyPr>
          <a:lstStyle>
            <a:defPPr>
              <a:defRPr lang="zh-CN"/>
            </a:defPPr>
            <a:lvl1pPr algn="r">
              <a:defRPr>
                <a:solidFill>
                  <a:schemeClr val="bg1"/>
                </a:solidFill>
                <a:latin typeface="思源黑体 CN Medium" panose="020B0600000000000000" pitchFamily="34" charset="-122"/>
                <a:ea typeface="思源黑体 CN Medium" panose="020B0600000000000000" pitchFamily="34" charset="-122"/>
              </a:defRPr>
            </a:lvl1pPr>
          </a:lstStyle>
          <a:p>
            <a:r>
              <a:rPr lang="zh-CN" altLang="en-US" sz="1050" dirty="0"/>
              <a:t>服务跟踪</a:t>
            </a:r>
            <a:endParaRPr lang="zh-CN" altLang="en-US" sz="1050" dirty="0"/>
          </a:p>
        </p:txBody>
      </p:sp>
      <p:sp>
        <p:nvSpPr>
          <p:cNvPr id="17" name="文本框 16"/>
          <p:cNvSpPr txBox="1"/>
          <p:nvPr/>
        </p:nvSpPr>
        <p:spPr>
          <a:xfrm>
            <a:off x="5162552" y="878389"/>
            <a:ext cx="1556658" cy="276999"/>
          </a:xfrm>
          <a:prstGeom prst="rect">
            <a:avLst/>
          </a:prstGeom>
        </p:spPr>
        <p:txBody>
          <a:bodyPr vert="horz" lIns="68580" tIns="34290" rIns="68580" bIns="34290" rtlCol="0" anchor="ctr">
            <a:noAutofit/>
          </a:bodyPr>
          <a:lstStyle>
            <a:defPPr>
              <a:defRPr lang="zh-CN"/>
            </a:defPPr>
            <a:lvl1pPr>
              <a:lnSpc>
                <a:spcPct val="90000"/>
              </a:lnSpc>
              <a:spcBef>
                <a:spcPct val="0"/>
              </a:spcBef>
              <a:buNone/>
              <a:defRPr sz="2000">
                <a:solidFill>
                  <a:srgbClr val="1871F1"/>
                </a:solidFill>
                <a:latin typeface="思源黑体 CN Regular" panose="020B0500000000000000" pitchFamily="34" charset="-122"/>
                <a:ea typeface="思源黑体 CN Regular" panose="020B0500000000000000" pitchFamily="34" charset="-122"/>
                <a:cs typeface="+mj-cs"/>
              </a:defRPr>
            </a:lvl1pPr>
          </a:lstStyle>
          <a:p>
            <a:r>
              <a:rPr lang="zh-CN" altLang="en-US" sz="1500" dirty="0"/>
              <a:t>微信服务通知</a:t>
            </a:r>
            <a:endParaRPr lang="zh-CN" altLang="en-US" sz="1500" dirty="0"/>
          </a:p>
        </p:txBody>
      </p:sp>
      <p:sp>
        <p:nvSpPr>
          <p:cNvPr id="18" name="文本框 17"/>
          <p:cNvSpPr txBox="1"/>
          <p:nvPr/>
        </p:nvSpPr>
        <p:spPr>
          <a:xfrm>
            <a:off x="1458203" y="878389"/>
            <a:ext cx="993530" cy="276999"/>
          </a:xfrm>
          <a:prstGeom prst="rect">
            <a:avLst/>
          </a:prstGeom>
        </p:spPr>
        <p:txBody>
          <a:bodyPr vert="horz" lIns="68580" tIns="34290" rIns="68580" bIns="34290" rtlCol="0" anchor="ctr">
            <a:noAutofit/>
          </a:bodyPr>
          <a:lstStyle>
            <a:defPPr>
              <a:defRPr lang="zh-CN"/>
            </a:defPPr>
            <a:lvl1pPr>
              <a:lnSpc>
                <a:spcPct val="90000"/>
              </a:lnSpc>
              <a:spcBef>
                <a:spcPct val="0"/>
              </a:spcBef>
              <a:buNone/>
              <a:defRPr sz="2000">
                <a:solidFill>
                  <a:srgbClr val="1871F1"/>
                </a:solidFill>
                <a:latin typeface="思源黑体 CN Regular" panose="020B0500000000000000" pitchFamily="34" charset="-122"/>
                <a:ea typeface="思源黑体 CN Regular" panose="020B0500000000000000" pitchFamily="34" charset="-122"/>
                <a:cs typeface="+mj-cs"/>
              </a:defRPr>
            </a:lvl1pPr>
          </a:lstStyle>
          <a:p>
            <a:r>
              <a:rPr lang="zh-CN" altLang="en-US" sz="1500" dirty="0"/>
              <a:t>消息箱</a:t>
            </a:r>
            <a:endParaRPr lang="zh-CN" altLang="en-US" sz="1500" dirty="0"/>
          </a:p>
        </p:txBody>
      </p:sp>
      <p:sp>
        <p:nvSpPr>
          <p:cNvPr id="20" name="矩形 19"/>
          <p:cNvSpPr/>
          <p:nvPr/>
        </p:nvSpPr>
        <p:spPr>
          <a:xfrm>
            <a:off x="1458203" y="1562082"/>
            <a:ext cx="3048966" cy="64516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当任务的预约状态和业务状态发生变更时，平台将通过信息箱推送并记录变更信息。</a:t>
            </a:r>
            <a:endPar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22" name="矩形 21"/>
          <p:cNvSpPr/>
          <p:nvPr/>
        </p:nvSpPr>
        <p:spPr>
          <a:xfrm>
            <a:off x="5162552" y="1442379"/>
            <a:ext cx="3874626" cy="119888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当任务的预约状态和业务状态发生变更时，</a:t>
            </a:r>
            <a:r>
              <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平台</a:t>
            </a:r>
            <a:r>
              <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将通过微信通知和“广东税务微办税”推送变更信息给纳税人。</a:t>
            </a:r>
            <a:endParaRPr lang="en-US" altLang="zh-CN"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若未关注“广东税务微办税”，消息将会以“服务通知”的形式推送，每小时只能推送</a:t>
            </a:r>
            <a:r>
              <a:rPr lang="en-US" altLang="zh-CN"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5</a:t>
            </a:r>
            <a:r>
              <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条消息。</a:t>
            </a:r>
            <a:endPar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23" name="矩形 22"/>
          <p:cNvSpPr/>
          <p:nvPr/>
        </p:nvSpPr>
        <p:spPr>
          <a:xfrm>
            <a:off x="1458203" y="1132421"/>
            <a:ext cx="1100423" cy="275590"/>
          </a:xfrm>
          <a:prstGeom prst="rect">
            <a:avLst/>
          </a:prstGeom>
          <a:noFill/>
        </p:spPr>
        <p:txBody>
          <a:bodyPr wrap="square" rtlCol="0">
            <a:spAutoFit/>
          </a:bodyPr>
          <a:lstStyle/>
          <a:p>
            <a:r>
              <a:rPr lang="zh-CN" altLang="en-US" sz="1200" dirty="0">
                <a:latin typeface="阿里巴巴普惠体" panose="00020600040101010101" pitchFamily="18" charset="-122"/>
                <a:ea typeface="阿里巴巴普惠体" panose="00020600040101010101" pitchFamily="18" charset="-122"/>
                <a:cs typeface="阿里巴巴普惠体" panose="00020600040101010101" pitchFamily="18" charset="-122"/>
              </a:rPr>
              <a:t>记录服务通知</a:t>
            </a:r>
            <a:endParaRPr lang="zh-CN" altLang="en-US" sz="12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24" name="矩形 23"/>
          <p:cNvSpPr/>
          <p:nvPr/>
        </p:nvSpPr>
        <p:spPr>
          <a:xfrm>
            <a:off x="5162552" y="1136311"/>
            <a:ext cx="1100423" cy="275590"/>
          </a:xfrm>
          <a:prstGeom prst="rect">
            <a:avLst/>
          </a:prstGeom>
          <a:noFill/>
        </p:spPr>
        <p:txBody>
          <a:bodyPr wrap="square" rtlCol="0">
            <a:spAutoFit/>
          </a:bodyPr>
          <a:lstStyle/>
          <a:p>
            <a:r>
              <a:rPr lang="zh-CN" altLang="en-US" sz="1200" dirty="0">
                <a:latin typeface="阿里巴巴普惠体" panose="00020600040101010101" pitchFamily="18" charset="-122"/>
                <a:ea typeface="阿里巴巴普惠体" panose="00020600040101010101" pitchFamily="18" charset="-122"/>
                <a:cs typeface="阿里巴巴普惠体" panose="00020600040101010101" pitchFamily="18" charset="-122"/>
              </a:rPr>
              <a:t>推送服务通知</a:t>
            </a:r>
            <a:endParaRPr lang="zh-CN" altLang="en-US" sz="12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2" name="椭圆 1"/>
          <p:cNvSpPr/>
          <p:nvPr/>
        </p:nvSpPr>
        <p:spPr>
          <a:xfrm>
            <a:off x="1617733" y="3319670"/>
            <a:ext cx="2533210" cy="1567543"/>
          </a:xfrm>
          <a:prstGeom prst="ellipse">
            <a:avLst/>
          </a:prstGeom>
          <a:gradFill>
            <a:gsLst>
              <a:gs pos="100000">
                <a:srgbClr val="1D78FA">
                  <a:lumMod val="75000"/>
                </a:srgbClr>
              </a:gs>
              <a:gs pos="1000">
                <a:srgbClr val="1D78FA"/>
              </a:gs>
            </a:gsLst>
            <a:lin ang="2700000" scaled="1"/>
          </a:gradFill>
          <a:ln w="12700" cap="flat" cmpd="sng" algn="ctr">
            <a:noFill/>
            <a:prstDash val="solid"/>
            <a:miter lim="800000"/>
          </a:ln>
          <a:effectLst>
            <a:outerShdw blurRad="139700" dist="114300" dir="5400000" sx="90000" sy="9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kern="0">
              <a:solidFill>
                <a:prstClr val="white"/>
              </a:solidFill>
              <a:latin typeface="Roboto Regular"/>
              <a:ea typeface="思源黑体 CN Regular"/>
            </a:endParaRPr>
          </a:p>
        </p:txBody>
      </p:sp>
      <p:pic>
        <p:nvPicPr>
          <p:cNvPr id="21" name="图片 20"/>
          <p:cNvPicPr/>
          <p:nvPr/>
        </p:nvPicPr>
        <p:blipFill>
          <a:blip r:embed="rId1"/>
          <a:stretch>
            <a:fillRect/>
          </a:stretch>
        </p:blipFill>
        <p:spPr>
          <a:xfrm>
            <a:off x="1359854" y="2473987"/>
            <a:ext cx="3048966" cy="2055111"/>
          </a:xfrm>
          <a:prstGeom prst="rect">
            <a:avLst/>
          </a:prstGeom>
          <a:ln>
            <a:solidFill>
              <a:srgbClr val="1871F1"/>
            </a:solidFill>
          </a:ln>
          <a:effectLst>
            <a:outerShdw blurRad="304800" dist="139700" dir="5400000" algn="t" rotWithShape="0">
              <a:schemeClr val="tx1">
                <a:lumMod val="65000"/>
                <a:lumOff val="35000"/>
                <a:alpha val="40000"/>
              </a:schemeClr>
            </a:outerShdw>
          </a:effectLst>
        </p:spPr>
      </p:pic>
      <p:sp>
        <p:nvSpPr>
          <p:cNvPr id="25" name="椭圆 24"/>
          <p:cNvSpPr/>
          <p:nvPr/>
        </p:nvSpPr>
        <p:spPr>
          <a:xfrm>
            <a:off x="5549874" y="3519867"/>
            <a:ext cx="2135923" cy="1349828"/>
          </a:xfrm>
          <a:prstGeom prst="ellipse">
            <a:avLst/>
          </a:prstGeom>
          <a:gradFill>
            <a:gsLst>
              <a:gs pos="100000">
                <a:srgbClr val="1D78FA">
                  <a:lumMod val="75000"/>
                </a:srgbClr>
              </a:gs>
              <a:gs pos="1000">
                <a:srgbClr val="1D78FA"/>
              </a:gs>
            </a:gsLst>
            <a:lin ang="2700000" scaled="1"/>
          </a:gradFill>
          <a:ln w="12700" cap="flat" cmpd="sng" algn="ctr">
            <a:noFill/>
            <a:prstDash val="solid"/>
            <a:miter lim="800000"/>
          </a:ln>
          <a:effectLst>
            <a:outerShdw blurRad="254000" dist="38100" sx="98000" sy="98000" algn="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kern="0">
              <a:solidFill>
                <a:prstClr val="white"/>
              </a:solidFill>
              <a:latin typeface="Roboto Regular"/>
              <a:ea typeface="思源黑体 CN Regular"/>
            </a:endParaRPr>
          </a:p>
        </p:txBody>
      </p:sp>
      <p:sp>
        <p:nvSpPr>
          <p:cNvPr id="27" name="文本框 26"/>
          <p:cNvSpPr txBox="1"/>
          <p:nvPr/>
        </p:nvSpPr>
        <p:spPr>
          <a:xfrm>
            <a:off x="1289534" y="390856"/>
            <a:ext cx="1442781" cy="460375"/>
          </a:xfrm>
          <a:prstGeom prst="rect">
            <a:avLst/>
          </a:prstGeom>
          <a:noFill/>
        </p:spPr>
        <p:txBody>
          <a:bodyPr wrap="square" rtlCol="0">
            <a:spAutoFit/>
          </a:bodyPr>
          <a:lstStyle/>
          <a:p>
            <a:r>
              <a:rPr lang="zh-CN" altLang="en-US" sz="2400" dirty="0">
                <a:solidFill>
                  <a:schemeClr val="tx1">
                    <a:lumMod val="75000"/>
                    <a:lumOff val="2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rPr>
              <a:t>服务跟踪</a:t>
            </a:r>
            <a:endParaRPr lang="zh-CN" altLang="en-US" sz="2400" dirty="0">
              <a:solidFill>
                <a:schemeClr val="tx1">
                  <a:lumMod val="75000"/>
                  <a:lumOff val="2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endParaRPr>
          </a:p>
        </p:txBody>
      </p:sp>
      <p:pic>
        <p:nvPicPr>
          <p:cNvPr id="28" name="图片 27"/>
          <p:cNvPicPr>
            <a:picLocks noChangeAspect="1"/>
          </p:cNvPicPr>
          <p:nvPr/>
        </p:nvPicPr>
        <p:blipFill>
          <a:blip r:embed="rId2"/>
          <a:stretch>
            <a:fillRect/>
          </a:stretch>
        </p:blipFill>
        <p:spPr>
          <a:xfrm>
            <a:off x="5807752" y="2639172"/>
            <a:ext cx="1091712" cy="2272378"/>
          </a:xfrm>
          <a:prstGeom prst="rect">
            <a:avLst/>
          </a:prstGeom>
          <a:ln>
            <a:solidFill>
              <a:srgbClr val="1871F1"/>
            </a:solidFill>
          </a:ln>
          <a:effectLst>
            <a:outerShdw blurRad="304800" dist="139700" dir="5400000" algn="t" rotWithShape="0">
              <a:schemeClr val="tx1">
                <a:lumMod val="65000"/>
                <a:lumOff val="35000"/>
                <a:alpha val="40000"/>
              </a:schemeClr>
            </a:outerShdw>
          </a:effectLst>
        </p:spPr>
      </p:pic>
      <p:pic>
        <p:nvPicPr>
          <p:cNvPr id="26" name="图片 25"/>
          <p:cNvPicPr>
            <a:picLocks noChangeAspect="1"/>
          </p:cNvPicPr>
          <p:nvPr/>
        </p:nvPicPr>
        <p:blipFill rotWithShape="1">
          <a:blip r:embed="rId3" cstate="print">
            <a:extLst>
              <a:ext uri="{28A0092B-C50C-407E-A947-70E740481C1C}">
                <a14:useLocalDpi xmlns:a14="http://schemas.microsoft.com/office/drawing/2010/main" val="0"/>
              </a:ext>
            </a:extLst>
          </a:blip>
          <a:srcRect t="-290" b="40211"/>
          <a:stretch>
            <a:fillRect/>
          </a:stretch>
        </p:blipFill>
        <p:spPr>
          <a:xfrm>
            <a:off x="7140367" y="2639172"/>
            <a:ext cx="1415906" cy="2272378"/>
          </a:xfrm>
          <a:prstGeom prst="rect">
            <a:avLst/>
          </a:prstGeom>
          <a:ln>
            <a:solidFill>
              <a:srgbClr val="1871F1"/>
            </a:solidFill>
          </a:ln>
          <a:effectLst>
            <a:outerShdw blurRad="304800" dist="139700" dir="5400000" algn="t" rotWithShape="0">
              <a:schemeClr val="tx1">
                <a:lumMod val="65000"/>
                <a:lumOff val="35000"/>
                <a:alpha val="40000"/>
              </a:scheme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sp>
        <p:nvSpPr>
          <p:cNvPr id="24" name="任意多边形 23"/>
          <p:cNvSpPr/>
          <p:nvPr/>
        </p:nvSpPr>
        <p:spPr>
          <a:xfrm>
            <a:off x="-89125" y="-427943"/>
            <a:ext cx="2128342" cy="6001429"/>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789" h="8001905">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文本框 15"/>
          <p:cNvSpPr txBox="1"/>
          <p:nvPr/>
        </p:nvSpPr>
        <p:spPr>
          <a:xfrm>
            <a:off x="2891790" y="1569085"/>
            <a:ext cx="4267835" cy="1176020"/>
          </a:xfrm>
          <a:prstGeom prst="rect">
            <a:avLst/>
          </a:prstGeom>
          <a:noFill/>
        </p:spPr>
        <p:txBody>
          <a:bodyPr wrap="square" lIns="68580" tIns="34290" rIns="68580" bIns="34290" rtlCol="0">
            <a:spAutoFit/>
          </a:bodyPr>
          <a:lstStyle/>
          <a:p>
            <a:r>
              <a:rPr lang="zh-CN" altLang="en-US" sz="7200" dirty="0">
                <a:solidFill>
                  <a:srgbClr val="0070C0"/>
                </a:solidFill>
                <a:latin typeface="Impact" panose="020B0806030902050204" pitchFamily="34" charset="0"/>
              </a:rPr>
              <a:t>业务案例</a:t>
            </a:r>
            <a:endParaRPr lang="zh-CN" altLang="en-US" sz="7200" dirty="0">
              <a:solidFill>
                <a:srgbClr val="0070C0"/>
              </a:solidFill>
              <a:latin typeface="Impact" panose="020B0806030902050204" pitchFamily="34" charset="0"/>
            </a:endParaRPr>
          </a:p>
        </p:txBody>
      </p:sp>
      <p:grpSp>
        <p:nvGrpSpPr>
          <p:cNvPr id="19" name="组合 18"/>
          <p:cNvGrpSpPr/>
          <p:nvPr/>
        </p:nvGrpSpPr>
        <p:grpSpPr>
          <a:xfrm>
            <a:off x="1786271" y="1916023"/>
            <a:ext cx="505891" cy="433796"/>
            <a:chOff x="3546346" y="2339026"/>
            <a:chExt cx="897787" cy="769842"/>
          </a:xfrm>
          <a:solidFill>
            <a:srgbClr val="0070C0"/>
          </a:solidFill>
        </p:grpSpPr>
        <p:sp>
          <p:nvSpPr>
            <p:cNvPr id="2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2"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3"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08635" y="582295"/>
            <a:ext cx="8347710" cy="4092575"/>
          </a:xfrm>
          <a:prstGeom prst="rect">
            <a:avLst/>
          </a:prstGeom>
          <a:noFill/>
        </p:spPr>
        <p:txBody>
          <a:bodyPr wrap="square" rtlCol="0">
            <a:spAutoFit/>
          </a:bodyPr>
          <a:p>
            <a:pPr algn="l"/>
            <a:r>
              <a:rPr lang="zh-CN" altLang="en-US" sz="2000" b="1"/>
              <a:t>一、注销</a:t>
            </a:r>
            <a:endParaRPr lang="zh-CN" altLang="en-US" sz="2000" b="1"/>
          </a:p>
          <a:p>
            <a:pPr algn="l"/>
            <a:endParaRPr lang="zh-CN" altLang="en-US" sz="2000"/>
          </a:p>
          <a:p>
            <a:pPr algn="l"/>
            <a:r>
              <a:rPr lang="zh-CN" altLang="en-US" sz="2000" b="1">
                <a:solidFill>
                  <a:srgbClr val="FF0000"/>
                </a:solidFill>
              </a:rPr>
              <a:t>以前：</a:t>
            </a:r>
            <a:r>
              <a:rPr lang="zh-CN" altLang="en-US" sz="2000"/>
              <a:t>没有远程可视化办税之前，纳税人通过电子税务局发起“</a:t>
            </a:r>
            <a:r>
              <a:rPr lang="zh-CN" altLang="en-US" sz="2000" b="1"/>
              <a:t>注销登记综合办理</a:t>
            </a:r>
            <a:r>
              <a:rPr lang="zh-CN" altLang="en-US" sz="2000"/>
              <a:t>”，但系统提示当期应申报税费未申报，不予受理。纳税人需要到大厅取得报表，填写后通过上门申报之后再可以顺利注销。</a:t>
            </a:r>
            <a:endParaRPr lang="zh-CN" altLang="en-US" sz="2000"/>
          </a:p>
          <a:p>
            <a:pPr algn="l"/>
            <a:endParaRPr lang="zh-CN" altLang="en-US" sz="2000"/>
          </a:p>
          <a:p>
            <a:pPr algn="l"/>
            <a:endParaRPr lang="zh-CN" altLang="en-US" sz="2000"/>
          </a:p>
          <a:p>
            <a:pPr algn="l"/>
            <a:endParaRPr lang="zh-CN" altLang="en-US" sz="2000"/>
          </a:p>
          <a:p>
            <a:pPr algn="l"/>
            <a:r>
              <a:rPr lang="zh-CN" altLang="en-US" sz="2000" b="1">
                <a:solidFill>
                  <a:srgbClr val="FF0000"/>
                </a:solidFill>
              </a:rPr>
              <a:t>现在：</a:t>
            </a:r>
            <a:r>
              <a:rPr lang="zh-CN" altLang="en-US" sz="2000"/>
              <a:t>开通远程可视化办税之后，纳税人可以通过广东税务局——纳税服务——资料下载——表证单书下载功能获取电子表格，在自己办公场所打印表格并拍照上传到“广东税务智能导办平台”，通过远程办结申报业务之后，再次登录广东省电子税务局操作“注销登记综合办理”就可以顺利办理注销业务了。</a:t>
            </a:r>
            <a:endParaRPr lang="zh-CN" altLang="en-US"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08635" y="582295"/>
            <a:ext cx="8347710" cy="2861310"/>
          </a:xfrm>
          <a:prstGeom prst="rect">
            <a:avLst/>
          </a:prstGeom>
          <a:noFill/>
        </p:spPr>
        <p:txBody>
          <a:bodyPr wrap="square" rtlCol="0">
            <a:spAutoFit/>
          </a:bodyPr>
          <a:p>
            <a:pPr algn="l"/>
            <a:r>
              <a:rPr lang="zh-CN" altLang="en-US" sz="2000" b="1"/>
              <a:t>二、</a:t>
            </a:r>
            <a:r>
              <a:rPr lang="zh-CN" altLang="en-US" sz="2000" b="1">
                <a:solidFill>
                  <a:schemeClr val="tx1"/>
                </a:solidFill>
              </a:rPr>
              <a:t>非正常户申报</a:t>
            </a:r>
            <a:endParaRPr lang="zh-CN" altLang="en-US" sz="2000" b="1">
              <a:solidFill>
                <a:schemeClr val="tx1"/>
              </a:solidFill>
            </a:endParaRPr>
          </a:p>
          <a:p>
            <a:pPr algn="l"/>
            <a:endParaRPr lang="zh-CN" altLang="en-US" sz="2000" b="1">
              <a:solidFill>
                <a:srgbClr val="FF0000"/>
              </a:solidFill>
            </a:endParaRPr>
          </a:p>
          <a:p>
            <a:pPr algn="l"/>
            <a:r>
              <a:rPr lang="zh-CN" altLang="en-US" sz="2000" b="1">
                <a:solidFill>
                  <a:srgbClr val="FF0000"/>
                </a:solidFill>
              </a:rPr>
              <a:t>以前：</a:t>
            </a:r>
            <a:r>
              <a:rPr lang="zh-CN" altLang="en-US" sz="2000">
                <a:sym typeface="+mn-ea"/>
              </a:rPr>
              <a:t>企业被认定非正常户后，无法正常登录广东省电子税务局办理申报纳税事务。没有远程可视化办税之前，纳税人需要处理违法行为并进行门前申报。</a:t>
            </a:r>
            <a:endParaRPr lang="zh-CN" altLang="en-US" sz="2000"/>
          </a:p>
          <a:p>
            <a:pPr algn="l"/>
            <a:endParaRPr lang="zh-CN" altLang="en-US" sz="2000"/>
          </a:p>
          <a:p>
            <a:pPr algn="l"/>
            <a:r>
              <a:rPr lang="zh-CN" altLang="en-US" sz="2000" b="1">
                <a:solidFill>
                  <a:srgbClr val="FF0000"/>
                </a:solidFill>
              </a:rPr>
              <a:t>现在：</a:t>
            </a:r>
            <a:r>
              <a:rPr lang="zh-CN" altLang="en-US" sz="2000">
                <a:sym typeface="+mn-ea"/>
              </a:rPr>
              <a:t>现在纳税人可以通过远程可视化办税渠道实现非接触式申报并处理违法行为。</a:t>
            </a:r>
            <a:endParaRPr lang="zh-CN" altLang="en-US" sz="2000">
              <a:solidFill>
                <a:schemeClr val="tx1"/>
              </a:solidFill>
            </a:endParaRPr>
          </a:p>
          <a:p>
            <a:pPr algn="l"/>
            <a:endParaRPr lang="zh-CN" altLang="en-US" sz="200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08635" y="582295"/>
            <a:ext cx="8347710" cy="3476625"/>
          </a:xfrm>
          <a:prstGeom prst="rect">
            <a:avLst/>
          </a:prstGeom>
          <a:noFill/>
        </p:spPr>
        <p:txBody>
          <a:bodyPr wrap="square" rtlCol="0">
            <a:spAutoFit/>
          </a:bodyPr>
          <a:p>
            <a:pPr algn="l"/>
            <a:r>
              <a:rPr lang="zh-CN" altLang="en-US" sz="2000" b="1"/>
              <a:t>三、</a:t>
            </a:r>
            <a:r>
              <a:rPr lang="zh-CN" altLang="en-US" sz="2000" b="1">
                <a:solidFill>
                  <a:schemeClr val="tx1"/>
                </a:solidFill>
              </a:rPr>
              <a:t>获取密码（扣缴客户端）</a:t>
            </a:r>
            <a:endParaRPr lang="zh-CN" altLang="en-US" sz="2000" b="1">
              <a:solidFill>
                <a:schemeClr val="tx1"/>
              </a:solidFill>
            </a:endParaRPr>
          </a:p>
          <a:p>
            <a:pPr algn="l"/>
            <a:endParaRPr lang="zh-CN" altLang="en-US" sz="2000" b="1">
              <a:solidFill>
                <a:srgbClr val="FF0000"/>
              </a:solidFill>
              <a:sym typeface="+mn-ea"/>
            </a:endParaRPr>
          </a:p>
          <a:p>
            <a:pPr algn="l"/>
            <a:r>
              <a:rPr lang="zh-CN" altLang="en-US" sz="2000" b="1">
                <a:solidFill>
                  <a:srgbClr val="FF0000"/>
                </a:solidFill>
                <a:sym typeface="+mn-ea"/>
              </a:rPr>
              <a:t>以前：</a:t>
            </a:r>
            <a:r>
              <a:rPr lang="zh-CN" altLang="en-US" sz="2000">
                <a:solidFill>
                  <a:schemeClr val="tx1"/>
                </a:solidFill>
              </a:rPr>
              <a:t>没有远程可视化办税之前，纳税人需要前来大厅出示营业执照及身份证，填写“个税代扣代缴密码发放登记表”申请获取。</a:t>
            </a:r>
            <a:endParaRPr lang="zh-CN" altLang="en-US" sz="2000">
              <a:solidFill>
                <a:schemeClr val="tx1"/>
              </a:solidFill>
            </a:endParaRPr>
          </a:p>
          <a:p>
            <a:pPr algn="l"/>
            <a:endParaRPr lang="zh-CN" altLang="en-US" sz="2000">
              <a:solidFill>
                <a:schemeClr val="tx1"/>
              </a:solidFill>
            </a:endParaRPr>
          </a:p>
          <a:p>
            <a:pPr algn="l"/>
            <a:endParaRPr lang="zh-CN" altLang="en-US" sz="2000" b="1">
              <a:solidFill>
                <a:srgbClr val="FF0000"/>
              </a:solidFill>
              <a:sym typeface="+mn-ea"/>
            </a:endParaRPr>
          </a:p>
          <a:p>
            <a:pPr algn="l"/>
            <a:r>
              <a:rPr lang="zh-CN" altLang="en-US" sz="2000" b="1">
                <a:solidFill>
                  <a:srgbClr val="FF0000"/>
                </a:solidFill>
                <a:sym typeface="+mn-ea"/>
              </a:rPr>
              <a:t>现在：</a:t>
            </a:r>
            <a:r>
              <a:rPr lang="zh-CN" altLang="en-US" sz="2000">
                <a:solidFill>
                  <a:schemeClr val="tx1"/>
                </a:solidFill>
              </a:rPr>
              <a:t>纳税人只需要实名进入“广东税务智能导办平台”，并用企业身份申请，那么只需要在网上下载好申请表打印填写拍照上传，便可以简单获取个税密码。</a:t>
            </a:r>
            <a:endParaRPr lang="zh-CN" altLang="en-US" sz="2000">
              <a:solidFill>
                <a:schemeClr val="tx1"/>
              </a:solidFill>
            </a:endParaRPr>
          </a:p>
          <a:p>
            <a:pPr algn="l"/>
            <a:endParaRPr lang="zh-CN" altLang="en-US" sz="2000"/>
          </a:p>
          <a:p>
            <a:pPr algn="l"/>
            <a:endParaRPr lang="zh-CN" altLang="en-US" sz="200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08635" y="582295"/>
            <a:ext cx="8347710" cy="3169285"/>
          </a:xfrm>
          <a:prstGeom prst="rect">
            <a:avLst/>
          </a:prstGeom>
          <a:noFill/>
        </p:spPr>
        <p:txBody>
          <a:bodyPr wrap="square" rtlCol="0">
            <a:spAutoFit/>
          </a:bodyPr>
          <a:p>
            <a:pPr algn="l"/>
            <a:r>
              <a:rPr lang="zh-CN" altLang="en-US" sz="2000" b="1"/>
              <a:t>四、业务操作指引</a:t>
            </a:r>
            <a:endParaRPr lang="zh-CN" altLang="en-US" sz="2000" b="1">
              <a:solidFill>
                <a:schemeClr val="tx1"/>
              </a:solidFill>
            </a:endParaRPr>
          </a:p>
          <a:p>
            <a:pPr algn="l"/>
            <a:endParaRPr lang="zh-CN" altLang="en-US" sz="2000" b="1">
              <a:solidFill>
                <a:srgbClr val="FF0000"/>
              </a:solidFill>
              <a:sym typeface="+mn-ea"/>
            </a:endParaRPr>
          </a:p>
          <a:p>
            <a:pPr algn="l"/>
            <a:r>
              <a:rPr lang="zh-CN" altLang="en-US" sz="2000">
                <a:solidFill>
                  <a:schemeClr val="tx1">
                    <a:lumMod val="75000"/>
                    <a:lumOff val="25000"/>
                  </a:schemeClr>
                </a:solidFill>
                <a:hlinkClick r:id="rId1" action="ppaction://hlinkfile">
                  <a:extLst>
                    <a:ext uri="{DAF060AB-1E55-43B9-8AAB-6FB025537F2F}">
                      <wpsdc:hlinkClr xmlns:wpsdc="http://www.wps.cn/officeDocument/2017/drawingmlCustomData" val="000000"/>
                      <wpsdc:folHlinkClr xmlns:wpsdc="http://www.wps.cn/officeDocument/2017/drawingmlCustomData" val="0070C0"/>
                      <wpsdc:hlinkUnderline xmlns:wpsdc="http://www.wps.cn/officeDocument/2017/drawingmlCustomData" val="1"/>
                    </a:ext>
                  </a:extLst>
                </a:hlinkClick>
              </a:rPr>
              <a:t>（一）V</a:t>
            </a:r>
            <a:r>
              <a:rPr lang="en-US" altLang="zh-CN" sz="2000">
                <a:solidFill>
                  <a:schemeClr val="tx1">
                    <a:lumMod val="75000"/>
                    <a:lumOff val="25000"/>
                  </a:schemeClr>
                </a:solidFill>
                <a:hlinkClick r:id="rId1" action="ppaction://hlinkfile">
                  <a:extLst>
                    <a:ext uri="{DAF060AB-1E55-43B9-8AAB-6FB025537F2F}">
                      <wpsdc:hlinkClr xmlns:wpsdc="http://www.wps.cn/officeDocument/2017/drawingmlCustomData" val="000000"/>
                      <wpsdc:folHlinkClr xmlns:wpsdc="http://www.wps.cn/officeDocument/2017/drawingmlCustomData" val="0070C0"/>
                      <wpsdc:hlinkUnderline xmlns:wpsdc="http://www.wps.cn/officeDocument/2017/drawingmlCustomData" val="1"/>
                    </a:ext>
                  </a:extLst>
                </a:hlinkClick>
              </a:rPr>
              <a:t>-</a:t>
            </a:r>
            <a:r>
              <a:rPr lang="zh-CN" altLang="en-US" sz="2000">
                <a:solidFill>
                  <a:schemeClr val="tx1">
                    <a:lumMod val="75000"/>
                    <a:lumOff val="25000"/>
                  </a:schemeClr>
                </a:solidFill>
                <a:hlinkClick r:id="rId1" action="ppaction://hlinkfile">
                  <a:extLst>
                    <a:ext uri="{DAF060AB-1E55-43B9-8AAB-6FB025537F2F}">
                      <wpsdc:hlinkClr xmlns:wpsdc="http://www.wps.cn/officeDocument/2017/drawingmlCustomData" val="000000"/>
                      <wpsdc:folHlinkClr xmlns:wpsdc="http://www.wps.cn/officeDocument/2017/drawingmlCustomData" val="0070C0"/>
                      <wpsdc:hlinkUnderline xmlns:wpsdc="http://www.wps.cn/officeDocument/2017/drawingmlCustomData" val="1"/>
                    </a:ext>
                  </a:extLst>
                </a:hlinkClick>
              </a:rPr>
              <a:t>T</a:t>
            </a:r>
            <a:r>
              <a:rPr lang="en-US" altLang="zh-CN" sz="2000">
                <a:solidFill>
                  <a:schemeClr val="tx1">
                    <a:lumMod val="75000"/>
                    <a:lumOff val="25000"/>
                  </a:schemeClr>
                </a:solidFill>
                <a:hlinkClick r:id="rId1" action="ppaction://hlinkfile">
                  <a:extLst>
                    <a:ext uri="{DAF060AB-1E55-43B9-8AAB-6FB025537F2F}">
                      <wpsdc:hlinkClr xmlns:wpsdc="http://www.wps.cn/officeDocument/2017/drawingmlCustomData" val="000000"/>
                      <wpsdc:folHlinkClr xmlns:wpsdc="http://www.wps.cn/officeDocument/2017/drawingmlCustomData" val="0070C0"/>
                      <wpsdc:hlinkUnderline xmlns:wpsdc="http://www.wps.cn/officeDocument/2017/drawingmlCustomData" val="1"/>
                    </a:ext>
                  </a:extLst>
                </a:hlinkClick>
              </a:rPr>
              <a:t>ax</a:t>
            </a:r>
            <a:r>
              <a:rPr lang="zh-CN" altLang="en-US" sz="2000">
                <a:solidFill>
                  <a:schemeClr val="tx1">
                    <a:lumMod val="75000"/>
                    <a:lumOff val="25000"/>
                  </a:schemeClr>
                </a:solidFill>
                <a:hlinkClick r:id="rId1" action="ppaction://hlinkfile">
                  <a:extLst>
                    <a:ext uri="{DAF060AB-1E55-43B9-8AAB-6FB025537F2F}">
                      <wpsdc:hlinkClr xmlns:wpsdc="http://www.wps.cn/officeDocument/2017/drawingmlCustomData" val="000000"/>
                      <wpsdc:folHlinkClr xmlns:wpsdc="http://www.wps.cn/officeDocument/2017/drawingmlCustomData" val="0070C0"/>
                      <wpsdc:hlinkUnderline xmlns:wpsdc="http://www.wps.cn/officeDocument/2017/drawingmlCustomData" val="1"/>
                    </a:ext>
                  </a:extLst>
                </a:hlinkClick>
              </a:rPr>
              <a:t>城乡居民操作指引</a:t>
            </a:r>
            <a:endParaRPr lang="zh-CN" altLang="en-US" sz="2000">
              <a:solidFill>
                <a:schemeClr val="tx1">
                  <a:lumMod val="75000"/>
                  <a:lumOff val="25000"/>
                </a:schemeClr>
              </a:solidFill>
              <a:hlinkClick r:id="rId1" action="ppaction://hlinkfile">
                <a:extLst>
                  <a:ext uri="{DAF060AB-1E55-43B9-8AAB-6FB025537F2F}">
                    <wpsdc:hlinkClr xmlns:wpsdc="http://www.wps.cn/officeDocument/2017/drawingmlCustomData" val="000000"/>
                    <wpsdc:folHlinkClr xmlns:wpsdc="http://www.wps.cn/officeDocument/2017/drawingmlCustomData" val="0070C0"/>
                    <wpsdc:hlinkUnderline xmlns:wpsdc="http://www.wps.cn/officeDocument/2017/drawingmlCustomData" val="1"/>
                  </a:ext>
                </a:extLst>
              </a:hlinkClick>
            </a:endParaRPr>
          </a:p>
          <a:p>
            <a:pPr algn="l"/>
            <a:endParaRPr lang="zh-CN" altLang="en-US" sz="2000">
              <a:solidFill>
                <a:schemeClr val="tx1">
                  <a:lumMod val="75000"/>
                  <a:lumOff val="25000"/>
                </a:schemeClr>
              </a:solidFill>
              <a:hlinkClick r:id="rId1" action="ppaction://hlinkfile">
                <a:extLst>
                  <a:ext uri="{DAF060AB-1E55-43B9-8AAB-6FB025537F2F}">
                    <wpsdc:hlinkClr xmlns:wpsdc="http://www.wps.cn/officeDocument/2017/drawingmlCustomData" val="000000"/>
                    <wpsdc:folHlinkClr xmlns:wpsdc="http://www.wps.cn/officeDocument/2017/drawingmlCustomData" val="0070C0"/>
                    <wpsdc:hlinkUnderline xmlns:wpsdc="http://www.wps.cn/officeDocument/2017/drawingmlCustomData" val="1"/>
                  </a:ext>
                </a:extLst>
              </a:hlinkClick>
            </a:endParaRPr>
          </a:p>
          <a:p>
            <a:pPr algn="l"/>
            <a:r>
              <a:rPr lang="zh-CN" altLang="en-US" sz="2000">
                <a:solidFill>
                  <a:schemeClr val="tx1">
                    <a:lumMod val="75000"/>
                    <a:lumOff val="25000"/>
                  </a:schemeClr>
                </a:solidFill>
                <a:hlinkClick r:id="rId1" action="ppaction://hlinkfile">
                  <a:extLst>
                    <a:ext uri="{DAF060AB-1E55-43B9-8AAB-6FB025537F2F}">
                      <wpsdc:hlinkClr xmlns:wpsdc="http://www.wps.cn/officeDocument/2017/drawingmlCustomData" val="000000"/>
                      <wpsdc:folHlinkClr xmlns:wpsdc="http://www.wps.cn/officeDocument/2017/drawingmlCustomData" val="0070C0"/>
                      <wpsdc:hlinkUnderline xmlns:wpsdc="http://www.wps.cn/officeDocument/2017/drawingmlCustomData" val="1"/>
                    </a:ext>
                  </a:extLst>
                </a:hlinkClick>
              </a:rPr>
              <a:t>（二）V-Tax契税操作指引</a:t>
            </a:r>
            <a:endParaRPr lang="zh-CN" altLang="en-US" sz="2000">
              <a:solidFill>
                <a:schemeClr val="tx1">
                  <a:lumMod val="75000"/>
                  <a:lumOff val="25000"/>
                </a:schemeClr>
              </a:solidFill>
              <a:hlinkClick r:id="rId1" action="ppaction://hlinkfile">
                <a:extLst>
                  <a:ext uri="{DAF060AB-1E55-43B9-8AAB-6FB025537F2F}">
                    <wpsdc:hlinkClr xmlns:wpsdc="http://www.wps.cn/officeDocument/2017/drawingmlCustomData" val="000000"/>
                    <wpsdc:folHlinkClr xmlns:wpsdc="http://www.wps.cn/officeDocument/2017/drawingmlCustomData" val="0070C0"/>
                    <wpsdc:hlinkUnderline xmlns:wpsdc="http://www.wps.cn/officeDocument/2017/drawingmlCustomData" val="1"/>
                  </a:ext>
                </a:extLst>
              </a:hlinkClick>
            </a:endParaRPr>
          </a:p>
          <a:p>
            <a:pPr algn="l"/>
            <a:endParaRPr lang="zh-CN" altLang="en-US" sz="2000">
              <a:solidFill>
                <a:schemeClr val="tx1">
                  <a:lumMod val="75000"/>
                  <a:lumOff val="25000"/>
                </a:schemeClr>
              </a:solidFill>
              <a:hlinkClick r:id="rId1" action="ppaction://hlinkfile">
                <a:extLst>
                  <a:ext uri="{DAF060AB-1E55-43B9-8AAB-6FB025537F2F}">
                    <wpsdc:hlinkClr xmlns:wpsdc="http://www.wps.cn/officeDocument/2017/drawingmlCustomData" val="000000"/>
                    <wpsdc:folHlinkClr xmlns:wpsdc="http://www.wps.cn/officeDocument/2017/drawingmlCustomData" val="0070C0"/>
                    <wpsdc:hlinkUnderline xmlns:wpsdc="http://www.wps.cn/officeDocument/2017/drawingmlCustomData" val="1"/>
                  </a:ext>
                </a:extLst>
              </a:hlinkClick>
            </a:endParaRPr>
          </a:p>
          <a:p>
            <a:pPr algn="l"/>
            <a:r>
              <a:rPr lang="zh-CN" altLang="en-US" sz="2000">
                <a:solidFill>
                  <a:schemeClr val="tx1">
                    <a:lumMod val="75000"/>
                    <a:lumOff val="25000"/>
                  </a:schemeClr>
                </a:solidFill>
                <a:hlinkClick r:id="rId1" action="ppaction://hlinkfile">
                  <a:extLst>
                    <a:ext uri="{DAF060AB-1E55-43B9-8AAB-6FB025537F2F}">
                      <wpsdc:hlinkClr xmlns:wpsdc="http://www.wps.cn/officeDocument/2017/drawingmlCustomData" val="000000"/>
                      <wpsdc:folHlinkClr xmlns:wpsdc="http://www.wps.cn/officeDocument/2017/drawingmlCustomData" val="0070C0"/>
                      <wpsdc:hlinkUnderline xmlns:wpsdc="http://www.wps.cn/officeDocument/2017/drawingmlCustomData" val="1"/>
                    </a:ext>
                  </a:extLst>
                </a:hlinkClick>
              </a:rPr>
              <a:t>（三）V-Tax异地续保业务操作指引</a:t>
            </a:r>
            <a:endParaRPr lang="zh-CN" altLang="en-US" sz="2000">
              <a:solidFill>
                <a:schemeClr val="tx1">
                  <a:lumMod val="75000"/>
                  <a:lumOff val="25000"/>
                </a:schemeClr>
              </a:solidFill>
              <a:hlinkClick r:id="rId1" action="ppaction://hlinkfile">
                <a:extLst>
                  <a:ext uri="{DAF060AB-1E55-43B9-8AAB-6FB025537F2F}">
                    <wpsdc:hlinkClr xmlns:wpsdc="http://www.wps.cn/officeDocument/2017/drawingmlCustomData" val="000000"/>
                    <wpsdc:folHlinkClr xmlns:wpsdc="http://www.wps.cn/officeDocument/2017/drawingmlCustomData" val="0070C0"/>
                    <wpsdc:hlinkUnderline xmlns:wpsdc="http://www.wps.cn/officeDocument/2017/drawingmlCustomData" val="1"/>
                  </a:ext>
                </a:extLst>
              </a:hlinkClick>
            </a:endParaRPr>
          </a:p>
          <a:p>
            <a:pPr algn="l"/>
            <a:endParaRPr lang="zh-CN" altLang="en-US" sz="2000">
              <a:solidFill>
                <a:schemeClr val="tx1">
                  <a:lumMod val="75000"/>
                  <a:lumOff val="25000"/>
                </a:schemeClr>
              </a:solidFill>
              <a:hlinkClick r:id="rId1" action="ppaction://hlinkfile">
                <a:extLst>
                  <a:ext uri="{DAF060AB-1E55-43B9-8AAB-6FB025537F2F}">
                    <wpsdc:hlinkClr xmlns:wpsdc="http://www.wps.cn/officeDocument/2017/drawingmlCustomData" val="000000"/>
                    <wpsdc:folHlinkClr xmlns:wpsdc="http://www.wps.cn/officeDocument/2017/drawingmlCustomData" val="0070C0"/>
                    <wpsdc:hlinkUnderline xmlns:wpsdc="http://www.wps.cn/officeDocument/2017/drawingmlCustomData" val="1"/>
                  </a:ext>
                </a:extLst>
              </a:hlinkClick>
            </a:endParaRPr>
          </a:p>
          <a:p>
            <a:pPr algn="l"/>
            <a:r>
              <a:rPr lang="zh-CN" altLang="en-US" sz="2000">
                <a:solidFill>
                  <a:schemeClr val="tx1">
                    <a:lumMod val="75000"/>
                    <a:lumOff val="25000"/>
                  </a:schemeClr>
                </a:solidFill>
                <a:hlinkClick r:id="rId1" action="ppaction://hlinkfile">
                  <a:extLst>
                    <a:ext uri="{DAF060AB-1E55-43B9-8AAB-6FB025537F2F}">
                      <wpsdc:hlinkClr xmlns:wpsdc="http://www.wps.cn/officeDocument/2017/drawingmlCustomData" val="000000"/>
                      <wpsdc:folHlinkClr xmlns:wpsdc="http://www.wps.cn/officeDocument/2017/drawingmlCustomData" val="0070C0"/>
                      <wpsdc:hlinkUnderline xmlns:wpsdc="http://www.wps.cn/officeDocument/2017/drawingmlCustomData" val="1"/>
                    </a:ext>
                  </a:extLst>
                </a:hlinkClick>
              </a:rPr>
              <a:t>（四）V</a:t>
            </a:r>
            <a:r>
              <a:rPr lang="en-US" altLang="zh-CN" sz="2000">
                <a:solidFill>
                  <a:schemeClr val="tx1">
                    <a:lumMod val="75000"/>
                    <a:lumOff val="25000"/>
                  </a:schemeClr>
                </a:solidFill>
                <a:hlinkClick r:id="rId1" action="ppaction://hlinkfile">
                  <a:extLst>
                    <a:ext uri="{DAF060AB-1E55-43B9-8AAB-6FB025537F2F}">
                      <wpsdc:hlinkClr xmlns:wpsdc="http://www.wps.cn/officeDocument/2017/drawingmlCustomData" val="000000"/>
                      <wpsdc:folHlinkClr xmlns:wpsdc="http://www.wps.cn/officeDocument/2017/drawingmlCustomData" val="0070C0"/>
                      <wpsdc:hlinkUnderline xmlns:wpsdc="http://www.wps.cn/officeDocument/2017/drawingmlCustomData" val="1"/>
                    </a:ext>
                  </a:extLst>
                </a:hlinkClick>
              </a:rPr>
              <a:t>-T</a:t>
            </a:r>
            <a:r>
              <a:rPr lang="zh-CN" altLang="en-US" sz="2000">
                <a:solidFill>
                  <a:schemeClr val="tx1">
                    <a:lumMod val="75000"/>
                    <a:lumOff val="25000"/>
                  </a:schemeClr>
                </a:solidFill>
                <a:hlinkClick r:id="rId1" action="ppaction://hlinkfile">
                  <a:extLst>
                    <a:ext uri="{DAF060AB-1E55-43B9-8AAB-6FB025537F2F}">
                      <wpsdc:hlinkClr xmlns:wpsdc="http://www.wps.cn/officeDocument/2017/drawingmlCustomData" val="000000"/>
                      <wpsdc:folHlinkClr xmlns:wpsdc="http://www.wps.cn/officeDocument/2017/drawingmlCustomData" val="0070C0"/>
                      <wpsdc:hlinkUnderline xmlns:wpsdc="http://www.wps.cn/officeDocument/2017/drawingmlCustomData" val="1"/>
                    </a:ext>
                  </a:extLst>
                </a:hlinkClick>
              </a:rPr>
              <a:t>ax个人所得税自行申报指引</a:t>
            </a:r>
            <a:endParaRPr lang="zh-CN" altLang="en-US" sz="2000">
              <a:solidFill>
                <a:schemeClr val="tx1">
                  <a:lumMod val="75000"/>
                  <a:lumOff val="25000"/>
                </a:schemeClr>
              </a:solidFill>
              <a:hlinkClick r:id="rId1" action="ppaction://hlinkfile">
                <a:extLst>
                  <a:ext uri="{DAF060AB-1E55-43B9-8AAB-6FB025537F2F}">
                    <wpsdc:hlinkClr xmlns:wpsdc="http://www.wps.cn/officeDocument/2017/drawingmlCustomData" val="000000"/>
                    <wpsdc:folHlinkClr xmlns:wpsdc="http://www.wps.cn/officeDocument/2017/drawingmlCustomData" val="0070C0"/>
                    <wpsdc:hlinkUnderline xmlns:wpsdc="http://www.wps.cn/officeDocument/2017/drawingmlCustomData" val="1"/>
                  </a:ext>
                </a:extLst>
              </a:hlinkClick>
            </a:endParaRPr>
          </a:p>
          <a:p>
            <a:pPr algn="l"/>
            <a:endParaRPr lang="zh-CN" altLang="en-US" sz="2000">
              <a:solidFill>
                <a:schemeClr val="tx1">
                  <a:lumMod val="75000"/>
                  <a:lumOff val="2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sp>
        <p:nvSpPr>
          <p:cNvPr id="24" name="任意多边形 23"/>
          <p:cNvSpPr/>
          <p:nvPr/>
        </p:nvSpPr>
        <p:spPr>
          <a:xfrm>
            <a:off x="-89125" y="-427943"/>
            <a:ext cx="2128342" cy="6001429"/>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789" h="8001905">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文本框 15"/>
          <p:cNvSpPr txBox="1"/>
          <p:nvPr/>
        </p:nvSpPr>
        <p:spPr>
          <a:xfrm>
            <a:off x="2891790" y="1569085"/>
            <a:ext cx="4290060" cy="1176020"/>
          </a:xfrm>
          <a:prstGeom prst="rect">
            <a:avLst/>
          </a:prstGeom>
          <a:noFill/>
        </p:spPr>
        <p:txBody>
          <a:bodyPr wrap="square" lIns="68580" tIns="34290" rIns="68580" bIns="34290" rtlCol="0">
            <a:spAutoFit/>
          </a:bodyPr>
          <a:lstStyle/>
          <a:p>
            <a:r>
              <a:rPr lang="zh-CN" altLang="en-US" sz="7200" dirty="0">
                <a:solidFill>
                  <a:srgbClr val="0070C0"/>
                </a:solidFill>
                <a:latin typeface="Impact" panose="020B0806030902050204" pitchFamily="34" charset="0"/>
              </a:rPr>
              <a:t>互动环节</a:t>
            </a:r>
            <a:endParaRPr lang="zh-CN" altLang="en-US" sz="7200" dirty="0">
              <a:solidFill>
                <a:srgbClr val="0070C0"/>
              </a:solidFill>
              <a:latin typeface="Impact" panose="020B0806030902050204" pitchFamily="34" charset="0"/>
            </a:endParaRPr>
          </a:p>
        </p:txBody>
      </p:sp>
      <p:grpSp>
        <p:nvGrpSpPr>
          <p:cNvPr id="29" name="组合 28"/>
          <p:cNvGrpSpPr/>
          <p:nvPr/>
        </p:nvGrpSpPr>
        <p:grpSpPr>
          <a:xfrm>
            <a:off x="1808118" y="1956295"/>
            <a:ext cx="518562" cy="353252"/>
            <a:chOff x="4895160" y="4287159"/>
            <a:chExt cx="571418" cy="389258"/>
          </a:xfrm>
          <a:solidFill>
            <a:srgbClr val="0070C0"/>
          </a:solidFill>
        </p:grpSpPr>
        <p:sp>
          <p:nvSpPr>
            <p:cNvPr id="30"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1"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2"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3"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4"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5"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4f03ff260e3533ffa5275e1c9321eb72"/>
          <p:cNvPicPr>
            <a:picLocks noChangeAspect="1"/>
          </p:cNvPicPr>
          <p:nvPr/>
        </p:nvPicPr>
        <p:blipFill>
          <a:blip r:embed="rId1"/>
          <a:stretch>
            <a:fillRect/>
          </a:stretch>
        </p:blipFill>
        <p:spPr>
          <a:xfrm>
            <a:off x="-1403350" y="899795"/>
            <a:ext cx="10535285" cy="6440170"/>
          </a:xfrm>
          <a:prstGeom prst="rect">
            <a:avLst/>
          </a:prstGeom>
        </p:spPr>
      </p:pic>
      <p:sp>
        <p:nvSpPr>
          <p:cNvPr id="2" name="TextBox 42"/>
          <p:cNvSpPr txBox="1"/>
          <p:nvPr/>
        </p:nvSpPr>
        <p:spPr>
          <a:xfrm>
            <a:off x="1527956" y="1747205"/>
            <a:ext cx="6218057" cy="622300"/>
          </a:xfrm>
          <a:prstGeom prst="rect">
            <a:avLst/>
          </a:prstGeom>
          <a:noFill/>
        </p:spPr>
        <p:txBody>
          <a:bodyPr wrap="square" lIns="68580" tIns="34290" rIns="68580" bIns="34290" rtlCol="0">
            <a:spAutoFit/>
          </a:bodyPr>
          <a:lstStyle/>
          <a:p>
            <a:pPr algn="ctr">
              <a:defRPr/>
            </a:pPr>
            <a:r>
              <a:rPr lang="zh-CN" altLang="en-US" sz="3600" b="1" dirty="0">
                <a:solidFill>
                  <a:srgbClr val="0070C0"/>
                </a:solidFill>
                <a:latin typeface="+mn-ea"/>
              </a:rPr>
              <a:t>感谢您的聆听</a:t>
            </a:r>
            <a:endParaRPr lang="zh-CN" altLang="en-US" sz="3600" b="1" dirty="0">
              <a:solidFill>
                <a:srgbClr val="0070C0"/>
              </a:solidFill>
              <a:latin typeface="+mn-ea"/>
            </a:endParaRPr>
          </a:p>
        </p:txBody>
      </p:sp>
    </p:spTree>
    <p:custDataLst>
      <p:tags r:id="rId2"/>
    </p:custDataLst>
  </p:cSld>
  <p:clrMapOvr>
    <a:masterClrMapping/>
  </p:clrMapOvr>
  <p:transition spd="slow">
    <p:fade/>
  </p:transition>
  <p:timing>
    <p:tnLst>
      <p:par>
        <p:cTn id="1" dur="indefinite" restart="never" nodeType="tmRoot"/>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实体厅"/>
          <p:cNvPicPr>
            <a:picLocks noChangeAspect="1"/>
          </p:cNvPicPr>
          <p:nvPr/>
        </p:nvPicPr>
        <p:blipFill>
          <a:blip r:embed="rId1"/>
          <a:stretch>
            <a:fillRect/>
          </a:stretch>
        </p:blipFill>
        <p:spPr>
          <a:xfrm>
            <a:off x="828040" y="850900"/>
            <a:ext cx="7629525" cy="3093720"/>
          </a:xfrm>
          <a:prstGeom prst="rect">
            <a:avLst/>
          </a:prstGeom>
        </p:spPr>
      </p:pic>
      <p:sp>
        <p:nvSpPr>
          <p:cNvPr id="4" name="文本框 3"/>
          <p:cNvSpPr txBox="1"/>
          <p:nvPr/>
        </p:nvSpPr>
        <p:spPr>
          <a:xfrm>
            <a:off x="3591560" y="4135755"/>
            <a:ext cx="1960880" cy="398780"/>
          </a:xfrm>
          <a:prstGeom prst="rect">
            <a:avLst/>
          </a:prstGeom>
          <a:noFill/>
        </p:spPr>
        <p:txBody>
          <a:bodyPr wrap="none" rtlCol="0">
            <a:spAutoFit/>
          </a:bodyPr>
          <a:p>
            <a:r>
              <a:rPr lang="zh-CN" altLang="en-US" sz="2000" b="1"/>
              <a:t>实体办税服务厅</a:t>
            </a:r>
            <a:endParaRPr lang="zh-CN" altLang="en-US" sz="2000" b="1"/>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91560" y="4523740"/>
            <a:ext cx="1960880" cy="398780"/>
          </a:xfrm>
          <a:prstGeom prst="rect">
            <a:avLst/>
          </a:prstGeom>
          <a:noFill/>
        </p:spPr>
        <p:txBody>
          <a:bodyPr wrap="none" rtlCol="0">
            <a:spAutoFit/>
          </a:bodyPr>
          <a:p>
            <a:r>
              <a:rPr lang="zh-CN" altLang="en-US" sz="2000" b="1"/>
              <a:t>电子办税体验区</a:t>
            </a:r>
            <a:endParaRPr lang="zh-CN" altLang="en-US" sz="2000" b="1"/>
          </a:p>
        </p:txBody>
      </p:sp>
      <p:pic>
        <p:nvPicPr>
          <p:cNvPr id="5" name="图片 4" descr="电子办税厅"/>
          <p:cNvPicPr>
            <a:picLocks noChangeAspect="1"/>
          </p:cNvPicPr>
          <p:nvPr/>
        </p:nvPicPr>
        <p:blipFill>
          <a:blip r:embed="rId1"/>
          <a:stretch>
            <a:fillRect/>
          </a:stretch>
        </p:blipFill>
        <p:spPr>
          <a:xfrm>
            <a:off x="69850" y="887095"/>
            <a:ext cx="8958515" cy="3092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sp>
        <p:nvSpPr>
          <p:cNvPr id="24" name="任意多边形 23"/>
          <p:cNvSpPr/>
          <p:nvPr/>
        </p:nvSpPr>
        <p:spPr>
          <a:xfrm>
            <a:off x="0" y="-261258"/>
            <a:ext cx="2039217" cy="5562887"/>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789" h="8001905">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文本框 15"/>
          <p:cNvSpPr txBox="1"/>
          <p:nvPr/>
        </p:nvSpPr>
        <p:spPr>
          <a:xfrm>
            <a:off x="2891915" y="1569133"/>
            <a:ext cx="3603777" cy="1176020"/>
          </a:xfrm>
          <a:prstGeom prst="rect">
            <a:avLst/>
          </a:prstGeom>
          <a:noFill/>
        </p:spPr>
        <p:txBody>
          <a:bodyPr wrap="square" lIns="68580" tIns="34290" rIns="68580" bIns="34290" rtlCol="0">
            <a:spAutoFit/>
          </a:bodyPr>
          <a:lstStyle/>
          <a:p>
            <a:r>
              <a:rPr lang="zh-CN" altLang="en-US" sz="7200" dirty="0">
                <a:solidFill>
                  <a:srgbClr val="0070C0"/>
                </a:solidFill>
                <a:latin typeface="Impact" panose="020B0806030902050204" pitchFamily="34" charset="0"/>
              </a:rPr>
              <a:t>是什么？</a:t>
            </a:r>
            <a:endParaRPr lang="zh-CN" altLang="en-US" sz="7200" dirty="0">
              <a:solidFill>
                <a:srgbClr val="0070C0"/>
              </a:solidFill>
              <a:latin typeface="Impact" panose="020B0806030902050204" pitchFamily="34" charset="0"/>
            </a:endParaRPr>
          </a:p>
        </p:txBody>
      </p:sp>
      <p:grpSp>
        <p:nvGrpSpPr>
          <p:cNvPr id="25" name="组合 24"/>
          <p:cNvGrpSpPr/>
          <p:nvPr/>
        </p:nvGrpSpPr>
        <p:grpSpPr>
          <a:xfrm>
            <a:off x="1787045" y="1867537"/>
            <a:ext cx="527203" cy="530769"/>
            <a:chOff x="5042691" y="2273920"/>
            <a:chExt cx="702937" cy="707692"/>
          </a:xfrm>
          <a:solidFill>
            <a:srgbClr val="0070C0"/>
          </a:solidFill>
        </p:grpSpPr>
        <p:sp>
          <p:nvSpPr>
            <p:cNvPr id="26"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2485390" y="1029970"/>
            <a:ext cx="3675380" cy="2168525"/>
          </a:xfrm>
          <a:prstGeom prst="rect">
            <a:avLst/>
          </a:prstGeom>
          <a:noFill/>
        </p:spPr>
        <p:txBody>
          <a:bodyPr wrap="none" rtlCol="0">
            <a:spAutoFit/>
          </a:bodyPr>
          <a:p>
            <a:r>
              <a:rPr lang="zh-CN" altLang="en-US" sz="2500"/>
              <a:t>疫情反反复复，</a:t>
            </a:r>
            <a:endParaRPr lang="zh-CN" altLang="en-US" sz="2500"/>
          </a:p>
          <a:p>
            <a:r>
              <a:rPr lang="zh-CN" altLang="en-US" sz="2500"/>
              <a:t>受疫情管控的影响</a:t>
            </a:r>
            <a:endParaRPr lang="zh-CN" altLang="en-US" sz="2500"/>
          </a:p>
          <a:p>
            <a:r>
              <a:rPr lang="zh-CN" altLang="en-US" sz="3000" b="1">
                <a:solidFill>
                  <a:srgbClr val="FF0000"/>
                </a:solidFill>
              </a:rPr>
              <a:t>要办税，</a:t>
            </a:r>
            <a:endParaRPr lang="zh-CN" altLang="en-US" sz="3000" b="1">
              <a:solidFill>
                <a:srgbClr val="FF0000"/>
              </a:solidFill>
            </a:endParaRPr>
          </a:p>
          <a:p>
            <a:r>
              <a:rPr lang="zh-CN" altLang="en-US" sz="2500"/>
              <a:t>但又不便到办税服务厅，</a:t>
            </a:r>
            <a:endParaRPr lang="zh-CN" altLang="en-US" sz="2500"/>
          </a:p>
          <a:p>
            <a:r>
              <a:rPr lang="zh-CN" altLang="en-US" sz="3000" b="1">
                <a:solidFill>
                  <a:srgbClr val="FF0000"/>
                </a:solidFill>
              </a:rPr>
              <a:t>怎么办？</a:t>
            </a:r>
            <a:endParaRPr lang="zh-CN" altLang="en-US" sz="3000" b="1">
              <a:solidFill>
                <a:srgbClr val="FF0000"/>
              </a:solidFill>
            </a:endParaRPr>
          </a:p>
        </p:txBody>
      </p:sp>
      <p:pic>
        <p:nvPicPr>
          <p:cNvPr id="2" name="图片 1" descr="15"/>
          <p:cNvPicPr>
            <a:picLocks noChangeAspect="1"/>
          </p:cNvPicPr>
          <p:nvPr>
            <p:custDataLst>
              <p:tags r:id="rId1"/>
            </p:custDataLst>
          </p:nvPr>
        </p:nvPicPr>
        <p:blipFill>
          <a:blip r:embed="rId2"/>
          <a:stretch>
            <a:fillRect/>
          </a:stretch>
        </p:blipFill>
        <p:spPr>
          <a:xfrm>
            <a:off x="5890260" y="970915"/>
            <a:ext cx="2286000" cy="2286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组合 175"/>
          <p:cNvGrpSpPr/>
          <p:nvPr/>
        </p:nvGrpSpPr>
        <p:grpSpPr>
          <a:xfrm>
            <a:off x="790940" y="1326148"/>
            <a:ext cx="2551321" cy="525222"/>
            <a:chOff x="828467" y="1326148"/>
            <a:chExt cx="2551321" cy="525222"/>
          </a:xfrm>
        </p:grpSpPr>
        <p:sp>
          <p:nvSpPr>
            <p:cNvPr id="177" name="圆角矩形 176"/>
            <p:cNvSpPr/>
            <p:nvPr/>
          </p:nvSpPr>
          <p:spPr>
            <a:xfrm>
              <a:off x="828467" y="1326148"/>
              <a:ext cx="2551321" cy="525222"/>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78" name="圆角矩形 177"/>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79" name="组合 178"/>
          <p:cNvGrpSpPr/>
          <p:nvPr/>
        </p:nvGrpSpPr>
        <p:grpSpPr>
          <a:xfrm>
            <a:off x="790940" y="2541668"/>
            <a:ext cx="2551321" cy="525222"/>
            <a:chOff x="828467" y="1326148"/>
            <a:chExt cx="2551321" cy="525222"/>
          </a:xfrm>
        </p:grpSpPr>
        <p:sp>
          <p:nvSpPr>
            <p:cNvPr id="180" name="圆角矩形 179"/>
            <p:cNvSpPr/>
            <p:nvPr/>
          </p:nvSpPr>
          <p:spPr>
            <a:xfrm>
              <a:off x="828467" y="1326148"/>
              <a:ext cx="2551321" cy="525222"/>
            </a:xfrm>
            <a:prstGeom prst="roundRect">
              <a:avLst>
                <a:gd name="adj" fmla="val 0"/>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1" name="圆角矩形 180"/>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82" name="组合 181"/>
          <p:cNvGrpSpPr/>
          <p:nvPr/>
        </p:nvGrpSpPr>
        <p:grpSpPr>
          <a:xfrm>
            <a:off x="790940" y="3599823"/>
            <a:ext cx="2551321" cy="525222"/>
            <a:chOff x="828467" y="1326148"/>
            <a:chExt cx="2551321" cy="525222"/>
          </a:xfrm>
        </p:grpSpPr>
        <p:sp>
          <p:nvSpPr>
            <p:cNvPr id="183" name="圆角矩形 182"/>
            <p:cNvSpPr/>
            <p:nvPr/>
          </p:nvSpPr>
          <p:spPr>
            <a:xfrm>
              <a:off x="828467" y="1326148"/>
              <a:ext cx="2551321" cy="525222"/>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4" name="圆角矩形 183"/>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85" name="组合 184"/>
          <p:cNvGrpSpPr/>
          <p:nvPr/>
        </p:nvGrpSpPr>
        <p:grpSpPr>
          <a:xfrm>
            <a:off x="5751501" y="1325708"/>
            <a:ext cx="2551321" cy="525222"/>
            <a:chOff x="828467" y="1326148"/>
            <a:chExt cx="2551321" cy="525222"/>
          </a:xfrm>
        </p:grpSpPr>
        <p:sp>
          <p:nvSpPr>
            <p:cNvPr id="186" name="圆角矩形 185"/>
            <p:cNvSpPr/>
            <p:nvPr/>
          </p:nvSpPr>
          <p:spPr>
            <a:xfrm>
              <a:off x="828467" y="1326148"/>
              <a:ext cx="2551321" cy="525222"/>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7" name="圆角矩形 186"/>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88" name="组合 187"/>
          <p:cNvGrpSpPr/>
          <p:nvPr/>
        </p:nvGrpSpPr>
        <p:grpSpPr>
          <a:xfrm>
            <a:off x="5751501" y="2541228"/>
            <a:ext cx="2551321" cy="525222"/>
            <a:chOff x="828467" y="1326148"/>
            <a:chExt cx="2551321" cy="525222"/>
          </a:xfrm>
        </p:grpSpPr>
        <p:sp>
          <p:nvSpPr>
            <p:cNvPr id="189" name="圆角矩形 188"/>
            <p:cNvSpPr/>
            <p:nvPr/>
          </p:nvSpPr>
          <p:spPr>
            <a:xfrm>
              <a:off x="828467" y="1326148"/>
              <a:ext cx="2551321" cy="525222"/>
            </a:xfrm>
            <a:prstGeom prst="roundRect">
              <a:avLst>
                <a:gd name="adj" fmla="val 0"/>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90" name="圆角矩形 189"/>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91" name="组合 190"/>
          <p:cNvGrpSpPr/>
          <p:nvPr/>
        </p:nvGrpSpPr>
        <p:grpSpPr>
          <a:xfrm>
            <a:off x="5751501" y="3613353"/>
            <a:ext cx="2551321" cy="525222"/>
            <a:chOff x="828467" y="1326148"/>
            <a:chExt cx="2551321" cy="525222"/>
          </a:xfrm>
        </p:grpSpPr>
        <p:sp>
          <p:nvSpPr>
            <p:cNvPr id="192" name="圆角矩形 191"/>
            <p:cNvSpPr/>
            <p:nvPr/>
          </p:nvSpPr>
          <p:spPr>
            <a:xfrm>
              <a:off x="828467" y="1326148"/>
              <a:ext cx="2551321" cy="525222"/>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93" name="圆角矩形 192"/>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5" name="文本框 4"/>
          <p:cNvSpPr txBox="1"/>
          <p:nvPr/>
        </p:nvSpPr>
        <p:spPr>
          <a:xfrm>
            <a:off x="2503170" y="299720"/>
            <a:ext cx="3985895" cy="437515"/>
          </a:xfrm>
          <a:prstGeom prst="rect">
            <a:avLst/>
          </a:prstGeom>
          <a:noFill/>
        </p:spPr>
        <p:txBody>
          <a:bodyPr wrap="square" lIns="68580" tIns="34290" rIns="68580" bIns="34290" rtlCol="0">
            <a:spAutoFit/>
          </a:bodyPr>
          <a:lstStyle/>
          <a:p>
            <a:pPr algn="ctr"/>
            <a:r>
              <a:rPr lang="en-US" altLang="zh-CN" sz="2400" b="1" dirty="0">
                <a:solidFill>
                  <a:srgbClr val="000000">
                    <a:lumMod val="85000"/>
                    <a:lumOff val="15000"/>
                  </a:srgbClr>
                </a:solidFill>
                <a:latin typeface="微软雅黑" panose="020B0503020204020204" pitchFamily="34" charset="-122"/>
                <a:ea typeface="微软雅黑" panose="020B0503020204020204" pitchFamily="34" charset="-122"/>
                <a:sym typeface="+mn-ea"/>
              </a:rPr>
              <a:t>“</a:t>
            </a:r>
            <a:r>
              <a:rPr lang="zh-CN" altLang="en-US" sz="2400" b="1" dirty="0">
                <a:solidFill>
                  <a:srgbClr val="000000">
                    <a:lumMod val="85000"/>
                    <a:lumOff val="15000"/>
                  </a:srgbClr>
                </a:solidFill>
                <a:latin typeface="微软雅黑" panose="020B0503020204020204" pitchFamily="34" charset="-122"/>
                <a:ea typeface="微软雅黑" panose="020B0503020204020204" pitchFamily="34" charset="-122"/>
                <a:sym typeface="+mn-ea"/>
              </a:rPr>
              <a:t>非接触式</a:t>
            </a:r>
            <a:r>
              <a:rPr lang="en-US" altLang="zh-CN" sz="2400" b="1" dirty="0">
                <a:solidFill>
                  <a:srgbClr val="000000">
                    <a:lumMod val="85000"/>
                    <a:lumOff val="15000"/>
                  </a:srgbClr>
                </a:solidFill>
                <a:latin typeface="微软雅黑" panose="020B0503020204020204" pitchFamily="34" charset="-122"/>
                <a:ea typeface="微软雅黑" panose="020B0503020204020204" pitchFamily="34" charset="-122"/>
                <a:sym typeface="+mn-ea"/>
              </a:rPr>
              <a:t>”</a:t>
            </a:r>
            <a:r>
              <a:rPr lang="zh-CN" altLang="en-US" sz="2400" b="1" dirty="0">
                <a:solidFill>
                  <a:srgbClr val="000000">
                    <a:lumMod val="85000"/>
                    <a:lumOff val="15000"/>
                  </a:srgbClr>
                </a:solidFill>
                <a:latin typeface="微软雅黑" panose="020B0503020204020204" pitchFamily="34" charset="-122"/>
                <a:ea typeface="微软雅黑" panose="020B0503020204020204" pitchFamily="34" charset="-122"/>
                <a:sym typeface="+mn-ea"/>
              </a:rPr>
              <a:t>办税渠道介绍</a:t>
            </a:r>
            <a:endParaRPr lang="en-US" altLang="zh-CN" sz="2400" b="1" dirty="0">
              <a:solidFill>
                <a:schemeClr val="tx1">
                  <a:lumMod val="65000"/>
                  <a:lumOff val="35000"/>
                </a:schemeClr>
              </a:solidFill>
              <a:latin typeface="+mn-ea"/>
            </a:endParaRPr>
          </a:p>
        </p:txBody>
      </p:sp>
      <p:grpSp>
        <p:nvGrpSpPr>
          <p:cNvPr id="82" name="组合 81"/>
          <p:cNvGrpSpPr/>
          <p:nvPr/>
        </p:nvGrpSpPr>
        <p:grpSpPr>
          <a:xfrm>
            <a:off x="3549527" y="1649601"/>
            <a:ext cx="2018784" cy="2018784"/>
            <a:chOff x="2193191" y="1899415"/>
            <a:chExt cx="2421376" cy="2421376"/>
          </a:xfrm>
          <a:effectLst/>
        </p:grpSpPr>
        <p:sp>
          <p:nvSpPr>
            <p:cNvPr id="83" name="椭圆 82"/>
            <p:cNvSpPr/>
            <p:nvPr/>
          </p:nvSpPr>
          <p:spPr>
            <a:xfrm>
              <a:off x="2193191" y="1899415"/>
              <a:ext cx="2421376" cy="2421376"/>
            </a:xfrm>
            <a:prstGeom prst="ellipse">
              <a:avLst/>
            </a:prstGeom>
            <a:solidFill>
              <a:srgbClr val="0070C0"/>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84" name="八边形 83"/>
            <p:cNvSpPr/>
            <p:nvPr/>
          </p:nvSpPr>
          <p:spPr>
            <a:xfrm>
              <a:off x="2345502" y="2051726"/>
              <a:ext cx="2116756" cy="2116756"/>
            </a:xfrm>
            <a:prstGeom prst="octagon">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sp>
        <p:nvSpPr>
          <p:cNvPr id="86" name="Text Placeholder 12"/>
          <p:cNvSpPr txBox="1"/>
          <p:nvPr/>
        </p:nvSpPr>
        <p:spPr>
          <a:xfrm>
            <a:off x="1197608" y="1450149"/>
            <a:ext cx="1959184" cy="287177"/>
          </a:xfrm>
          <a:prstGeom prst="rect">
            <a:avLst/>
          </a:prstGeom>
        </p:spPr>
        <p:txBody>
          <a:bodyPr lIns="0" rIns="0">
            <a:no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01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广东省电子税务局</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Text Placeholder 12"/>
          <p:cNvSpPr txBox="1"/>
          <p:nvPr/>
        </p:nvSpPr>
        <p:spPr>
          <a:xfrm>
            <a:off x="1197608" y="2664245"/>
            <a:ext cx="1959184" cy="287177"/>
          </a:xfrm>
          <a:prstGeom prst="rect">
            <a:avLst/>
          </a:prstGeom>
        </p:spPr>
        <p:txBody>
          <a:bodyPr lIns="0" rIns="0">
            <a:no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02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自助办税终端设备</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Text Placeholder 12"/>
          <p:cNvSpPr txBox="1"/>
          <p:nvPr/>
        </p:nvSpPr>
        <p:spPr>
          <a:xfrm>
            <a:off x="5976229" y="1450149"/>
            <a:ext cx="1959184" cy="287177"/>
          </a:xfrm>
          <a:prstGeom prst="rect">
            <a:avLst/>
          </a:prstGeom>
        </p:spPr>
        <p:txBody>
          <a:bodyPr lIns="0" rIns="0">
            <a:no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04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粤省事</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Text Placeholder 12"/>
          <p:cNvSpPr txBox="1"/>
          <p:nvPr/>
        </p:nvSpPr>
        <p:spPr>
          <a:xfrm>
            <a:off x="5976229" y="2664245"/>
            <a:ext cx="1959184" cy="287177"/>
          </a:xfrm>
          <a:prstGeom prst="rect">
            <a:avLst/>
          </a:prstGeom>
        </p:spPr>
        <p:txBody>
          <a:bodyPr lIns="0" rIns="0">
            <a:no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05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广东税务</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Text Placeholder 12"/>
          <p:cNvSpPr txBox="1"/>
          <p:nvPr/>
        </p:nvSpPr>
        <p:spPr>
          <a:xfrm>
            <a:off x="5857875" y="3732530"/>
            <a:ext cx="2270125" cy="287020"/>
          </a:xfrm>
          <a:prstGeom prst="rect">
            <a:avLst/>
          </a:prstGeom>
        </p:spPr>
        <p:txBody>
          <a:bodyPr lIns="0" rIns="0">
            <a:no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altLang="zh-CN" sz="1300" b="1" dirty="0">
                <a:solidFill>
                  <a:schemeClr val="tx1">
                    <a:lumMod val="75000"/>
                    <a:lumOff val="25000"/>
                  </a:schemeClr>
                </a:solidFill>
                <a:latin typeface="微软雅黑" panose="020B0503020204020204" pitchFamily="34" charset="-122"/>
                <a:ea typeface="微软雅黑" panose="020B0503020204020204" pitchFamily="34" charset="-122"/>
              </a:rPr>
              <a:t>06 V-Tax</a:t>
            </a: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rPr>
              <a:t>远程可视化办税平台</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806573" y="2435644"/>
            <a:ext cx="1512794" cy="398780"/>
          </a:xfrm>
          <a:prstGeom prst="rect">
            <a:avLst/>
          </a:prstGeom>
        </p:spPr>
        <p:txBody>
          <a:bodyPr wrap="square">
            <a:spAutoFit/>
          </a:bodyPr>
          <a:lstStyle/>
          <a:p>
            <a:pPr algn="ctr"/>
            <a:r>
              <a:rPr lang="zh-CN" sz="2000" b="1" dirty="0">
                <a:solidFill>
                  <a:schemeClr val="tx1">
                    <a:lumMod val="75000"/>
                    <a:lumOff val="25000"/>
                  </a:schemeClr>
                </a:solidFill>
                <a:latin typeface="微软雅黑" panose="020B0503020204020204" pitchFamily="34" charset="-122"/>
                <a:ea typeface="微软雅黑" panose="020B0503020204020204" pitchFamily="34" charset="-122"/>
              </a:rPr>
              <a:t>办税渠道</a:t>
            </a:r>
            <a:endParaRPr 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99465" y="1960880"/>
            <a:ext cx="2555875" cy="306705"/>
          </a:xfrm>
          <a:prstGeom prst="rect">
            <a:avLst/>
          </a:prstGeom>
          <a:noFill/>
        </p:spPr>
        <p:txBody>
          <a:bodyPr wrap="none" rtlCol="0">
            <a:spAutoFit/>
          </a:bodyPr>
          <a:p>
            <a:r>
              <a:rPr lang="zh-CN" altLang="en-US"/>
              <a:t>可办理</a:t>
            </a:r>
            <a:r>
              <a:rPr lang="en-US" altLang="zh-CN"/>
              <a:t>90%</a:t>
            </a:r>
            <a:r>
              <a:rPr lang="zh-CN" altLang="en-US"/>
              <a:t>以上的涉税费业务</a:t>
            </a:r>
            <a:endParaRPr lang="zh-CN" altLang="en-US"/>
          </a:p>
        </p:txBody>
      </p:sp>
      <p:sp>
        <p:nvSpPr>
          <p:cNvPr id="10" name="文本框 9"/>
          <p:cNvSpPr txBox="1"/>
          <p:nvPr/>
        </p:nvSpPr>
        <p:spPr>
          <a:xfrm>
            <a:off x="588645" y="3086735"/>
            <a:ext cx="3013710" cy="521970"/>
          </a:xfrm>
          <a:prstGeom prst="rect">
            <a:avLst/>
          </a:prstGeom>
          <a:noFill/>
        </p:spPr>
        <p:txBody>
          <a:bodyPr wrap="none" rtlCol="0">
            <a:spAutoFit/>
          </a:bodyPr>
          <a:p>
            <a:r>
              <a:rPr lang="zh-CN" altLang="en-US"/>
              <a:t>银行互联、</a:t>
            </a:r>
            <a:r>
              <a:rPr lang="en-US" altLang="zh-CN"/>
              <a:t>“</a:t>
            </a:r>
            <a:r>
              <a:rPr lang="zh-CN" altLang="en-US"/>
              <a:t>粤智助</a:t>
            </a:r>
            <a:r>
              <a:rPr lang="en-US" altLang="zh-CN"/>
              <a:t>”</a:t>
            </a:r>
            <a:r>
              <a:rPr lang="zh-CN" altLang="en-US"/>
              <a:t>政府服务自助机</a:t>
            </a:r>
            <a:endParaRPr lang="zh-CN" altLang="en-US"/>
          </a:p>
          <a:p>
            <a:r>
              <a:rPr lang="zh-CN" altLang="en-US"/>
              <a:t>完税凭证、申领发票、代开发票</a:t>
            </a:r>
            <a:endParaRPr lang="zh-CN" altLang="en-US"/>
          </a:p>
        </p:txBody>
      </p:sp>
      <p:sp>
        <p:nvSpPr>
          <p:cNvPr id="11" name="Text Placeholder 12"/>
          <p:cNvSpPr txBox="1"/>
          <p:nvPr/>
        </p:nvSpPr>
        <p:spPr>
          <a:xfrm>
            <a:off x="1059178" y="3683420"/>
            <a:ext cx="1959184" cy="287177"/>
          </a:xfrm>
          <a:prstGeom prst="rect">
            <a:avLst/>
          </a:prstGeom>
        </p:spPr>
        <p:txBody>
          <a:bodyPr lIns="0" rIns="0">
            <a:no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03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粤税通</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30250" y="4232910"/>
            <a:ext cx="2672080" cy="306705"/>
          </a:xfrm>
          <a:prstGeom prst="rect">
            <a:avLst/>
          </a:prstGeom>
          <a:noFill/>
        </p:spPr>
        <p:txBody>
          <a:bodyPr wrap="none" rtlCol="0">
            <a:spAutoFit/>
          </a:bodyPr>
          <a:p>
            <a:r>
              <a:rPr lang="zh-CN" altLang="en-US"/>
              <a:t>个人社保业务、简单的申报业务</a:t>
            </a:r>
            <a:endParaRPr lang="zh-CN" altLang="en-US"/>
          </a:p>
        </p:txBody>
      </p:sp>
      <p:sp>
        <p:nvSpPr>
          <p:cNvPr id="13" name="文本框 12"/>
          <p:cNvSpPr txBox="1"/>
          <p:nvPr/>
        </p:nvSpPr>
        <p:spPr>
          <a:xfrm>
            <a:off x="5788660" y="1962785"/>
            <a:ext cx="2672080" cy="306705"/>
          </a:xfrm>
          <a:prstGeom prst="rect">
            <a:avLst/>
          </a:prstGeom>
          <a:noFill/>
        </p:spPr>
        <p:txBody>
          <a:bodyPr wrap="none" rtlCol="0">
            <a:spAutoFit/>
          </a:bodyPr>
          <a:p>
            <a:r>
              <a:rPr lang="zh-CN" altLang="en-US"/>
              <a:t>社保业务、车辆购置税、车船税</a:t>
            </a:r>
            <a:endParaRPr lang="zh-CN" altLang="en-US"/>
          </a:p>
        </p:txBody>
      </p:sp>
      <p:sp>
        <p:nvSpPr>
          <p:cNvPr id="14" name="文本框 13"/>
          <p:cNvSpPr txBox="1"/>
          <p:nvPr/>
        </p:nvSpPr>
        <p:spPr>
          <a:xfrm>
            <a:off x="6108700" y="3218815"/>
            <a:ext cx="1783080" cy="306705"/>
          </a:xfrm>
          <a:prstGeom prst="rect">
            <a:avLst/>
          </a:prstGeom>
          <a:noFill/>
        </p:spPr>
        <p:txBody>
          <a:bodyPr wrap="none" rtlCol="0">
            <a:spAutoFit/>
          </a:bodyPr>
          <a:p>
            <a:r>
              <a:rPr lang="zh-CN" altLang="en-US"/>
              <a:t>手机版的电子税务局</a:t>
            </a:r>
            <a:endParaRPr lang="zh-CN" altLang="en-US"/>
          </a:p>
        </p:txBody>
      </p:sp>
      <p:sp>
        <p:nvSpPr>
          <p:cNvPr id="15" name="文本框 14"/>
          <p:cNvSpPr txBox="1"/>
          <p:nvPr/>
        </p:nvSpPr>
        <p:spPr>
          <a:xfrm>
            <a:off x="6185535" y="4218940"/>
            <a:ext cx="1783080" cy="306705"/>
          </a:xfrm>
          <a:prstGeom prst="rect">
            <a:avLst/>
          </a:prstGeom>
          <a:noFill/>
        </p:spPr>
        <p:txBody>
          <a:bodyPr wrap="none" rtlCol="0">
            <a:spAutoFit/>
          </a:bodyPr>
          <a:p>
            <a:r>
              <a:rPr lang="zh-CN" altLang="en-US"/>
              <a:t>兜底服务，网上前台</a:t>
            </a:r>
            <a:endParaRPr lang="zh-CN" altLang="en-US"/>
          </a:p>
        </p:txBody>
      </p:sp>
    </p:spTree>
  </p:cSld>
  <p:clrMapOvr>
    <a:masterClrMapping/>
  </p:clrMapOvr>
  <p:transition spd="slow">
    <p:cover/>
  </p:transition>
  <p:timing>
    <p:tnLst>
      <p:par>
        <p:cTn id="1" dur="indefinite" restart="never" nodeType="tmRoot"/>
      </p:par>
    </p:tnLst>
    <p:bldLst>
      <p:bldP spid="86" grpId="0"/>
      <p:bldP spid="87" grpId="0"/>
      <p:bldP spid="89" grpId="0"/>
      <p:bldP spid="90" grpId="0"/>
      <p:bldP spid="91" grpId="0"/>
      <p:bldP spid="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41" name="组合 440"/>
          <p:cNvGrpSpPr/>
          <p:nvPr/>
        </p:nvGrpSpPr>
        <p:grpSpPr>
          <a:xfrm>
            <a:off x="4922340" y="2092479"/>
            <a:ext cx="4336879" cy="1450975"/>
            <a:chOff x="7637343" y="3508799"/>
            <a:chExt cx="4336879" cy="1450975"/>
          </a:xfrm>
        </p:grpSpPr>
        <p:grpSp>
          <p:nvGrpSpPr>
            <p:cNvPr id="442" name="组合 441"/>
            <p:cNvGrpSpPr/>
            <p:nvPr/>
          </p:nvGrpSpPr>
          <p:grpSpPr>
            <a:xfrm>
              <a:off x="9102997" y="3579330"/>
              <a:ext cx="540000" cy="540000"/>
              <a:chOff x="9138297" y="3437537"/>
              <a:chExt cx="797796" cy="801058"/>
            </a:xfrm>
          </p:grpSpPr>
          <p:sp>
            <p:nvSpPr>
              <p:cNvPr id="443" name="Freeform 61"/>
              <p:cNvSpPr/>
              <p:nvPr/>
            </p:nvSpPr>
            <p:spPr bwMode="auto">
              <a:xfrm>
                <a:off x="9138297" y="3437537"/>
                <a:ext cx="797796" cy="801058"/>
              </a:xfrm>
              <a:prstGeom prst="ellipse">
                <a:avLst/>
              </a:prstGeom>
              <a:noFill/>
              <a:ln>
                <a:gradFill>
                  <a:gsLst>
                    <a:gs pos="0">
                      <a:srgbClr val="1D78FA"/>
                    </a:gs>
                    <a:gs pos="100000">
                      <a:srgbClr val="1D78FA">
                        <a:alpha val="0"/>
                      </a:srgbClr>
                    </a:gs>
                  </a:gsLst>
                  <a:lin ang="5400000" scaled="1"/>
                </a:gra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Roboto Regular"/>
                  <a:ea typeface="思源黑体 CN Regular"/>
                </a:endParaRPr>
              </a:p>
            </p:txBody>
          </p:sp>
          <p:sp>
            <p:nvSpPr>
              <p:cNvPr id="444" name="Freeform 62"/>
              <p:cNvSpPr/>
              <p:nvPr/>
            </p:nvSpPr>
            <p:spPr bwMode="auto">
              <a:xfrm>
                <a:off x="9246791" y="3545215"/>
                <a:ext cx="580808" cy="585702"/>
              </a:xfrm>
              <a:prstGeom prst="ellipse">
                <a:avLst/>
              </a:prstGeom>
              <a:noFill/>
              <a:ln>
                <a:gradFill flip="none" rotWithShape="1">
                  <a:gsLst>
                    <a:gs pos="13000">
                      <a:srgbClr val="1D78FA">
                        <a:alpha val="0"/>
                      </a:srgbClr>
                    </a:gs>
                    <a:gs pos="100000">
                      <a:srgbClr val="1D78FA"/>
                    </a:gs>
                  </a:gsLst>
                  <a:lin ang="5400000" scaled="1"/>
                  <a:tileRect/>
                </a:gra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Roboto Regular"/>
                  <a:ea typeface="思源黑体 CN Regular"/>
                </a:endParaRPr>
              </a:p>
            </p:txBody>
          </p:sp>
        </p:grpSp>
        <p:sp>
          <p:nvSpPr>
            <p:cNvPr id="445" name="任意多边形: 形状 73"/>
            <p:cNvSpPr/>
            <p:nvPr/>
          </p:nvSpPr>
          <p:spPr>
            <a:xfrm>
              <a:off x="7637343" y="3849330"/>
              <a:ext cx="1381125" cy="609600"/>
            </a:xfrm>
            <a:custGeom>
              <a:avLst/>
              <a:gdLst>
                <a:gd name="connsiteX0" fmla="*/ 1381125 w 1381125"/>
                <a:gd name="connsiteY0" fmla="*/ 0 h 609600"/>
                <a:gd name="connsiteX1" fmla="*/ 609600 w 1381125"/>
                <a:gd name="connsiteY1" fmla="*/ 0 h 609600"/>
                <a:gd name="connsiteX2" fmla="*/ 0 w 1381125"/>
                <a:gd name="connsiteY2" fmla="*/ 609600 h 609600"/>
              </a:gdLst>
              <a:ahLst/>
              <a:cxnLst>
                <a:cxn ang="0">
                  <a:pos x="connsiteX0" y="connsiteY0"/>
                </a:cxn>
                <a:cxn ang="0">
                  <a:pos x="connsiteX1" y="connsiteY1"/>
                </a:cxn>
                <a:cxn ang="0">
                  <a:pos x="connsiteX2" y="connsiteY2"/>
                </a:cxn>
              </a:cxnLst>
              <a:rect l="l" t="t" r="r" b="b"/>
              <a:pathLst>
                <a:path w="1381125" h="609600">
                  <a:moveTo>
                    <a:pt x="1381125" y="0"/>
                  </a:moveTo>
                  <a:lnTo>
                    <a:pt x="609600" y="0"/>
                  </a:lnTo>
                  <a:lnTo>
                    <a:pt x="0" y="609600"/>
                  </a:lnTo>
                </a:path>
              </a:pathLst>
            </a:custGeom>
            <a:noFill/>
            <a:ln w="31750" cap="rnd" cmpd="sng" algn="ctr">
              <a:gradFill flip="none" rotWithShape="1">
                <a:gsLst>
                  <a:gs pos="0">
                    <a:srgbClr val="1D78FA">
                      <a:alpha val="0"/>
                    </a:srgbClr>
                  </a:gs>
                  <a:gs pos="100000">
                    <a:srgbClr val="1D78FA"/>
                  </a:gs>
                </a:gsLst>
                <a:lin ang="18900000" scaled="1"/>
                <a:tileRect/>
              </a:gra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Roboto Regular"/>
                <a:ea typeface="思源黑体 CN Regular"/>
                <a:cs typeface="+mn-cs"/>
              </a:endParaRPr>
            </a:p>
          </p:txBody>
        </p:sp>
        <p:cxnSp>
          <p:nvCxnSpPr>
            <p:cNvPr id="446" name="直接连接符 445"/>
            <p:cNvCxnSpPr/>
            <p:nvPr/>
          </p:nvCxnSpPr>
          <p:spPr>
            <a:xfrm>
              <a:off x="8300670" y="3766495"/>
              <a:ext cx="393479" cy="0"/>
            </a:xfrm>
            <a:prstGeom prst="line">
              <a:avLst/>
            </a:prstGeom>
            <a:noFill/>
            <a:ln w="12700" cap="rnd" cmpd="sng" algn="ctr">
              <a:gradFill flip="none" rotWithShape="1">
                <a:gsLst>
                  <a:gs pos="0">
                    <a:srgbClr val="1D78FA">
                      <a:alpha val="0"/>
                    </a:srgbClr>
                  </a:gs>
                  <a:gs pos="100000">
                    <a:srgbClr val="1D78FA">
                      <a:alpha val="20000"/>
                    </a:srgbClr>
                  </a:gs>
                </a:gsLst>
                <a:lin ang="0" scaled="1"/>
                <a:tileRect/>
              </a:gradFill>
              <a:prstDash val="solid"/>
              <a:round/>
            </a:ln>
            <a:effectLst/>
          </p:spPr>
        </p:cxnSp>
        <p:cxnSp>
          <p:nvCxnSpPr>
            <p:cNvPr id="447" name="直接连接符 446"/>
            <p:cNvCxnSpPr/>
            <p:nvPr/>
          </p:nvCxnSpPr>
          <p:spPr>
            <a:xfrm>
              <a:off x="8497409" y="3924195"/>
              <a:ext cx="393479" cy="0"/>
            </a:xfrm>
            <a:prstGeom prst="line">
              <a:avLst/>
            </a:prstGeom>
            <a:noFill/>
            <a:ln w="12700" cap="rnd" cmpd="sng" algn="ctr">
              <a:gradFill flip="none" rotWithShape="1">
                <a:gsLst>
                  <a:gs pos="0">
                    <a:srgbClr val="1D78FA">
                      <a:alpha val="0"/>
                    </a:srgbClr>
                  </a:gs>
                  <a:gs pos="100000">
                    <a:srgbClr val="1D78FA">
                      <a:alpha val="50000"/>
                    </a:srgbClr>
                  </a:gs>
                </a:gsLst>
                <a:lin ang="0" scaled="1"/>
                <a:tileRect/>
              </a:gradFill>
              <a:prstDash val="solid"/>
              <a:round/>
            </a:ln>
            <a:effectLst/>
          </p:spPr>
        </p:cxnSp>
        <p:sp>
          <p:nvSpPr>
            <p:cNvPr id="448" name="文本框 447"/>
            <p:cNvSpPr txBox="1"/>
            <p:nvPr/>
          </p:nvSpPr>
          <p:spPr>
            <a:xfrm>
              <a:off x="9703505" y="3508799"/>
              <a:ext cx="2270717" cy="369332"/>
            </a:xfrm>
            <a:prstGeom prst="rect">
              <a:avLst/>
            </a:prstGeom>
            <a:noFill/>
          </p:spPr>
          <p:txBody>
            <a:bodyPr wrap="square" rtlCol="0">
              <a:spAutoFit/>
            </a:bodyPr>
            <a:lstStyle>
              <a:defPPr>
                <a:defRPr lang="zh-CN"/>
              </a:defPPr>
              <a:lvl1pPr>
                <a:lnSpc>
                  <a:spcPct val="130000"/>
                </a:lnSpc>
                <a:defRPr sz="16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nSpc>
                  <a:spcPct val="100000"/>
                </a:lnSpc>
              </a:pPr>
              <a:r>
                <a:rPr lang="zh-CN" altLang="en-US" sz="1800" b="1" dirty="0">
                  <a:gradFill flip="none" rotWithShape="1">
                    <a:gsLst>
                      <a:gs pos="50000">
                        <a:srgbClr val="1D78FA"/>
                      </a:gs>
                      <a:gs pos="0">
                        <a:srgbClr val="1D78FA">
                          <a:lumMod val="60000"/>
                          <a:lumOff val="40000"/>
                        </a:srgbClr>
                      </a:gs>
                      <a:gs pos="100000">
                        <a:srgbClr val="1D78FA"/>
                      </a:gs>
                    </a:gsLst>
                    <a:lin ang="2700000" scaled="1"/>
                    <a:tileRect/>
                  </a:gradFill>
                  <a:latin typeface="微软雅黑" panose="020B0503020204020204" pitchFamily="34" charset="-122"/>
                  <a:ea typeface="微软雅黑" panose="020B0503020204020204" pitchFamily="34" charset="-122"/>
                </a:rPr>
                <a:t>一站式全方位服务</a:t>
              </a:r>
              <a:endParaRPr lang="zh-CN" altLang="en-US" sz="1800" b="1" dirty="0">
                <a:gradFill flip="none" rotWithShape="1">
                  <a:gsLst>
                    <a:gs pos="50000">
                      <a:srgbClr val="1D78FA"/>
                    </a:gs>
                    <a:gs pos="0">
                      <a:srgbClr val="1D78FA">
                        <a:lumMod val="60000"/>
                        <a:lumOff val="40000"/>
                      </a:srgbClr>
                    </a:gs>
                    <a:gs pos="100000">
                      <a:srgbClr val="1D78FA"/>
                    </a:gs>
                  </a:gsLst>
                  <a:lin ang="2700000" scaled="1"/>
                  <a:tileRect/>
                </a:gradFill>
                <a:latin typeface="微软雅黑" panose="020B0503020204020204" pitchFamily="34" charset="-122"/>
                <a:ea typeface="微软雅黑" panose="020B0503020204020204" pitchFamily="34" charset="-122"/>
              </a:endParaRPr>
            </a:p>
          </p:txBody>
        </p:sp>
        <p:sp>
          <p:nvSpPr>
            <p:cNvPr id="449" name="文本框 448"/>
            <p:cNvSpPr txBox="1"/>
            <p:nvPr/>
          </p:nvSpPr>
          <p:spPr>
            <a:xfrm>
              <a:off x="9520118" y="3899324"/>
              <a:ext cx="2338705" cy="1060450"/>
            </a:xfrm>
            <a:prstGeom prst="rect">
              <a:avLst/>
            </a:prstGeom>
            <a:noFill/>
          </p:spPr>
          <p:txBody>
            <a:bodyPr wrap="square" rtlCol="0">
              <a:spAutoFit/>
            </a:bodyPr>
            <a:lstStyle/>
            <a:p>
              <a:pPr algn="just">
                <a:lnSpc>
                  <a:spcPct val="15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提供智能导税、预审、</a:t>
              </a:r>
              <a:r>
                <a:rPr lang="zh-CN" altLang="en-US" sz="1400" dirty="0">
                  <a:solidFill>
                    <a:srgbClr val="0070C0"/>
                  </a:solidFill>
                  <a:latin typeface="微软雅黑" panose="020B0503020204020204" pitchFamily="34" charset="-122"/>
                  <a:ea typeface="微软雅黑" panose="020B0503020204020204" pitchFamily="34" charset="-122"/>
                </a:rPr>
                <a:t>远程帮办</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等服务，实现一站式办理涉税事项</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pic>
          <p:nvPicPr>
            <p:cNvPr id="450" name="图片 44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236941" y="3730420"/>
              <a:ext cx="267251" cy="222131"/>
            </a:xfrm>
            <a:prstGeom prst="rect">
              <a:avLst/>
            </a:prstGeom>
          </p:spPr>
        </p:pic>
      </p:grpSp>
      <p:sp>
        <p:nvSpPr>
          <p:cNvPr id="393" name="文本框 392"/>
          <p:cNvSpPr txBox="1"/>
          <p:nvPr/>
        </p:nvSpPr>
        <p:spPr>
          <a:xfrm>
            <a:off x="2552065" y="90170"/>
            <a:ext cx="4457700" cy="437515"/>
          </a:xfrm>
          <a:prstGeom prst="rect">
            <a:avLst/>
          </a:prstGeom>
          <a:noFill/>
        </p:spPr>
        <p:txBody>
          <a:bodyPr wrap="square" lIns="68580" tIns="34290" rIns="68580" bIns="34290" rtlCol="0">
            <a:spAutoFit/>
          </a:bodyPr>
          <a:p>
            <a:pPr algn="ctr" defTabSz="913765">
              <a:defRPr/>
            </a:pPr>
            <a:r>
              <a:rPr lang="en-US" altLang="zh-CN" sz="2400" b="1" dirty="0">
                <a:solidFill>
                  <a:srgbClr val="000000">
                    <a:lumMod val="85000"/>
                    <a:lumOff val="15000"/>
                  </a:srgbClr>
                </a:solidFill>
                <a:latin typeface="微软雅黑" panose="020B0503020204020204" pitchFamily="34" charset="-122"/>
                <a:ea typeface="微软雅黑" panose="020B0503020204020204" pitchFamily="34" charset="-122"/>
                <a:sym typeface="+mn-ea"/>
              </a:rPr>
              <a:t>V-Tax——</a:t>
            </a:r>
            <a:r>
              <a:rPr lang="zh-CN" altLang="en-US" sz="2400" b="1" dirty="0">
                <a:solidFill>
                  <a:srgbClr val="000000">
                    <a:lumMod val="85000"/>
                    <a:lumOff val="15000"/>
                  </a:srgbClr>
                </a:solidFill>
                <a:latin typeface="微软雅黑" panose="020B0503020204020204" pitchFamily="34" charset="-122"/>
                <a:ea typeface="微软雅黑" panose="020B0503020204020204" pitchFamily="34" charset="-122"/>
                <a:sym typeface="+mn-ea"/>
              </a:rPr>
              <a:t>远程可视化办税平台</a:t>
            </a:r>
            <a:endParaRPr lang="en-US" altLang="zh-CN" sz="2400" b="1" dirty="0">
              <a:solidFill>
                <a:schemeClr val="tx1">
                  <a:lumMod val="65000"/>
                  <a:lumOff val="35000"/>
                </a:schemeClr>
              </a:solidFill>
              <a:latin typeface="+mn-ea"/>
            </a:endParaRPr>
          </a:p>
        </p:txBody>
      </p:sp>
      <p:grpSp>
        <p:nvGrpSpPr>
          <p:cNvPr id="399" name="组合 398"/>
          <p:cNvGrpSpPr/>
          <p:nvPr/>
        </p:nvGrpSpPr>
        <p:grpSpPr>
          <a:xfrm>
            <a:off x="3666490" y="1430020"/>
            <a:ext cx="2673985" cy="2597785"/>
            <a:chOff x="3870" y="1842"/>
            <a:chExt cx="6394" cy="6394"/>
          </a:xfrm>
        </p:grpSpPr>
        <p:sp>
          <p:nvSpPr>
            <p:cNvPr id="394" name="Freeform 29"/>
            <p:cNvSpPr/>
            <p:nvPr/>
          </p:nvSpPr>
          <p:spPr bwMode="auto">
            <a:xfrm>
              <a:off x="3870" y="1842"/>
              <a:ext cx="6395" cy="6395"/>
            </a:xfrm>
            <a:prstGeom prst="ellipse">
              <a:avLst/>
            </a:prstGeom>
            <a:noFill/>
            <a:ln>
              <a:gradFill flip="none" rotWithShape="1">
                <a:gsLst>
                  <a:gs pos="0">
                    <a:srgbClr val="1D78FA">
                      <a:alpha val="15000"/>
                    </a:srgbClr>
                  </a:gs>
                  <a:gs pos="100000">
                    <a:srgbClr val="1D78FA">
                      <a:alpha val="0"/>
                    </a:srgbClr>
                  </a:gs>
                </a:gsLst>
                <a:lin ang="0" scaled="1"/>
                <a:tileRect/>
              </a:gradFill>
              <a:prstDash val="sysDot"/>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Roboto Regular"/>
                <a:ea typeface="思源黑体 CN Regular"/>
              </a:endParaRPr>
            </a:p>
          </p:txBody>
        </p:sp>
        <p:sp>
          <p:nvSpPr>
            <p:cNvPr id="395" name="Freeform 32"/>
            <p:cNvSpPr/>
            <p:nvPr/>
          </p:nvSpPr>
          <p:spPr bwMode="auto">
            <a:xfrm>
              <a:off x="4922" y="2897"/>
              <a:ext cx="4291" cy="4284"/>
            </a:xfrm>
            <a:prstGeom prst="ellipse">
              <a:avLst/>
            </a:prstGeom>
            <a:gradFill flip="none" rotWithShape="1">
              <a:gsLst>
                <a:gs pos="54000">
                  <a:srgbClr val="1D78FA">
                    <a:lumMod val="20000"/>
                    <a:lumOff val="80000"/>
                    <a:alpha val="0"/>
                  </a:srgbClr>
                </a:gs>
                <a:gs pos="100000">
                  <a:srgbClr val="1D78FA">
                    <a:lumMod val="60000"/>
                    <a:lumOff val="40000"/>
                  </a:srgbClr>
                </a:gs>
              </a:gsLst>
              <a:path path="circle">
                <a:fillToRect l="50000" t="50000" r="50000" b="50000"/>
              </a:path>
              <a:tileRect/>
            </a:grad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Roboto Regular"/>
                <a:ea typeface="思源黑体 CN Regular"/>
              </a:endParaRPr>
            </a:p>
          </p:txBody>
        </p:sp>
        <p:sp>
          <p:nvSpPr>
            <p:cNvPr id="396" name="Freeform 32"/>
            <p:cNvSpPr/>
            <p:nvPr/>
          </p:nvSpPr>
          <p:spPr bwMode="auto">
            <a:xfrm>
              <a:off x="5249" y="3225"/>
              <a:ext cx="3636" cy="3629"/>
            </a:xfrm>
            <a:prstGeom prst="ellipse">
              <a:avLst/>
            </a:prstGeom>
            <a:gradFill>
              <a:gsLst>
                <a:gs pos="0">
                  <a:srgbClr val="2265F4"/>
                </a:gs>
                <a:gs pos="52000">
                  <a:srgbClr val="1A86E9"/>
                </a:gs>
                <a:gs pos="100000">
                  <a:srgbClr val="2CBDF6"/>
                </a:gs>
              </a:gsLst>
              <a:lin ang="141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prstClr val="white"/>
                  </a:solidFill>
                  <a:latin typeface="OPPOSans R"/>
                </a:rPr>
                <a:t>六大</a:t>
              </a:r>
              <a:endParaRPr lang="zh-CN" altLang="en-US" sz="2000" b="1" dirty="0">
                <a:solidFill>
                  <a:prstClr val="white"/>
                </a:solidFill>
                <a:latin typeface="OPPOSans R"/>
              </a:endParaRPr>
            </a:p>
            <a:p>
              <a:pPr algn="ctr"/>
              <a:r>
                <a:rPr lang="zh-CN" altLang="en-US" sz="2000" b="1" dirty="0">
                  <a:solidFill>
                    <a:prstClr val="white"/>
                  </a:solidFill>
                  <a:latin typeface="OPPOSans R"/>
                </a:rPr>
                <a:t>亮点</a:t>
              </a:r>
              <a:endParaRPr lang="zh-CN" altLang="en-US" sz="2000" b="1" dirty="0">
                <a:solidFill>
                  <a:prstClr val="white"/>
                </a:solidFill>
                <a:latin typeface="OPPOSans R"/>
              </a:endParaRPr>
            </a:p>
          </p:txBody>
        </p:sp>
        <p:sp>
          <p:nvSpPr>
            <p:cNvPr id="397" name="Freeform 28"/>
            <p:cNvSpPr/>
            <p:nvPr/>
          </p:nvSpPr>
          <p:spPr bwMode="auto">
            <a:xfrm>
              <a:off x="4019" y="1988"/>
              <a:ext cx="6107" cy="6112"/>
            </a:xfrm>
            <a:prstGeom prst="ellipse">
              <a:avLst/>
            </a:prstGeom>
            <a:noFill/>
            <a:ln>
              <a:gradFill flip="none" rotWithShape="1">
                <a:gsLst>
                  <a:gs pos="0">
                    <a:sysClr val="window" lastClr="FFFFFF">
                      <a:lumMod val="85000"/>
                      <a:alpha val="0"/>
                    </a:sysClr>
                  </a:gs>
                  <a:gs pos="100000">
                    <a:sysClr val="window" lastClr="FFFFFF">
                      <a:lumMod val="85000"/>
                    </a:sysClr>
                  </a:gs>
                </a:gsLst>
                <a:lin ang="16200000" scaled="1"/>
                <a:tileRect/>
              </a:gradFill>
              <a:prstDash val="dash"/>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Roboto Regular"/>
                <a:ea typeface="思源黑体 CN Regular"/>
              </a:endParaRPr>
            </a:p>
          </p:txBody>
        </p:sp>
        <p:sp>
          <p:nvSpPr>
            <p:cNvPr id="398" name="Freeform 29"/>
            <p:cNvSpPr/>
            <p:nvPr/>
          </p:nvSpPr>
          <p:spPr bwMode="auto">
            <a:xfrm>
              <a:off x="4629" y="2601"/>
              <a:ext cx="4877" cy="4877"/>
            </a:xfrm>
            <a:prstGeom prst="ellipse">
              <a:avLst/>
            </a:prstGeom>
            <a:noFill/>
            <a:ln>
              <a:gradFill>
                <a:gsLst>
                  <a:gs pos="0">
                    <a:srgbClr val="1D78FA"/>
                  </a:gs>
                  <a:gs pos="100000">
                    <a:srgbClr val="1D78FA">
                      <a:alpha val="0"/>
                    </a:srgbClr>
                  </a:gs>
                </a:gsLst>
                <a:lin ang="5400000" scaled="1"/>
              </a:gra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Roboto Regular"/>
                <a:ea typeface="思源黑体 CN Regular"/>
              </a:endParaRPr>
            </a:p>
          </p:txBody>
        </p:sp>
      </p:grpSp>
      <p:grpSp>
        <p:nvGrpSpPr>
          <p:cNvPr id="400" name="组合 399"/>
          <p:cNvGrpSpPr/>
          <p:nvPr/>
        </p:nvGrpSpPr>
        <p:grpSpPr>
          <a:xfrm>
            <a:off x="-68126" y="436034"/>
            <a:ext cx="4639025" cy="1669415"/>
            <a:chOff x="452471" y="1132154"/>
            <a:chExt cx="4639025" cy="1669415"/>
          </a:xfrm>
        </p:grpSpPr>
        <p:sp>
          <p:nvSpPr>
            <p:cNvPr id="401" name="任意多边形: 形状 134"/>
            <p:cNvSpPr/>
            <p:nvPr/>
          </p:nvSpPr>
          <p:spPr>
            <a:xfrm flipH="1" flipV="1">
              <a:off x="4044574" y="1841570"/>
              <a:ext cx="1046922" cy="746539"/>
            </a:xfrm>
            <a:custGeom>
              <a:avLst/>
              <a:gdLst>
                <a:gd name="connsiteX0" fmla="*/ 1046922 w 1046922"/>
                <a:gd name="connsiteY0" fmla="*/ 746539 h 746539"/>
                <a:gd name="connsiteX1" fmla="*/ 472661 w 1046922"/>
                <a:gd name="connsiteY1" fmla="*/ 746539 h 746539"/>
                <a:gd name="connsiteX2" fmla="*/ 0 w 1046922"/>
                <a:gd name="connsiteY2" fmla="*/ 0 h 746539"/>
              </a:gdLst>
              <a:ahLst/>
              <a:cxnLst>
                <a:cxn ang="0">
                  <a:pos x="connsiteX0" y="connsiteY0"/>
                </a:cxn>
                <a:cxn ang="0">
                  <a:pos x="connsiteX1" y="connsiteY1"/>
                </a:cxn>
                <a:cxn ang="0">
                  <a:pos x="connsiteX2" y="connsiteY2"/>
                </a:cxn>
              </a:cxnLst>
              <a:rect l="l" t="t" r="r" b="b"/>
              <a:pathLst>
                <a:path w="1046922" h="746539">
                  <a:moveTo>
                    <a:pt x="1046922" y="746539"/>
                  </a:moveTo>
                  <a:lnTo>
                    <a:pt x="472661" y="746539"/>
                  </a:lnTo>
                  <a:lnTo>
                    <a:pt x="0" y="0"/>
                  </a:lnTo>
                </a:path>
              </a:pathLst>
            </a:custGeom>
            <a:noFill/>
            <a:ln w="31750" cap="rnd" cmpd="sng" algn="ctr">
              <a:gradFill flip="none" rotWithShape="1">
                <a:gsLst>
                  <a:gs pos="0">
                    <a:srgbClr val="1D78FA">
                      <a:alpha val="0"/>
                    </a:srgbClr>
                  </a:gs>
                  <a:gs pos="100000">
                    <a:srgbClr val="1D78FA"/>
                  </a:gs>
                </a:gsLst>
                <a:lin ang="2700000" scaled="1"/>
                <a:tileRect/>
              </a:gradFill>
              <a:prstDash val="solid"/>
              <a:roun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Roboto Regular"/>
                <a:ea typeface="思源黑体 CN Regular"/>
                <a:cs typeface="+mn-cs"/>
              </a:endParaRPr>
            </a:p>
          </p:txBody>
        </p:sp>
        <p:cxnSp>
          <p:nvCxnSpPr>
            <p:cNvPr id="402" name="直接连接符 401"/>
            <p:cNvCxnSpPr/>
            <p:nvPr/>
          </p:nvCxnSpPr>
          <p:spPr>
            <a:xfrm flipH="1">
              <a:off x="4287685" y="1758879"/>
              <a:ext cx="393479" cy="0"/>
            </a:xfrm>
            <a:prstGeom prst="line">
              <a:avLst/>
            </a:prstGeom>
            <a:noFill/>
            <a:ln w="12700" cap="rnd" cmpd="sng" algn="ctr">
              <a:gradFill flip="none" rotWithShape="1">
                <a:gsLst>
                  <a:gs pos="0">
                    <a:srgbClr val="1D78FA">
                      <a:alpha val="0"/>
                    </a:srgbClr>
                  </a:gs>
                  <a:gs pos="100000">
                    <a:srgbClr val="1D78FA">
                      <a:alpha val="20000"/>
                    </a:srgbClr>
                  </a:gs>
                </a:gsLst>
                <a:lin ang="0" scaled="1"/>
                <a:tileRect/>
              </a:gradFill>
              <a:prstDash val="solid"/>
              <a:round/>
            </a:ln>
            <a:effectLst/>
          </p:spPr>
        </p:cxnSp>
        <p:grpSp>
          <p:nvGrpSpPr>
            <p:cNvPr id="403" name="组合 402"/>
            <p:cNvGrpSpPr/>
            <p:nvPr/>
          </p:nvGrpSpPr>
          <p:grpSpPr>
            <a:xfrm>
              <a:off x="3395842" y="1539737"/>
              <a:ext cx="540000" cy="540000"/>
              <a:chOff x="9138297" y="3437537"/>
              <a:chExt cx="797796" cy="801058"/>
            </a:xfrm>
          </p:grpSpPr>
          <p:sp>
            <p:nvSpPr>
              <p:cNvPr id="404" name="Freeform 61"/>
              <p:cNvSpPr/>
              <p:nvPr/>
            </p:nvSpPr>
            <p:spPr bwMode="auto">
              <a:xfrm>
                <a:off x="9138297" y="3437537"/>
                <a:ext cx="797796" cy="801058"/>
              </a:xfrm>
              <a:prstGeom prst="ellipse">
                <a:avLst/>
              </a:prstGeom>
              <a:noFill/>
              <a:ln>
                <a:gradFill>
                  <a:gsLst>
                    <a:gs pos="0">
                      <a:srgbClr val="1D78FA"/>
                    </a:gs>
                    <a:gs pos="100000">
                      <a:srgbClr val="1D78FA">
                        <a:alpha val="0"/>
                      </a:srgbClr>
                    </a:gs>
                  </a:gsLst>
                  <a:lin ang="5400000" scaled="1"/>
                </a:gra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Roboto Regular"/>
                  <a:ea typeface="思源黑体 CN Regular"/>
                </a:endParaRPr>
              </a:p>
            </p:txBody>
          </p:sp>
          <p:sp>
            <p:nvSpPr>
              <p:cNvPr id="405" name="Freeform 62"/>
              <p:cNvSpPr/>
              <p:nvPr/>
            </p:nvSpPr>
            <p:spPr bwMode="auto">
              <a:xfrm>
                <a:off x="9246791" y="3545215"/>
                <a:ext cx="580808" cy="585702"/>
              </a:xfrm>
              <a:prstGeom prst="ellipse">
                <a:avLst/>
              </a:prstGeom>
              <a:noFill/>
              <a:ln>
                <a:gradFill flip="none" rotWithShape="1">
                  <a:gsLst>
                    <a:gs pos="13000">
                      <a:srgbClr val="1D78FA">
                        <a:alpha val="0"/>
                      </a:srgbClr>
                    </a:gs>
                    <a:gs pos="100000">
                      <a:srgbClr val="1D78FA"/>
                    </a:gs>
                  </a:gsLst>
                  <a:lin ang="5400000" scaled="1"/>
                  <a:tileRect/>
                </a:gra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Roboto Regular"/>
                  <a:ea typeface="思源黑体 CN Regular"/>
                </a:endParaRPr>
              </a:p>
            </p:txBody>
          </p:sp>
        </p:grpSp>
        <p:pic>
          <p:nvPicPr>
            <p:cNvPr id="406" name="图片 40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8954" y="1629593"/>
              <a:ext cx="341418" cy="341418"/>
            </a:xfrm>
            <a:prstGeom prst="rect">
              <a:avLst/>
            </a:prstGeom>
          </p:spPr>
        </p:pic>
        <p:sp>
          <p:nvSpPr>
            <p:cNvPr id="407" name="矩形 406"/>
            <p:cNvSpPr/>
            <p:nvPr/>
          </p:nvSpPr>
          <p:spPr>
            <a:xfrm>
              <a:off x="1083969" y="1132154"/>
              <a:ext cx="1325880" cy="368300"/>
            </a:xfrm>
            <a:prstGeom prst="rect">
              <a:avLst/>
            </a:prstGeom>
          </p:spPr>
          <p:txBody>
            <a:bodyPr wrap="none">
              <a:spAutoFit/>
            </a:bodyPr>
            <a:p>
              <a:r>
                <a:rPr lang="zh-CN" altLang="en-US" sz="1800" b="1" dirty="0">
                  <a:gradFill flip="none" rotWithShape="1">
                    <a:gsLst>
                      <a:gs pos="50000">
                        <a:srgbClr val="1D78FA"/>
                      </a:gs>
                      <a:gs pos="0">
                        <a:srgbClr val="1D78FA">
                          <a:lumMod val="60000"/>
                          <a:lumOff val="40000"/>
                        </a:srgbClr>
                      </a:gs>
                      <a:gs pos="100000">
                        <a:srgbClr val="1D78FA"/>
                      </a:gs>
                    </a:gsLst>
                    <a:lin ang="2700000" scaled="1"/>
                    <a:tileRect/>
                  </a:gradFill>
                  <a:latin typeface="微软雅黑" panose="020B0503020204020204" pitchFamily="34" charset="-122"/>
                  <a:ea typeface="微软雅黑" panose="020B0503020204020204" pitchFamily="34" charset="-122"/>
                </a:rPr>
                <a:t>智能化支撑</a:t>
              </a:r>
              <a:endParaRPr lang="zh-CN" altLang="en-US" sz="1800" dirty="0"/>
            </a:p>
          </p:txBody>
        </p:sp>
        <p:sp>
          <p:nvSpPr>
            <p:cNvPr id="408" name="矩形 407"/>
            <p:cNvSpPr/>
            <p:nvPr/>
          </p:nvSpPr>
          <p:spPr>
            <a:xfrm>
              <a:off x="452471" y="1417904"/>
              <a:ext cx="2997200" cy="1383665"/>
            </a:xfrm>
            <a:prstGeom prst="rect">
              <a:avLst/>
            </a:prstGeom>
          </p:spPr>
          <p:txBody>
            <a:bodyPr wrap="square">
              <a:spAutoFit/>
            </a:bodyPr>
            <a:p>
              <a:pPr algn="just">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利用大数据分析技术智能推荐主题、利用图片识别文字技术自动填写表单、影像资料后台自动归档、一键录入金三</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09" name="组合 408"/>
          <p:cNvGrpSpPr/>
          <p:nvPr/>
        </p:nvGrpSpPr>
        <p:grpSpPr>
          <a:xfrm>
            <a:off x="-55464" y="1997891"/>
            <a:ext cx="4767030" cy="1430020"/>
            <a:chOff x="-262363" y="2993813"/>
            <a:chExt cx="4767030" cy="1430020"/>
          </a:xfrm>
        </p:grpSpPr>
        <p:sp>
          <p:nvSpPr>
            <p:cNvPr id="410" name="任意多边形: 形状 113"/>
            <p:cNvSpPr/>
            <p:nvPr/>
          </p:nvSpPr>
          <p:spPr>
            <a:xfrm flipH="1">
              <a:off x="3123542" y="3363233"/>
              <a:ext cx="1381125" cy="609600"/>
            </a:xfrm>
            <a:custGeom>
              <a:avLst/>
              <a:gdLst>
                <a:gd name="connsiteX0" fmla="*/ 1381125 w 1381125"/>
                <a:gd name="connsiteY0" fmla="*/ 0 h 609600"/>
                <a:gd name="connsiteX1" fmla="*/ 609600 w 1381125"/>
                <a:gd name="connsiteY1" fmla="*/ 0 h 609600"/>
                <a:gd name="connsiteX2" fmla="*/ 0 w 1381125"/>
                <a:gd name="connsiteY2" fmla="*/ 609600 h 609600"/>
              </a:gdLst>
              <a:ahLst/>
              <a:cxnLst>
                <a:cxn ang="0">
                  <a:pos x="connsiteX0" y="connsiteY0"/>
                </a:cxn>
                <a:cxn ang="0">
                  <a:pos x="connsiteX1" y="connsiteY1"/>
                </a:cxn>
                <a:cxn ang="0">
                  <a:pos x="connsiteX2" y="connsiteY2"/>
                </a:cxn>
              </a:cxnLst>
              <a:rect l="l" t="t" r="r" b="b"/>
              <a:pathLst>
                <a:path w="1381125" h="609600">
                  <a:moveTo>
                    <a:pt x="1381125" y="0"/>
                  </a:moveTo>
                  <a:lnTo>
                    <a:pt x="609600" y="0"/>
                  </a:lnTo>
                  <a:lnTo>
                    <a:pt x="0" y="609600"/>
                  </a:lnTo>
                </a:path>
              </a:pathLst>
            </a:custGeom>
            <a:noFill/>
            <a:ln w="31750" cap="rnd" cmpd="sng" algn="ctr">
              <a:gradFill flip="none" rotWithShape="1">
                <a:gsLst>
                  <a:gs pos="0">
                    <a:srgbClr val="1D78FA">
                      <a:alpha val="0"/>
                    </a:srgbClr>
                  </a:gs>
                  <a:gs pos="100000">
                    <a:srgbClr val="1D78FA"/>
                  </a:gs>
                </a:gsLst>
                <a:lin ang="18900000" scaled="1"/>
                <a:tileRect/>
              </a:gra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Roboto Regular"/>
                <a:ea typeface="思源黑体 CN Regular"/>
                <a:cs typeface="+mn-cs"/>
              </a:endParaRPr>
            </a:p>
          </p:txBody>
        </p:sp>
        <p:grpSp>
          <p:nvGrpSpPr>
            <p:cNvPr id="411" name="组合 410"/>
            <p:cNvGrpSpPr/>
            <p:nvPr/>
          </p:nvGrpSpPr>
          <p:grpSpPr>
            <a:xfrm>
              <a:off x="3192281" y="3292735"/>
              <a:ext cx="707509" cy="159675"/>
              <a:chOff x="3230381" y="2822833"/>
              <a:chExt cx="707509" cy="159675"/>
            </a:xfrm>
          </p:grpSpPr>
          <p:cxnSp>
            <p:nvCxnSpPr>
              <p:cNvPr id="412" name="直接连接符 411"/>
              <p:cNvCxnSpPr/>
              <p:nvPr/>
            </p:nvCxnSpPr>
            <p:spPr>
              <a:xfrm flipH="1">
                <a:off x="3230381" y="2822833"/>
                <a:ext cx="393479" cy="0"/>
              </a:xfrm>
              <a:prstGeom prst="line">
                <a:avLst/>
              </a:prstGeom>
              <a:noFill/>
              <a:ln w="12700" cap="rnd" cmpd="sng" algn="ctr">
                <a:gradFill flip="none" rotWithShape="1">
                  <a:gsLst>
                    <a:gs pos="0">
                      <a:srgbClr val="1D78FA">
                        <a:alpha val="0"/>
                      </a:srgbClr>
                    </a:gs>
                    <a:gs pos="100000">
                      <a:srgbClr val="1D78FA">
                        <a:alpha val="20000"/>
                      </a:srgbClr>
                    </a:gs>
                  </a:gsLst>
                  <a:lin ang="0" scaled="1"/>
                  <a:tileRect/>
                </a:gradFill>
                <a:prstDash val="solid"/>
                <a:round/>
              </a:ln>
              <a:effectLst/>
            </p:spPr>
          </p:cxnSp>
          <p:cxnSp>
            <p:nvCxnSpPr>
              <p:cNvPr id="413" name="直接连接符 412"/>
              <p:cNvCxnSpPr/>
              <p:nvPr/>
            </p:nvCxnSpPr>
            <p:spPr>
              <a:xfrm flipH="1">
                <a:off x="3544411" y="2982508"/>
                <a:ext cx="393479" cy="0"/>
              </a:xfrm>
              <a:prstGeom prst="line">
                <a:avLst/>
              </a:prstGeom>
              <a:noFill/>
              <a:ln w="12700" cap="rnd" cmpd="sng" algn="ctr">
                <a:gradFill flip="none" rotWithShape="1">
                  <a:gsLst>
                    <a:gs pos="0">
                      <a:srgbClr val="1D78FA">
                        <a:alpha val="0"/>
                      </a:srgbClr>
                    </a:gs>
                    <a:gs pos="100000">
                      <a:srgbClr val="1D78FA">
                        <a:alpha val="50000"/>
                      </a:srgbClr>
                    </a:gs>
                  </a:gsLst>
                  <a:lin ang="0" scaled="1"/>
                  <a:tileRect/>
                </a:gradFill>
                <a:prstDash val="solid"/>
                <a:round/>
              </a:ln>
              <a:effectLst/>
            </p:spPr>
          </p:cxnSp>
        </p:grpSp>
        <p:grpSp>
          <p:nvGrpSpPr>
            <p:cNvPr id="414" name="组合 413"/>
            <p:cNvGrpSpPr/>
            <p:nvPr/>
          </p:nvGrpSpPr>
          <p:grpSpPr>
            <a:xfrm>
              <a:off x="2712728" y="3070459"/>
              <a:ext cx="540001" cy="540000"/>
              <a:chOff x="9391588" y="3437537"/>
              <a:chExt cx="797797" cy="801058"/>
            </a:xfrm>
          </p:grpSpPr>
          <p:sp>
            <p:nvSpPr>
              <p:cNvPr id="415" name="Freeform 61"/>
              <p:cNvSpPr/>
              <p:nvPr/>
            </p:nvSpPr>
            <p:spPr bwMode="auto">
              <a:xfrm>
                <a:off x="9391588" y="3437537"/>
                <a:ext cx="797797" cy="801058"/>
              </a:xfrm>
              <a:prstGeom prst="ellipse">
                <a:avLst/>
              </a:prstGeom>
              <a:noFill/>
              <a:ln>
                <a:gradFill>
                  <a:gsLst>
                    <a:gs pos="0">
                      <a:srgbClr val="1D78FA"/>
                    </a:gs>
                    <a:gs pos="100000">
                      <a:srgbClr val="1D78FA">
                        <a:alpha val="0"/>
                      </a:srgbClr>
                    </a:gs>
                  </a:gsLst>
                  <a:lin ang="5400000" scaled="1"/>
                </a:gra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Roboto Regular"/>
                  <a:ea typeface="思源黑体 CN Regular"/>
                </a:endParaRPr>
              </a:p>
            </p:txBody>
          </p:sp>
          <p:sp>
            <p:nvSpPr>
              <p:cNvPr id="416" name="Freeform 62"/>
              <p:cNvSpPr/>
              <p:nvPr/>
            </p:nvSpPr>
            <p:spPr bwMode="auto">
              <a:xfrm>
                <a:off x="9500087" y="3545216"/>
                <a:ext cx="580808" cy="585702"/>
              </a:xfrm>
              <a:prstGeom prst="ellipse">
                <a:avLst/>
              </a:prstGeom>
              <a:noFill/>
              <a:ln>
                <a:gradFill flip="none" rotWithShape="1">
                  <a:gsLst>
                    <a:gs pos="13000">
                      <a:srgbClr val="1D78FA">
                        <a:alpha val="0"/>
                      </a:srgbClr>
                    </a:gs>
                    <a:gs pos="100000">
                      <a:srgbClr val="1D78FA"/>
                    </a:gs>
                  </a:gsLst>
                  <a:lin ang="5400000" scaled="1"/>
                  <a:tileRect/>
                </a:gra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Roboto Regular"/>
                  <a:ea typeface="思源黑体 CN Regular"/>
                </a:endParaRPr>
              </a:p>
            </p:txBody>
          </p:sp>
        </p:grpSp>
        <p:pic>
          <p:nvPicPr>
            <p:cNvPr id="417" name="图片 4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606" y="3205034"/>
              <a:ext cx="263822" cy="263822"/>
            </a:xfrm>
            <a:prstGeom prst="rect">
              <a:avLst/>
            </a:prstGeom>
          </p:spPr>
        </p:pic>
        <p:sp>
          <p:nvSpPr>
            <p:cNvPr id="418" name="文本框 417"/>
            <p:cNvSpPr txBox="1"/>
            <p:nvPr/>
          </p:nvSpPr>
          <p:spPr>
            <a:xfrm>
              <a:off x="450742" y="2993813"/>
              <a:ext cx="2240280" cy="368300"/>
            </a:xfrm>
            <a:prstGeom prst="rect">
              <a:avLst/>
            </a:prstGeom>
          </p:spPr>
          <p:txBody>
            <a:bodyPr wrap="none">
              <a:spAutoFit/>
            </a:bodyPr>
            <a:lstStyle>
              <a:defPPr>
                <a:defRPr lang="zh-CN"/>
              </a:defPPr>
              <a:lvl1pPr>
                <a:defRPr b="1">
                  <a:gradFill flip="none" rotWithShape="1">
                    <a:gsLst>
                      <a:gs pos="50000">
                        <a:srgbClr val="1D78FA"/>
                      </a:gs>
                      <a:gs pos="0">
                        <a:srgbClr val="1D78FA">
                          <a:lumMod val="60000"/>
                          <a:lumOff val="40000"/>
                        </a:srgbClr>
                      </a:gs>
                      <a:gs pos="100000">
                        <a:srgbClr val="1D78FA"/>
                      </a:gs>
                    </a:gsLst>
                    <a:lin ang="2700000" scaled="1"/>
                    <a:tileRect/>
                  </a:gradFill>
                  <a:latin typeface="微软雅黑" panose="020B0503020204020204" pitchFamily="34" charset="-122"/>
                  <a:ea typeface="微软雅黑" panose="020B0503020204020204" pitchFamily="34" charset="-122"/>
                </a:defRPr>
              </a:lvl1pPr>
            </a:lstStyle>
            <a:p>
              <a:r>
                <a:rPr lang="zh-CN" altLang="en-US" sz="1800" dirty="0"/>
                <a:t>线上线下场景全覆盖</a:t>
              </a:r>
              <a:endParaRPr lang="zh-CN" altLang="en-US" sz="1800" dirty="0"/>
            </a:p>
          </p:txBody>
        </p:sp>
        <p:sp>
          <p:nvSpPr>
            <p:cNvPr id="419" name="文本框 418"/>
            <p:cNvSpPr txBox="1"/>
            <p:nvPr/>
          </p:nvSpPr>
          <p:spPr>
            <a:xfrm>
              <a:off x="-262363" y="3363383"/>
              <a:ext cx="3063875" cy="1060450"/>
            </a:xfrm>
            <a:prstGeom prst="rect">
              <a:avLst/>
            </a:prstGeom>
          </p:spPr>
          <p:txBody>
            <a:bodyPr wrap="square">
              <a:spAutoFit/>
            </a:bodyPr>
            <a:lstStyle>
              <a:defPPr>
                <a:defRPr lang="zh-CN"/>
              </a:defPPr>
              <a:lvl1pPr>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dirty="0"/>
                <a:t>通过移动设备、电脑、智能柜台等，纳税人无论在家、办公室，还是来办税服务厅，都能享受同质的服务</a:t>
              </a:r>
              <a:endParaRPr lang="zh-CN" altLang="en-US" dirty="0"/>
            </a:p>
          </p:txBody>
        </p:sp>
      </p:grpSp>
      <p:grpSp>
        <p:nvGrpSpPr>
          <p:cNvPr id="420" name="组合 419"/>
          <p:cNvGrpSpPr/>
          <p:nvPr/>
        </p:nvGrpSpPr>
        <p:grpSpPr>
          <a:xfrm>
            <a:off x="269845" y="3343664"/>
            <a:ext cx="4692984" cy="1614376"/>
            <a:chOff x="328008" y="5271159"/>
            <a:chExt cx="4692984" cy="1614376"/>
          </a:xfrm>
        </p:grpSpPr>
        <p:sp>
          <p:nvSpPr>
            <p:cNvPr id="421" name="任意多边形: 形状 92"/>
            <p:cNvSpPr/>
            <p:nvPr/>
          </p:nvSpPr>
          <p:spPr>
            <a:xfrm flipH="1" flipV="1">
              <a:off x="3979592" y="5271159"/>
              <a:ext cx="1041400" cy="589280"/>
            </a:xfrm>
            <a:custGeom>
              <a:avLst/>
              <a:gdLst>
                <a:gd name="connsiteX0" fmla="*/ 0 w 1041400"/>
                <a:gd name="connsiteY0" fmla="*/ 589280 h 589280"/>
                <a:gd name="connsiteX1" fmla="*/ 264160 w 1041400"/>
                <a:gd name="connsiteY1" fmla="*/ 0 h 589280"/>
                <a:gd name="connsiteX2" fmla="*/ 1041400 w 1041400"/>
                <a:gd name="connsiteY2" fmla="*/ 0 h 589280"/>
              </a:gdLst>
              <a:ahLst/>
              <a:cxnLst>
                <a:cxn ang="0">
                  <a:pos x="connsiteX0" y="connsiteY0"/>
                </a:cxn>
                <a:cxn ang="0">
                  <a:pos x="connsiteX1" y="connsiteY1"/>
                </a:cxn>
                <a:cxn ang="0">
                  <a:pos x="connsiteX2" y="connsiteY2"/>
                </a:cxn>
              </a:cxnLst>
              <a:rect l="l" t="t" r="r" b="b"/>
              <a:pathLst>
                <a:path w="1041400" h="589280">
                  <a:moveTo>
                    <a:pt x="0" y="589280"/>
                  </a:moveTo>
                  <a:lnTo>
                    <a:pt x="264160" y="0"/>
                  </a:lnTo>
                  <a:lnTo>
                    <a:pt x="1041400" y="0"/>
                  </a:lnTo>
                </a:path>
              </a:pathLst>
            </a:custGeom>
            <a:noFill/>
            <a:ln w="31750" cap="rnd" cmpd="sng" algn="ctr">
              <a:gradFill flip="none" rotWithShape="1">
                <a:gsLst>
                  <a:gs pos="0">
                    <a:srgbClr val="1D78FA">
                      <a:alpha val="0"/>
                    </a:srgbClr>
                  </a:gs>
                  <a:gs pos="100000">
                    <a:srgbClr val="1D78FA"/>
                  </a:gs>
                </a:gsLst>
                <a:lin ang="18900000" scaled="1"/>
                <a:tileRect/>
              </a:gra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Roboto Regular"/>
                <a:ea typeface="思源黑体 CN Regular"/>
                <a:cs typeface="+mn-cs"/>
              </a:endParaRPr>
            </a:p>
          </p:txBody>
        </p:sp>
        <p:grpSp>
          <p:nvGrpSpPr>
            <p:cNvPr id="422" name="组合 421"/>
            <p:cNvGrpSpPr/>
            <p:nvPr/>
          </p:nvGrpSpPr>
          <p:grpSpPr>
            <a:xfrm>
              <a:off x="4044574" y="5779024"/>
              <a:ext cx="590218" cy="157700"/>
              <a:chOff x="4082674" y="5213872"/>
              <a:chExt cx="590218" cy="157700"/>
            </a:xfrm>
          </p:grpSpPr>
          <p:cxnSp>
            <p:nvCxnSpPr>
              <p:cNvPr id="423" name="直接连接符 422"/>
              <p:cNvCxnSpPr/>
              <p:nvPr/>
            </p:nvCxnSpPr>
            <p:spPr>
              <a:xfrm flipH="1">
                <a:off x="4279413" y="5213872"/>
                <a:ext cx="393479" cy="0"/>
              </a:xfrm>
              <a:prstGeom prst="line">
                <a:avLst/>
              </a:prstGeom>
              <a:noFill/>
              <a:ln w="12700" cap="rnd" cmpd="sng" algn="ctr">
                <a:gradFill flip="none" rotWithShape="1">
                  <a:gsLst>
                    <a:gs pos="0">
                      <a:srgbClr val="1D78FA">
                        <a:alpha val="0"/>
                      </a:srgbClr>
                    </a:gs>
                    <a:gs pos="100000">
                      <a:srgbClr val="1D78FA">
                        <a:alpha val="20000"/>
                      </a:srgbClr>
                    </a:gs>
                  </a:gsLst>
                  <a:lin ang="0" scaled="1"/>
                  <a:tileRect/>
                </a:gradFill>
                <a:prstDash val="solid"/>
                <a:round/>
              </a:ln>
              <a:effectLst/>
            </p:spPr>
          </p:cxnSp>
          <p:cxnSp>
            <p:nvCxnSpPr>
              <p:cNvPr id="424" name="直接连接符 423"/>
              <p:cNvCxnSpPr/>
              <p:nvPr/>
            </p:nvCxnSpPr>
            <p:spPr>
              <a:xfrm flipH="1">
                <a:off x="4082674" y="5371572"/>
                <a:ext cx="393479" cy="0"/>
              </a:xfrm>
              <a:prstGeom prst="line">
                <a:avLst/>
              </a:prstGeom>
              <a:noFill/>
              <a:ln w="12700" cap="rnd" cmpd="sng" algn="ctr">
                <a:gradFill flip="none" rotWithShape="1">
                  <a:gsLst>
                    <a:gs pos="0">
                      <a:srgbClr val="1D78FA">
                        <a:alpha val="0"/>
                      </a:srgbClr>
                    </a:gs>
                    <a:gs pos="100000">
                      <a:srgbClr val="1D78FA">
                        <a:alpha val="50000"/>
                      </a:srgbClr>
                    </a:gs>
                  </a:gsLst>
                  <a:lin ang="0" scaled="1"/>
                  <a:tileRect/>
                </a:gradFill>
                <a:prstDash val="solid"/>
                <a:round/>
              </a:ln>
              <a:effectLst/>
            </p:spPr>
          </p:cxnSp>
        </p:grpSp>
        <p:grpSp>
          <p:nvGrpSpPr>
            <p:cNvPr id="425" name="组合 424"/>
            <p:cNvGrpSpPr/>
            <p:nvPr/>
          </p:nvGrpSpPr>
          <p:grpSpPr>
            <a:xfrm>
              <a:off x="3331368" y="5565799"/>
              <a:ext cx="540000" cy="540000"/>
              <a:chOff x="9138297" y="3437537"/>
              <a:chExt cx="797796" cy="801058"/>
            </a:xfrm>
          </p:grpSpPr>
          <p:sp>
            <p:nvSpPr>
              <p:cNvPr id="426" name="Freeform 61"/>
              <p:cNvSpPr/>
              <p:nvPr/>
            </p:nvSpPr>
            <p:spPr bwMode="auto">
              <a:xfrm>
                <a:off x="9138297" y="3437537"/>
                <a:ext cx="797796" cy="801058"/>
              </a:xfrm>
              <a:prstGeom prst="ellipse">
                <a:avLst/>
              </a:prstGeom>
              <a:noFill/>
              <a:ln>
                <a:gradFill>
                  <a:gsLst>
                    <a:gs pos="0">
                      <a:srgbClr val="1D78FA"/>
                    </a:gs>
                    <a:gs pos="100000">
                      <a:srgbClr val="1D78FA">
                        <a:alpha val="0"/>
                      </a:srgbClr>
                    </a:gs>
                  </a:gsLst>
                  <a:lin ang="5400000" scaled="1"/>
                </a:gra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Roboto Regular"/>
                  <a:ea typeface="思源黑体 CN Regular"/>
                </a:endParaRPr>
              </a:p>
            </p:txBody>
          </p:sp>
          <p:sp>
            <p:nvSpPr>
              <p:cNvPr id="427" name="Freeform 62"/>
              <p:cNvSpPr/>
              <p:nvPr/>
            </p:nvSpPr>
            <p:spPr bwMode="auto">
              <a:xfrm>
                <a:off x="9246791" y="3545215"/>
                <a:ext cx="580808" cy="585702"/>
              </a:xfrm>
              <a:prstGeom prst="ellipse">
                <a:avLst/>
              </a:prstGeom>
              <a:noFill/>
              <a:ln>
                <a:gradFill flip="none" rotWithShape="1">
                  <a:gsLst>
                    <a:gs pos="13000">
                      <a:srgbClr val="1D78FA">
                        <a:alpha val="0"/>
                      </a:srgbClr>
                    </a:gs>
                    <a:gs pos="100000">
                      <a:srgbClr val="1D78FA"/>
                    </a:gs>
                  </a:gsLst>
                  <a:lin ang="5400000" scaled="1"/>
                  <a:tileRect/>
                </a:gra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Roboto Regular"/>
                  <a:ea typeface="思源黑体 CN Regular"/>
                </a:endParaRPr>
              </a:p>
            </p:txBody>
          </p:sp>
        </p:grpSp>
        <p:sp>
          <p:nvSpPr>
            <p:cNvPr id="428" name="location-pointer_64679"/>
            <p:cNvSpPr/>
            <p:nvPr/>
          </p:nvSpPr>
          <p:spPr>
            <a:xfrm>
              <a:off x="3464194" y="5691506"/>
              <a:ext cx="252000" cy="252000"/>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156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9" name="文本框 428"/>
            <p:cNvSpPr txBox="1"/>
            <p:nvPr/>
          </p:nvSpPr>
          <p:spPr>
            <a:xfrm>
              <a:off x="716182" y="5492624"/>
              <a:ext cx="2011680" cy="368300"/>
            </a:xfrm>
            <a:prstGeom prst="rect">
              <a:avLst/>
            </a:prstGeom>
          </p:spPr>
          <p:txBody>
            <a:bodyPr wrap="none">
              <a:spAutoFit/>
            </a:bodyPr>
            <a:lstStyle>
              <a:defPPr>
                <a:defRPr lang="zh-CN"/>
              </a:defPPr>
              <a:lvl1pPr>
                <a:defRPr b="1">
                  <a:gradFill flip="none" rotWithShape="1">
                    <a:gsLst>
                      <a:gs pos="50000">
                        <a:srgbClr val="1D78FA"/>
                      </a:gs>
                      <a:gs pos="0">
                        <a:srgbClr val="1D78FA">
                          <a:lumMod val="60000"/>
                          <a:lumOff val="40000"/>
                        </a:srgbClr>
                      </a:gs>
                      <a:gs pos="100000">
                        <a:srgbClr val="1D78FA"/>
                      </a:gs>
                    </a:gsLst>
                    <a:lin ang="2700000" scaled="1"/>
                    <a:tileRect/>
                  </a:gradFill>
                  <a:latin typeface="微软雅黑" panose="020B0503020204020204" pitchFamily="34" charset="-122"/>
                  <a:ea typeface="微软雅黑" panose="020B0503020204020204" pitchFamily="34" charset="-122"/>
                </a:defRPr>
              </a:lvl1pPr>
            </a:lstStyle>
            <a:p>
              <a:r>
                <a:rPr lang="zh-CN" altLang="en-US" sz="1800" dirty="0"/>
                <a:t>多种远程交互方式</a:t>
              </a:r>
              <a:endParaRPr lang="zh-CN" altLang="en-US" sz="1800" dirty="0"/>
            </a:p>
          </p:txBody>
        </p:sp>
        <p:sp>
          <p:nvSpPr>
            <p:cNvPr id="430" name="文本框 429"/>
            <p:cNvSpPr txBox="1"/>
            <p:nvPr/>
          </p:nvSpPr>
          <p:spPr>
            <a:xfrm>
              <a:off x="328008" y="5825085"/>
              <a:ext cx="3062749" cy="1060450"/>
            </a:xfrm>
            <a:prstGeom prst="rect">
              <a:avLst/>
            </a:prstGeom>
          </p:spPr>
          <p:txBody>
            <a:bodyPr wrap="square">
              <a:spAutoFit/>
            </a:bodyPr>
            <a:lstStyle>
              <a:defPPr>
                <a:defRPr lang="zh-CN"/>
              </a:defPPr>
              <a:lvl1pPr>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pPr>
              <a:r>
                <a:rPr lang="zh-CN" altLang="en-US" dirty="0"/>
                <a:t>提供征纳互动、多方音视频连线、屏幕共享等远程交互方式，为纳税人带来线上有温度的服务</a:t>
              </a:r>
              <a:endParaRPr lang="zh-CN" altLang="en-US" dirty="0"/>
            </a:p>
          </p:txBody>
        </p:sp>
      </p:grpSp>
      <p:grpSp>
        <p:nvGrpSpPr>
          <p:cNvPr id="431" name="组合 430"/>
          <p:cNvGrpSpPr/>
          <p:nvPr/>
        </p:nvGrpSpPr>
        <p:grpSpPr>
          <a:xfrm>
            <a:off x="5165472" y="778816"/>
            <a:ext cx="4025900" cy="1394460"/>
            <a:chOff x="6952740" y="1518226"/>
            <a:chExt cx="4025900" cy="1394460"/>
          </a:xfrm>
        </p:grpSpPr>
        <p:sp>
          <p:nvSpPr>
            <p:cNvPr id="432" name="任意多边形: 形状 82"/>
            <p:cNvSpPr/>
            <p:nvPr/>
          </p:nvSpPr>
          <p:spPr>
            <a:xfrm>
              <a:off x="6952740" y="1884682"/>
              <a:ext cx="1041400" cy="589280"/>
            </a:xfrm>
            <a:custGeom>
              <a:avLst/>
              <a:gdLst>
                <a:gd name="connsiteX0" fmla="*/ 0 w 1041400"/>
                <a:gd name="connsiteY0" fmla="*/ 589280 h 589280"/>
                <a:gd name="connsiteX1" fmla="*/ 264160 w 1041400"/>
                <a:gd name="connsiteY1" fmla="*/ 0 h 589280"/>
                <a:gd name="connsiteX2" fmla="*/ 1041400 w 1041400"/>
                <a:gd name="connsiteY2" fmla="*/ 0 h 589280"/>
              </a:gdLst>
              <a:ahLst/>
              <a:cxnLst>
                <a:cxn ang="0">
                  <a:pos x="connsiteX0" y="connsiteY0"/>
                </a:cxn>
                <a:cxn ang="0">
                  <a:pos x="connsiteX1" y="connsiteY1"/>
                </a:cxn>
                <a:cxn ang="0">
                  <a:pos x="connsiteX2" y="connsiteY2"/>
                </a:cxn>
              </a:cxnLst>
              <a:rect l="l" t="t" r="r" b="b"/>
              <a:pathLst>
                <a:path w="1041400" h="589280">
                  <a:moveTo>
                    <a:pt x="0" y="589280"/>
                  </a:moveTo>
                  <a:lnTo>
                    <a:pt x="264160" y="0"/>
                  </a:lnTo>
                  <a:lnTo>
                    <a:pt x="1041400" y="0"/>
                  </a:lnTo>
                </a:path>
              </a:pathLst>
            </a:custGeom>
            <a:noFill/>
            <a:ln w="31750" cap="rnd" cmpd="sng" algn="ctr">
              <a:gradFill flip="none" rotWithShape="1">
                <a:gsLst>
                  <a:gs pos="0">
                    <a:srgbClr val="1D78FA">
                      <a:alpha val="0"/>
                    </a:srgbClr>
                  </a:gs>
                  <a:gs pos="100000">
                    <a:srgbClr val="1D78FA"/>
                  </a:gs>
                </a:gsLst>
                <a:lin ang="18900000" scaled="1"/>
                <a:tileRect/>
              </a:gra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Roboto Regular"/>
                <a:ea typeface="思源黑体 CN Regular"/>
                <a:cs typeface="+mn-cs"/>
              </a:endParaRPr>
            </a:p>
          </p:txBody>
        </p:sp>
        <p:cxnSp>
          <p:nvCxnSpPr>
            <p:cNvPr id="433" name="直接连接符 432"/>
            <p:cNvCxnSpPr/>
            <p:nvPr/>
          </p:nvCxnSpPr>
          <p:spPr>
            <a:xfrm>
              <a:off x="7505700" y="1809737"/>
              <a:ext cx="393479" cy="0"/>
            </a:xfrm>
            <a:prstGeom prst="line">
              <a:avLst/>
            </a:prstGeom>
            <a:noFill/>
            <a:ln w="12700" cap="rnd" cmpd="sng" algn="ctr">
              <a:gradFill flip="none" rotWithShape="1">
                <a:gsLst>
                  <a:gs pos="0">
                    <a:srgbClr val="1D78FA">
                      <a:alpha val="0"/>
                    </a:srgbClr>
                  </a:gs>
                  <a:gs pos="100000">
                    <a:srgbClr val="1D78FA">
                      <a:alpha val="20000"/>
                    </a:srgbClr>
                  </a:gs>
                </a:gsLst>
                <a:lin ang="0" scaled="1"/>
                <a:tileRect/>
              </a:gradFill>
              <a:prstDash val="solid"/>
              <a:round/>
            </a:ln>
            <a:effectLst/>
          </p:spPr>
        </p:cxnSp>
        <p:cxnSp>
          <p:nvCxnSpPr>
            <p:cNvPr id="434" name="直接连接符 433"/>
            <p:cNvCxnSpPr/>
            <p:nvPr/>
          </p:nvCxnSpPr>
          <p:spPr>
            <a:xfrm>
              <a:off x="7345243" y="1967437"/>
              <a:ext cx="393479" cy="0"/>
            </a:xfrm>
            <a:prstGeom prst="line">
              <a:avLst/>
            </a:prstGeom>
            <a:noFill/>
            <a:ln w="12700" cap="rnd" cmpd="sng" algn="ctr">
              <a:gradFill flip="none" rotWithShape="1">
                <a:gsLst>
                  <a:gs pos="0">
                    <a:srgbClr val="1D78FA">
                      <a:alpha val="0"/>
                    </a:srgbClr>
                  </a:gs>
                  <a:gs pos="100000">
                    <a:srgbClr val="1D78FA">
                      <a:alpha val="50000"/>
                    </a:srgbClr>
                  </a:gs>
                </a:gsLst>
                <a:lin ang="0" scaled="1"/>
                <a:tileRect/>
              </a:gradFill>
              <a:prstDash val="solid"/>
              <a:round/>
            </a:ln>
            <a:effectLst/>
          </p:spPr>
        </p:cxnSp>
        <p:sp>
          <p:nvSpPr>
            <p:cNvPr id="435" name="矩形 434"/>
            <p:cNvSpPr/>
            <p:nvPr/>
          </p:nvSpPr>
          <p:spPr>
            <a:xfrm>
              <a:off x="8797060" y="1518226"/>
              <a:ext cx="1732915" cy="368300"/>
            </a:xfrm>
            <a:prstGeom prst="rect">
              <a:avLst/>
            </a:prstGeom>
          </p:spPr>
          <p:txBody>
            <a:bodyPr wrap="none">
              <a:spAutoFit/>
            </a:bodyPr>
            <a:lstStyle/>
            <a:p>
              <a:r>
                <a:rPr lang="en-US" altLang="zh-CN" sz="1800" b="1" dirty="0">
                  <a:gradFill flip="none" rotWithShape="1">
                    <a:gsLst>
                      <a:gs pos="50000">
                        <a:srgbClr val="1D78FA"/>
                      </a:gs>
                      <a:gs pos="0">
                        <a:srgbClr val="1D78FA">
                          <a:lumMod val="60000"/>
                          <a:lumOff val="40000"/>
                        </a:srgbClr>
                      </a:gs>
                      <a:gs pos="100000">
                        <a:srgbClr val="1D78FA"/>
                      </a:gs>
                    </a:gsLst>
                    <a:lin ang="2700000" scaled="1"/>
                    <a:tileRect/>
                  </a:gradFill>
                  <a:latin typeface="微软雅黑" panose="020B0503020204020204" pitchFamily="34" charset="-122"/>
                  <a:ea typeface="微软雅黑" panose="020B0503020204020204" pitchFamily="34" charset="-122"/>
                </a:rPr>
                <a:t>100%</a:t>
              </a:r>
              <a:r>
                <a:rPr lang="zh-CN" altLang="en-US" sz="1800" b="1" dirty="0">
                  <a:gradFill flip="none" rotWithShape="1">
                    <a:gsLst>
                      <a:gs pos="50000">
                        <a:srgbClr val="1D78FA"/>
                      </a:gs>
                      <a:gs pos="0">
                        <a:srgbClr val="1D78FA">
                          <a:lumMod val="60000"/>
                          <a:lumOff val="40000"/>
                        </a:srgbClr>
                      </a:gs>
                      <a:gs pos="100000">
                        <a:srgbClr val="1D78FA"/>
                      </a:gs>
                    </a:gsLst>
                    <a:lin ang="2700000" scaled="1"/>
                    <a:tileRect/>
                  </a:gradFill>
                  <a:latin typeface="微软雅黑" panose="020B0503020204020204" pitchFamily="34" charset="-122"/>
                  <a:ea typeface="微软雅黑" panose="020B0503020204020204" pitchFamily="34" charset="-122"/>
                </a:rPr>
                <a:t>业务覆盖</a:t>
              </a:r>
              <a:endParaRPr lang="zh-CN" altLang="en-US" sz="1800" dirty="0"/>
            </a:p>
          </p:txBody>
        </p:sp>
        <p:sp>
          <p:nvSpPr>
            <p:cNvPr id="436" name="矩形 435"/>
            <p:cNvSpPr/>
            <p:nvPr/>
          </p:nvSpPr>
          <p:spPr>
            <a:xfrm>
              <a:off x="8796780" y="1852236"/>
              <a:ext cx="2181860" cy="1060450"/>
            </a:xfrm>
            <a:prstGeom prst="rect">
              <a:avLst/>
            </a:prstGeom>
          </p:spPr>
          <p:txBody>
            <a:bodyPr wrap="square">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通过人机交互、线上线下联动，实现非接触式办税的全业务覆盖</a:t>
              </a:r>
              <a:endParaRPr lang="zh-CN" altLang="en-US" sz="1400" dirty="0">
                <a:solidFill>
                  <a:schemeClr val="tx1">
                    <a:lumMod val="75000"/>
                    <a:lumOff val="25000"/>
                  </a:schemeClr>
                </a:solidFill>
              </a:endParaRPr>
            </a:p>
          </p:txBody>
        </p:sp>
        <p:grpSp>
          <p:nvGrpSpPr>
            <p:cNvPr id="437" name="组合 436"/>
            <p:cNvGrpSpPr/>
            <p:nvPr/>
          </p:nvGrpSpPr>
          <p:grpSpPr>
            <a:xfrm>
              <a:off x="8116643" y="1582036"/>
              <a:ext cx="540000" cy="540000"/>
              <a:chOff x="9138297" y="3437537"/>
              <a:chExt cx="797796" cy="801058"/>
            </a:xfrm>
          </p:grpSpPr>
          <p:sp>
            <p:nvSpPr>
              <p:cNvPr id="438" name="Freeform 61"/>
              <p:cNvSpPr/>
              <p:nvPr/>
            </p:nvSpPr>
            <p:spPr bwMode="auto">
              <a:xfrm>
                <a:off x="9138297" y="3437537"/>
                <a:ext cx="797796" cy="801058"/>
              </a:xfrm>
              <a:prstGeom prst="ellipse">
                <a:avLst/>
              </a:prstGeom>
              <a:noFill/>
              <a:ln>
                <a:gradFill>
                  <a:gsLst>
                    <a:gs pos="0">
                      <a:srgbClr val="1D78FA"/>
                    </a:gs>
                    <a:gs pos="100000">
                      <a:srgbClr val="1D78FA">
                        <a:alpha val="0"/>
                      </a:srgbClr>
                    </a:gs>
                  </a:gsLst>
                  <a:lin ang="5400000" scaled="1"/>
                </a:gra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Roboto Regular"/>
                  <a:ea typeface="思源黑体 CN Regular"/>
                </a:endParaRPr>
              </a:p>
            </p:txBody>
          </p:sp>
          <p:sp>
            <p:nvSpPr>
              <p:cNvPr id="439" name="Freeform 62"/>
              <p:cNvSpPr/>
              <p:nvPr/>
            </p:nvSpPr>
            <p:spPr bwMode="auto">
              <a:xfrm>
                <a:off x="9246791" y="3545215"/>
                <a:ext cx="580808" cy="585702"/>
              </a:xfrm>
              <a:prstGeom prst="ellipse">
                <a:avLst/>
              </a:prstGeom>
              <a:noFill/>
              <a:ln>
                <a:gradFill flip="none" rotWithShape="1">
                  <a:gsLst>
                    <a:gs pos="13000">
                      <a:srgbClr val="1D78FA">
                        <a:alpha val="0"/>
                      </a:srgbClr>
                    </a:gs>
                    <a:gs pos="100000">
                      <a:srgbClr val="1D78FA"/>
                    </a:gs>
                  </a:gsLst>
                  <a:lin ang="5400000" scaled="1"/>
                  <a:tileRect/>
                </a:gra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Roboto Regular"/>
                  <a:ea typeface="思源黑体 CN Regular"/>
                </a:endParaRPr>
              </a:p>
            </p:txBody>
          </p:sp>
        </p:grpSp>
        <p:sp>
          <p:nvSpPr>
            <p:cNvPr id="440" name="Freeform 32"/>
            <p:cNvSpPr/>
            <p:nvPr/>
          </p:nvSpPr>
          <p:spPr bwMode="auto">
            <a:xfrm>
              <a:off x="8259664" y="1713388"/>
              <a:ext cx="252000" cy="250907"/>
            </a:xfrm>
            <a:custGeom>
              <a:avLst/>
              <a:gdLst>
                <a:gd name="connsiteX0" fmla="*/ 251028 w 602469"/>
                <a:gd name="connsiteY0" fmla="*/ 37801 h 599857"/>
                <a:gd name="connsiteX1" fmla="*/ 268719 w 602469"/>
                <a:gd name="connsiteY1" fmla="*/ 43054 h 599857"/>
                <a:gd name="connsiteX2" fmla="*/ 276848 w 602469"/>
                <a:gd name="connsiteY2" fmla="*/ 60723 h 599857"/>
                <a:gd name="connsiteX3" fmla="*/ 276848 w 602469"/>
                <a:gd name="connsiteY3" fmla="*/ 332439 h 599857"/>
                <a:gd name="connsiteX4" fmla="*/ 538873 w 602469"/>
                <a:gd name="connsiteY4" fmla="*/ 332439 h 599857"/>
                <a:gd name="connsiteX5" fmla="*/ 556086 w 602469"/>
                <a:gd name="connsiteY5" fmla="*/ 340557 h 599857"/>
                <a:gd name="connsiteX6" fmla="*/ 561824 w 602469"/>
                <a:gd name="connsiteY6" fmla="*/ 358703 h 599857"/>
                <a:gd name="connsiteX7" fmla="*/ 282585 w 602469"/>
                <a:gd name="connsiteY7" fmla="*/ 599857 h 599857"/>
                <a:gd name="connsiteX8" fmla="*/ 0 w 602469"/>
                <a:gd name="connsiteY8" fmla="*/ 317635 h 599857"/>
                <a:gd name="connsiteX9" fmla="*/ 251028 w 602469"/>
                <a:gd name="connsiteY9" fmla="*/ 37801 h 599857"/>
                <a:gd name="connsiteX10" fmla="*/ 326597 w 602469"/>
                <a:gd name="connsiteY10" fmla="*/ 92 h 599857"/>
                <a:gd name="connsiteX11" fmla="*/ 602469 w 602469"/>
                <a:gd name="connsiteY11" fmla="*/ 284713 h 599857"/>
                <a:gd name="connsiteX12" fmla="*/ 598644 w 602469"/>
                <a:gd name="connsiteY12" fmla="*/ 293787 h 599857"/>
                <a:gd name="connsiteX13" fmla="*/ 589560 w 602469"/>
                <a:gd name="connsiteY13" fmla="*/ 297607 h 599857"/>
                <a:gd name="connsiteX14" fmla="*/ 313210 w 602469"/>
                <a:gd name="connsiteY14" fmla="*/ 298085 h 599857"/>
                <a:gd name="connsiteX15" fmla="*/ 313210 w 602469"/>
                <a:gd name="connsiteY15" fmla="*/ 12508 h 599857"/>
                <a:gd name="connsiteX16" fmla="*/ 317035 w 602469"/>
                <a:gd name="connsiteY16" fmla="*/ 3434 h 599857"/>
                <a:gd name="connsiteX17" fmla="*/ 326597 w 602469"/>
                <a:gd name="connsiteY17" fmla="*/ 92 h 59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469" h="599857">
                  <a:moveTo>
                    <a:pt x="251028" y="37801"/>
                  </a:moveTo>
                  <a:cubicBezTo>
                    <a:pt x="257244" y="36846"/>
                    <a:pt x="263938" y="38756"/>
                    <a:pt x="268719" y="43054"/>
                  </a:cubicBezTo>
                  <a:cubicBezTo>
                    <a:pt x="273979" y="47829"/>
                    <a:pt x="276848" y="54037"/>
                    <a:pt x="276848" y="60723"/>
                  </a:cubicBezTo>
                  <a:lnTo>
                    <a:pt x="276848" y="332439"/>
                  </a:lnTo>
                  <a:lnTo>
                    <a:pt x="538873" y="332439"/>
                  </a:lnTo>
                  <a:cubicBezTo>
                    <a:pt x="545567" y="332439"/>
                    <a:pt x="551783" y="335304"/>
                    <a:pt x="556086" y="340557"/>
                  </a:cubicBezTo>
                  <a:cubicBezTo>
                    <a:pt x="560867" y="345332"/>
                    <a:pt x="562780" y="352018"/>
                    <a:pt x="561824" y="358703"/>
                  </a:cubicBezTo>
                  <a:cubicBezTo>
                    <a:pt x="541741" y="496232"/>
                    <a:pt x="421726" y="599857"/>
                    <a:pt x="282585" y="599857"/>
                  </a:cubicBezTo>
                  <a:cubicBezTo>
                    <a:pt x="126709" y="599857"/>
                    <a:pt x="0" y="473311"/>
                    <a:pt x="0" y="317635"/>
                  </a:cubicBezTo>
                  <a:cubicBezTo>
                    <a:pt x="0" y="174375"/>
                    <a:pt x="108061" y="53560"/>
                    <a:pt x="251028" y="37801"/>
                  </a:cubicBezTo>
                  <a:close/>
                  <a:moveTo>
                    <a:pt x="326597" y="92"/>
                  </a:moveTo>
                  <a:cubicBezTo>
                    <a:pt x="479116" y="10120"/>
                    <a:pt x="597688" y="132374"/>
                    <a:pt x="602469" y="284713"/>
                  </a:cubicBezTo>
                  <a:cubicBezTo>
                    <a:pt x="602469" y="288056"/>
                    <a:pt x="601035" y="291399"/>
                    <a:pt x="598644" y="293787"/>
                  </a:cubicBezTo>
                  <a:cubicBezTo>
                    <a:pt x="596254" y="296175"/>
                    <a:pt x="592907" y="297607"/>
                    <a:pt x="589560" y="297607"/>
                  </a:cubicBezTo>
                  <a:lnTo>
                    <a:pt x="313210" y="298085"/>
                  </a:lnTo>
                  <a:lnTo>
                    <a:pt x="313210" y="12508"/>
                  </a:lnTo>
                  <a:cubicBezTo>
                    <a:pt x="313210" y="9165"/>
                    <a:pt x="314644" y="5822"/>
                    <a:pt x="317035" y="3434"/>
                  </a:cubicBezTo>
                  <a:cubicBezTo>
                    <a:pt x="319904" y="1047"/>
                    <a:pt x="323250" y="-386"/>
                    <a:pt x="326597" y="92"/>
                  </a:cubicBezTo>
                  <a:close/>
                </a:path>
              </a:pathLst>
            </a:custGeom>
            <a:gradFill>
              <a:gsLst>
                <a:gs pos="0">
                  <a:srgbClr val="1D78FA"/>
                </a:gs>
                <a:gs pos="100000">
                  <a:srgbClr val="1D78FA">
                    <a:lumMod val="75000"/>
                  </a:srgbClr>
                </a:gs>
              </a:gsLst>
              <a:lin ang="27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endParaRPr kumimoji="0" lang="zh-CN" altLang="en-US" sz="3200" b="0" i="0" u="none" strike="noStrike" kern="0" cap="none" spc="0" normalizeH="0" baseline="0" noProof="0" dirty="0">
                <a:ln>
                  <a:noFill/>
                </a:ln>
                <a:solidFill>
                  <a:schemeClr val="bg1"/>
                </a:solidFill>
                <a:effectLst/>
                <a:uLnTx/>
                <a:uFillTx/>
                <a:latin typeface="Roboto Regular"/>
                <a:ea typeface="思源黑体 CN Regular"/>
              </a:endParaRPr>
            </a:p>
          </p:txBody>
        </p:sp>
      </p:grpSp>
      <p:grpSp>
        <p:nvGrpSpPr>
          <p:cNvPr id="451" name="组合 450"/>
          <p:cNvGrpSpPr/>
          <p:nvPr/>
        </p:nvGrpSpPr>
        <p:grpSpPr>
          <a:xfrm>
            <a:off x="5023485" y="3313430"/>
            <a:ext cx="4234815" cy="1877694"/>
            <a:chOff x="6753957" y="5314124"/>
            <a:chExt cx="4624118" cy="1877867"/>
          </a:xfrm>
        </p:grpSpPr>
        <p:sp>
          <p:nvSpPr>
            <p:cNvPr id="452" name="任意多边形: 形状 103"/>
            <p:cNvSpPr/>
            <p:nvPr/>
          </p:nvSpPr>
          <p:spPr>
            <a:xfrm>
              <a:off x="6753957" y="5314124"/>
              <a:ext cx="1046922" cy="746539"/>
            </a:xfrm>
            <a:custGeom>
              <a:avLst/>
              <a:gdLst>
                <a:gd name="connsiteX0" fmla="*/ 1046922 w 1046922"/>
                <a:gd name="connsiteY0" fmla="*/ 746539 h 746539"/>
                <a:gd name="connsiteX1" fmla="*/ 472661 w 1046922"/>
                <a:gd name="connsiteY1" fmla="*/ 746539 h 746539"/>
                <a:gd name="connsiteX2" fmla="*/ 0 w 1046922"/>
                <a:gd name="connsiteY2" fmla="*/ 0 h 746539"/>
              </a:gdLst>
              <a:ahLst/>
              <a:cxnLst>
                <a:cxn ang="0">
                  <a:pos x="connsiteX0" y="connsiteY0"/>
                </a:cxn>
                <a:cxn ang="0">
                  <a:pos x="connsiteX1" y="connsiteY1"/>
                </a:cxn>
                <a:cxn ang="0">
                  <a:pos x="connsiteX2" y="connsiteY2"/>
                </a:cxn>
              </a:cxnLst>
              <a:rect l="l" t="t" r="r" b="b"/>
              <a:pathLst>
                <a:path w="1046922" h="746539">
                  <a:moveTo>
                    <a:pt x="1046922" y="746539"/>
                  </a:moveTo>
                  <a:lnTo>
                    <a:pt x="472661" y="746539"/>
                  </a:lnTo>
                  <a:lnTo>
                    <a:pt x="0" y="0"/>
                  </a:lnTo>
                </a:path>
              </a:pathLst>
            </a:custGeom>
            <a:noFill/>
            <a:ln w="31750" cap="rnd" cmpd="sng" algn="ctr">
              <a:gradFill flip="none" rotWithShape="1">
                <a:gsLst>
                  <a:gs pos="0">
                    <a:srgbClr val="1D78FA">
                      <a:alpha val="0"/>
                    </a:srgbClr>
                  </a:gs>
                  <a:gs pos="100000">
                    <a:srgbClr val="1D78FA"/>
                  </a:gs>
                </a:gsLst>
                <a:lin ang="2700000" scaled="1"/>
                <a:tileRect/>
              </a:gra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Roboto Regular"/>
                <a:ea typeface="思源黑体 CN Regular"/>
                <a:cs typeface="+mn-cs"/>
              </a:endParaRPr>
            </a:p>
          </p:txBody>
        </p:sp>
        <p:cxnSp>
          <p:nvCxnSpPr>
            <p:cNvPr id="453" name="直接连接符 452"/>
            <p:cNvCxnSpPr/>
            <p:nvPr/>
          </p:nvCxnSpPr>
          <p:spPr>
            <a:xfrm>
              <a:off x="7359013" y="5989176"/>
              <a:ext cx="393479" cy="0"/>
            </a:xfrm>
            <a:prstGeom prst="line">
              <a:avLst/>
            </a:prstGeom>
            <a:noFill/>
            <a:ln w="12700" cap="rnd" cmpd="sng" algn="ctr">
              <a:gradFill flip="none" rotWithShape="1">
                <a:gsLst>
                  <a:gs pos="0">
                    <a:srgbClr val="1D78FA">
                      <a:alpha val="0"/>
                    </a:srgbClr>
                  </a:gs>
                  <a:gs pos="100000">
                    <a:srgbClr val="1D78FA">
                      <a:alpha val="20000"/>
                    </a:srgbClr>
                  </a:gs>
                </a:gsLst>
                <a:lin ang="0" scaled="1"/>
                <a:tileRect/>
              </a:gradFill>
              <a:prstDash val="solid"/>
              <a:round/>
            </a:ln>
            <a:effectLst/>
          </p:spPr>
        </p:cxnSp>
        <p:cxnSp>
          <p:nvCxnSpPr>
            <p:cNvPr id="454" name="直接连接符 453"/>
            <p:cNvCxnSpPr/>
            <p:nvPr/>
          </p:nvCxnSpPr>
          <p:spPr>
            <a:xfrm>
              <a:off x="7247213" y="6146876"/>
              <a:ext cx="393479" cy="0"/>
            </a:xfrm>
            <a:prstGeom prst="line">
              <a:avLst/>
            </a:prstGeom>
            <a:noFill/>
            <a:ln w="12700" cap="rnd" cmpd="sng" algn="ctr">
              <a:gradFill flip="none" rotWithShape="1">
                <a:gsLst>
                  <a:gs pos="0">
                    <a:srgbClr val="1D78FA">
                      <a:alpha val="0"/>
                    </a:srgbClr>
                  </a:gs>
                  <a:gs pos="100000">
                    <a:srgbClr val="1D78FA">
                      <a:alpha val="50000"/>
                    </a:srgbClr>
                  </a:gs>
                </a:gsLst>
                <a:lin ang="0" scaled="1"/>
                <a:tileRect/>
              </a:gradFill>
              <a:prstDash val="solid"/>
              <a:round/>
            </a:ln>
            <a:effectLst/>
          </p:spPr>
        </p:cxnSp>
        <p:grpSp>
          <p:nvGrpSpPr>
            <p:cNvPr id="455" name="组合 454"/>
            <p:cNvGrpSpPr/>
            <p:nvPr/>
          </p:nvGrpSpPr>
          <p:grpSpPr>
            <a:xfrm>
              <a:off x="7911907" y="5804466"/>
              <a:ext cx="540000" cy="540000"/>
              <a:chOff x="9138297" y="3437537"/>
              <a:chExt cx="797796" cy="801058"/>
            </a:xfrm>
          </p:grpSpPr>
          <p:sp>
            <p:nvSpPr>
              <p:cNvPr id="456" name="Freeform 61"/>
              <p:cNvSpPr/>
              <p:nvPr/>
            </p:nvSpPr>
            <p:spPr bwMode="auto">
              <a:xfrm>
                <a:off x="9138297" y="3437537"/>
                <a:ext cx="797796" cy="801058"/>
              </a:xfrm>
              <a:prstGeom prst="ellipse">
                <a:avLst/>
              </a:prstGeom>
              <a:noFill/>
              <a:ln>
                <a:gradFill>
                  <a:gsLst>
                    <a:gs pos="0">
                      <a:srgbClr val="1D78FA"/>
                    </a:gs>
                    <a:gs pos="100000">
                      <a:srgbClr val="1D78FA">
                        <a:alpha val="0"/>
                      </a:srgbClr>
                    </a:gs>
                  </a:gsLst>
                  <a:lin ang="5400000" scaled="1"/>
                </a:gra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Roboto Regular"/>
                  <a:ea typeface="思源黑体 CN Regular"/>
                </a:endParaRPr>
              </a:p>
            </p:txBody>
          </p:sp>
          <p:sp>
            <p:nvSpPr>
              <p:cNvPr id="457" name="Freeform 62"/>
              <p:cNvSpPr/>
              <p:nvPr/>
            </p:nvSpPr>
            <p:spPr bwMode="auto">
              <a:xfrm>
                <a:off x="9246791" y="3545215"/>
                <a:ext cx="580808" cy="585702"/>
              </a:xfrm>
              <a:prstGeom prst="ellipse">
                <a:avLst/>
              </a:prstGeom>
              <a:noFill/>
              <a:ln>
                <a:gradFill flip="none" rotWithShape="1">
                  <a:gsLst>
                    <a:gs pos="13000">
                      <a:srgbClr val="1D78FA">
                        <a:alpha val="0"/>
                      </a:srgbClr>
                    </a:gs>
                    <a:gs pos="100000">
                      <a:srgbClr val="1D78FA"/>
                    </a:gs>
                  </a:gsLst>
                  <a:lin ang="5400000" scaled="1"/>
                  <a:tileRect/>
                </a:gra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Roboto Regular"/>
                  <a:ea typeface="思源黑体 CN Regular"/>
                </a:endParaRPr>
              </a:p>
            </p:txBody>
          </p:sp>
        </p:grpSp>
        <p:pic>
          <p:nvPicPr>
            <p:cNvPr id="458" name="图片 4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8030388" y="5924935"/>
              <a:ext cx="310072" cy="310072"/>
            </a:xfrm>
            <a:prstGeom prst="rect">
              <a:avLst/>
            </a:prstGeom>
          </p:spPr>
        </p:pic>
        <p:sp>
          <p:nvSpPr>
            <p:cNvPr id="459" name="文本框 458"/>
            <p:cNvSpPr txBox="1"/>
            <p:nvPr/>
          </p:nvSpPr>
          <p:spPr>
            <a:xfrm>
              <a:off x="8699567" y="5533220"/>
              <a:ext cx="2678508" cy="368334"/>
            </a:xfrm>
            <a:prstGeom prst="rect">
              <a:avLst/>
            </a:prstGeom>
          </p:spPr>
          <p:txBody>
            <a:bodyPr wrap="square">
              <a:spAutoFit/>
            </a:bodyPr>
            <a:lstStyle>
              <a:defPPr>
                <a:defRPr lang="zh-CN"/>
              </a:defPPr>
              <a:lvl1pPr>
                <a:defRPr b="1">
                  <a:gradFill flip="none" rotWithShape="1">
                    <a:gsLst>
                      <a:gs pos="50000">
                        <a:srgbClr val="1D78FA"/>
                      </a:gs>
                      <a:gs pos="0">
                        <a:srgbClr val="1D78FA">
                          <a:lumMod val="60000"/>
                          <a:lumOff val="40000"/>
                        </a:srgbClr>
                      </a:gs>
                      <a:gs pos="100000">
                        <a:srgbClr val="1D78FA"/>
                      </a:gs>
                    </a:gsLst>
                    <a:lin ang="2700000" scaled="1"/>
                    <a:tileRect/>
                  </a:gradFill>
                  <a:latin typeface="微软雅黑" panose="020B0503020204020204" pitchFamily="34" charset="-122"/>
                  <a:ea typeface="微软雅黑" panose="020B0503020204020204" pitchFamily="34" charset="-122"/>
                </a:defRPr>
              </a:lvl1pPr>
            </a:lstStyle>
            <a:p>
              <a:r>
                <a:rPr lang="zh-CN" altLang="en-US" sz="1800" dirty="0"/>
                <a:t>跨区域服务资源调度</a:t>
              </a:r>
              <a:endParaRPr lang="zh-CN" altLang="en-US" sz="1800" dirty="0"/>
            </a:p>
          </p:txBody>
        </p:sp>
        <p:sp>
          <p:nvSpPr>
            <p:cNvPr id="460" name="文本框 459"/>
            <p:cNvSpPr txBox="1"/>
            <p:nvPr/>
          </p:nvSpPr>
          <p:spPr>
            <a:xfrm>
              <a:off x="8388242" y="5808199"/>
              <a:ext cx="2865719" cy="1383792"/>
            </a:xfrm>
            <a:prstGeom prst="rect">
              <a:avLst/>
            </a:prstGeom>
            <a:noFill/>
          </p:spPr>
          <p:txBody>
            <a:bodyPr wrap="square" rtlCol="0">
              <a:spAutoFit/>
            </a:bodyPr>
            <a:lstStyle/>
            <a:p>
              <a:pPr algn="just">
                <a:lnSpc>
                  <a:spcPct val="15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采取集约运营方式运行，对接</a:t>
              </a:r>
              <a:r>
                <a:rPr lang="zh-CN" altLang="en-US" sz="1400" dirty="0">
                  <a:solidFill>
                    <a:srgbClr val="0070C0"/>
                  </a:solidFill>
                  <a:latin typeface="微软雅黑" panose="020B0503020204020204" pitchFamily="34" charset="-122"/>
                  <a:ea typeface="微软雅黑" panose="020B0503020204020204" pitchFamily="34" charset="-122"/>
                </a:rPr>
                <a:t>纳税服务综合管理系统</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智能调度服务资源，实现无区域限制的服务资源配置</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sp>
        <p:nvSpPr>
          <p:cNvPr id="24" name="任意多边形 23"/>
          <p:cNvSpPr/>
          <p:nvPr/>
        </p:nvSpPr>
        <p:spPr>
          <a:xfrm>
            <a:off x="-89125" y="-427943"/>
            <a:ext cx="2128342" cy="6001429"/>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789" h="8001905">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圆角矩形 13"/>
          <p:cNvSpPr/>
          <p:nvPr/>
        </p:nvSpPr>
        <p:spPr>
          <a:xfrm>
            <a:off x="3001095" y="3284307"/>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6" name="文本框 15"/>
          <p:cNvSpPr txBox="1"/>
          <p:nvPr/>
        </p:nvSpPr>
        <p:spPr>
          <a:xfrm>
            <a:off x="2891915" y="1569133"/>
            <a:ext cx="3603777" cy="1176020"/>
          </a:xfrm>
          <a:prstGeom prst="rect">
            <a:avLst/>
          </a:prstGeom>
          <a:noFill/>
        </p:spPr>
        <p:txBody>
          <a:bodyPr wrap="square" lIns="68580" tIns="34290" rIns="68580" bIns="34290" rtlCol="0">
            <a:spAutoFit/>
          </a:bodyPr>
          <a:lstStyle/>
          <a:p>
            <a:r>
              <a:rPr lang="zh-CN" altLang="en-US" sz="7200" dirty="0">
                <a:solidFill>
                  <a:srgbClr val="0070C0"/>
                </a:solidFill>
                <a:latin typeface="Impact" panose="020B0806030902050204" pitchFamily="34" charset="0"/>
              </a:rPr>
              <a:t>怎么用？</a:t>
            </a:r>
            <a:endParaRPr lang="zh-CN" altLang="en-US" sz="7200" dirty="0">
              <a:solidFill>
                <a:srgbClr val="0070C0"/>
              </a:solidFill>
              <a:latin typeface="Impact" panose="020B0806030902050204" pitchFamily="34" charset="0"/>
            </a:endParaRPr>
          </a:p>
        </p:txBody>
      </p:sp>
      <p:grpSp>
        <p:nvGrpSpPr>
          <p:cNvPr id="29" name="组合 28"/>
          <p:cNvGrpSpPr/>
          <p:nvPr/>
        </p:nvGrpSpPr>
        <p:grpSpPr>
          <a:xfrm>
            <a:off x="1797126" y="1931946"/>
            <a:ext cx="484180" cy="401950"/>
            <a:chOff x="3132963" y="3140191"/>
            <a:chExt cx="645573" cy="535933"/>
          </a:xfrm>
          <a:solidFill>
            <a:srgbClr val="0070C0"/>
          </a:solidFill>
        </p:grpSpPr>
        <p:sp>
          <p:nvSpPr>
            <p:cNvPr id="30"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1"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2"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3"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4"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5"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bldLst>
      <p:bldP spid="14" grpId="0" animBg="1"/>
      <p:bldP spid="16" grpId="0"/>
    </p:bldLst>
  </p:timing>
</p:sld>
</file>

<file path=ppt/tags/tag1.xml><?xml version="1.0" encoding="utf-8"?>
<p:tagLst xmlns:p="http://schemas.openxmlformats.org/presentationml/2006/main">
  <p:tag name="TIMING" val="|2|2.1|0.8|1.1"/>
</p:tagLst>
</file>

<file path=ppt/tags/tag2.xml><?xml version="1.0" encoding="utf-8"?>
<p:tagLst xmlns:p="http://schemas.openxmlformats.org/presentationml/2006/main">
  <p:tag name="KSO_WM_UNIT_PLACING_PICTURE_USER_VIEWPORT" val="{&quot;height&quot;:3600,&quot;width&quot;:3600}"/>
</p:tagLst>
</file>

<file path=ppt/tags/tag3.xml><?xml version="1.0" encoding="utf-8"?>
<p:tagLst xmlns:p="http://schemas.openxmlformats.org/presentationml/2006/main">
  <p:tag name="TIMING" val="|2|2.1|0.8|1.1"/>
</p:tagLst>
</file>

<file path=ppt/tags/tag4.xml><?xml version="1.0" encoding="utf-8"?>
<p:tagLst xmlns:p="http://schemas.openxmlformats.org/presentationml/2006/main">
  <p:tag name="ISPRING_ULTRA_SCORM_COURSE_ID" val="6F8E4FD3-A618-4902-819A-BF70EEEE8FF1"/>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JAkUE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QJFB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JAkUE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kCRQ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kCRQ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kCRQ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kCRQSn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CQJFBKSO3Wo0EIAAB9IAAAKQAAAHVuaXZlcnNhbC9za2luX2N1c3RvbWl6YXRpb25fc2V0dGluZ3MueG1stVrrbuJKEv6/T9FidaRd6ShczC0rhpWxm8QaYjjYSWZ2tbIa3AErtptjN8zkiB/7NPtg+yRb3baDTYDYmVk8icbVVV9V160vZBA/e6G2jTkLvD8I91hoUc69cBUP/4TQYMl8Fs0iGlMe1w+URy902TcjfGKCBtSYk9AlkauJ0XjYQGP5Qf2e2tf78NYetVuo18Yt3Ec67mgwdq3o14oGY3qrqQ3qRxAJbkSXNOSnUQf1wuhbASOMacSN0KXfh0qROz9UnMFNRFwP+OJhty2efaZ1r7fFg9rNTq+D9y1VUZQu0jp6U2/se73rntpEuNHuNJT9qN9SWgpqdjrN6+6+2Wt1FHgbX3cBpY2vu6jda7db+r6FWyCNVHWkt7R9T7luNlXQhvvX2n48HvUaDdRsNpW2vu90lfGogYBbAQxV6QsHKroyUrp7daQ2+woaa+PRuL3HOu5qHdRv4W6jsW+PRkqjcXDuYXZ5dx2opaeTufMdwJMhODkqcqt+IrkGy20UAbNNg41POEWe+6k2m2MLm7ZqG1OzlualzOGMKzOnSE2IQA5JQIcLhp5IuEK/e4O6JGSj0op8GeTpUv9iyzkLr5Ys5GDaVciigPi14Z+TTEnnUUaS7WhURe6JLOlBXU9+yoqluiB74bkktGTBhoQvE7ZiVwuyfF5FbBu6pcxcv2xo5HvhM3A3rnsavqjI92JucBoU7MN98ZQX20B3iqkwr4vFU0rSJwvqZxob8lNB7qDyfY8cie682ONSVG2K55LohqxoMQB9VTyXZULQUoxaTzzvC3H6nQO7Ioq9dZHdJy80KipJmuNFKbbZbqrm0yZiK+Hsotz7gX6V8xn0mnAlLGyIp5SQmKBQWCpKqdvk/PUjxvT1uJcMAtACwc03l5SUtLeRo03vZqr51ZlMb6bOyLipDbWkKpEoy7+0uv3vzU73r4N6KlcSybpTJ5MiFpJgnUY5LNOeTycOAOKJY+Ivdm0oflcWnd7bE8PEtWH6n8oAsAI81IbidxnR+/kclgvHmhg6dgzLMae29MsE21ivDb+yLVqTHUWcoZ1HvyG+pgjasxdRFPueKwdEy/bCLS2hT5/eqYbpwCJlzw1NLlJDi0XRy68SmWz5GpJnTWLkejFZ+NSVaiFF5LhoL6Bd7sYQ/ONrDzhZQLzwqoz2ufpomDeOPZ1OLAebekapDXHoIj0iQlN1oLlq4TlgRARW7Y+JOzL7JAJSfb8yyK1xczuBH1sYcuut1j788A9YM8MQkhkNSwhC4uA5ZJ1lPU7nuvAhKEQEbUgcf2ORW0iafOhKYBumNoXU1Owcvi1gMmwIvBcuIXXokpfAu8OWpd5gZzT9AjkOtTmtKDT9DCX5uaLQV2xBDWGrhJipPhg3ctsmyjArkKwGl0Tku/+CyHIJcsKbO49tY6AID0OZyGqMryprsvBv9xBIQ52cqfYEGJwt31bejoIpkQvLXAld0IY0rIvs+u3e+IczVo0J1h1IN3366NiySwqlAXlBIeOIuDsSLila0CXZQiW8wJjruXJMRF6a8PvW+wMRnvafX9LWZer4yy8fMKnQ8E5YBttkUAbblA1/T7twWzqDDxoicv2sFWUc8GETLA2b6tyY/pwQxV6w9ZMu/TMC9Wpc1WC9a8eP+6t82P4PxlhJCx4Z0NFGHqskhGElFksOLJ5+JUHDHIO6WdLPoeGL82glAHOaYpgM/QDMA3iuYMgDeLQaxCMeWYYNm61HuhCnjxLCslaTqJ2Otzgj+hSO46+luqBPDPZLPiW7ZCMDa5cMf5ko57ZKhaXFNuwJGG4C5ipJKkD1vUCcocrB3t9hJ39dUJzPI9v6rqxu33uWKwL4eRvQt/uwp4gFkuqTOMvrZFH6+w8akkxxnuidVdtAvBZo6Vjl6vOHImZhda7dOppqalicKEQ9++XloDqETya25UzUkUCAMgkIX65hFX4S57zyWMmJQMdjFfDSyVuURMv1f//9n/IwR/YkVJRS/1YVB4pfdE38ivdPk3Ea/6sEjq2OiqLypaRgeqDKRMufr2wDEvSnHFlIsiwFLBBXXKVUQwmkYVRtW9Vu76BKLFkUbBvBXrAiyJ06/wyNT+71a8M7Ej1D47QZ86sCSc+L3OSVbTgccbfc90JaUfyHVyIxeduYOaquy7M/1KjvLZ+T5deFA0x6zYd8tqqCp92qJnTnI0jqerw6plzcsq4FLSF5PzSE3cm17pVwuFDxCfRwXrifCXnE/Jm42Xp7lQsM4iIO0njII3Gkz97yHPGafUtjN3wifgxsedIx6wxsmInNYgpZpB1zz0XtuHnclHLM+MB8WBe0ZDo56CL9WErTRvLmN6/glfbGcjhmpUM50w/EY36Tfudv+HPEY35LrClTONe9tel4KC+aXceNSJSnl4kd8NBQdqmUJ3sr8ggLJuJaNs5NJCUUOQPm0qFcG20voGk5C1re4PoZiwfh6/blTsgsXuS0Y/G1Q2HgkL71y/k74B736fnklvOAEsy7Wr6fqoCU51QJJF8fHDsjoSL+sqGfanAQIcu16PRxDaUYn2rCnckXM+fkNlk/E+0sJymtuSwayH4u23kllaHo4tVUsaTYLwsN6m/8NKhfitAghT0fwHAbLGiEIQc86HJphIrEPPs6uwp7kDvSI7kzo3kAvgbsEM5IWSXkCIXEktuqrFqSl/w47C2559MdzVpVjpBzzuX5D2KojsvJrfIJfeL59E4plasg7XWHXCz2wBz9rJQ8keWVHI1ULDpOFrGc/YlulS0+BxtPLEdZmxbpnu/QjB9FvX5CFfCe8/6gnl9moUe9+XL1mAaigHf2Lwz+B1BLAwQUAAIACACRJFBKKoo35ocRAADwYQAAFwAAAHVuaXZlcnNhbC91bml2ZXJzYWwucG5n7d35V5LZ/wBwSzMnZ6LNzCxtmrTFBdQaMxdabNKRcp3UUtHUbDM1MxRZUqexRSV1yl2aXNolbdLcwCUl1KAJldKUCoUQlRCRHT70nZrPjH7mD/ie83AOeLj3Oc+9r/vc1R/eXPI6sO+bRasXaWlpfePu5uqjpaUD09LSjtPT1aSodlvu0/yZF++zb7dWFXUNV/NFJ2rX/l1aWtU4fUXYAs33r2LdAuO1tBa3f3rPI8fcjtDSCrvg7rrLLzFkYgh+5UGkkixQ5qO0nM8f0Aa15X60fJr1I2TTj67Oesvn2yyZeAYp/+i6/kXaMv35e3QueXkqtFOQlYEUmWhtk2JIfu5BPZ926NFRwjYm45f99RxaaX0Vo6c0iU/rIT4uUEim6Z72/GbxMLsEMVwvkbKLYmTcr1eFnp+n+/ePtz+sXqUsO+S2LZuLO8yCukjephlLu6643DTU/hrSovX3j/s2XtERiid65qZYRXXAzZW2/8yGtOxM1u5zGyM/oEHVTcqw+3dgJvsyI2aVdyM95YRZ3RjvbFAiTh9Bmyz4Z/b5lEjtvh9PK5V8rCEMVjWnuudTwN/4WdRXWFrlmUWNZMzO/xC5E+K9xMBVd3ZGvtESWJN3Ytmc+81rLWf8/CyiB203S3PV+CHEe+lPc2/1EEK5l7OM0zO37JY2171+S41ml9HSVu6/1HfnkP3sFq2fp7/cwHtvxJw66ec2bdkcR82YbQ/RtYT5uRpkz75ek4w0sFnQCyAABIAAEAACQAAIAAEgAASAABAAAkAACAABIAAEgAAQAAJAAAgAASAABIAAEAACQAAIAAEgAASAABAAAkAACAABIAAEgAAQAAJAAAgAASAABIAAEAACQAAIAAEgAASAABAAAkAACAABIAAEgAAQAAJAAAgAASAABIAAEADi/xEiRdo28ojmMij5H9ECz6eo7WO7wxLT5sbR0z1tvy4/4FXAKpvZYQFbes6Hvs9sM14wJ6KgnvnRg0cPzk6FxP57+/5b8jXY5sg5dX12HkyZZz6/bOfdF7PKWKspOvVSaJvW7Cr5C5xhLtKR3Oce4Obfk6YoG+1xTlPP2CkLTbbX40Vn+rr9wVHNTWvH8hjeo/8s0NoeokTNrIDmBctt+ziNImEdSRk97RDTrBJtZXEZKswtSSJZVQwNyUdJ3qUXmaol5I2GbtaNTcgk3uhMVrupyT9jKcK1+UT5JEVVof52100XzgNGNOWcM7Ue7UJiB52AVLNF8B14aTsrdOpNPK3kJ0uj9MNgBHL7SRP1BcOQV720bTh5u6kqVkh15KMm4uBoUd9zMEZw5Qqe5iIfv8t5zBYLt3djlzQJOo3hJUo+Vi0fpGKQYFFiI/XR5Kk3TKhaShs0ATczgn+oei8OQAaaoKf/eB5J4PxWWoUsOLq3dlz+wlE4Tc3/8vRzUmQe077KRZe2eYdy40qT2AUdNDNe3PVSWr1L0+TM3fRlcRAHxuqfwOKfSNWMjdWIoQRGx8buk6XiZvGw/DH53isfUgi+mEGLwQiLDNWNbGlScbta694jgpdPlKqZj+a/VzPqD0pWIbxBjfLJRkRnFbIBWYwcQDbFgUdvrn+qBxap8yZPFWULatZOJQfN1PTyDhH2BLpcbw4H0+8/W4w9HFDDffdXhamvdypHh1g4KCY8vPXiGg/E2SqbiInuYATqGjPnu8XmJ+EvfFFNZk6Udt7yHtnIExViP+ROJKXWM/+kN0S5IeG+Vk5eB2tSnM7Q+5alOBHsnV2uStb5RfDwcniCv4hpUN9ZkvnW1oTglNHhveAi9/2IMVPS2f/BtvRcXjYai0Ou7bzJrcmrCOG8kwa0juy4fpx8KDtJPsCf6K53sP/cr7abaYuarTwF8b33MAXXqYq7WJIvCpPA8OA8nHmXSillfpWE4rYNtHjjY2mkkfBBs8D8IKapJas7qFLsFfabKtmkZsuGDNG+C4Sle7ekwvCYxNteNvArGWZ/VNlTg3+YUTqPiS1ueYC7L27xADMHEFsGTfifahKQvXZqR/IAL/nwuX5q4ZcObufFHHy/AloN7ez+fbo2NoMp7C3lDPA5NWcPimJbI2ihtosR0ZA7pFY8FntFuqBvIze84yF7yokahoWcamxcCmMLQlfDahdcr0+PxpFWbDhnZASmE0nkgbxI7qjj08GE5uXOI5HTv6c3OztAOeTPY+HWsRtEJ5Y5lpkjJb/2QMQGm+YxucxbxK1RXMt+pyBIfWVozUSyb4b+3as+IEOPKjGowFffvDFDz5ynfj21jT/tRBURSxxiOM8/3xDxsmW/yvzW4M2nLwOZ3KtxJSSskk7x4FRPx7aOrE51R2+mVvHjfarLiYZdhTF6DWcLTEqVYX7wg3aZfnR+mA/JRcnAVTLbI5BUkZkfHSs9hgLlyh4LlF6dLPiMM8za7swHfvVMZDWEokhMjg/5axo8bpw48ZgxgNqcFSNrUIID4VilKO0mZa2+edFr3PHjDeNh6SvuhDftOSw0c8hTxj8QXUpakCsgjPSqT8tvpeMENQhsaQLVwKZTXFaAcffryGnIW3TouxOZ522VlQT6rTscu8z1BjsqPe1Am+hCuK1t24GpZBiJyyvMG+1NpZiqPqY/wLb0ydOD+QsbimZk+JmF0ZNk5ecpF62bpSRsNZlK4trgz1Fe2WD5vqjhdNXJwlRKin6u7OfEBtdXumcZeYcywB130j2x1s6kCvv5ILg66wm1gThSgcnaaUslrO9IDLDa10nw1BR7cTNLUImwf/+D8/3dXZHq+c9f5p3q676uMmEVEfu7m9mR9ZYDa05sSeIE8nuHMfKJK6cbJrg6uSIiqNnek3//80L2NuibNVOeegz4m+dY1Zg/STYWTpc9SZJ9NISj4oS9vp7RGJUQz5wR8Go5vqQZhZAGR11olaiFuCReUl/7GDYXV8aLy5u0QGNEEpFmTtiOHhDY9vO8SSEEehWjziSE4w/Cl4Yrkc5MmUi2JpRB5yevZI06j8gL9MwX6uaaXTWZBBnpuhxWZhGHBRgZ9xY8s4fd/UgW0/p08Ne6zX8F0rXVjFWLma+0WcfZcAFEleyaJstPYODsmSjhPWYyg9ULX9zP3+YyWaK+ksMnqVUduVmrspusPWKMKcJCPHnrW7+nt01ZjE544unkEp7UD3bXVLQDx6h7765cxakWeqnF54N5wscEGpFJc4Usha20GHlpXJIu1z5JaYnkP7NOJm/Kf/g4orvdKOzz+ncnpW4YybsRYKtKPY1aBj24hO45vg9SgFkGj2NpJj6i1VkY/ugguR2r5MHBJtiG4dscX+iWwvuZ8+jkw8jkV5ykLByDJzL2JFnkB80oyPReXvAfETplSatWcxyb09Ahk1L6r5kVwgJokKY+R7ZutsXxQdV7UikBv/aoEYPCiMxtf4X9rUu5J/GPq72QVS27jdtVtyBXJoKqBLi6B9bXNdcHw1huHbkyb/j7Gs8NAVMkmrBYtYBz0VWukytrJjtk7e2qHX1Wner+OmCHaavrukvZ5bedMHxoee0QKbTtZ7H+X2MsYdWrjXo9+KOWTmPLxTKH3W5W6ytby124pkxEuGp7+J2a6P3OmTrh12yJaoreIiGYHihHWpUIBjh2cCSDdwh8uKRVorIQNVih3akoM9v13s4TZ6ttlcosA9iY+FPhG/TMNSs39HuSYhQM3gnD9hP62l+2z0hUVz+c2AkJI91DE+zlf1YniJCCTm2pDa2xOpsRE7DD5TfT6jKTut270eocbl5eBpxwDKJ0CMZlvPBROxLX3CJGRDIZ4ZRBFxrCMrKTF0zgVF2gKBIeME7Kkg+QVkQx8t7omcMxrM7NbUmtA6KHaOtEp+fLSgUfL397QaSS85lOM6/CizaWJr6vxYOgio/sRqZysoOlt5EhXxw7sRbZRG8wbB35fbJ9MF3+ZYdUdOJt9j6T147fZ+ACOfq5UtJBO3VO8VIQOy6U63FmTFyEsesVjG4XYt3NpWsSuSG5nG3OuKX2neJgI7iPHTzf0ll92So82FatsmIdxxnAujpfSgPyLS1hLrIPZc/FJLVy/97s1AYeh+4JRQu2i56ItnJbk1FYtwTbWDdIAbHMhN4ZTCPQC5DBzaCwL1sp4um31/xD6nNCz7y2XzOkmVI78172qK8Vb2M+Odvg91oUucXj2yMTbqETwtczZg6ik/QLz2rBlPpxKaPmqGv58U2F6vge8iLzyO/QRYL98Kh5Ff0bQC6StxXVEau9x+J4x1+miSWq87yI0AlHtjeH3HZKlXUIIjhH50508roc/1wl5EaJmt0f6LK5R/fVYPWPVMmqc/etz2l6hdPNjEh3ZxWqomaG9YG3yFwkz8AuTjwMKcC6H1AiFmTLxjJkNRUCZ68xaQYjWQWev/a7/F8voYdLdXLdIUmsTHtrYi+7RrORSB+KpzkXaZ4RooiknIjBlL42UrDtSfWSlxZQBH5Xc9ogp6R7+ngOYlq0+IxiefhgadWwzeH8cXFr+2/iD9ySzxX9ujgtxVOzZT3yVTbq6x3oN7IN6ppYb1NTBqtHbVa0SItl3NovHFwJ6iTsx5Iuf8VicNRPT8t2WA55yhSdPBsoTvayeOmesbixd40hzB0E2ZU/kJJpvFfVLWNalCzSjYUCZe5jJVjpRx7hnqp1DoIUaIbk0SqRswfbu9xa7ImV0TtoMrUwHTr9Yk8RXjGy8QiloCNn6ZOnOaOhv9Mc89BplHzZRCF4kbmLl2Nv2a2oi5+7XszbB3XDA47548sNDowev34K39WdVAIm8wgkor/lnUdN4ZpdEejYhBNXsw1ulERlV+4qX/QK5eBD+h5dXChGyQeZK2E6ucaNfoFIcuP0Rx4yGY50cFKwsbEjWUM2nxvna21w87RP47GaEXWDizX0GpNTzykddLyuZ/6IDz/DbxZjop1reN2n2Ba5MWjeYc2ZYH3+uKSyiyFaHM8F6YHE81Z82ZK/6G7RTJrDWwotpcQqXLfnO/EdrEEUE9xhxDkWZivV8YRwpc4BKHcqV9NLiPzQPNX5jx9DTNfVx4i/bD1MMZJ3u5i0CCbOg99Ltyog+YIZJRI0Ey0eSus3W2n+iPQN81OP1jSuRa5UbCMwc+CsPaSTy1qYu4fI7R9AVImSLZXz3r1zOXbky2CRGd3mh1XPhHfFY5vMmByV7AFaCk+eeGwhfdPSFrFs/xh+4fDMfjgcIx0l3HRXqqOZ049VSWGaLp30y/LWEUlrOfFc7IRjHdqU/4LgGSRr72iXo2NHqUMOf9bZntySgHJq4JOr/aVnPY4SpsQ7+jgJ1/CGTzXPR1UpWbWQxI7BqxUcKBwFujyNN1BREcRHUhEBa5Vf/E4MkXbDVWfCSfxnP124Yap4u3Ah43W457e8iUYMrgK6TvO8UC9Y1kNmn1u5XHfMQjtLUM++40STla71iPLBxW8B821CshpYFXZuJiYLc+Ot4k9a0HGY6bLn7SBo047CXlY/fUP6ZFxzPF+zV/zl4yqsW5+w6TLBczxxY0gU/8qXJSg3JVxtNmwzf+eUEwNFTa7C0wgO6eEKsxNrYNSlgWdiPwXLryTmUT71aY8yyn+nrJLhPxKDla1dfz8oco7dUN2cCCKdeF9z7OFM/HC8AoWJtnTohN/sbC0f3pQlsu84uXg9uhitmqmf74aG5sp8fpYxpXkfFONR0EaJbRYyP+A96HK8Iq2tu8fqv8c+f23OtHS8kIal05IaSapL8uZU9ynjYiGLONVlUbTPFH3WV/3m43SU8pDzeDHcHtwIXTf7yP8qeiekQElve5iY3jrngKvp4Uc2t89JttNk2C+KWTHnLA4BmatlDNKay/Zf68798QCP/wvWL2eqz60b3vRvwfpFHYbw7Uv+x71bWvJ07157M6Dgp1+7xFfxHHfazbkiyjCzHBOkmXMEmj62z91n+Zx/cNx4kHLiOxbZv7Uc806z4PDZQho0JhnyY2Fh1+zfJ4Bq9+2+ewmGVZgWEHuaf1PrQrU0L/e9B1yrdoem/gdQSwMEFAACAAgAkSRQSpXukX5LAAAAawAAABsAAAB1bml2ZXJzYWwvdW5pdmVyc2FsLnBuZy54bWyzsa/IzVEoSy0qzszPs1Uy1DNQsrfj5bIpKEoty0wtV6gAigEFIUBJoRLINUJwyzNTSjKAQgbmZgjBjNTM9IwSWyULA3O4oD7QTABQSwECAAAUAAIACACQJFBKFQ6tKGQEAAAHEQAAHQAAAAAAAAABAAAAAAAAAAAAdW5pdmVyc2FsL2NvbW1vbl9tZXNzYWdlcy5sbmdQSwECAAAUAAIACACQJFBKCH4LIykDAACGDAAAJwAAAAAAAAABAAAAAACfBAAAdW5pdmVyc2FsL2ZsYXNoX3B1Ymxpc2hpbmdfc2V0dGluZ3MueG1sUEsBAgAAFAACAAgAkCRQSrX8CWS6AgAAVQoAACEAAAAAAAAAAQAAAAAADQgAAHVuaXZlcnNhbC9mbGFzaF9za2luX3NldHRpbmdzLnhtbFBLAQIAABQAAgAIAJAkUEoqlg9n/gIAAJcLAAAmAAAAAAAAAAEAAAAAAAYLAAB1bml2ZXJzYWwvaHRtbF9wdWJsaXNoaW5nX3NldHRpbmdzLnhtbFBLAQIAABQAAgAIAJAkUEpocVKRmgEAAB8GAAAfAAAAAAAAAAEAAAAAAEgOAAB1bml2ZXJzYWwvaHRtbF9za2luX3NldHRpbmdzLmpzUEsBAgAAFAACAAgAkCRQSj08L9HBAAAA5QEAABoAAAAAAAAAAQAAAAAAHxAAAHVuaXZlcnNhbC9pMThuX3ByZXNldHMueG1sUEsBAgAAFAACAAgAkCRQSnL80YFnAAAAawAAABwAAAAAAAAAAQAAAAAAGBEAAHVuaXZlcnNhbC9sb2NhbF9zZXR0aW5ncy54bWxQSwECAAAUAAIACABElFdHI7RO+/sCAACwCAAAFAAAAAAAAAABAAAAAAC5EQAAdW5pdmVyc2FsL3BsYXllci54bWxQSwECAAAUAAIACACQJFBKSO3Wo0EIAAB9IAAAKQAAAAAAAAABAAAAAADmFAAAdW5pdmVyc2FsL3NraW5fY3VzdG9taXphdGlvbl9zZXR0aW5ncy54bWxQSwECAAAUAAIACACRJFBKKoo35ocRAADwYQAAFwAAAAAAAAAAAAAAAABuHQAAdW5pdmVyc2FsL3VuaXZlcnNhbC5wbmdQSwECAAAUAAIACACRJFBKle6RfksAAABrAAAAGwAAAAAAAAABAAAAAAAqLwAAdW5pdmVyc2FsL3VuaXZlcnNhbC5wbmcueG1sUEsFBgAAAAALAAsASQMAAK4vAAAAAA=="/>
  <p:tag name="ISPRING_PRESENTATION_TITLE" val="58ac4de44cb94"/>
  <p:tag name="COMMONDATA" val="eyJoZGlkIjoiOWYwNWJmZDdjNWY5YjU0Yjc5YmYwN2Y0MjAxZDhhMWUifQ=="/>
</p:tagLst>
</file>

<file path=ppt/theme/theme1.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2290</Words>
  <Application>WPS 演示</Application>
  <PresentationFormat>全屏显示(16:9)</PresentationFormat>
  <Paragraphs>343</Paragraphs>
  <Slides>28</Slides>
  <Notes>28</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28</vt:i4>
      </vt:variant>
    </vt:vector>
  </HeadingPairs>
  <TitlesOfParts>
    <vt:vector size="56" baseType="lpstr">
      <vt:lpstr>Arial</vt:lpstr>
      <vt:lpstr>宋体</vt:lpstr>
      <vt:lpstr>Wingdings</vt:lpstr>
      <vt:lpstr>Calibri</vt:lpstr>
      <vt:lpstr>ITC Avant Garde Std Bk</vt:lpstr>
      <vt:lpstr>Yu Gothic UI</vt:lpstr>
      <vt:lpstr>微软雅黑</vt:lpstr>
      <vt:lpstr>ITC Avant Garde Std XLt</vt:lpstr>
      <vt:lpstr>Yu Gothic UI Light</vt:lpstr>
      <vt:lpstr>ITC Avant Garde Std XLt</vt:lpstr>
      <vt:lpstr>Impact</vt:lpstr>
      <vt:lpstr>U.S. 101</vt:lpstr>
      <vt:lpstr>Sarasa Fixed CL Light</vt:lpstr>
      <vt:lpstr>Roboto</vt:lpstr>
      <vt:lpstr>Roboto Regular</vt:lpstr>
      <vt:lpstr>思源黑体 CN Regular</vt:lpstr>
      <vt:lpstr>OPPOSans R</vt:lpstr>
      <vt:lpstr>思源黑体 CN Bold</vt:lpstr>
      <vt:lpstr>黑体</vt:lpstr>
      <vt:lpstr>Arial Unicode MS</vt:lpstr>
      <vt:lpstr>Verdana</vt:lpstr>
      <vt:lpstr>等线</vt:lpstr>
      <vt:lpstr>阿里巴巴普惠体 Medium</vt:lpstr>
      <vt:lpstr>思源黑体 CN Medium</vt:lpstr>
      <vt:lpstr>思源黑体 CN Regular</vt:lpstr>
      <vt:lpstr>Roboto Bold</vt:lpstr>
      <vt:lpstr>阿里巴巴普惠体</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58ac4de44cb94</dc:title>
  <dc:creator>哎呀小小草</dc:creator>
  <cp:keywords>https:/800sucai.taobao.com</cp:keywords>
  <dc:description>https://800sucai.taobao.com</dc:description>
  <dc:subject>哎呀小小草</dc:subject>
  <cp:category>https://800sucai.taobao.com</cp:category>
  <cp:lastModifiedBy>NFZX</cp:lastModifiedBy>
  <cp:revision>285</cp:revision>
  <dcterms:created xsi:type="dcterms:W3CDTF">2015-10-30T14:26:00Z</dcterms:created>
  <dcterms:modified xsi:type="dcterms:W3CDTF">2022-08-01T08:47:10Z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2052-11.1.0.11753</vt:lpwstr>
  </property>
  <property fmtid="{D5CDD505-2E9C-101B-9397-08002B2CF9AE}" pid="3" name="ICV">
    <vt:lpwstr>18CE3EC6FC554494AA7D0B895E496FC9</vt:lpwstr>
  </property>
</Properties>
</file>