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468" r:id="rId2"/>
    <p:sldId id="338" r:id="rId3"/>
    <p:sldId id="356" r:id="rId4"/>
    <p:sldId id="434" r:id="rId5"/>
    <p:sldId id="436" r:id="rId6"/>
    <p:sldId id="438" r:id="rId7"/>
    <p:sldId id="442" r:id="rId8"/>
    <p:sldId id="437" r:id="rId9"/>
    <p:sldId id="435" r:id="rId10"/>
    <p:sldId id="440" r:id="rId11"/>
    <p:sldId id="441" r:id="rId12"/>
    <p:sldId id="443" r:id="rId13"/>
    <p:sldId id="444" r:id="rId14"/>
    <p:sldId id="445" r:id="rId15"/>
    <p:sldId id="446" r:id="rId16"/>
    <p:sldId id="448" r:id="rId17"/>
    <p:sldId id="447" r:id="rId18"/>
    <p:sldId id="449" r:id="rId19"/>
    <p:sldId id="450" r:id="rId20"/>
    <p:sldId id="451" r:id="rId21"/>
    <p:sldId id="452" r:id="rId22"/>
    <p:sldId id="453" r:id="rId23"/>
    <p:sldId id="454" r:id="rId24"/>
    <p:sldId id="455" r:id="rId25"/>
    <p:sldId id="456" r:id="rId26"/>
    <p:sldId id="457" r:id="rId27"/>
    <p:sldId id="460" r:id="rId28"/>
    <p:sldId id="462" r:id="rId29"/>
    <p:sldId id="464" r:id="rId30"/>
    <p:sldId id="463" r:id="rId31"/>
    <p:sldId id="465" r:id="rId32"/>
    <p:sldId id="467" r:id="rId33"/>
    <p:sldId id="355" r:id="rId34"/>
    <p:sldId id="390" r:id="rId35"/>
    <p:sldId id="392" r:id="rId36"/>
    <p:sldId id="393" r:id="rId37"/>
    <p:sldId id="394" r:id="rId38"/>
    <p:sldId id="395" r:id="rId39"/>
    <p:sldId id="396" r:id="rId40"/>
    <p:sldId id="397" r:id="rId41"/>
    <p:sldId id="398" r:id="rId42"/>
    <p:sldId id="399" r:id="rId43"/>
    <p:sldId id="400" r:id="rId44"/>
    <p:sldId id="401" r:id="rId45"/>
    <p:sldId id="402"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9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5B9BD5"/>
    <a:srgbClr val="749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737" autoAdjust="0"/>
  </p:normalViewPr>
  <p:slideViewPr>
    <p:cSldViewPr snapToGrid="0">
      <p:cViewPr>
        <p:scale>
          <a:sx n="66" d="100"/>
          <a:sy n="66" d="100"/>
        </p:scale>
        <p:origin x="2136" y="846"/>
      </p:cViewPr>
      <p:guideLst>
        <p:guide orient="horz" pos="209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952" y="-102"/>
      </p:cViewPr>
      <p:guideLst>
        <p:guide orient="horz" pos="2895"/>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E8601F-A096-403D-865F-F0C35F64C940}" type="datetimeFigureOut">
              <a:rPr lang="zh-CN" altLang="en-US" smtClean="0"/>
              <a:pPr/>
              <a:t>2021/12/21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06F7E5-2311-44E4-878A-9AC09C15B4E9}" type="slidenum">
              <a:rPr lang="zh-CN" altLang="en-US" smtClean="0"/>
              <a:pPr/>
              <a:t>‹#›</a:t>
            </a:fld>
            <a:endParaRPr lang="zh-CN" altLang="en-US"/>
          </a:p>
        </p:txBody>
      </p:sp>
    </p:spTree>
    <p:extLst>
      <p:ext uri="{BB962C8B-B14F-4D97-AF65-F5344CB8AC3E}">
        <p14:creationId xmlns:p14="http://schemas.microsoft.com/office/powerpoint/2010/main" val="3696712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4B566-C622-46BD-896B-BDCC6E4C2A6A}" type="datetimeFigureOut">
              <a:rPr lang="zh-CN" altLang="en-US" smtClean="0"/>
              <a:pPr/>
              <a:t>2021/12/21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CC0B4-D7A9-49AC-A430-94BA20BE4311}" type="slidenum">
              <a:rPr lang="zh-CN" altLang="en-US" smtClean="0"/>
              <a:pPr/>
              <a:t>‹#›</a:t>
            </a:fld>
            <a:endParaRPr lang="zh-CN" altLang="en-US"/>
          </a:p>
        </p:txBody>
      </p:sp>
    </p:spTree>
    <p:extLst>
      <p:ext uri="{BB962C8B-B14F-4D97-AF65-F5344CB8AC3E}">
        <p14:creationId xmlns:p14="http://schemas.microsoft.com/office/powerpoint/2010/main" val="206123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矩形 2"/>
          <p:cNvSpPr/>
          <p:nvPr userDrawn="1"/>
        </p:nvSpPr>
        <p:spPr>
          <a:xfrm>
            <a:off x="-1" y="621339"/>
            <a:ext cx="12192001" cy="143983"/>
          </a:xfrm>
          <a:prstGeom prst="rect">
            <a:avLst/>
          </a:prstGeom>
          <a:gradFill flip="none" rotWithShape="1">
            <a:gsLst>
              <a:gs pos="0">
                <a:schemeClr val="tx2">
                  <a:lumMod val="75000"/>
                </a:schemeClr>
              </a:gs>
              <a:gs pos="21000">
                <a:schemeClr val="accent1">
                  <a:lumMod val="75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endParaRPr lang="zh-CN" altLang="en-US" sz="1800"/>
          </a:p>
        </p:txBody>
      </p:sp>
      <p:pic>
        <p:nvPicPr>
          <p:cNvPr id="9"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8558" y="116633"/>
            <a:ext cx="765125" cy="648689"/>
          </a:xfrm>
          <a:prstGeom prst="rect">
            <a:avLst/>
          </a:prstGeom>
          <a:solidFill>
            <a:schemeClr val="bg1"/>
          </a:solidFill>
          <a:ln w="9525">
            <a:solidFill>
              <a:schemeClr val="bg1"/>
            </a:solidFill>
            <a:miter lim="800000"/>
            <a:headEnd/>
            <a:tailEnd/>
          </a:ln>
        </p:spPr>
      </p:pic>
      <p:sp>
        <p:nvSpPr>
          <p:cNvPr id="14" name="标题 1"/>
          <p:cNvSpPr>
            <a:spLocks noGrp="1"/>
          </p:cNvSpPr>
          <p:nvPr>
            <p:ph type="title"/>
          </p:nvPr>
        </p:nvSpPr>
        <p:spPr>
          <a:xfrm>
            <a:off x="910749" y="130656"/>
            <a:ext cx="10226467" cy="490683"/>
          </a:xfrm>
        </p:spPr>
        <p:txBody>
          <a:bodyPr>
            <a:noAutofit/>
          </a:bodyPr>
          <a:lstStyle>
            <a:lvl1pPr algn="l">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27" name="TextBox 15"/>
          <p:cNvSpPr txBox="1">
            <a:spLocks noChangeArrowheads="1"/>
          </p:cNvSpPr>
          <p:nvPr userDrawn="1"/>
        </p:nvSpPr>
        <p:spPr bwMode="auto">
          <a:xfrm>
            <a:off x="11376588" y="447746"/>
            <a:ext cx="768873" cy="4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algn="ctr" eaLnBrk="1" hangingPunct="1">
              <a:defRPr/>
            </a:pPr>
            <a:fld id="{9D64299C-2E05-4E84-9A39-38F409529009}" type="slidenum">
              <a:rPr lang="zh-CN" altLang="en-US" sz="2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algn="ctr" eaLnBrk="1" hangingPunct="1">
                <a:defRPr/>
              </a:pPr>
              <a:t>‹#›</a:t>
            </a:fld>
            <a:r>
              <a:rPr lang="zh-CN" alt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2" name="矩形 1"/>
          <p:cNvSpPr/>
          <p:nvPr userDrawn="1"/>
        </p:nvSpPr>
        <p:spPr>
          <a:xfrm>
            <a:off x="276024" y="6639164"/>
            <a:ext cx="1673855" cy="246221"/>
          </a:xfrm>
          <a:prstGeom prst="rect">
            <a:avLst/>
          </a:prstGeom>
        </p:spPr>
        <p:txBody>
          <a:bodyPr wrap="none">
            <a:spAutoFit/>
          </a:bodyPr>
          <a:lstStyle/>
          <a:p>
            <a:pPr algn="ctr"/>
            <a:r>
              <a:rPr lang="zh-CN" altLang="en-US" sz="1000" b="0" dirty="0">
                <a:solidFill>
                  <a:schemeClr val="bg1">
                    <a:lumMod val="85000"/>
                  </a:schemeClr>
                </a:solidFill>
                <a:effectLst/>
                <a:latin typeface="微软雅黑" panose="020B0503020204020204" pitchFamily="34" charset="-122"/>
                <a:ea typeface="微软雅黑" panose="020B0503020204020204" pitchFamily="34" charset="-122"/>
              </a:rPr>
              <a:t>文档版本：</a:t>
            </a:r>
            <a:r>
              <a:rPr lang="en-US" altLang="zh-CN" sz="1000" b="0" dirty="0">
                <a:solidFill>
                  <a:schemeClr val="bg1">
                    <a:lumMod val="85000"/>
                  </a:schemeClr>
                </a:solidFill>
                <a:effectLst/>
                <a:latin typeface="微软雅黑" panose="020B0503020204020204" pitchFamily="34" charset="-122"/>
                <a:ea typeface="微软雅黑" panose="020B0503020204020204" pitchFamily="34" charset="-122"/>
              </a:rPr>
              <a:t>NSXY_201612</a:t>
            </a:r>
            <a:endParaRPr lang="zh-CN" altLang="en-US" sz="1000" b="0" dirty="0">
              <a:solidFill>
                <a:schemeClr val="bg1">
                  <a:lumMod val="85000"/>
                </a:schemeClr>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anim calcmode="lin" valueType="num">
                                      <p:cBhvr>
                                        <p:cTn id="8" dur="2000" fill="hold"/>
                                        <p:tgtEl>
                                          <p:spTgt spid="27"/>
                                        </p:tgtEl>
                                        <p:attrNameLst>
                                          <p:attrName>ppt_w</p:attrName>
                                        </p:attrNameLst>
                                      </p:cBhvr>
                                      <p:tavLst>
                                        <p:tav tm="0" fmla="#ppt_w*sin(2.5*pi*$)">
                                          <p:val>
                                            <p:fltVal val="0"/>
                                          </p:val>
                                        </p:tav>
                                        <p:tav tm="100000">
                                          <p:val>
                                            <p:fltVal val="1"/>
                                          </p:val>
                                        </p:tav>
                                      </p:tavLst>
                                    </p:anim>
                                    <p:anim calcmode="lin" valueType="num">
                                      <p:cBhvr>
                                        <p:cTn id="9"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D4E133D-7958-4EC4-BF6C-65FE953439C4}" type="datetimeFigureOut">
              <a:rPr lang="zh-CN" altLang="en-US" smtClean="0"/>
              <a:pPr/>
              <a:t>2021/12/21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3A0A4B-D36C-47C9-ABA4-F3E11C23596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E133D-7958-4EC4-BF6C-65FE953439C4}" type="datetimeFigureOut">
              <a:rPr lang="zh-CN" altLang="en-US" smtClean="0"/>
              <a:pPr/>
              <a:t>2021/12/21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A0A4B-D36C-47C9-ABA4-F3E11C2359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文本&#10;&#10;描述已自动生成">
            <a:extLst>
              <a:ext uri="{FF2B5EF4-FFF2-40B4-BE49-F238E27FC236}">
                <a16:creationId xmlns:a16="http://schemas.microsoft.com/office/drawing/2014/main" id="{F198C305-CB7E-416A-BD3A-4C373695AE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7739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3894" y="748904"/>
            <a:ext cx="11099281" cy="1286510"/>
          </a:xfrm>
          <a:prstGeom prst="rect">
            <a:avLst/>
          </a:prstGeom>
          <a:noFill/>
        </p:spPr>
        <p:txBody>
          <a:bodyPr wrap="square" rtlCol="0">
            <a:spAutoFit/>
          </a:bodyPr>
          <a:lstStyle/>
          <a:p>
            <a:pPr indent="0">
              <a:lnSpc>
                <a:spcPts val="5000"/>
              </a:lnSpc>
              <a:buFont typeface="Wingdings" panose="05000000000000000000" pitchFamily="2" charset="2"/>
              <a:buNone/>
            </a:pPr>
            <a:r>
              <a:rPr lang="en-US" altLang="zh-CN" sz="3200" b="1" dirty="0">
                <a:solidFill>
                  <a:srgbClr val="1F4E79"/>
                </a:solidFill>
                <a:latin typeface="微软雅黑" panose="020B0503020204020204" pitchFamily="34" charset="-122"/>
                <a:ea typeface="微软雅黑" panose="020B0503020204020204" pitchFamily="34" charset="-122"/>
              </a:rPr>
              <a:t>Q7</a:t>
            </a:r>
            <a:r>
              <a:rPr lang="zh-CN" altLang="en-US" sz="3200" b="1" dirty="0">
                <a:solidFill>
                  <a:srgbClr val="1F4E79"/>
                </a:solidFill>
                <a:latin typeface="微软雅黑" panose="020B0503020204020204" pitchFamily="34" charset="-122"/>
                <a:ea typeface="微软雅黑" panose="020B0503020204020204" pitchFamily="34" charset="-122"/>
              </a:rPr>
              <a:t>：纳税信用评价流程</a:t>
            </a:r>
            <a:endParaRPr lang="en-US" altLang="zh-CN" sz="3200" b="1" dirty="0">
              <a:solidFill>
                <a:srgbClr val="1F4E79"/>
              </a:solidFill>
              <a:latin typeface="微软雅黑" panose="020B0503020204020204" pitchFamily="34" charset="-122"/>
              <a:ea typeface="微软雅黑" panose="020B0503020204020204" pitchFamily="34" charset="-122"/>
            </a:endParaRPr>
          </a:p>
          <a:p>
            <a:endParaRPr lang="en-US" altLang="zh-CN" dirty="0"/>
          </a:p>
          <a:p>
            <a:endParaRPr lang="zh-CN" altLang="en-US" dirty="0"/>
          </a:p>
        </p:txBody>
      </p:sp>
      <p:sp>
        <p:nvSpPr>
          <p:cNvPr id="2" name="矩形 1"/>
          <p:cNvSpPr/>
          <p:nvPr/>
        </p:nvSpPr>
        <p:spPr>
          <a:xfrm>
            <a:off x="450375" y="1665027"/>
            <a:ext cx="2893326" cy="165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月中旬</a:t>
            </a:r>
          </a:p>
        </p:txBody>
      </p:sp>
      <p:sp>
        <p:nvSpPr>
          <p:cNvPr id="5" name="矩形 4"/>
          <p:cNvSpPr/>
          <p:nvPr/>
        </p:nvSpPr>
        <p:spPr>
          <a:xfrm>
            <a:off x="4790364" y="1665027"/>
            <a:ext cx="2784144" cy="165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月中下旬</a:t>
            </a:r>
          </a:p>
        </p:txBody>
      </p:sp>
      <p:sp>
        <p:nvSpPr>
          <p:cNvPr id="6" name="矩形 5"/>
          <p:cNvSpPr/>
          <p:nvPr/>
        </p:nvSpPr>
        <p:spPr>
          <a:xfrm>
            <a:off x="9116705" y="1665027"/>
            <a:ext cx="2674961" cy="165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评价结果发布后</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至年底</a:t>
            </a:r>
          </a:p>
        </p:txBody>
      </p:sp>
      <p:cxnSp>
        <p:nvCxnSpPr>
          <p:cNvPr id="10" name="直接箭头连接符 9"/>
          <p:cNvCxnSpPr/>
          <p:nvPr/>
        </p:nvCxnSpPr>
        <p:spPr>
          <a:xfrm>
            <a:off x="3439235" y="2511188"/>
            <a:ext cx="12555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p:cNvCxnSpPr/>
          <p:nvPr/>
        </p:nvCxnSpPr>
        <p:spPr>
          <a:xfrm>
            <a:off x="7685963" y="2511188"/>
            <a:ext cx="12555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1897039" y="3321050"/>
            <a:ext cx="0" cy="432084"/>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6156065" y="3321050"/>
            <a:ext cx="11373" cy="374862"/>
          </a:xfrm>
          <a:prstGeom prst="line">
            <a:avLst/>
          </a:prstGeom>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10525623" y="3321050"/>
            <a:ext cx="0" cy="432084"/>
          </a:xfrm>
          <a:prstGeom prst="line">
            <a:avLst/>
          </a:prstGeom>
        </p:spPr>
        <p:style>
          <a:lnRef idx="1">
            <a:schemeClr val="dk1"/>
          </a:lnRef>
          <a:fillRef idx="0">
            <a:schemeClr val="dk1"/>
          </a:fillRef>
          <a:effectRef idx="0">
            <a:schemeClr val="dk1"/>
          </a:effectRef>
          <a:fontRef idx="minor">
            <a:schemeClr val="tx1"/>
          </a:fontRef>
        </p:style>
      </p:cxnSp>
      <p:sp>
        <p:nvSpPr>
          <p:cNvPr id="16" name="矩形 15"/>
          <p:cNvSpPr/>
          <p:nvPr/>
        </p:nvSpPr>
        <p:spPr>
          <a:xfrm>
            <a:off x="64208" y="3753135"/>
            <a:ext cx="3665773" cy="2429302"/>
          </a:xfrm>
          <a:prstGeom prst="rect">
            <a:avLst/>
          </a:prstGeom>
          <a:noFill/>
          <a:ln>
            <a:solidFill>
              <a:srgbClr val="083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7" name="矩形 16"/>
          <p:cNvSpPr/>
          <p:nvPr/>
        </p:nvSpPr>
        <p:spPr>
          <a:xfrm>
            <a:off x="0" y="3625570"/>
            <a:ext cx="7115032" cy="2656205"/>
          </a:xfrm>
          <a:prstGeom prst="rect">
            <a:avLst/>
          </a:prstGeom>
        </p:spPr>
        <p:txBody>
          <a:bodyPr wrap="square">
            <a:spAutoFit/>
          </a:bodyPr>
          <a:lstStyle/>
          <a:p>
            <a:pPr>
              <a:lnSpc>
                <a:spcPts val="5000"/>
              </a:lnSpc>
            </a:pPr>
            <a:r>
              <a:rPr lang="en-US" altLang="zh-CN" sz="2000" b="1" dirty="0">
                <a:solidFill>
                  <a:srgbClr val="1F4E79"/>
                </a:solidFill>
                <a:latin typeface="微软雅黑" panose="020B0503020204020204" pitchFamily="34" charset="-122"/>
                <a:ea typeface="微软雅黑" panose="020B0503020204020204" pitchFamily="34" charset="-122"/>
              </a:rPr>
              <a:t> </a:t>
            </a:r>
            <a:r>
              <a:rPr lang="zh-CN" altLang="en-US" sz="2000" b="1" dirty="0">
                <a:solidFill>
                  <a:srgbClr val="1F4E79"/>
                </a:solidFill>
                <a:latin typeface="微软雅黑" panose="020B0503020204020204" pitchFamily="34" charset="-122"/>
                <a:ea typeface="微软雅黑" panose="020B0503020204020204" pitchFamily="34" charset="-122"/>
              </a:rPr>
              <a:t>纳税信用评价正式启动，纳税</a:t>
            </a:r>
            <a:endParaRPr lang="en-US" altLang="zh-CN" sz="2000" b="1" dirty="0">
              <a:solidFill>
                <a:srgbClr val="1F4E79"/>
              </a:solidFill>
              <a:latin typeface="微软雅黑" panose="020B0503020204020204" pitchFamily="34" charset="-122"/>
              <a:ea typeface="微软雅黑" panose="020B0503020204020204" pitchFamily="34" charset="-122"/>
            </a:endParaRPr>
          </a:p>
          <a:p>
            <a:pPr>
              <a:lnSpc>
                <a:spcPts val="5000"/>
              </a:lnSpc>
            </a:pPr>
            <a:r>
              <a:rPr lang="zh-CN" altLang="en-US" sz="2000" b="1" dirty="0">
                <a:solidFill>
                  <a:srgbClr val="1F4E79"/>
                </a:solidFill>
                <a:latin typeface="微软雅黑" panose="020B0503020204020204" pitchFamily="34" charset="-122"/>
                <a:ea typeface="微软雅黑" panose="020B0503020204020204" pitchFamily="34" charset="-122"/>
              </a:rPr>
              <a:t> 人可对评价结果提出复核，税</a:t>
            </a:r>
            <a:endParaRPr lang="en-US" altLang="zh-CN" sz="2000" b="1" dirty="0">
              <a:solidFill>
                <a:srgbClr val="1F4E79"/>
              </a:solidFill>
              <a:latin typeface="微软雅黑" panose="020B0503020204020204" pitchFamily="34" charset="-122"/>
              <a:ea typeface="微软雅黑" panose="020B0503020204020204" pitchFamily="34" charset="-122"/>
            </a:endParaRPr>
          </a:p>
          <a:p>
            <a:pPr>
              <a:lnSpc>
                <a:spcPts val="5000"/>
              </a:lnSpc>
            </a:pPr>
            <a:r>
              <a:rPr lang="zh-CN" altLang="en-US" sz="2000" b="1" dirty="0">
                <a:solidFill>
                  <a:srgbClr val="1F4E79"/>
                </a:solidFill>
                <a:latin typeface="微软雅黑" panose="020B0503020204020204" pitchFamily="34" charset="-122"/>
                <a:ea typeface="微软雅黑" panose="020B0503020204020204" pitchFamily="34" charset="-122"/>
              </a:rPr>
              <a:t> 务机关对纳税人复核申请进行</a:t>
            </a:r>
            <a:endParaRPr lang="en-US" altLang="zh-CN" sz="2000" b="1" dirty="0">
              <a:solidFill>
                <a:srgbClr val="1F4E79"/>
              </a:solidFill>
              <a:latin typeface="微软雅黑" panose="020B0503020204020204" pitchFamily="34" charset="-122"/>
              <a:ea typeface="微软雅黑" panose="020B0503020204020204" pitchFamily="34" charset="-122"/>
            </a:endParaRPr>
          </a:p>
          <a:p>
            <a:pPr>
              <a:lnSpc>
                <a:spcPts val="5000"/>
              </a:lnSpc>
            </a:pPr>
            <a:r>
              <a:rPr lang="zh-CN" altLang="en-US" sz="2000" b="1" dirty="0">
                <a:solidFill>
                  <a:srgbClr val="1F4E79"/>
                </a:solidFill>
                <a:latin typeface="微软雅黑" panose="020B0503020204020204" pitchFamily="34" charset="-122"/>
                <a:ea typeface="微软雅黑" panose="020B0503020204020204" pitchFamily="34" charset="-122"/>
              </a:rPr>
              <a:t> 受理核实</a:t>
            </a:r>
            <a:r>
              <a:rPr lang="zh-CN" altLang="en-US" sz="2400" b="1" dirty="0">
                <a:solidFill>
                  <a:srgbClr val="1F4E79"/>
                </a:solidFill>
                <a:latin typeface="微软雅黑" panose="020B0503020204020204" pitchFamily="34" charset="-122"/>
                <a:ea typeface="微软雅黑" panose="020B0503020204020204" pitchFamily="34" charset="-122"/>
              </a:rPr>
              <a:t>。</a:t>
            </a:r>
            <a:endParaRPr lang="en-US" altLang="zh-CN" sz="2400" b="1" dirty="0">
              <a:solidFill>
                <a:srgbClr val="1F4E79"/>
              </a:solidFill>
              <a:latin typeface="微软雅黑" panose="020B0503020204020204" pitchFamily="34" charset="-122"/>
              <a:ea typeface="微软雅黑" panose="020B0503020204020204" pitchFamily="34" charset="-122"/>
            </a:endParaRPr>
          </a:p>
        </p:txBody>
      </p:sp>
      <p:sp>
        <p:nvSpPr>
          <p:cNvPr id="18" name="矩形 17"/>
          <p:cNvSpPr/>
          <p:nvPr/>
        </p:nvSpPr>
        <p:spPr>
          <a:xfrm>
            <a:off x="4358185" y="3695913"/>
            <a:ext cx="4035188" cy="2498318"/>
          </a:xfrm>
          <a:prstGeom prst="rect">
            <a:avLst/>
          </a:prstGeom>
          <a:noFill/>
          <a:ln>
            <a:solidFill>
              <a:srgbClr val="083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9" name="矩形 18"/>
          <p:cNvSpPr/>
          <p:nvPr/>
        </p:nvSpPr>
        <p:spPr>
          <a:xfrm>
            <a:off x="4354013" y="3537092"/>
            <a:ext cx="6096000" cy="2657138"/>
          </a:xfrm>
          <a:prstGeom prst="rect">
            <a:avLst/>
          </a:prstGeom>
        </p:spPr>
        <p:txBody>
          <a:bodyPr>
            <a:spAutoFit/>
          </a:bodyPr>
          <a:lstStyle/>
          <a:p>
            <a:pPr>
              <a:lnSpc>
                <a:spcPts val="5000"/>
              </a:lnSpc>
            </a:pPr>
            <a:r>
              <a:rPr lang="zh-CN" altLang="en-US" sz="2000" b="1" dirty="0">
                <a:solidFill>
                  <a:srgbClr val="1F4E79"/>
                </a:solidFill>
                <a:latin typeface="微软雅黑" panose="020B0503020204020204" pitchFamily="34" charset="-122"/>
                <a:ea typeface="微软雅黑" panose="020B0503020204020204" pitchFamily="34" charset="-122"/>
              </a:rPr>
              <a:t>确定纳税信用评价结果，正式对外</a:t>
            </a:r>
            <a:endParaRPr lang="en-US" altLang="zh-CN" sz="2000" b="1" dirty="0">
              <a:solidFill>
                <a:srgbClr val="1F4E79"/>
              </a:solidFill>
              <a:latin typeface="微软雅黑" panose="020B0503020204020204" pitchFamily="34" charset="-122"/>
              <a:ea typeface="微软雅黑" panose="020B0503020204020204" pitchFamily="34" charset="-122"/>
            </a:endParaRPr>
          </a:p>
          <a:p>
            <a:pPr>
              <a:lnSpc>
                <a:spcPts val="5000"/>
              </a:lnSpc>
            </a:pPr>
            <a:r>
              <a:rPr lang="zh-CN" altLang="en-US" sz="2000" b="1" dirty="0">
                <a:solidFill>
                  <a:srgbClr val="1F4E79"/>
                </a:solidFill>
                <a:latin typeface="微软雅黑" panose="020B0503020204020204" pitchFamily="34" charset="-122"/>
                <a:ea typeface="微软雅黑" panose="020B0503020204020204" pitchFamily="34" charset="-122"/>
              </a:rPr>
              <a:t>公布，向社会公告</a:t>
            </a:r>
            <a:r>
              <a:rPr lang="en-US" altLang="zh-CN" sz="2000" b="1" dirty="0">
                <a:solidFill>
                  <a:srgbClr val="1F4E79"/>
                </a:solidFill>
                <a:latin typeface="微软雅黑" panose="020B0503020204020204" pitchFamily="34" charset="-122"/>
                <a:ea typeface="微软雅黑" panose="020B0503020204020204" pitchFamily="34" charset="-122"/>
              </a:rPr>
              <a:t>A</a:t>
            </a:r>
            <a:r>
              <a:rPr lang="zh-CN" altLang="en-US" sz="2000" b="1" dirty="0">
                <a:solidFill>
                  <a:srgbClr val="1F4E79"/>
                </a:solidFill>
                <a:latin typeface="微软雅黑" panose="020B0503020204020204" pitchFamily="34" charset="-122"/>
                <a:ea typeface="微软雅黑" panose="020B0503020204020204" pitchFamily="34" charset="-122"/>
              </a:rPr>
              <a:t>级纳税人名单，</a:t>
            </a:r>
            <a:endParaRPr lang="en-US" altLang="zh-CN" sz="2000" b="1" dirty="0">
              <a:solidFill>
                <a:srgbClr val="1F4E79"/>
              </a:solidFill>
              <a:latin typeface="微软雅黑" panose="020B0503020204020204" pitchFamily="34" charset="-122"/>
              <a:ea typeface="微软雅黑" panose="020B0503020204020204" pitchFamily="34" charset="-122"/>
            </a:endParaRPr>
          </a:p>
          <a:p>
            <a:pPr>
              <a:lnSpc>
                <a:spcPts val="5000"/>
              </a:lnSpc>
            </a:pPr>
            <a:r>
              <a:rPr lang="zh-CN" altLang="en-US" sz="2000" b="1" dirty="0">
                <a:solidFill>
                  <a:srgbClr val="1F4E79"/>
                </a:solidFill>
                <a:latin typeface="微软雅黑" panose="020B0503020204020204" pitchFamily="34" charset="-122"/>
                <a:ea typeface="微软雅黑" panose="020B0503020204020204" pitchFamily="34" charset="-122"/>
              </a:rPr>
              <a:t>纳税人可自行在电子税务局、微信</a:t>
            </a:r>
            <a:endParaRPr lang="en-US" altLang="zh-CN" sz="2000" b="1" dirty="0">
              <a:solidFill>
                <a:srgbClr val="1F4E79"/>
              </a:solidFill>
              <a:latin typeface="微软雅黑" panose="020B0503020204020204" pitchFamily="34" charset="-122"/>
              <a:ea typeface="微软雅黑" panose="020B0503020204020204" pitchFamily="34" charset="-122"/>
            </a:endParaRPr>
          </a:p>
          <a:p>
            <a:pPr>
              <a:lnSpc>
                <a:spcPts val="5000"/>
              </a:lnSpc>
            </a:pPr>
            <a:r>
              <a:rPr lang="zh-CN" altLang="en-US" sz="2000" b="1" dirty="0">
                <a:solidFill>
                  <a:srgbClr val="1F4E79"/>
                </a:solidFill>
                <a:latin typeface="微软雅黑" panose="020B0503020204020204" pitchFamily="34" charset="-122"/>
                <a:ea typeface="微软雅黑" panose="020B0503020204020204" pitchFamily="34" charset="-122"/>
              </a:rPr>
              <a:t>公众号，或到税务机关进行查询。</a:t>
            </a:r>
            <a:endParaRPr lang="en-US" altLang="zh-CN" sz="2000" b="1" dirty="0">
              <a:solidFill>
                <a:srgbClr val="1F4E79"/>
              </a:solidFill>
              <a:latin typeface="微软雅黑" panose="020B0503020204020204" pitchFamily="34" charset="-122"/>
              <a:ea typeface="微软雅黑" panose="020B0503020204020204" pitchFamily="34" charset="-122"/>
            </a:endParaRPr>
          </a:p>
        </p:txBody>
      </p:sp>
      <p:sp>
        <p:nvSpPr>
          <p:cNvPr id="20" name="矩形 19"/>
          <p:cNvSpPr/>
          <p:nvPr/>
        </p:nvSpPr>
        <p:spPr>
          <a:xfrm>
            <a:off x="9116706" y="3753134"/>
            <a:ext cx="2893324" cy="768922"/>
          </a:xfrm>
          <a:prstGeom prst="rect">
            <a:avLst/>
          </a:prstGeom>
          <a:noFill/>
          <a:ln>
            <a:solidFill>
              <a:srgbClr val="083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1" name="矩形 20"/>
          <p:cNvSpPr/>
          <p:nvPr/>
        </p:nvSpPr>
        <p:spPr>
          <a:xfrm>
            <a:off x="9130985" y="3695912"/>
            <a:ext cx="2749471" cy="733534"/>
          </a:xfrm>
          <a:prstGeom prst="rect">
            <a:avLst/>
          </a:prstGeom>
        </p:spPr>
        <p:txBody>
          <a:bodyPr wrap="none">
            <a:spAutoFit/>
          </a:bodyPr>
          <a:lstStyle/>
          <a:p>
            <a:pPr>
              <a:lnSpc>
                <a:spcPts val="5000"/>
              </a:lnSpc>
            </a:pPr>
            <a:r>
              <a:rPr lang="zh-CN" altLang="en-US" sz="2000" b="1" dirty="0">
                <a:solidFill>
                  <a:srgbClr val="1F4E79"/>
                </a:solidFill>
                <a:latin typeface="微软雅黑" panose="020B0503020204020204" pitchFamily="34" charset="-122"/>
                <a:ea typeface="微软雅黑" panose="020B0503020204020204" pitchFamily="34" charset="-122"/>
              </a:rPr>
              <a:t>纳税信用补评、复评</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
        <p:nvSpPr>
          <p:cNvPr id="22"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840105"/>
            <a:ext cx="10822305" cy="634982"/>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Q8</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：评价年度内不扣分，是否就评为</a:t>
            </a: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级</a:t>
            </a: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433830"/>
            <a:ext cx="10822305" cy="6247130"/>
          </a:xfrm>
          <a:prstGeom prst="rect">
            <a:avLst/>
          </a:prstGeom>
        </p:spPr>
        <p:txBody>
          <a:bodyPr wrap="square">
            <a:spAutoFit/>
            <a:scene3d>
              <a:camera prst="orthographicFront"/>
              <a:lightRig rig="threePt" dir="t"/>
            </a:scene3d>
          </a:bodyPr>
          <a:lstStyle/>
          <a:p>
            <a:pPr algn="l" fontAlgn="auto">
              <a:lnSpc>
                <a:spcPts val="4500"/>
              </a:lnSpc>
            </a:pPr>
            <a:r>
              <a:rPr lang="zh-CN" altLang="zh-CN" sz="2400" b="1" dirty="0">
                <a:solidFill>
                  <a:srgbClr val="1F4E79"/>
                </a:solidFill>
                <a:latin typeface="微软雅黑" panose="020B0503020204020204" pitchFamily="34" charset="-122"/>
                <a:ea typeface="微软雅黑" panose="020B0503020204020204" pitchFamily="34" charset="-122"/>
              </a:rPr>
              <a:t>若纳税人存在不予评</a:t>
            </a:r>
            <a:r>
              <a:rPr lang="en-US" altLang="zh-CN" sz="2400" b="1" dirty="0">
                <a:solidFill>
                  <a:srgbClr val="1F4E79"/>
                </a:solidFill>
                <a:latin typeface="微软雅黑" panose="020B0503020204020204" pitchFamily="34" charset="-122"/>
                <a:ea typeface="微软雅黑" panose="020B0503020204020204" pitchFamily="34" charset="-122"/>
              </a:rPr>
              <a:t>A</a:t>
            </a:r>
            <a:r>
              <a:rPr lang="zh-CN" altLang="en-US" sz="2400" b="1" dirty="0">
                <a:solidFill>
                  <a:srgbClr val="1F4E79"/>
                </a:solidFill>
                <a:latin typeface="微软雅黑" panose="020B0503020204020204" pitchFamily="34" charset="-122"/>
                <a:ea typeface="微软雅黑" panose="020B0503020204020204" pitchFamily="34" charset="-122"/>
              </a:rPr>
              <a:t>的情形，就算指标不扣分，也不能评为</a:t>
            </a:r>
            <a:r>
              <a:rPr lang="en-US" altLang="zh-CN" sz="2400" b="1" dirty="0">
                <a:solidFill>
                  <a:srgbClr val="1F4E79"/>
                </a:solidFill>
                <a:latin typeface="微软雅黑" panose="020B0503020204020204" pitchFamily="34" charset="-122"/>
                <a:ea typeface="微软雅黑" panose="020B0503020204020204" pitchFamily="34" charset="-122"/>
              </a:rPr>
              <a:t>A</a:t>
            </a:r>
            <a:r>
              <a:rPr lang="zh-CN" altLang="en-US" sz="2400" b="1" dirty="0">
                <a:solidFill>
                  <a:srgbClr val="1F4E79"/>
                </a:solidFill>
                <a:latin typeface="微软雅黑" panose="020B0503020204020204" pitchFamily="34" charset="-122"/>
                <a:ea typeface="微软雅黑" panose="020B0503020204020204" pitchFamily="34" charset="-122"/>
              </a:rPr>
              <a:t>级。</a:t>
            </a:r>
          </a:p>
          <a:p>
            <a:pPr algn="l"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rPr>
              <a:t>不予评</a:t>
            </a:r>
            <a:r>
              <a:rPr lang="en-US" altLang="zh-CN" sz="2400" b="1" dirty="0">
                <a:solidFill>
                  <a:srgbClr val="1F4E79"/>
                </a:solidFill>
                <a:latin typeface="微软雅黑" panose="020B0503020204020204" pitchFamily="34" charset="-122"/>
                <a:ea typeface="微软雅黑" panose="020B0503020204020204" pitchFamily="34" charset="-122"/>
              </a:rPr>
              <a:t>A</a:t>
            </a:r>
            <a:r>
              <a:rPr lang="zh-CN" altLang="en-US" sz="2400" b="1" dirty="0">
                <a:solidFill>
                  <a:srgbClr val="1F4E79"/>
                </a:solidFill>
                <a:latin typeface="微软雅黑" panose="020B0503020204020204" pitchFamily="34" charset="-122"/>
                <a:ea typeface="微软雅黑" panose="020B0503020204020204" pitchFamily="34" charset="-122"/>
              </a:rPr>
              <a:t>的情况：</a:t>
            </a: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1</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实际生产经营期不满</a:t>
            </a: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zh-CN" sz="2400" b="1" dirty="0">
                <a:solidFill>
                  <a:srgbClr val="1F4E79"/>
                </a:solidFill>
                <a:latin typeface="微软雅黑" panose="020B0503020204020204" pitchFamily="34" charset="-122"/>
                <a:ea typeface="微软雅黑" panose="020B0503020204020204" pitchFamily="34" charset="-122"/>
                <a:sym typeface="+mn-ea"/>
              </a:rPr>
              <a:t>年的；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2</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上一评价年度纳税信用评价结果为</a:t>
            </a:r>
            <a:r>
              <a:rPr lang="en-US" altLang="zh-CN" sz="2400" b="1" dirty="0">
                <a:solidFill>
                  <a:srgbClr val="1F4E79"/>
                </a:solidFill>
                <a:latin typeface="微软雅黑" panose="020B0503020204020204" pitchFamily="34" charset="-122"/>
                <a:ea typeface="微软雅黑" panose="020B0503020204020204" pitchFamily="34" charset="-122"/>
                <a:sym typeface="+mn-ea"/>
              </a:rPr>
              <a:t>D</a:t>
            </a:r>
            <a:r>
              <a:rPr lang="zh-CN" altLang="zh-CN" sz="2400" b="1" dirty="0">
                <a:solidFill>
                  <a:srgbClr val="1F4E79"/>
                </a:solidFill>
                <a:latin typeface="微软雅黑" panose="020B0503020204020204" pitchFamily="34" charset="-122"/>
                <a:ea typeface="微软雅黑" panose="020B0503020204020204" pitchFamily="34" charset="-122"/>
                <a:sym typeface="+mn-ea"/>
              </a:rPr>
              <a:t>级的；</a:t>
            </a:r>
            <a:br>
              <a:rPr lang="en-US" altLang="zh-CN" sz="2400" b="1" dirty="0">
                <a:solidFill>
                  <a:srgbClr val="1F4E79"/>
                </a:solidFill>
                <a:latin typeface="微软雅黑" panose="020B0503020204020204" pitchFamily="34" charset="-122"/>
                <a:ea typeface="微软雅黑" panose="020B0503020204020204" pitchFamily="34" charset="-122"/>
                <a:sym typeface="+mn-ea"/>
              </a:rPr>
            </a:b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非正常原因一个评价年度内增值税连续</a:t>
            </a: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zh-CN" sz="2400" b="1" dirty="0">
                <a:solidFill>
                  <a:srgbClr val="1F4E79"/>
                </a:solidFill>
                <a:latin typeface="微软雅黑" panose="020B0503020204020204" pitchFamily="34" charset="-122"/>
                <a:ea typeface="微软雅黑" panose="020B0503020204020204" pitchFamily="34" charset="-122"/>
                <a:sym typeface="+mn-ea"/>
              </a:rPr>
              <a:t>个月或者累计</a:t>
            </a:r>
            <a:r>
              <a:rPr lang="en-US" altLang="zh-CN" sz="2400" b="1" dirty="0">
                <a:solidFill>
                  <a:srgbClr val="1F4E79"/>
                </a:solidFill>
                <a:latin typeface="微软雅黑" panose="020B0503020204020204" pitchFamily="34" charset="-122"/>
                <a:ea typeface="微软雅黑" panose="020B0503020204020204" pitchFamily="34" charset="-122"/>
                <a:sym typeface="+mn-ea"/>
              </a:rPr>
              <a:t>6</a:t>
            </a:r>
            <a:r>
              <a:rPr lang="zh-CN" altLang="zh-CN" sz="2400" b="1" dirty="0">
                <a:solidFill>
                  <a:srgbClr val="1F4E79"/>
                </a:solidFill>
                <a:latin typeface="微软雅黑" panose="020B0503020204020204" pitchFamily="34" charset="-122"/>
                <a:ea typeface="微软雅黑" panose="020B0503020204020204" pitchFamily="34" charset="-122"/>
                <a:sym typeface="+mn-ea"/>
              </a:rPr>
              <a:t>个月零申报、负申报的；</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正常原因是指季节性生产经营、享受政策性减免税等正常情况原因，非正常原因是除上述原因外的其他原因</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br>
              <a:rPr lang="en-US" altLang="zh-CN" sz="2400" b="1" dirty="0">
                <a:solidFill>
                  <a:srgbClr val="1F4E79"/>
                </a:solidFill>
                <a:latin typeface="微软雅黑" panose="020B0503020204020204" pitchFamily="34" charset="-122"/>
                <a:ea typeface="微软雅黑" panose="020B0503020204020204" pitchFamily="34" charset="-122"/>
                <a:sym typeface="+mn-ea"/>
              </a:rPr>
            </a:br>
            <a:r>
              <a:rPr lang="en-US" altLang="zh-CN" sz="2400" b="1" dirty="0">
                <a:solidFill>
                  <a:srgbClr val="1F4E79"/>
                </a:solidFill>
                <a:latin typeface="微软雅黑" panose="020B0503020204020204" pitchFamily="34" charset="-122"/>
                <a:ea typeface="微软雅黑" panose="020B0503020204020204" pitchFamily="34" charset="-122"/>
                <a:sym typeface="+mn-ea"/>
              </a:rPr>
              <a:t>4</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不能按照国家统一的会计制度规定设置账簿，并根据合法、有效凭证核算，向税务机关提供准确税务资料的。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754380"/>
            <a:ext cx="10822305" cy="634982"/>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Q9</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：直接判为</a:t>
            </a: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D</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级情形</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422400"/>
            <a:ext cx="10822305" cy="7016115"/>
          </a:xfrm>
          <a:prstGeom prst="rect">
            <a:avLst/>
          </a:prstGeom>
        </p:spPr>
        <p:txBody>
          <a:bodyPr wrap="square">
            <a:spAutoFit/>
            <a:scene3d>
              <a:camera prst="orthographicFront"/>
              <a:lightRig rig="threePt" dir="t"/>
            </a:scene3d>
          </a:bodyPr>
          <a:lstStyle/>
          <a:p>
            <a:pPr fontAlgn="auto">
              <a:lnSpc>
                <a:spcPts val="4200"/>
              </a:lnSpc>
            </a:pPr>
            <a:r>
              <a:rPr lang="zh-CN" altLang="en-US" sz="2400" b="1" dirty="0">
                <a:solidFill>
                  <a:srgbClr val="1F4E79"/>
                </a:solidFill>
                <a:latin typeface="微软雅黑" panose="020B0503020204020204" pitchFamily="34" charset="-122"/>
                <a:ea typeface="微软雅黑" panose="020B0503020204020204" pitchFamily="34" charset="-122"/>
                <a:sym typeface="+mn-ea"/>
              </a:rPr>
              <a:t>有下列情形之一的纳税人，本评价年度直接判为</a:t>
            </a:r>
            <a:r>
              <a:rPr lang="en-US" altLang="zh-CN" sz="2400" b="1" dirty="0">
                <a:solidFill>
                  <a:srgbClr val="1F4E79"/>
                </a:solidFill>
                <a:latin typeface="微软雅黑" panose="020B0503020204020204" pitchFamily="34" charset="-122"/>
                <a:ea typeface="微软雅黑" panose="020B0503020204020204" pitchFamily="34" charset="-122"/>
                <a:sym typeface="+mn-ea"/>
              </a:rPr>
              <a:t>D</a:t>
            </a:r>
            <a:r>
              <a:rPr lang="zh-CN" altLang="en-US" sz="2400" b="1" dirty="0">
                <a:solidFill>
                  <a:srgbClr val="1F4E79"/>
                </a:solidFill>
                <a:latin typeface="微软雅黑" panose="020B0503020204020204" pitchFamily="34" charset="-122"/>
                <a:ea typeface="微软雅黑" panose="020B0503020204020204" pitchFamily="34" charset="-122"/>
                <a:sym typeface="+mn-ea"/>
              </a:rPr>
              <a:t>级：</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2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1</a:t>
            </a:r>
            <a:r>
              <a:rPr lang="zh-CN" altLang="en-US" sz="2400" b="1" dirty="0">
                <a:solidFill>
                  <a:srgbClr val="1F4E79"/>
                </a:solidFill>
                <a:latin typeface="微软雅黑" panose="020B0503020204020204" pitchFamily="34" charset="-122"/>
                <a:ea typeface="微软雅黑" panose="020B0503020204020204" pitchFamily="34" charset="-122"/>
                <a:sym typeface="+mn-ea"/>
              </a:rPr>
              <a:t>、存在逃避缴纳税款、逃避追缴欠税、骗取出口退税、虚开增值税专用发票等行为，经判决构成涉税犯罪的；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2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2</a:t>
            </a:r>
            <a:r>
              <a:rPr lang="zh-CN" altLang="en-US" sz="2400" b="1" dirty="0">
                <a:solidFill>
                  <a:srgbClr val="1F4E79"/>
                </a:solidFill>
                <a:latin typeface="微软雅黑" panose="020B0503020204020204" pitchFamily="34" charset="-122"/>
                <a:ea typeface="微软雅黑" panose="020B0503020204020204" pitchFamily="34" charset="-122"/>
                <a:sym typeface="+mn-ea"/>
              </a:rPr>
              <a:t>、存在前项所列行为，未构成犯罪，但偷税（逃避缴纳税款）余额</a:t>
            </a:r>
            <a:r>
              <a:rPr lang="en-US" altLang="zh-CN" sz="2400" b="1" dirty="0">
                <a:solidFill>
                  <a:srgbClr val="1F4E79"/>
                </a:solidFill>
                <a:latin typeface="微软雅黑" panose="020B0503020204020204" pitchFamily="34" charset="-122"/>
                <a:ea typeface="微软雅黑" panose="020B0503020204020204" pitchFamily="34" charset="-122"/>
                <a:sym typeface="+mn-ea"/>
              </a:rPr>
              <a:t>10</a:t>
            </a:r>
            <a:r>
              <a:rPr lang="zh-CN" altLang="en-US" sz="2400" b="1" dirty="0">
                <a:solidFill>
                  <a:srgbClr val="1F4E79"/>
                </a:solidFill>
                <a:latin typeface="微软雅黑" panose="020B0503020204020204" pitchFamily="34" charset="-122"/>
                <a:ea typeface="微软雅黑" panose="020B0503020204020204" pitchFamily="34" charset="-122"/>
                <a:sym typeface="+mn-ea"/>
              </a:rPr>
              <a:t>万元以上且占各税种应纳税总额</a:t>
            </a:r>
            <a:r>
              <a:rPr lang="en-US" altLang="zh-CN" sz="2400" b="1" dirty="0">
                <a:solidFill>
                  <a:srgbClr val="1F4E79"/>
                </a:solidFill>
                <a:latin typeface="微软雅黑" panose="020B0503020204020204" pitchFamily="34" charset="-122"/>
                <a:ea typeface="微软雅黑" panose="020B0503020204020204" pitchFamily="34" charset="-122"/>
                <a:sym typeface="+mn-ea"/>
              </a:rPr>
              <a:t>10%</a:t>
            </a:r>
            <a:r>
              <a:rPr lang="zh-CN" altLang="en-US" sz="2400" b="1" dirty="0">
                <a:solidFill>
                  <a:srgbClr val="1F4E79"/>
                </a:solidFill>
                <a:latin typeface="微软雅黑" panose="020B0503020204020204" pitchFamily="34" charset="-122"/>
                <a:ea typeface="微软雅黑" panose="020B0503020204020204" pitchFamily="34" charset="-122"/>
                <a:sym typeface="+mn-ea"/>
              </a:rPr>
              <a:t>以上，或者存在逃避追缴欠税、骗取出口退税、虚开增值税专用发票等税收违法行为，已缴纳税款、滞纳金、罚款的；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2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en-US" sz="2400" b="1" dirty="0">
                <a:solidFill>
                  <a:srgbClr val="1F4E79"/>
                </a:solidFill>
                <a:latin typeface="微软雅黑" panose="020B0503020204020204" pitchFamily="34" charset="-122"/>
                <a:ea typeface="微软雅黑" panose="020B0503020204020204" pitchFamily="34" charset="-122"/>
                <a:sym typeface="+mn-ea"/>
              </a:rPr>
              <a:t>、在规定期限内未按税务机关处理结论缴纳或者足额缴纳税款、滞纳金和罚款的；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2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4</a:t>
            </a:r>
            <a:r>
              <a:rPr lang="zh-CN" altLang="en-US" sz="2400" b="1" dirty="0">
                <a:solidFill>
                  <a:srgbClr val="1F4E79"/>
                </a:solidFill>
                <a:latin typeface="微软雅黑" panose="020B0503020204020204" pitchFamily="34" charset="-122"/>
                <a:ea typeface="微软雅黑" panose="020B0503020204020204" pitchFamily="34" charset="-122"/>
                <a:sym typeface="+mn-ea"/>
              </a:rPr>
              <a:t>、以暴力、威胁方法拒不缴纳税款或者拒绝、阻挠税务机关依法实施税务稽查执法行为的；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895350"/>
            <a:ext cx="10822305" cy="5669915"/>
          </a:xfrm>
          <a:prstGeom prst="rect">
            <a:avLst/>
          </a:prstGeom>
        </p:spPr>
        <p:txBody>
          <a:bodyPr wrap="square">
            <a:spAutoFit/>
            <a:scene3d>
              <a:camera prst="orthographicFront"/>
              <a:lightRig rig="threePt" dir="t"/>
            </a:scene3d>
          </a:bodyPr>
          <a:lstStyle/>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5</a:t>
            </a:r>
            <a:r>
              <a:rPr lang="zh-CN" altLang="en-US" sz="2400" b="1" dirty="0">
                <a:solidFill>
                  <a:srgbClr val="1F4E79"/>
                </a:solidFill>
                <a:latin typeface="微软雅黑" panose="020B0503020204020204" pitchFamily="34" charset="-122"/>
                <a:ea typeface="微软雅黑" panose="020B0503020204020204" pitchFamily="34" charset="-122"/>
                <a:sym typeface="+mn-ea"/>
              </a:rPr>
              <a:t>、存在违反增值税发票管理规定或者违反其他发票管理规定的行为，导致其他单位或者个人未缴、少缴或者骗取税款的；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6</a:t>
            </a:r>
            <a:r>
              <a:rPr lang="zh-CN" altLang="en-US" sz="2400" b="1" dirty="0">
                <a:solidFill>
                  <a:srgbClr val="1F4E79"/>
                </a:solidFill>
                <a:latin typeface="微软雅黑" panose="020B0503020204020204" pitchFamily="34" charset="-122"/>
                <a:ea typeface="微软雅黑" panose="020B0503020204020204" pitchFamily="34" charset="-122"/>
                <a:sym typeface="+mn-ea"/>
              </a:rPr>
              <a:t>、提供虚假申报材料享受税收优惠政策的；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7</a:t>
            </a:r>
            <a:r>
              <a:rPr lang="zh-CN" altLang="en-US" sz="2400" b="1" dirty="0">
                <a:solidFill>
                  <a:srgbClr val="1F4E79"/>
                </a:solidFill>
                <a:latin typeface="微软雅黑" panose="020B0503020204020204" pitchFamily="34" charset="-122"/>
                <a:ea typeface="微软雅黑" panose="020B0503020204020204" pitchFamily="34" charset="-122"/>
                <a:sym typeface="+mn-ea"/>
              </a:rPr>
              <a:t>、骗取国家出口退税款，被停止出口退（免）税资格未到期的；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8</a:t>
            </a:r>
            <a:r>
              <a:rPr lang="zh-CN" altLang="en-US" sz="2400" b="1" dirty="0">
                <a:solidFill>
                  <a:srgbClr val="1F4E79"/>
                </a:solidFill>
                <a:latin typeface="微软雅黑" panose="020B0503020204020204" pitchFamily="34" charset="-122"/>
                <a:ea typeface="微软雅黑" panose="020B0503020204020204" pitchFamily="34" charset="-122"/>
                <a:sym typeface="+mn-ea"/>
              </a:rPr>
              <a:t>、有非正常户记录或者由非正常户直接责任人员注册登记或者负责经营的；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9</a:t>
            </a:r>
            <a:r>
              <a:rPr lang="zh-CN" altLang="en-US" sz="2400" b="1" dirty="0">
                <a:solidFill>
                  <a:srgbClr val="1F4E79"/>
                </a:solidFill>
                <a:latin typeface="微软雅黑" panose="020B0503020204020204" pitchFamily="34" charset="-122"/>
                <a:ea typeface="微软雅黑" panose="020B0503020204020204" pitchFamily="34" charset="-122"/>
                <a:sym typeface="+mn-ea"/>
              </a:rPr>
              <a:t>、由</a:t>
            </a:r>
            <a:r>
              <a:rPr lang="en-US" altLang="zh-CN" sz="2400" b="1" dirty="0">
                <a:solidFill>
                  <a:srgbClr val="1F4E79"/>
                </a:solidFill>
                <a:latin typeface="微软雅黑" panose="020B0503020204020204" pitchFamily="34" charset="-122"/>
                <a:ea typeface="微软雅黑" panose="020B0503020204020204" pitchFamily="34" charset="-122"/>
                <a:sym typeface="+mn-ea"/>
              </a:rPr>
              <a:t>D</a:t>
            </a:r>
            <a:r>
              <a:rPr lang="zh-CN" altLang="en-US" sz="2400" b="1" dirty="0">
                <a:solidFill>
                  <a:srgbClr val="1F4E79"/>
                </a:solidFill>
                <a:latin typeface="微软雅黑" panose="020B0503020204020204" pitchFamily="34" charset="-122"/>
                <a:ea typeface="微软雅黑" panose="020B0503020204020204" pitchFamily="34" charset="-122"/>
                <a:sym typeface="+mn-ea"/>
              </a:rPr>
              <a:t>级纳税人的直接责任人员注册登记或者负责经营的；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10</a:t>
            </a:r>
            <a:r>
              <a:rPr lang="zh-CN" altLang="en-US" sz="2400" b="1" dirty="0">
                <a:solidFill>
                  <a:srgbClr val="1F4E79"/>
                </a:solidFill>
                <a:latin typeface="微软雅黑" panose="020B0503020204020204" pitchFamily="34" charset="-122"/>
                <a:ea typeface="微软雅黑" panose="020B0503020204020204" pitchFamily="34" charset="-122"/>
                <a:sym typeface="+mn-ea"/>
              </a:rPr>
              <a:t>、存在税务机关依法认定的其他严重失信情形的。</a:t>
            </a:r>
            <a:endParaRPr lang="zh-CN" altLang="en-US" sz="2400" b="1" dirty="0">
              <a:solidFill>
                <a:srgbClr val="1F4E79"/>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7070" y="1542221"/>
            <a:ext cx="11258569" cy="2912745"/>
          </a:xfrm>
          <a:prstGeom prst="rect">
            <a:avLst/>
          </a:prstGeom>
          <a:noFill/>
        </p:spPr>
        <p:txBody>
          <a:bodyPr wrap="square" rtlCol="0">
            <a:spAutoFit/>
          </a:bodyPr>
          <a:lstStyle/>
          <a:p>
            <a:pPr>
              <a:lnSpc>
                <a:spcPts val="5500"/>
              </a:lnSpc>
            </a:pPr>
            <a:r>
              <a:rPr lang="zh-CN" altLang="en-US" sz="3200" b="1" dirty="0">
                <a:solidFill>
                  <a:srgbClr val="1F4E79"/>
                </a:solidFill>
                <a:latin typeface="微软雅黑" panose="020B0503020204020204" pitchFamily="34" charset="-122"/>
                <a:ea typeface="微软雅黑" panose="020B0503020204020204" pitchFamily="34" charset="-122"/>
              </a:rPr>
              <a:t>直接判为</a:t>
            </a:r>
            <a:r>
              <a:rPr lang="en-US" altLang="zh-CN" sz="3200" b="1" dirty="0">
                <a:solidFill>
                  <a:srgbClr val="1F4E79"/>
                </a:solidFill>
                <a:latin typeface="微软雅黑" panose="020B0503020204020204" pitchFamily="34" charset="-122"/>
                <a:ea typeface="微软雅黑" panose="020B0503020204020204" pitchFamily="34" charset="-122"/>
              </a:rPr>
              <a:t>D</a:t>
            </a:r>
            <a:r>
              <a:rPr lang="zh-CN" altLang="en-US" sz="3200" b="1" dirty="0">
                <a:solidFill>
                  <a:srgbClr val="1F4E79"/>
                </a:solidFill>
                <a:latin typeface="微软雅黑" panose="020B0503020204020204" pitchFamily="34" charset="-122"/>
                <a:ea typeface="微软雅黑" panose="020B0503020204020204" pitchFamily="34" charset="-122"/>
              </a:rPr>
              <a:t>级：</a:t>
            </a:r>
            <a:endParaRPr lang="zh-CN" altLang="en-US" sz="2800" b="1" dirty="0">
              <a:solidFill>
                <a:srgbClr val="1F4E79"/>
              </a:solidFill>
              <a:latin typeface="微软雅黑" panose="020B0503020204020204" pitchFamily="34" charset="-122"/>
              <a:ea typeface="微软雅黑" panose="020B0503020204020204" pitchFamily="34" charset="-122"/>
            </a:endParaRPr>
          </a:p>
          <a:p>
            <a:pPr>
              <a:lnSpc>
                <a:spcPts val="5500"/>
              </a:lnSpc>
            </a:pPr>
            <a:r>
              <a:rPr lang="en-US" altLang="zh-CN" sz="2800" b="1" dirty="0">
                <a:solidFill>
                  <a:srgbClr val="1F4E79"/>
                </a:solidFill>
                <a:latin typeface="微软雅黑" panose="020B0503020204020204" pitchFamily="34" charset="-122"/>
                <a:ea typeface="微软雅黑" panose="020B0503020204020204" pitchFamily="34" charset="-122"/>
              </a:rPr>
              <a:t>1</a:t>
            </a:r>
            <a:r>
              <a:rPr lang="zh-CN" altLang="en-US" sz="2800" b="1" dirty="0">
                <a:solidFill>
                  <a:srgbClr val="1F4E79"/>
                </a:solidFill>
                <a:latin typeface="微软雅黑" panose="020B0503020204020204" pitchFamily="34" charset="-122"/>
                <a:ea typeface="微软雅黑" panose="020B0503020204020204" pitchFamily="34" charset="-122"/>
              </a:rPr>
              <a:t>、偷税   </a:t>
            </a:r>
            <a:r>
              <a:rPr lang="en-US" altLang="zh-CN" sz="2800" b="1" dirty="0">
                <a:solidFill>
                  <a:srgbClr val="1F4E79"/>
                </a:solidFill>
                <a:latin typeface="微软雅黑" panose="020B0503020204020204" pitchFamily="34" charset="-122"/>
                <a:ea typeface="微软雅黑" panose="020B0503020204020204" pitchFamily="34" charset="-122"/>
              </a:rPr>
              <a:t>2</a:t>
            </a:r>
            <a:r>
              <a:rPr lang="zh-CN" altLang="en-US" sz="2800" b="1" dirty="0">
                <a:solidFill>
                  <a:srgbClr val="1F4E79"/>
                </a:solidFill>
                <a:latin typeface="微软雅黑" panose="020B0503020204020204" pitchFamily="34" charset="-122"/>
                <a:ea typeface="微软雅黑" panose="020B0503020204020204" pitchFamily="34" charset="-122"/>
              </a:rPr>
              <a:t>、逃避缴纳税款</a:t>
            </a:r>
            <a:r>
              <a:rPr lang="en-US" altLang="zh-CN" sz="2800" b="1" dirty="0">
                <a:solidFill>
                  <a:srgbClr val="1F4E79"/>
                </a:solidFill>
                <a:latin typeface="微软雅黑" panose="020B0503020204020204" pitchFamily="34" charset="-122"/>
                <a:ea typeface="微软雅黑" panose="020B0503020204020204" pitchFamily="34" charset="-122"/>
              </a:rPr>
              <a:t>   3</a:t>
            </a:r>
            <a:r>
              <a:rPr lang="zh-CN" altLang="en-US" sz="2800" b="1" dirty="0">
                <a:solidFill>
                  <a:srgbClr val="1F4E79"/>
                </a:solidFill>
                <a:latin typeface="微软雅黑" panose="020B0503020204020204" pitchFamily="34" charset="-122"/>
                <a:ea typeface="微软雅黑" panose="020B0503020204020204" pitchFamily="34" charset="-122"/>
              </a:rPr>
              <a:t>、骗取出口退税</a:t>
            </a:r>
            <a:r>
              <a:rPr lang="en-US" altLang="zh-CN" sz="2800" b="1" dirty="0">
                <a:solidFill>
                  <a:srgbClr val="1F4E79"/>
                </a:solidFill>
                <a:latin typeface="微软雅黑" panose="020B0503020204020204" pitchFamily="34" charset="-122"/>
                <a:ea typeface="微软雅黑" panose="020B0503020204020204" pitchFamily="34" charset="-122"/>
              </a:rPr>
              <a:t>  4</a:t>
            </a:r>
            <a:r>
              <a:rPr lang="zh-CN" altLang="en-US" sz="2800" b="1" dirty="0">
                <a:solidFill>
                  <a:srgbClr val="1F4E79"/>
                </a:solidFill>
                <a:latin typeface="微软雅黑" panose="020B0503020204020204" pitchFamily="34" charset="-122"/>
                <a:ea typeface="微软雅黑" panose="020B0503020204020204" pitchFamily="34" charset="-122"/>
              </a:rPr>
              <a:t>、骗取税收优惠 </a:t>
            </a:r>
          </a:p>
          <a:p>
            <a:pPr>
              <a:lnSpc>
                <a:spcPts val="5500"/>
              </a:lnSpc>
            </a:pPr>
            <a:r>
              <a:rPr lang="en-US" altLang="zh-CN" sz="2800" b="1" dirty="0">
                <a:solidFill>
                  <a:srgbClr val="1F4E79"/>
                </a:solidFill>
                <a:latin typeface="微软雅黑" panose="020B0503020204020204" pitchFamily="34" charset="-122"/>
                <a:ea typeface="微软雅黑" panose="020B0503020204020204" pitchFamily="34" charset="-122"/>
              </a:rPr>
              <a:t>5</a:t>
            </a:r>
            <a:r>
              <a:rPr lang="zh-CN" altLang="en-US" sz="2800" b="1" dirty="0">
                <a:solidFill>
                  <a:srgbClr val="1F4E79"/>
                </a:solidFill>
                <a:latin typeface="微软雅黑" panose="020B0503020204020204" pitchFamily="34" charset="-122"/>
                <a:ea typeface="微软雅黑" panose="020B0503020204020204" pitchFamily="34" charset="-122"/>
              </a:rPr>
              <a:t>、暴力抗税</a:t>
            </a:r>
            <a:r>
              <a:rPr lang="en-US" altLang="zh-CN" sz="2800" b="1" dirty="0">
                <a:solidFill>
                  <a:srgbClr val="1F4E79"/>
                </a:solidFill>
                <a:latin typeface="微软雅黑" panose="020B0503020204020204" pitchFamily="34" charset="-122"/>
                <a:ea typeface="微软雅黑" panose="020B0503020204020204" pitchFamily="34" charset="-122"/>
              </a:rPr>
              <a:t>   6</a:t>
            </a:r>
            <a:r>
              <a:rPr lang="zh-CN" altLang="en-US" sz="2800" b="1" dirty="0">
                <a:solidFill>
                  <a:srgbClr val="1F4E79"/>
                </a:solidFill>
                <a:latin typeface="微软雅黑" panose="020B0503020204020204" pitchFamily="34" charset="-122"/>
                <a:ea typeface="微软雅黑" panose="020B0503020204020204" pitchFamily="34" charset="-122"/>
              </a:rPr>
              <a:t>、虚开增值税发票</a:t>
            </a:r>
            <a:r>
              <a:rPr lang="en-US" altLang="zh-CN" sz="2800" b="1" dirty="0">
                <a:solidFill>
                  <a:srgbClr val="1F4E79"/>
                </a:solidFill>
                <a:latin typeface="微软雅黑" panose="020B0503020204020204" pitchFamily="34" charset="-122"/>
                <a:ea typeface="微软雅黑" panose="020B0503020204020204" pitchFamily="34" charset="-122"/>
              </a:rPr>
              <a:t>   7</a:t>
            </a:r>
            <a:r>
              <a:rPr lang="zh-CN" altLang="en-US" sz="2800" b="1" dirty="0">
                <a:solidFill>
                  <a:srgbClr val="1F4E79"/>
                </a:solidFill>
                <a:latin typeface="微软雅黑" panose="020B0503020204020204" pitchFamily="34" charset="-122"/>
                <a:ea typeface="微软雅黑" panose="020B0503020204020204" pitchFamily="34" charset="-122"/>
              </a:rPr>
              <a:t>、</a:t>
            </a:r>
            <a:r>
              <a:rPr lang="zh-CN" altLang="en-US" sz="2800" b="1" dirty="0">
                <a:solidFill>
                  <a:srgbClr val="1F4E79"/>
                </a:solidFill>
                <a:latin typeface="微软雅黑" panose="020B0503020204020204" pitchFamily="34" charset="-122"/>
                <a:ea typeface="微软雅黑" panose="020B0503020204020204" pitchFamily="34" charset="-122"/>
                <a:sym typeface="+mn-ea"/>
              </a:rPr>
              <a:t>税收违法黑名单</a:t>
            </a:r>
          </a:p>
          <a:p>
            <a:pPr>
              <a:lnSpc>
                <a:spcPts val="5500"/>
              </a:lnSpc>
            </a:pPr>
            <a:r>
              <a:rPr lang="en-US" altLang="zh-CN" sz="2800" b="1" dirty="0">
                <a:solidFill>
                  <a:srgbClr val="1F4E79"/>
                </a:solidFill>
                <a:latin typeface="微软雅黑" panose="020B0503020204020204" pitchFamily="34" charset="-122"/>
                <a:ea typeface="微软雅黑" panose="020B0503020204020204" pitchFamily="34" charset="-122"/>
                <a:sym typeface="+mn-ea"/>
              </a:rPr>
              <a:t>8</a:t>
            </a:r>
            <a:r>
              <a:rPr lang="zh-CN" altLang="en-US" sz="2800" b="1" dirty="0">
                <a:solidFill>
                  <a:srgbClr val="1F4E79"/>
                </a:solidFill>
                <a:latin typeface="微软雅黑" panose="020B0503020204020204" pitchFamily="34" charset="-122"/>
                <a:ea typeface="微软雅黑" panose="020B0503020204020204" pitchFamily="34" charset="-122"/>
                <a:sym typeface="+mn-ea"/>
              </a:rPr>
              <a:t>、</a:t>
            </a:r>
            <a:r>
              <a:rPr lang="zh-CN" altLang="en-US" sz="2800" b="1" dirty="0">
                <a:solidFill>
                  <a:srgbClr val="1F4E79"/>
                </a:solidFill>
                <a:latin typeface="微软雅黑" panose="020B0503020204020204" pitchFamily="34" charset="-122"/>
                <a:ea typeface="微软雅黑" panose="020B0503020204020204" pitchFamily="34" charset="-122"/>
              </a:rPr>
              <a:t>非正常户或</a:t>
            </a:r>
            <a:r>
              <a:rPr lang="en-US" altLang="zh-CN" sz="2800" b="1" dirty="0">
                <a:solidFill>
                  <a:srgbClr val="1F4E79"/>
                </a:solidFill>
                <a:latin typeface="微软雅黑" panose="020B0503020204020204" pitchFamily="34" charset="-122"/>
                <a:ea typeface="微软雅黑" panose="020B0503020204020204" pitchFamily="34" charset="-122"/>
              </a:rPr>
              <a:t>D</a:t>
            </a:r>
            <a:r>
              <a:rPr lang="zh-CN" altLang="en-US" sz="2800" b="1" dirty="0">
                <a:solidFill>
                  <a:srgbClr val="1F4E79"/>
                </a:solidFill>
                <a:latin typeface="微软雅黑" panose="020B0503020204020204" pitchFamily="34" charset="-122"/>
                <a:ea typeface="微软雅黑" panose="020B0503020204020204" pitchFamily="34" charset="-122"/>
              </a:rPr>
              <a:t>级纳税人直接责任人员新开办的企业</a:t>
            </a:r>
            <a:endParaRPr lang="zh-CN" altLang="en-US" sz="2400" b="1" dirty="0">
              <a:solidFill>
                <a:srgbClr val="1F4E79"/>
              </a:solidFill>
              <a:latin typeface="幼圆" panose="02010509060101010101" pitchFamily="49" charset="-122"/>
              <a:ea typeface="幼圆" panose="02010509060101010101" pitchFamily="49" charset="-122"/>
            </a:endParaRPr>
          </a:p>
        </p:txBody>
      </p:sp>
      <p:sp>
        <p:nvSpPr>
          <p:cNvPr id="3"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4" y="726810"/>
            <a:ext cx="10822305" cy="634982"/>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Q10</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a:t>
            </a: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级纳税人激励措施</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508125"/>
            <a:ext cx="10822305" cy="2168525"/>
          </a:xfrm>
          <a:prstGeom prst="rect">
            <a:avLst/>
          </a:prstGeom>
        </p:spPr>
        <p:txBody>
          <a:bodyPr wrap="square">
            <a:spAutoFit/>
            <a:scene3d>
              <a:camera prst="orthographicFront"/>
              <a:lightRig rig="threePt" dir="t"/>
            </a:scene3d>
          </a:bodyPr>
          <a:lstStyle/>
          <a:p>
            <a:pPr fontAlgn="auto">
              <a:lnSpc>
                <a:spcPts val="42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74675" y="1281534"/>
            <a:ext cx="11030585" cy="7722627"/>
          </a:xfrm>
          <a:prstGeom prst="rect">
            <a:avLst/>
          </a:prstGeom>
        </p:spPr>
        <p:txBody>
          <a:bodyPr wrap="square">
            <a:spAutoFit/>
            <a:scene3d>
              <a:camera prst="orthographicFront"/>
              <a:lightRig rig="threePt" dir="t"/>
            </a:scene3d>
          </a:bodyPr>
          <a:lstStyle/>
          <a:p>
            <a:pPr fontAlgn="auto">
              <a:lnSpc>
                <a:spcPts val="40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1</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主动向社会公告年度</a:t>
            </a:r>
            <a:r>
              <a:rPr lang="en-US" altLang="zh-CN" sz="2400" b="1" dirty="0">
                <a:solidFill>
                  <a:srgbClr val="1F4E79"/>
                </a:solidFill>
                <a:latin typeface="微软雅黑" panose="020B0503020204020204" pitchFamily="34" charset="-122"/>
                <a:ea typeface="微软雅黑" panose="020B0503020204020204" pitchFamily="34" charset="-122"/>
                <a:sym typeface="+mn-ea"/>
              </a:rPr>
              <a:t>A</a:t>
            </a:r>
            <a:r>
              <a:rPr lang="zh-CN" altLang="zh-CN" sz="2400" b="1" dirty="0">
                <a:solidFill>
                  <a:srgbClr val="1F4E79"/>
                </a:solidFill>
                <a:latin typeface="微软雅黑" panose="020B0503020204020204" pitchFamily="34" charset="-122"/>
                <a:ea typeface="微软雅黑" panose="020B0503020204020204" pitchFamily="34" charset="-122"/>
                <a:sym typeface="+mn-ea"/>
              </a:rPr>
              <a:t>级纳税人名单；</a:t>
            </a:r>
            <a:br>
              <a:rPr lang="en-US" altLang="zh-CN" sz="2400" b="1" dirty="0">
                <a:solidFill>
                  <a:srgbClr val="1F4E79"/>
                </a:solidFill>
                <a:latin typeface="微软雅黑" panose="020B0503020204020204" pitchFamily="34" charset="-122"/>
                <a:ea typeface="微软雅黑" panose="020B0503020204020204" pitchFamily="34" charset="-122"/>
                <a:sym typeface="+mn-ea"/>
              </a:rPr>
            </a:br>
            <a:r>
              <a:rPr lang="en-US" altLang="zh-CN" sz="2400" b="1" dirty="0">
                <a:solidFill>
                  <a:srgbClr val="1F4E79"/>
                </a:solidFill>
                <a:latin typeface="微软雅黑" panose="020B0503020204020204" pitchFamily="34" charset="-122"/>
                <a:ea typeface="微软雅黑" panose="020B0503020204020204" pitchFamily="34" charset="-122"/>
                <a:sym typeface="+mn-ea"/>
              </a:rPr>
              <a:t>2</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一般纳税人可单次领取</a:t>
            </a: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zh-CN" sz="2400" b="1" dirty="0">
                <a:solidFill>
                  <a:srgbClr val="1F4E79"/>
                </a:solidFill>
                <a:latin typeface="微软雅黑" panose="020B0503020204020204" pitchFamily="34" charset="-122"/>
                <a:ea typeface="微软雅黑" panose="020B0503020204020204" pitchFamily="34" charset="-122"/>
                <a:sym typeface="+mn-ea"/>
              </a:rPr>
              <a:t>个月的增值税发票用量，需要调整增值税发票用量时即时办理；</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0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普通发票按需领用；</a:t>
            </a:r>
            <a:br>
              <a:rPr lang="en-US" altLang="zh-CN" sz="2400" b="1" dirty="0">
                <a:solidFill>
                  <a:srgbClr val="1F4E79"/>
                </a:solidFill>
                <a:latin typeface="微软雅黑" panose="020B0503020204020204" pitchFamily="34" charset="-122"/>
                <a:ea typeface="微软雅黑" panose="020B0503020204020204" pitchFamily="34" charset="-122"/>
                <a:sym typeface="+mn-ea"/>
              </a:rPr>
            </a:br>
            <a:r>
              <a:rPr lang="en-US" altLang="zh-CN" sz="2400" b="1" dirty="0">
                <a:solidFill>
                  <a:srgbClr val="1F4E79"/>
                </a:solidFill>
                <a:latin typeface="微软雅黑" panose="020B0503020204020204" pitchFamily="34" charset="-122"/>
                <a:ea typeface="微软雅黑" panose="020B0503020204020204" pitchFamily="34" charset="-122"/>
                <a:sym typeface="+mn-ea"/>
              </a:rPr>
              <a:t>4</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连续</a:t>
            </a: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zh-CN" sz="2400" b="1" dirty="0">
                <a:solidFill>
                  <a:srgbClr val="1F4E79"/>
                </a:solidFill>
                <a:latin typeface="微软雅黑" panose="020B0503020204020204" pitchFamily="34" charset="-122"/>
                <a:ea typeface="微软雅黑" panose="020B0503020204020204" pitchFamily="34" charset="-122"/>
                <a:sym typeface="+mn-ea"/>
              </a:rPr>
              <a:t>年被评为</a:t>
            </a:r>
            <a:r>
              <a:rPr lang="en-US" altLang="zh-CN" sz="2400" b="1" dirty="0">
                <a:solidFill>
                  <a:srgbClr val="1F4E79"/>
                </a:solidFill>
                <a:latin typeface="微软雅黑" panose="020B0503020204020204" pitchFamily="34" charset="-122"/>
                <a:ea typeface="微软雅黑" panose="020B0503020204020204" pitchFamily="34" charset="-122"/>
                <a:sym typeface="+mn-ea"/>
              </a:rPr>
              <a:t>A</a:t>
            </a:r>
            <a:r>
              <a:rPr lang="zh-CN" altLang="zh-CN" sz="2400" b="1" dirty="0">
                <a:solidFill>
                  <a:srgbClr val="1F4E79"/>
                </a:solidFill>
                <a:latin typeface="微软雅黑" panose="020B0503020204020204" pitchFamily="34" charset="-122"/>
                <a:ea typeface="微软雅黑" panose="020B0503020204020204" pitchFamily="34" charset="-122"/>
                <a:sym typeface="+mn-ea"/>
              </a:rPr>
              <a:t>级信用级别（简称</a:t>
            </a: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zh-CN" sz="2400" b="1" dirty="0">
                <a:solidFill>
                  <a:srgbClr val="1F4E79"/>
                </a:solidFill>
                <a:latin typeface="微软雅黑" panose="020B0503020204020204" pitchFamily="34" charset="-122"/>
                <a:ea typeface="微软雅黑" panose="020B0503020204020204" pitchFamily="34" charset="-122"/>
                <a:sym typeface="+mn-ea"/>
              </a:rPr>
              <a:t>连</a:t>
            </a:r>
            <a:r>
              <a:rPr lang="en-US" altLang="zh-CN" sz="2400" b="1" dirty="0">
                <a:solidFill>
                  <a:srgbClr val="1F4E79"/>
                </a:solidFill>
                <a:latin typeface="微软雅黑" panose="020B0503020204020204" pitchFamily="34" charset="-122"/>
                <a:ea typeface="微软雅黑" panose="020B0503020204020204" pitchFamily="34" charset="-122"/>
                <a:sym typeface="+mn-ea"/>
              </a:rPr>
              <a:t>A</a:t>
            </a:r>
            <a:r>
              <a:rPr lang="zh-CN" altLang="zh-CN" sz="2400" b="1" dirty="0">
                <a:solidFill>
                  <a:srgbClr val="1F4E79"/>
                </a:solidFill>
                <a:latin typeface="微软雅黑" panose="020B0503020204020204" pitchFamily="34" charset="-122"/>
                <a:ea typeface="微软雅黑" panose="020B0503020204020204" pitchFamily="34" charset="-122"/>
                <a:sym typeface="+mn-ea"/>
              </a:rPr>
              <a:t>）的纳税人，除享受以上措施外，还可以由税务机关提供绿色通道或专门人员帮助办理涉税事项；</a:t>
            </a:r>
          </a:p>
          <a:p>
            <a:pPr fontAlgn="auto">
              <a:lnSpc>
                <a:spcPts val="40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5</a:t>
            </a:r>
            <a:r>
              <a:rPr lang="zh-CN" altLang="en-US" sz="2400" b="1" dirty="0">
                <a:solidFill>
                  <a:srgbClr val="1F4E79"/>
                </a:solidFill>
                <a:latin typeface="微软雅黑" panose="020B0503020204020204" pitchFamily="34" charset="-122"/>
                <a:ea typeface="微软雅黑" panose="020B0503020204020204" pitchFamily="34" charset="-122"/>
                <a:sym typeface="+mn-ea"/>
              </a:rPr>
              <a:t>、与银行合作推出“银税互动”项目，</a:t>
            </a:r>
            <a:r>
              <a:rPr sz="2400" b="1" dirty="0">
                <a:solidFill>
                  <a:srgbClr val="1F4E79"/>
                </a:solidFill>
                <a:latin typeface="微软雅黑" panose="020B0503020204020204" pitchFamily="34" charset="-122"/>
                <a:ea typeface="微软雅黑" panose="020B0503020204020204" pitchFamily="34" charset="-122"/>
                <a:sym typeface="+mn-ea"/>
              </a:rPr>
              <a:t>向银行业金融机构提供A级纳税人名单，银行业金融机构对符合贷款条件的守信企业，提供信用贷款或其他金融产品服务。</a:t>
            </a:r>
            <a:br>
              <a:rPr lang="en-US" altLang="zh-CN" sz="2400" b="1" dirty="0">
                <a:solidFill>
                  <a:srgbClr val="1F4E79"/>
                </a:solidFill>
                <a:latin typeface="微软雅黑" panose="020B0503020204020204" pitchFamily="34" charset="-122"/>
                <a:ea typeface="微软雅黑" panose="020B0503020204020204" pitchFamily="34" charset="-122"/>
                <a:sym typeface="+mn-ea"/>
              </a:rPr>
            </a:br>
            <a:r>
              <a:rPr lang="en-US" altLang="zh-CN" sz="2400" b="1" dirty="0">
                <a:solidFill>
                  <a:srgbClr val="1F4E79"/>
                </a:solidFill>
                <a:latin typeface="微软雅黑" panose="020B0503020204020204" pitchFamily="34" charset="-122"/>
                <a:ea typeface="微软雅黑" panose="020B0503020204020204" pitchFamily="34" charset="-122"/>
                <a:sym typeface="+mn-ea"/>
              </a:rPr>
              <a:t>6</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税务机关与相关部门实施的联合激励措施，以及结合当地实际情况采取</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000"/>
              </a:lnSpc>
            </a:pPr>
            <a:r>
              <a:rPr lang="zh-CN" altLang="zh-CN" sz="2400" b="1" dirty="0">
                <a:solidFill>
                  <a:srgbClr val="1F4E79"/>
                </a:solidFill>
                <a:latin typeface="微软雅黑" panose="020B0503020204020204" pitchFamily="34" charset="-122"/>
                <a:ea typeface="微软雅黑" panose="020B0503020204020204" pitchFamily="34" charset="-122"/>
                <a:sym typeface="+mn-ea"/>
              </a:rPr>
              <a:t>的其他激励措施。</a:t>
            </a:r>
            <a:endParaRPr lang="en-US" altLang="zh-CN" sz="2400" b="1" dirty="0">
              <a:solidFill>
                <a:srgbClr val="1F4E79"/>
              </a:solidFill>
              <a:latin typeface="微软雅黑" panose="020B0503020204020204" pitchFamily="34" charset="-122"/>
              <a:ea typeface="微软雅黑" panose="020B0503020204020204" pitchFamily="34" charset="-122"/>
            </a:endParaRPr>
          </a:p>
          <a:p>
            <a:pPr>
              <a:lnSpc>
                <a:spcPts val="3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840105"/>
            <a:ext cx="10822305" cy="634982"/>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Q11</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a:t>
            </a: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D</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级纳税人惩戒措施</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508125"/>
            <a:ext cx="10822305" cy="2168525"/>
          </a:xfrm>
          <a:prstGeom prst="rect">
            <a:avLst/>
          </a:prstGeom>
        </p:spPr>
        <p:txBody>
          <a:bodyPr wrap="square">
            <a:spAutoFit/>
            <a:scene3d>
              <a:camera prst="orthographicFront"/>
              <a:lightRig rig="threePt" dir="t"/>
            </a:scene3d>
          </a:bodyPr>
          <a:lstStyle/>
          <a:p>
            <a:pPr fontAlgn="auto">
              <a:lnSpc>
                <a:spcPts val="42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81025" y="1508125"/>
            <a:ext cx="11030585" cy="7785735"/>
          </a:xfrm>
          <a:prstGeom prst="rect">
            <a:avLst/>
          </a:prstGeom>
        </p:spPr>
        <p:txBody>
          <a:bodyPr wrap="square">
            <a:spAutoFit/>
            <a:scene3d>
              <a:camera prst="orthographicFront"/>
              <a:lightRig rig="threePt" dir="t"/>
            </a:scene3d>
          </a:bodyPr>
          <a:lstStyle/>
          <a:p>
            <a:pPr fontAlgn="auto">
              <a:lnSpc>
                <a:spcPts val="4500"/>
              </a:lnSpc>
            </a:pPr>
            <a:r>
              <a:rPr lang="en-US" sz="2400" b="1" dirty="0">
                <a:solidFill>
                  <a:srgbClr val="1F4E79"/>
                </a:solidFill>
                <a:latin typeface="微软雅黑" panose="020B0503020204020204" pitchFamily="34" charset="-122"/>
                <a:ea typeface="微软雅黑" panose="020B0503020204020204" pitchFamily="34" charset="-122"/>
                <a:sym typeface="+mn-ea"/>
              </a:rPr>
              <a:t>1</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sz="2400" b="1" dirty="0">
                <a:solidFill>
                  <a:srgbClr val="1F4E79"/>
                </a:solidFill>
                <a:latin typeface="微软雅黑" panose="020B0503020204020204" pitchFamily="34" charset="-122"/>
                <a:ea typeface="微软雅黑" panose="020B0503020204020204" pitchFamily="34" charset="-122"/>
                <a:sym typeface="+mn-ea"/>
              </a:rPr>
              <a:t>增值税专用发票领用按辅导期一般纳税人政策办理，普通发票的领用实行交（验）旧供新、严格限量供应；</a:t>
            </a:r>
          </a:p>
          <a:p>
            <a:pPr fontAlgn="auto">
              <a:lnSpc>
                <a:spcPts val="4500"/>
              </a:lnSpc>
            </a:pPr>
            <a:r>
              <a:rPr lang="en-US" sz="2400" b="1" dirty="0">
                <a:solidFill>
                  <a:srgbClr val="1F4E79"/>
                </a:solidFill>
                <a:latin typeface="微软雅黑" panose="020B0503020204020204" pitchFamily="34" charset="-122"/>
                <a:ea typeface="微软雅黑" panose="020B0503020204020204" pitchFamily="34" charset="-122"/>
                <a:sym typeface="+mn-ea"/>
              </a:rPr>
              <a:t>2</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sz="2400" b="1" dirty="0">
                <a:solidFill>
                  <a:srgbClr val="1F4E79"/>
                </a:solidFill>
                <a:latin typeface="微软雅黑" panose="020B0503020204020204" pitchFamily="34" charset="-122"/>
                <a:ea typeface="微软雅黑" panose="020B0503020204020204" pitchFamily="34" charset="-122"/>
                <a:sym typeface="+mn-ea"/>
              </a:rPr>
              <a:t>加强纳税评估，严格审核其报送的各种资料；</a:t>
            </a:r>
          </a:p>
          <a:p>
            <a:pPr fontAlgn="auto">
              <a:lnSpc>
                <a:spcPts val="4500"/>
              </a:lnSpc>
            </a:pPr>
            <a:r>
              <a:rPr lang="en-US" sz="2400" b="1" dirty="0">
                <a:solidFill>
                  <a:srgbClr val="1F4E79"/>
                </a:solidFill>
                <a:latin typeface="微软雅黑" panose="020B0503020204020204" pitchFamily="34" charset="-122"/>
                <a:ea typeface="微软雅黑" panose="020B0503020204020204" pitchFamily="34" charset="-122"/>
                <a:sym typeface="+mn-ea"/>
              </a:rPr>
              <a:t>3</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sz="2400" b="1" dirty="0">
                <a:solidFill>
                  <a:srgbClr val="1F4E79"/>
                </a:solidFill>
                <a:latin typeface="微软雅黑" panose="020B0503020204020204" pitchFamily="34" charset="-122"/>
                <a:ea typeface="微软雅黑" panose="020B0503020204020204" pitchFamily="34" charset="-122"/>
                <a:sym typeface="+mn-ea"/>
              </a:rPr>
              <a:t>列入重点监控对象，提高监督检查频次，发现税收违法违规行为的，不得适用规定处罚幅度内的最低标准；</a:t>
            </a:r>
          </a:p>
          <a:p>
            <a:pPr fontAlgn="auto">
              <a:lnSpc>
                <a:spcPts val="4500"/>
              </a:lnSpc>
            </a:pPr>
            <a:r>
              <a:rPr lang="en-US" sz="2400" b="1" dirty="0">
                <a:solidFill>
                  <a:srgbClr val="1F4E79"/>
                </a:solidFill>
                <a:latin typeface="微软雅黑" panose="020B0503020204020204" pitchFamily="34" charset="-122"/>
                <a:ea typeface="微软雅黑" panose="020B0503020204020204" pitchFamily="34" charset="-122"/>
                <a:sym typeface="+mn-ea"/>
              </a:rPr>
              <a:t>4</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sz="2400" b="1" dirty="0">
                <a:solidFill>
                  <a:srgbClr val="1F4E79"/>
                </a:solidFill>
                <a:latin typeface="微软雅黑" panose="020B0503020204020204" pitchFamily="34" charset="-122"/>
                <a:ea typeface="微软雅黑" panose="020B0503020204020204" pitchFamily="34" charset="-122"/>
                <a:sym typeface="+mn-ea"/>
              </a:rPr>
              <a:t>由D级纳税人的直接责任人员在评价为D级之后注册登记或者负责经营的企业，在纳入纳税信用管理的当年即纳入评价范围，且直接判为D级；</a:t>
            </a: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5</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非公有制经济代表人士综合评价直接判为</a:t>
            </a:r>
            <a:r>
              <a:rPr lang="en-US" altLang="zh-CN" sz="2400" b="1" dirty="0">
                <a:solidFill>
                  <a:srgbClr val="1F4E79"/>
                </a:solidFill>
                <a:latin typeface="微软雅黑" panose="020B0503020204020204" pitchFamily="34" charset="-122"/>
                <a:ea typeface="微软雅黑" panose="020B0503020204020204" pitchFamily="34" charset="-122"/>
                <a:sym typeface="+mn-ea"/>
              </a:rPr>
              <a:t>C</a:t>
            </a:r>
            <a:r>
              <a:rPr lang="zh-CN" altLang="zh-CN" sz="2400" b="1" dirty="0">
                <a:solidFill>
                  <a:srgbClr val="1F4E79"/>
                </a:solidFill>
                <a:latin typeface="微软雅黑" panose="020B0503020204020204" pitchFamily="34" charset="-122"/>
                <a:ea typeface="微软雅黑" panose="020B0503020204020204" pitchFamily="34" charset="-122"/>
                <a:sym typeface="+mn-ea"/>
              </a:rPr>
              <a:t>级，不得参选人大委员、政协代表等；</a:t>
            </a:r>
            <a:endParaRPr sz="2400" b="1" dirty="0">
              <a:solidFill>
                <a:srgbClr val="1F4E79"/>
              </a:solidFill>
              <a:latin typeface="微软雅黑" panose="020B0503020204020204" pitchFamily="34" charset="-122"/>
              <a:ea typeface="微软雅黑" panose="020B0503020204020204" pitchFamily="34" charset="-122"/>
              <a:sym typeface="+mn-ea"/>
            </a:endParaRPr>
          </a:p>
          <a:p>
            <a:pPr fontAlgn="auto">
              <a:lnSpc>
                <a:spcPts val="4000"/>
              </a:lnSpc>
            </a:pPr>
            <a:endParaRPr sz="2400" b="1" dirty="0">
              <a:solidFill>
                <a:srgbClr val="5B9BD5"/>
              </a:solidFill>
              <a:latin typeface="微软雅黑" panose="020B0503020204020204" pitchFamily="34" charset="-122"/>
              <a:ea typeface="微软雅黑" panose="020B0503020204020204" pitchFamily="34" charset="-122"/>
              <a:sym typeface="+mn-ea"/>
            </a:endParaRPr>
          </a:p>
          <a:p>
            <a:pPr>
              <a:lnSpc>
                <a:spcPts val="3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508125"/>
            <a:ext cx="10822305" cy="2168525"/>
          </a:xfrm>
          <a:prstGeom prst="rect">
            <a:avLst/>
          </a:prstGeom>
        </p:spPr>
        <p:txBody>
          <a:bodyPr wrap="square">
            <a:spAutoFit/>
            <a:scene3d>
              <a:camera prst="orthographicFront"/>
              <a:lightRig rig="threePt" dir="t"/>
            </a:scene3d>
          </a:bodyPr>
          <a:lstStyle/>
          <a:p>
            <a:pPr fontAlgn="auto">
              <a:lnSpc>
                <a:spcPts val="42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74675" y="859790"/>
            <a:ext cx="11030585" cy="7849870"/>
          </a:xfrm>
          <a:prstGeom prst="rect">
            <a:avLst/>
          </a:prstGeom>
        </p:spPr>
        <p:txBody>
          <a:bodyPr wrap="square">
            <a:spAutoFit/>
            <a:scene3d>
              <a:camera prst="orthographicFront"/>
              <a:lightRig rig="threePt" dir="t"/>
            </a:scene3d>
          </a:bodyPr>
          <a:lstStyle/>
          <a:p>
            <a:pPr fontAlgn="auto">
              <a:lnSpc>
                <a:spcPts val="4500"/>
              </a:lnSpc>
            </a:pPr>
            <a:r>
              <a:rPr lang="en-US" sz="2400" b="1" dirty="0">
                <a:solidFill>
                  <a:srgbClr val="1F4E79"/>
                </a:solidFill>
                <a:latin typeface="微软雅黑" panose="020B0503020204020204" pitchFamily="34" charset="-122"/>
                <a:ea typeface="微软雅黑" panose="020B0503020204020204" pitchFamily="34" charset="-122"/>
                <a:sym typeface="+mn-ea"/>
              </a:rPr>
              <a:t>6</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sz="2400" b="1" dirty="0">
                <a:solidFill>
                  <a:srgbClr val="1F4E79"/>
                </a:solidFill>
                <a:latin typeface="微软雅黑" panose="020B0503020204020204" pitchFamily="34" charset="-122"/>
                <a:ea typeface="微软雅黑" panose="020B0503020204020204" pitchFamily="34" charset="-122"/>
                <a:sym typeface="+mn-ea"/>
              </a:rPr>
              <a:t>D级评价保留2年，第三年纳税信用不得评价为A级。自开展2019年度评价时起，对于因评价指标得分评为D级的纳税人，次年由直接保留D级评价调整为评价时加扣11分；对于因直接判级评为D级的纳税人，维持D级评价保留2年、第三年纳税信用不得评价为A级。</a:t>
            </a:r>
          </a:p>
          <a:p>
            <a:pPr fontAlgn="auto">
              <a:lnSpc>
                <a:spcPts val="4500"/>
              </a:lnSpc>
            </a:pPr>
            <a:r>
              <a:rPr lang="en-US" sz="2400" b="1" dirty="0">
                <a:solidFill>
                  <a:srgbClr val="1F4E79"/>
                </a:solidFill>
                <a:latin typeface="微软雅黑" panose="020B0503020204020204" pitchFamily="34" charset="-122"/>
                <a:ea typeface="微软雅黑" panose="020B0503020204020204" pitchFamily="34" charset="-122"/>
                <a:sym typeface="+mn-ea"/>
              </a:rPr>
              <a:t>7</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将</a:t>
            </a:r>
            <a:r>
              <a:rPr lang="en-US" altLang="zh-CN" sz="2400" b="1" dirty="0">
                <a:solidFill>
                  <a:srgbClr val="1F4E79"/>
                </a:solidFill>
                <a:latin typeface="微软雅黑" panose="020B0503020204020204" pitchFamily="34" charset="-122"/>
                <a:ea typeface="微软雅黑" panose="020B0503020204020204" pitchFamily="34" charset="-122"/>
                <a:sym typeface="+mn-ea"/>
              </a:rPr>
              <a:t>D</a:t>
            </a:r>
            <a:r>
              <a:rPr lang="zh-CN" altLang="zh-CN" sz="2400" b="1" dirty="0">
                <a:solidFill>
                  <a:srgbClr val="1F4E79"/>
                </a:solidFill>
                <a:latin typeface="微软雅黑" panose="020B0503020204020204" pitchFamily="34" charset="-122"/>
                <a:ea typeface="微软雅黑" panose="020B0503020204020204" pitchFamily="34" charset="-122"/>
                <a:sym typeface="+mn-ea"/>
              </a:rPr>
              <a:t>级纳税人名单推送工商、发改、银行、保险等相关部门，联合在经营、投融资、取得政府供应土地、进出口、出入境、注册新公司、工程招投标、政府采购、获得荣誉、安全许可、生产许可、从业任职资格、资质审核等方面予以限制或禁止；</a:t>
            </a: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8</a:t>
            </a:r>
            <a:r>
              <a:rPr lang="zh-CN" altLang="en-US" sz="2400" b="1" dirty="0">
                <a:solidFill>
                  <a:srgbClr val="1F4E79"/>
                </a:solidFill>
                <a:latin typeface="微软雅黑" panose="020B0503020204020204" pitchFamily="34" charset="-122"/>
                <a:ea typeface="微软雅黑" panose="020B0503020204020204" pitchFamily="34" charset="-122"/>
                <a:sym typeface="+mn-ea"/>
              </a:rPr>
              <a:t>、</a:t>
            </a:r>
            <a:r>
              <a:rPr lang="zh-CN" altLang="zh-CN" sz="2400" b="1" dirty="0">
                <a:solidFill>
                  <a:srgbClr val="1F4E79"/>
                </a:solidFill>
                <a:latin typeface="微软雅黑" panose="020B0503020204020204" pitchFamily="34" charset="-122"/>
                <a:ea typeface="微软雅黑" panose="020B0503020204020204" pitchFamily="34" charset="-122"/>
                <a:sym typeface="+mn-ea"/>
              </a:rPr>
              <a:t>税务机关与相关部门实施的联合惩戒措施，以及结合实际情况依法采取的其他严格管理措施。</a:t>
            </a:r>
            <a:endParaRPr lang="zh-CN" altLang="zh-CN" sz="2400" b="1" dirty="0">
              <a:solidFill>
                <a:srgbClr val="1F4E79"/>
              </a:solidFill>
              <a:latin typeface="微软雅黑" panose="020B0503020204020204" pitchFamily="34" charset="-122"/>
              <a:ea typeface="微软雅黑" panose="020B0503020204020204" pitchFamily="34" charset="-122"/>
            </a:endParaRPr>
          </a:p>
          <a:p>
            <a:pPr>
              <a:lnSpc>
                <a:spcPts val="3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840105"/>
            <a:ext cx="10822305" cy="634982"/>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Q12</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：建筑业常见的纳税信用评价扣分指标</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508125"/>
            <a:ext cx="10822305" cy="2168525"/>
          </a:xfrm>
          <a:prstGeom prst="rect">
            <a:avLst/>
          </a:prstGeom>
        </p:spPr>
        <p:txBody>
          <a:bodyPr wrap="square">
            <a:spAutoFit/>
            <a:scene3d>
              <a:camera prst="orthographicFront"/>
              <a:lightRig rig="threePt" dir="t"/>
            </a:scene3d>
          </a:bodyPr>
          <a:lstStyle/>
          <a:p>
            <a:pPr fontAlgn="auto">
              <a:lnSpc>
                <a:spcPts val="42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74675" y="1679575"/>
            <a:ext cx="11030585" cy="1822450"/>
          </a:xfrm>
          <a:prstGeom prst="rect">
            <a:avLst/>
          </a:prstGeom>
        </p:spPr>
        <p:txBody>
          <a:bodyPr wrap="square">
            <a:spAutoFit/>
            <a:scene3d>
              <a:camera prst="orthographicFront"/>
              <a:lightRig rig="threePt" dir="t"/>
            </a:scene3d>
          </a:bodyPr>
          <a:lstStyle/>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1</a:t>
            </a:r>
            <a:r>
              <a:rPr lang="zh-CN" altLang="en-US" sz="2400" b="1" dirty="0">
                <a:solidFill>
                  <a:srgbClr val="1F4E79"/>
                </a:solidFill>
                <a:latin typeface="微软雅黑" panose="020B0503020204020204" pitchFamily="34" charset="-122"/>
                <a:ea typeface="微软雅黑" panose="020B0503020204020204" pitchFamily="34" charset="-122"/>
                <a:sym typeface="+mn-ea"/>
              </a:rPr>
              <a:t>、未按规定期限纳税申报（按税种按次计算）（每次扣</a:t>
            </a:r>
            <a:r>
              <a:rPr lang="en-US" altLang="zh-CN" sz="2400" b="1" dirty="0">
                <a:solidFill>
                  <a:srgbClr val="1F4E79"/>
                </a:solidFill>
                <a:latin typeface="微软雅黑" panose="020B0503020204020204" pitchFamily="34" charset="-122"/>
                <a:ea typeface="微软雅黑" panose="020B0503020204020204" pitchFamily="34" charset="-122"/>
                <a:sym typeface="+mn-ea"/>
              </a:rPr>
              <a:t>5</a:t>
            </a:r>
            <a:r>
              <a:rPr lang="zh-CN" altLang="en-US" sz="2400" b="1" dirty="0">
                <a:solidFill>
                  <a:srgbClr val="1F4E79"/>
                </a:solidFill>
                <a:latin typeface="微软雅黑" panose="020B0503020204020204" pitchFamily="34" charset="-122"/>
                <a:ea typeface="微软雅黑" panose="020B0503020204020204" pitchFamily="34" charset="-122"/>
                <a:sym typeface="+mn-ea"/>
              </a:rPr>
              <a:t>分）</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sym typeface="+mn-ea"/>
              </a:rPr>
              <a:t>       指标释义：</a:t>
            </a:r>
            <a:r>
              <a:rPr lang="en-US" altLang="zh-CN" sz="2400" b="1" dirty="0">
                <a:solidFill>
                  <a:srgbClr val="1F4E79"/>
                </a:solidFill>
                <a:latin typeface="微软雅黑" panose="020B0503020204020204" pitchFamily="34" charset="-122"/>
                <a:ea typeface="微软雅黑" panose="020B0503020204020204" pitchFamily="34" charset="-122"/>
                <a:sym typeface="+mn-ea"/>
              </a:rPr>
              <a:t>1</a:t>
            </a:r>
            <a:r>
              <a:rPr lang="zh-CN" altLang="en-US" sz="2400" b="1" dirty="0">
                <a:solidFill>
                  <a:srgbClr val="1F4E79"/>
                </a:solidFill>
                <a:latin typeface="微软雅黑" panose="020B0503020204020204" pitchFamily="34" charset="-122"/>
                <a:ea typeface="微软雅黑" panose="020B0503020204020204" pitchFamily="34" charset="-122"/>
                <a:sym typeface="+mn-ea"/>
              </a:rPr>
              <a:t>、逾期申报和逾期未申报的情形</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                        2</a:t>
            </a:r>
            <a:r>
              <a:rPr lang="zh-CN" altLang="en-US" sz="2400" b="1" dirty="0">
                <a:solidFill>
                  <a:srgbClr val="1F4E79"/>
                </a:solidFill>
                <a:latin typeface="微软雅黑" panose="020B0503020204020204" pitchFamily="34" charset="-122"/>
                <a:ea typeface="微软雅黑" panose="020B0503020204020204" pitchFamily="34" charset="-122"/>
                <a:sym typeface="+mn-ea"/>
              </a:rPr>
              <a:t>、一个申报期内多个税种的只计算一次</a:t>
            </a:r>
            <a:endPar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292687" y="4247936"/>
            <a:ext cx="11761032" cy="2143125"/>
          </a:xfrm>
          <a:prstGeom prst="rect">
            <a:avLst/>
          </a:prstGeom>
          <a:noFill/>
        </p:spPr>
        <p:txBody>
          <a:bodyPr wrap="square" rtlCol="0">
            <a:spAutoFit/>
          </a:bodyPr>
          <a:lstStyle/>
          <a:p>
            <a:pPr>
              <a:lnSpc>
                <a:spcPts val="4000"/>
              </a:lnSpc>
            </a:pPr>
            <a:r>
              <a:rPr lang="en-US" altLang="zh-CN" sz="2400" b="1" dirty="0">
                <a:solidFill>
                  <a:srgbClr val="1F4E79"/>
                </a:solidFill>
                <a:latin typeface="微软雅黑" panose="020B0503020204020204" pitchFamily="34" charset="-122"/>
                <a:ea typeface="微软雅黑" panose="020B0503020204020204" pitchFamily="34" charset="-122"/>
              </a:rPr>
              <a:t>  2</a:t>
            </a:r>
            <a:r>
              <a:rPr lang="zh-CN" altLang="en-US" sz="2400" b="1" dirty="0">
                <a:solidFill>
                  <a:srgbClr val="1F4E79"/>
                </a:solidFill>
                <a:latin typeface="微软雅黑" panose="020B0503020204020204" pitchFamily="34" charset="-122"/>
                <a:ea typeface="微软雅黑" panose="020B0503020204020204" pitchFamily="34" charset="-122"/>
              </a:rPr>
              <a:t>、未按规定期限缴纳已申报或批准延期申报的应纳税</a:t>
            </a:r>
            <a:r>
              <a:rPr lang="en-US" altLang="zh-CN" sz="2400" b="1" dirty="0">
                <a:solidFill>
                  <a:srgbClr val="1F4E79"/>
                </a:solidFill>
                <a:latin typeface="微软雅黑" panose="020B0503020204020204" pitchFamily="34" charset="-122"/>
                <a:ea typeface="微软雅黑" panose="020B0503020204020204" pitchFamily="34" charset="-122"/>
              </a:rPr>
              <a:t>(</a:t>
            </a:r>
            <a:r>
              <a:rPr lang="zh-CN" altLang="en-US" sz="2400" b="1" dirty="0">
                <a:solidFill>
                  <a:srgbClr val="1F4E79"/>
                </a:solidFill>
                <a:latin typeface="微软雅黑" panose="020B0503020204020204" pitchFamily="34" charset="-122"/>
                <a:ea typeface="微软雅黑" panose="020B0503020204020204" pitchFamily="34" charset="-122"/>
              </a:rPr>
              <a:t>费</a:t>
            </a:r>
            <a:r>
              <a:rPr lang="en-US" altLang="zh-CN" sz="2400" b="1" dirty="0">
                <a:solidFill>
                  <a:srgbClr val="1F4E79"/>
                </a:solidFill>
                <a:latin typeface="微软雅黑" panose="020B0503020204020204" pitchFamily="34" charset="-122"/>
                <a:ea typeface="微软雅黑" panose="020B0503020204020204" pitchFamily="34" charset="-122"/>
              </a:rPr>
              <a:t>)</a:t>
            </a:r>
            <a:r>
              <a:rPr lang="zh-CN" altLang="en-US" sz="2400" b="1" dirty="0">
                <a:solidFill>
                  <a:srgbClr val="1F4E79"/>
                </a:solidFill>
                <a:latin typeface="微软雅黑" panose="020B0503020204020204" pitchFamily="34" charset="-122"/>
                <a:ea typeface="微软雅黑" panose="020B0503020204020204" pitchFamily="34" charset="-122"/>
              </a:rPr>
              <a:t>款（按次计算）（扣</a:t>
            </a:r>
            <a:r>
              <a:rPr lang="en-US" altLang="zh-CN" sz="2400" b="1" dirty="0">
                <a:solidFill>
                  <a:srgbClr val="1F4E79"/>
                </a:solidFill>
                <a:latin typeface="微软雅黑" panose="020B0503020204020204" pitchFamily="34" charset="-122"/>
                <a:ea typeface="微软雅黑" panose="020B0503020204020204" pitchFamily="34" charset="-122"/>
              </a:rPr>
              <a:t>5</a:t>
            </a:r>
            <a:r>
              <a:rPr lang="zh-CN" altLang="en-US" sz="2400" b="1" dirty="0">
                <a:solidFill>
                  <a:srgbClr val="1F4E79"/>
                </a:solidFill>
                <a:latin typeface="微软雅黑" panose="020B0503020204020204" pitchFamily="34" charset="-122"/>
                <a:ea typeface="微软雅黑" panose="020B0503020204020204" pitchFamily="34" charset="-122"/>
              </a:rPr>
              <a:t>分）</a:t>
            </a:r>
            <a:endParaRPr lang="en-US" altLang="zh-CN" sz="2400" b="1" dirty="0">
              <a:solidFill>
                <a:srgbClr val="1F4E79"/>
              </a:solidFill>
              <a:latin typeface="微软雅黑" panose="020B0503020204020204" pitchFamily="34" charset="-122"/>
              <a:ea typeface="微软雅黑" panose="020B0503020204020204" pitchFamily="34" charset="-122"/>
            </a:endParaRPr>
          </a:p>
          <a:p>
            <a:pPr>
              <a:lnSpc>
                <a:spcPts val="4000"/>
              </a:lnSpc>
            </a:pPr>
            <a:r>
              <a:rPr lang="zh-CN" altLang="en-US" sz="2400" b="1" dirty="0">
                <a:solidFill>
                  <a:srgbClr val="1F4E79"/>
                </a:solidFill>
                <a:latin typeface="微软雅黑" panose="020B0503020204020204" pitchFamily="34" charset="-122"/>
                <a:ea typeface="微软雅黑" panose="020B0503020204020204" pitchFamily="34" charset="-122"/>
              </a:rPr>
              <a:t>       指标释义：</a:t>
            </a: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已申报或批准延期申报，未按规定期限缴纳税款；</a:t>
            </a:r>
            <a:endParaRPr lang="en-US" altLang="zh-CN" sz="2400" b="1" dirty="0">
              <a:solidFill>
                <a:srgbClr val="1F4E79"/>
              </a:solidFill>
              <a:latin typeface="微软雅黑" panose="020B0503020204020204" pitchFamily="34" charset="-122"/>
              <a:ea typeface="微软雅黑" panose="020B0503020204020204" pitchFamily="34" charset="-122"/>
            </a:endParaRPr>
          </a:p>
          <a:p>
            <a:pPr>
              <a:lnSpc>
                <a:spcPts val="4000"/>
              </a:lnSpc>
            </a:pPr>
            <a:r>
              <a:rPr lang="en-US" altLang="zh-CN" sz="2400" b="1" dirty="0">
                <a:solidFill>
                  <a:srgbClr val="1F4E79"/>
                </a:solidFill>
                <a:latin typeface="微软雅黑" panose="020B0503020204020204" pitchFamily="34" charset="-122"/>
                <a:ea typeface="微软雅黑" panose="020B0503020204020204" pitchFamily="34" charset="-122"/>
              </a:rPr>
              <a:t>                        2.</a:t>
            </a:r>
            <a:r>
              <a:rPr lang="zh-CN" altLang="en-US" sz="2400" b="1" dirty="0">
                <a:solidFill>
                  <a:srgbClr val="1F4E79"/>
                </a:solidFill>
                <a:latin typeface="微软雅黑" panose="020B0503020204020204" pitchFamily="34" charset="-122"/>
                <a:ea typeface="微软雅黑" panose="020B0503020204020204" pitchFamily="34" charset="-122"/>
              </a:rPr>
              <a:t>纳税人自查或纳税评估补充申报逾期，不计入指标</a:t>
            </a:r>
            <a:endParaRPr lang="en-US" altLang="zh-CN" sz="2400" b="1" dirty="0">
              <a:solidFill>
                <a:srgbClr val="1F4E79"/>
              </a:solidFill>
              <a:latin typeface="微软雅黑" panose="020B0503020204020204" pitchFamily="34" charset="-122"/>
              <a:ea typeface="微软雅黑" panose="020B0503020204020204" pitchFamily="34" charset="-122"/>
            </a:endParaRPr>
          </a:p>
          <a:p>
            <a:pPr>
              <a:lnSpc>
                <a:spcPts val="4000"/>
              </a:lnSpc>
            </a:pPr>
            <a:r>
              <a:rPr lang="en-US" altLang="zh-CN" sz="2400" b="1" dirty="0">
                <a:solidFill>
                  <a:srgbClr val="5B9BD5"/>
                </a:solidFill>
                <a:latin typeface="微软雅黑" panose="020B0503020204020204" pitchFamily="34" charset="-122"/>
                <a:ea typeface="微软雅黑" panose="020B0503020204020204" pitchFamily="34" charset="-122"/>
              </a:rPr>
              <a:t>                      </a:t>
            </a:r>
            <a:endParaRPr lang="zh-CN" altLang="en-US" sz="2400" b="1" dirty="0">
              <a:solidFill>
                <a:srgbClr val="5B9BD5"/>
              </a:solidFill>
              <a:latin typeface="微软雅黑" panose="020B0503020204020204" pitchFamily="34" charset="-122"/>
              <a:ea typeface="微软雅黑" panose="020B0503020204020204" pitchFamily="34" charset="-122"/>
            </a:endParaRPr>
          </a:p>
        </p:txBody>
      </p:sp>
      <p:sp>
        <p:nvSpPr>
          <p:cNvPr id="12"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常见扣分指标解析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常见扣分指标解析</a:t>
            </a:r>
          </a:p>
        </p:txBody>
      </p:sp>
      <p:sp>
        <p:nvSpPr>
          <p:cNvPr id="6" name="文本框 5"/>
          <p:cNvSpPr txBox="1"/>
          <p:nvPr/>
        </p:nvSpPr>
        <p:spPr>
          <a:xfrm>
            <a:off x="194262" y="2705521"/>
            <a:ext cx="11761032" cy="1116965"/>
          </a:xfrm>
          <a:prstGeom prst="rect">
            <a:avLst/>
          </a:prstGeom>
          <a:noFill/>
        </p:spPr>
        <p:txBody>
          <a:bodyPr wrap="square" rtlCol="0">
            <a:spAutoFit/>
          </a:bodyPr>
          <a:lstStyle/>
          <a:p>
            <a:pPr>
              <a:lnSpc>
                <a:spcPts val="40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4000"/>
              </a:lnSpc>
            </a:pPr>
            <a:r>
              <a:rPr lang="en-US" altLang="zh-CN" sz="2400" b="1" dirty="0">
                <a:solidFill>
                  <a:srgbClr val="5B9BD5"/>
                </a:solidFill>
                <a:latin typeface="微软雅黑" panose="020B0503020204020204" pitchFamily="34" charset="-122"/>
                <a:ea typeface="微软雅黑" panose="020B0503020204020204" pitchFamily="34" charset="-122"/>
              </a:rPr>
              <a:t>                      </a:t>
            </a:r>
            <a:endParaRPr lang="zh-CN" altLang="en-US" sz="2400" b="1" dirty="0">
              <a:solidFill>
                <a:srgbClr val="5B9BD5"/>
              </a:solidFill>
              <a:latin typeface="微软雅黑" panose="020B0503020204020204" pitchFamily="34" charset="-122"/>
              <a:ea typeface="微软雅黑" panose="020B0503020204020204" pitchFamily="34" charset="-122"/>
            </a:endParaRPr>
          </a:p>
        </p:txBody>
      </p:sp>
      <p:sp>
        <p:nvSpPr>
          <p:cNvPr id="7" name="文本框 5"/>
          <p:cNvSpPr txBox="1"/>
          <p:nvPr/>
        </p:nvSpPr>
        <p:spPr>
          <a:xfrm>
            <a:off x="194310" y="845820"/>
            <a:ext cx="11426825" cy="2976880"/>
          </a:xfrm>
          <a:prstGeom prst="rect">
            <a:avLst/>
          </a:prstGeom>
          <a:noFill/>
        </p:spPr>
        <p:txBody>
          <a:bodyPr wrap="square" rtlCol="0">
            <a:spAutoFit/>
          </a:bodyPr>
          <a:lstStyle/>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rPr>
              <a:t>3</a:t>
            </a:r>
            <a:r>
              <a:rPr lang="zh-CN" altLang="en-US" sz="2400" b="1" dirty="0">
                <a:solidFill>
                  <a:srgbClr val="1F4E79"/>
                </a:solidFill>
                <a:latin typeface="微软雅黑" panose="020B0503020204020204" pitchFamily="34" charset="-122"/>
                <a:ea typeface="微软雅黑" panose="020B0503020204020204" pitchFamily="34" charset="-122"/>
              </a:rPr>
              <a:t>、未按规定期限填报财务报表（按次计算）（每次扣</a:t>
            </a:r>
            <a:r>
              <a:rPr lang="en-US" altLang="zh-CN" sz="2400" b="1" dirty="0">
                <a:solidFill>
                  <a:srgbClr val="1F4E79"/>
                </a:solidFill>
                <a:latin typeface="微软雅黑" panose="020B0503020204020204" pitchFamily="34" charset="-122"/>
                <a:ea typeface="微软雅黑" panose="020B0503020204020204" pitchFamily="34" charset="-122"/>
              </a:rPr>
              <a:t>3</a:t>
            </a:r>
            <a:r>
              <a:rPr lang="zh-CN" altLang="en-US" sz="2400" b="1" dirty="0">
                <a:solidFill>
                  <a:srgbClr val="1F4E79"/>
                </a:solidFill>
                <a:latin typeface="微软雅黑" panose="020B0503020204020204" pitchFamily="34" charset="-122"/>
                <a:ea typeface="微软雅黑" panose="020B0503020204020204" pitchFamily="34" charset="-122"/>
              </a:rPr>
              <a:t>分）</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rPr>
              <a:t>     指标释义：</a:t>
            </a: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逾期填报和逾期未填报财务报表的情形；</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rPr>
              <a:t>                      2.</a:t>
            </a:r>
            <a:r>
              <a:rPr lang="zh-CN" altLang="en-US" sz="2400" b="1" dirty="0">
                <a:solidFill>
                  <a:srgbClr val="1F4E79"/>
                </a:solidFill>
                <a:latin typeface="微软雅黑" panose="020B0503020204020204" pitchFamily="34" charset="-122"/>
                <a:ea typeface="微软雅黑" panose="020B0503020204020204" pitchFamily="34" charset="-122"/>
              </a:rPr>
              <a:t>填报的财务报表为核定的应报送的财务报表，包括资产负债表、利润表、现金流量表等；</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rPr>
              <a:t>                      3.</a:t>
            </a:r>
            <a:r>
              <a:rPr lang="zh-CN" altLang="en-US" sz="2400" b="1" dirty="0">
                <a:solidFill>
                  <a:srgbClr val="1F4E79"/>
                </a:solidFill>
                <a:latin typeface="微软雅黑" panose="020B0503020204020204" pitchFamily="34" charset="-122"/>
                <a:ea typeface="微软雅黑" panose="020B0503020204020204" pitchFamily="34" charset="-122"/>
              </a:rPr>
              <a:t>根据税务机关确定的财务报表报送期限按次累计计算</a:t>
            </a:r>
          </a:p>
        </p:txBody>
      </p:sp>
      <p:sp>
        <p:nvSpPr>
          <p:cNvPr id="3" name="文本框 2"/>
          <p:cNvSpPr txBox="1"/>
          <p:nvPr/>
        </p:nvSpPr>
        <p:spPr>
          <a:xfrm>
            <a:off x="292100" y="4030980"/>
            <a:ext cx="11329035" cy="1822450"/>
          </a:xfrm>
          <a:prstGeom prst="rect">
            <a:avLst/>
          </a:prstGeom>
          <a:noFill/>
        </p:spPr>
        <p:txBody>
          <a:bodyPr wrap="square" rtlCol="0">
            <a:spAutoFit/>
          </a:bodyPr>
          <a:lstStyle/>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rPr>
              <a:t>4</a:t>
            </a:r>
            <a:r>
              <a:rPr lang="zh-CN" altLang="en-US" sz="2400" b="1" dirty="0">
                <a:solidFill>
                  <a:srgbClr val="1F4E79"/>
                </a:solidFill>
                <a:latin typeface="微软雅黑" panose="020B0503020204020204" pitchFamily="34" charset="-122"/>
                <a:ea typeface="微软雅黑" panose="020B0503020204020204" pitchFamily="34" charset="-122"/>
              </a:rPr>
              <a:t>、银行账户设置数大于纳税人向税务机关提供数 （扣</a:t>
            </a:r>
            <a:r>
              <a:rPr lang="en-US" altLang="zh-CN" sz="2400" b="1" dirty="0">
                <a:solidFill>
                  <a:srgbClr val="1F4E79"/>
                </a:solidFill>
                <a:latin typeface="微软雅黑" panose="020B0503020204020204" pitchFamily="34" charset="-122"/>
                <a:ea typeface="微软雅黑" panose="020B0503020204020204" pitchFamily="34" charset="-122"/>
              </a:rPr>
              <a:t>11</a:t>
            </a:r>
            <a:r>
              <a:rPr lang="zh-CN" altLang="en-US" sz="2400" b="1" dirty="0">
                <a:solidFill>
                  <a:srgbClr val="1F4E79"/>
                </a:solidFill>
                <a:latin typeface="微软雅黑" panose="020B0503020204020204" pitchFamily="34" charset="-122"/>
                <a:ea typeface="微软雅黑" panose="020B0503020204020204" pitchFamily="34" charset="-122"/>
              </a:rPr>
              <a:t>分）</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rPr>
              <a:t>     指标释义：</a:t>
            </a: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 存在“未按规定将其全部银行账号报告税务机关”的处罚记录；</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rPr>
              <a:t>                      2</a:t>
            </a:r>
            <a:r>
              <a:rPr lang="zh-CN" altLang="en-US" sz="2400" b="1" dirty="0">
                <a:solidFill>
                  <a:srgbClr val="1F4E79"/>
                </a:solidFill>
                <a:latin typeface="微软雅黑" panose="020B0503020204020204" pitchFamily="34" charset="-122"/>
                <a:ea typeface="微软雅黑" panose="020B0503020204020204" pitchFamily="34" charset="-122"/>
              </a:rPr>
              <a:t>、纳税人有主要税种的应税收入，但系统中没有存款账号备案记录。</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1892" y="2859385"/>
            <a:ext cx="6417141" cy="923330"/>
          </a:xfrm>
          <a:prstGeom prst="rect">
            <a:avLst/>
          </a:prstGeom>
        </p:spPr>
        <p:txBody>
          <a:bodyPr wrap="none">
            <a:spAutoFit/>
            <a:scene3d>
              <a:camera prst="orthographicFront"/>
              <a:lightRig rig="threePt" dir="t"/>
            </a:scene3d>
          </a:bodyPr>
          <a:lstStyle/>
          <a:p>
            <a:r>
              <a:rPr lang="zh-CN" altLang="en-US" sz="5400" b="1" dirty="0">
                <a:ln/>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建筑业纳税信用管理</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常见扣分指标解析</a:t>
            </a:r>
          </a:p>
        </p:txBody>
      </p:sp>
      <p:sp>
        <p:nvSpPr>
          <p:cNvPr id="5" name="文本框 4"/>
          <p:cNvSpPr txBox="1"/>
          <p:nvPr/>
        </p:nvSpPr>
        <p:spPr>
          <a:xfrm>
            <a:off x="23495" y="851535"/>
            <a:ext cx="12221845" cy="1822450"/>
          </a:xfrm>
          <a:prstGeom prst="rect">
            <a:avLst/>
          </a:prstGeom>
          <a:noFill/>
        </p:spPr>
        <p:txBody>
          <a:bodyPr wrap="square" rtlCol="0">
            <a:spAutoFit/>
          </a:bodyPr>
          <a:lstStyle/>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rPr>
              <a:t>5</a:t>
            </a:r>
            <a:r>
              <a:rPr lang="zh-CN" altLang="en-US" sz="2400" b="1" dirty="0">
                <a:solidFill>
                  <a:srgbClr val="1F4E79"/>
                </a:solidFill>
                <a:latin typeface="微软雅黑" panose="020B0503020204020204" pitchFamily="34" charset="-122"/>
                <a:ea typeface="微软雅黑" panose="020B0503020204020204" pitchFamily="34" charset="-122"/>
              </a:rPr>
              <a:t>、未在规定时限内向主管税务机关报告开立（变更）账号的（扣</a:t>
            </a:r>
            <a:r>
              <a:rPr lang="en-US" altLang="zh-CN" sz="2400" b="1" dirty="0">
                <a:solidFill>
                  <a:srgbClr val="1F4E79"/>
                </a:solidFill>
                <a:latin typeface="微软雅黑" panose="020B0503020204020204" pitchFamily="34" charset="-122"/>
                <a:ea typeface="微软雅黑" panose="020B0503020204020204" pitchFamily="34" charset="-122"/>
              </a:rPr>
              <a:t>5</a:t>
            </a:r>
            <a:r>
              <a:rPr lang="zh-CN" altLang="en-US" sz="2400" b="1" dirty="0">
                <a:solidFill>
                  <a:srgbClr val="1F4E79"/>
                </a:solidFill>
                <a:latin typeface="微软雅黑" panose="020B0503020204020204" pitchFamily="34" charset="-122"/>
                <a:ea typeface="微软雅黑" panose="020B0503020204020204" pitchFamily="34" charset="-122"/>
              </a:rPr>
              <a:t>分）</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rPr>
              <a:t>指标释义：</a:t>
            </a: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报告日期在评价年度内，有逾期报送或未报送银行开立（变更）账号行为的；</a:t>
            </a:r>
            <a:endParaRPr lang="en-US" altLang="zh-CN" sz="2400" b="1" dirty="0">
              <a:solidFill>
                <a:srgbClr val="1F4E79"/>
              </a:solidFill>
              <a:latin typeface="微软雅黑" panose="020B0503020204020204" pitchFamily="34" charset="-122"/>
              <a:ea typeface="微软雅黑" panose="020B0503020204020204" pitchFamily="34" charset="-122"/>
            </a:endParaRP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rPr>
              <a:t>                 2.</a:t>
            </a:r>
            <a:r>
              <a:rPr lang="zh-CN" altLang="en-US" sz="2400" b="1" dirty="0">
                <a:solidFill>
                  <a:srgbClr val="1F4E79"/>
                </a:solidFill>
                <a:latin typeface="微软雅黑" panose="020B0503020204020204" pitchFamily="34" charset="-122"/>
                <a:ea typeface="微软雅黑" panose="020B0503020204020204" pitchFamily="34" charset="-122"/>
              </a:rPr>
              <a:t>期限为自开立基本存款账户或者其他存款账户（或者变化）之日起</a:t>
            </a:r>
            <a:r>
              <a:rPr lang="en-US" altLang="zh-CN" sz="2400" b="1" dirty="0">
                <a:solidFill>
                  <a:srgbClr val="1F4E79"/>
                </a:solidFill>
                <a:latin typeface="微软雅黑" panose="020B0503020204020204" pitchFamily="34" charset="-122"/>
                <a:ea typeface="微软雅黑" panose="020B0503020204020204" pitchFamily="34" charset="-122"/>
              </a:rPr>
              <a:t>15</a:t>
            </a:r>
            <a:r>
              <a:rPr lang="zh-CN" altLang="en-US" sz="2400" b="1" dirty="0">
                <a:solidFill>
                  <a:srgbClr val="1F4E79"/>
                </a:solidFill>
                <a:latin typeface="微软雅黑" panose="020B0503020204020204" pitchFamily="34" charset="-122"/>
                <a:ea typeface="微软雅黑" panose="020B0503020204020204" pitchFamily="34" charset="-122"/>
              </a:rPr>
              <a:t>日内。</a:t>
            </a:r>
          </a:p>
        </p:txBody>
      </p:sp>
      <p:sp>
        <p:nvSpPr>
          <p:cNvPr id="7" name="文本框 5"/>
          <p:cNvSpPr txBox="1"/>
          <p:nvPr/>
        </p:nvSpPr>
        <p:spPr>
          <a:xfrm>
            <a:off x="71755" y="3038475"/>
            <a:ext cx="11904345" cy="3553460"/>
          </a:xfrm>
          <a:prstGeom prst="rect">
            <a:avLst/>
          </a:prstGeom>
          <a:noFill/>
        </p:spPr>
        <p:txBody>
          <a:bodyPr wrap="square" rtlCol="0">
            <a:spAutoFit/>
          </a:bodyPr>
          <a:lstStyle/>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6</a:t>
            </a:r>
            <a:r>
              <a:rPr lang="zh-CN" altLang="en-US" sz="2400" b="1" dirty="0">
                <a:solidFill>
                  <a:srgbClr val="1F4E79"/>
                </a:solidFill>
                <a:latin typeface="微软雅黑" panose="020B0503020204020204" pitchFamily="34" charset="-122"/>
                <a:ea typeface="微软雅黑" panose="020B0503020204020204" pitchFamily="34" charset="-122"/>
                <a:sym typeface="+mn-ea"/>
              </a:rPr>
              <a:t>、不能按照国家统一的会计制度规定设置账簿，并根据合法、有效凭证核算，向税务机关提供准确税务资料的（扣</a:t>
            </a:r>
            <a:r>
              <a:rPr lang="en-US" altLang="zh-CN" sz="2400" b="1" dirty="0">
                <a:solidFill>
                  <a:srgbClr val="1F4E79"/>
                </a:solidFill>
                <a:latin typeface="微软雅黑" panose="020B0503020204020204" pitchFamily="34" charset="-122"/>
                <a:ea typeface="微软雅黑" panose="020B0503020204020204" pitchFamily="34" charset="-122"/>
                <a:sym typeface="+mn-ea"/>
              </a:rPr>
              <a:t>11</a:t>
            </a:r>
            <a:r>
              <a:rPr lang="zh-CN" altLang="en-US" sz="2400" b="1" dirty="0">
                <a:solidFill>
                  <a:srgbClr val="1F4E79"/>
                </a:solidFill>
                <a:latin typeface="微软雅黑" panose="020B0503020204020204" pitchFamily="34" charset="-122"/>
                <a:ea typeface="微软雅黑" panose="020B0503020204020204" pitchFamily="34" charset="-122"/>
                <a:sym typeface="+mn-ea"/>
              </a:rPr>
              <a:t>分）</a:t>
            </a:r>
          </a:p>
          <a:p>
            <a:pPr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sym typeface="+mn-ea"/>
              </a:rPr>
              <a:t>指标释义：评价期末的增值税小规模纳税人（能按照国家统一的会计制度规定设置账簿，并根据合法、有效凭证核算，向税务机关提供准确税务资料，但根据相关规定自愿选择为小规模纳税人的除外），或企业所得税征收方式为核定征收。</a:t>
            </a:r>
          </a:p>
          <a:p>
            <a:pPr fontAlgn="auto">
              <a:lnSpc>
                <a:spcPts val="4500"/>
              </a:lnSpc>
            </a:pPr>
            <a:endParaRPr lang="zh-CN" altLang="en-US" sz="2400" b="1" dirty="0">
              <a:solidFill>
                <a:srgbClr val="5B9BD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常见扣分指标解析</a:t>
            </a:r>
          </a:p>
        </p:txBody>
      </p:sp>
      <p:sp>
        <p:nvSpPr>
          <p:cNvPr id="6" name="文本框 5"/>
          <p:cNvSpPr txBox="1"/>
          <p:nvPr/>
        </p:nvSpPr>
        <p:spPr>
          <a:xfrm>
            <a:off x="430968" y="5265111"/>
            <a:ext cx="11761032" cy="550279"/>
          </a:xfrm>
          <a:prstGeom prst="rect">
            <a:avLst/>
          </a:prstGeom>
          <a:noFill/>
        </p:spPr>
        <p:txBody>
          <a:bodyPr wrap="square" rtlCol="0">
            <a:spAutoFit/>
          </a:bodyPr>
          <a:lstStyle/>
          <a:p>
            <a:pPr>
              <a:lnSpc>
                <a:spcPts val="40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8</a:t>
            </a:r>
            <a:r>
              <a:rPr lang="zh-CN" altLang="en-US" sz="2400" b="1" dirty="0">
                <a:solidFill>
                  <a:srgbClr val="1F4E79"/>
                </a:solidFill>
                <a:latin typeface="微软雅黑" panose="020B0503020204020204" pitchFamily="34" charset="-122"/>
                <a:ea typeface="微软雅黑" panose="020B0503020204020204" pitchFamily="34" charset="-122"/>
                <a:sym typeface="+mn-ea"/>
              </a:rPr>
              <a:t>、账目混乱、残缺不全难以查账或原始凭证不合法、不真实的（扣</a:t>
            </a:r>
            <a:r>
              <a:rPr lang="en-US" altLang="zh-CN" sz="2400" b="1" dirty="0">
                <a:solidFill>
                  <a:srgbClr val="1F4E79"/>
                </a:solidFill>
                <a:latin typeface="微软雅黑" panose="020B0503020204020204" pitchFamily="34" charset="-122"/>
                <a:ea typeface="微软雅黑" panose="020B0503020204020204" pitchFamily="34" charset="-122"/>
                <a:sym typeface="+mn-ea"/>
              </a:rPr>
              <a:t>11</a:t>
            </a:r>
            <a:r>
              <a:rPr lang="zh-CN" altLang="en-US" sz="2400" b="1" dirty="0">
                <a:solidFill>
                  <a:srgbClr val="1F4E79"/>
                </a:solidFill>
                <a:latin typeface="微软雅黑" panose="020B0503020204020204" pitchFamily="34" charset="-122"/>
                <a:ea typeface="微软雅黑" panose="020B0503020204020204" pitchFamily="34" charset="-122"/>
                <a:sym typeface="+mn-ea"/>
              </a:rPr>
              <a:t>分）</a:t>
            </a:r>
            <a:endParaRPr lang="zh-CN" altLang="en-US" sz="2400" b="1" dirty="0">
              <a:solidFill>
                <a:srgbClr val="1F4E79"/>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31165" y="909955"/>
            <a:ext cx="11329035" cy="4066540"/>
          </a:xfrm>
          <a:prstGeom prst="rect">
            <a:avLst/>
          </a:prstGeom>
          <a:noFill/>
        </p:spPr>
        <p:txBody>
          <a:bodyPr wrap="square" rtlCol="0">
            <a:spAutoFit/>
          </a:bodyPr>
          <a:lstStyle/>
          <a:p>
            <a:pPr>
              <a:lnSpc>
                <a:spcPts val="4000"/>
              </a:lnSpc>
            </a:pPr>
            <a:r>
              <a:rPr lang="en-US" altLang="zh-CN" sz="2400" b="1" dirty="0">
                <a:solidFill>
                  <a:srgbClr val="1F4E79"/>
                </a:solidFill>
                <a:latin typeface="微软雅黑" panose="020B0503020204020204" pitchFamily="34" charset="-122"/>
                <a:ea typeface="微软雅黑" panose="020B0503020204020204" pitchFamily="34" charset="-122"/>
                <a:sym typeface="+mn-ea"/>
              </a:rPr>
              <a:t>7</a:t>
            </a:r>
            <a:r>
              <a:rPr lang="zh-CN" altLang="en-US" sz="2400" b="1" dirty="0">
                <a:solidFill>
                  <a:srgbClr val="1F4E79"/>
                </a:solidFill>
                <a:latin typeface="微软雅黑" panose="020B0503020204020204" pitchFamily="34" charset="-122"/>
                <a:ea typeface="微软雅黑" panose="020B0503020204020204" pitchFamily="34" charset="-122"/>
                <a:sym typeface="+mn-ea"/>
              </a:rPr>
              <a:t>、评价年度内非正常原因增值税连续</a:t>
            </a: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en-US" sz="2400" b="1" dirty="0">
                <a:solidFill>
                  <a:srgbClr val="1F4E79"/>
                </a:solidFill>
                <a:latin typeface="微软雅黑" panose="020B0503020204020204" pitchFamily="34" charset="-122"/>
                <a:ea typeface="微软雅黑" panose="020B0503020204020204" pitchFamily="34" charset="-122"/>
                <a:sym typeface="+mn-ea"/>
              </a:rPr>
              <a:t>个月或累计</a:t>
            </a:r>
            <a:r>
              <a:rPr lang="en-US" altLang="zh-CN" sz="2400" b="1" dirty="0">
                <a:solidFill>
                  <a:srgbClr val="1F4E79"/>
                </a:solidFill>
                <a:latin typeface="微软雅黑" panose="020B0503020204020204" pitchFamily="34" charset="-122"/>
                <a:ea typeface="微软雅黑" panose="020B0503020204020204" pitchFamily="34" charset="-122"/>
                <a:sym typeface="+mn-ea"/>
              </a:rPr>
              <a:t>6</a:t>
            </a:r>
            <a:r>
              <a:rPr lang="zh-CN" altLang="en-US" sz="2400" b="1" dirty="0">
                <a:solidFill>
                  <a:srgbClr val="1F4E79"/>
                </a:solidFill>
                <a:latin typeface="微软雅黑" panose="020B0503020204020204" pitchFamily="34" charset="-122"/>
                <a:ea typeface="微软雅黑" panose="020B0503020204020204" pitchFamily="34" charset="-122"/>
                <a:sym typeface="+mn-ea"/>
              </a:rPr>
              <a:t>个月零申报、负申报（扣</a:t>
            </a:r>
            <a:r>
              <a:rPr lang="en-US" altLang="zh-CN" sz="2400" b="1" dirty="0">
                <a:solidFill>
                  <a:srgbClr val="1F4E79"/>
                </a:solidFill>
                <a:latin typeface="微软雅黑" panose="020B0503020204020204" pitchFamily="34" charset="-122"/>
                <a:ea typeface="微软雅黑" panose="020B0503020204020204" pitchFamily="34" charset="-122"/>
                <a:sym typeface="+mn-ea"/>
              </a:rPr>
              <a:t>11</a:t>
            </a:r>
            <a:r>
              <a:rPr lang="zh-CN" altLang="en-US" sz="2400" b="1" dirty="0">
                <a:solidFill>
                  <a:srgbClr val="1F4E79"/>
                </a:solidFill>
                <a:latin typeface="微软雅黑" panose="020B0503020204020204" pitchFamily="34" charset="-122"/>
                <a:ea typeface="微软雅黑" panose="020B0503020204020204" pitchFamily="34" charset="-122"/>
                <a:sym typeface="+mn-ea"/>
              </a:rPr>
              <a:t>分）</a:t>
            </a:r>
          </a:p>
          <a:p>
            <a:pPr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sym typeface="+mn-ea"/>
              </a:rPr>
              <a:t>指标释义：</a:t>
            </a:r>
            <a:r>
              <a:rPr sz="2400" b="1" dirty="0">
                <a:solidFill>
                  <a:srgbClr val="1F4E79"/>
                </a:solidFill>
                <a:latin typeface="微软雅黑" panose="020B0503020204020204" pitchFamily="34" charset="-122"/>
                <a:ea typeface="微软雅黑" panose="020B0503020204020204" pitchFamily="34" charset="-122"/>
                <a:sym typeface="+mn-ea"/>
              </a:rPr>
              <a:t>1.申报期限在评价年度内，增值税连续3个月或累计6个月零（负）申报（按季申报的以3个月计算）的情形；</a:t>
            </a:r>
          </a:p>
          <a:p>
            <a:pPr fontAlgn="auto">
              <a:lnSpc>
                <a:spcPts val="4500"/>
              </a:lnSpc>
            </a:pPr>
            <a:r>
              <a:rPr sz="2400" b="1" dirty="0">
                <a:solidFill>
                  <a:srgbClr val="1F4E79"/>
                </a:solidFill>
                <a:latin typeface="微软雅黑" panose="020B0503020204020204" pitchFamily="34" charset="-122"/>
                <a:ea typeface="微软雅黑" panose="020B0503020204020204" pitchFamily="34" charset="-122"/>
                <a:sym typeface="+mn-ea"/>
              </a:rPr>
              <a:t>2.零（负）申报指所属期内应纳税额小于等于零。当期发生免税收入（含出口货物和对外提供劳务、服务收入）不计算零（负）申报；</a:t>
            </a:r>
          </a:p>
          <a:p>
            <a:pPr fontAlgn="auto">
              <a:lnSpc>
                <a:spcPts val="4500"/>
              </a:lnSpc>
            </a:pPr>
            <a:r>
              <a:rPr sz="2400" b="1" dirty="0">
                <a:solidFill>
                  <a:srgbClr val="1F4E79"/>
                </a:solidFill>
                <a:latin typeface="微软雅黑" panose="020B0503020204020204" pitchFamily="34" charset="-122"/>
                <a:ea typeface="微软雅黑" panose="020B0503020204020204" pitchFamily="34" charset="-122"/>
                <a:sym typeface="+mn-ea"/>
              </a:rPr>
              <a:t>3.正常原因是指：季节性生产经营、享受政策性减免税等正常情况。非正常原因是除上述原因外的其他原因；</a:t>
            </a:r>
            <a:endParaRPr lang="zh-CN" altLang="en-US" sz="2400" b="1" dirty="0">
              <a:solidFill>
                <a:srgbClr val="1F4E7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1011555"/>
            <a:ext cx="10822305" cy="634982"/>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Q13</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：更正申报产生滞纳金是否影响纳税信用级别</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508125"/>
            <a:ext cx="10822305" cy="2168525"/>
          </a:xfrm>
          <a:prstGeom prst="rect">
            <a:avLst/>
          </a:prstGeom>
        </p:spPr>
        <p:txBody>
          <a:bodyPr wrap="square">
            <a:spAutoFit/>
            <a:scene3d>
              <a:camera prst="orthographicFront"/>
              <a:lightRig rig="threePt" dir="t"/>
            </a:scene3d>
          </a:bodyPr>
          <a:lstStyle/>
          <a:p>
            <a:pPr fontAlgn="auto">
              <a:lnSpc>
                <a:spcPts val="42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81025" y="2083435"/>
            <a:ext cx="11030585" cy="1175450"/>
          </a:xfrm>
          <a:prstGeom prst="rect">
            <a:avLst/>
          </a:prstGeom>
        </p:spPr>
        <p:txBody>
          <a:bodyPr wrap="square">
            <a:spAutoFit/>
            <a:scene3d>
              <a:camera prst="orthographicFront"/>
              <a:lightRig rig="threePt" dir="t"/>
            </a:scene3d>
          </a:bodyPr>
          <a:lstStyle/>
          <a:p>
            <a:pPr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rPr>
              <a:t>若纳税人已在规定期限内申报缴纳税款，申报期后发现申报错误，需更正申报，从而产生滞纳金，不影响纳税信用级别。</a:t>
            </a:r>
            <a:endParaRPr lang="en-US" altLang="zh-CN" sz="2400" b="1" dirty="0">
              <a:solidFill>
                <a:srgbClr val="1F4E79"/>
              </a:solidFill>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44304"/>
            <a:ext cx="10226467" cy="490683"/>
          </a:xfrm>
        </p:spPr>
        <p:txBody>
          <a:bodyPr/>
          <a:lstStyle/>
          <a:p>
            <a:r>
              <a:rPr lang="zh-CN" altLang="en-US" b="1" dirty="0">
                <a:solidFill>
                  <a:schemeClr val="accent1">
                    <a:lumMod val="50000"/>
                  </a:schemeClr>
                </a:solidFill>
              </a:rPr>
              <a:t>常见扣分指标解析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1268730"/>
            <a:ext cx="10822305" cy="634982"/>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Q14</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：丢失发票是否影响纳税信用级别</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508125"/>
            <a:ext cx="10822305" cy="2168525"/>
          </a:xfrm>
          <a:prstGeom prst="rect">
            <a:avLst/>
          </a:prstGeom>
        </p:spPr>
        <p:txBody>
          <a:bodyPr wrap="square">
            <a:spAutoFit/>
            <a:scene3d>
              <a:camera prst="orthographicFront"/>
              <a:lightRig rig="threePt" dir="t"/>
            </a:scene3d>
          </a:bodyPr>
          <a:lstStyle/>
          <a:p>
            <a:pPr fontAlgn="auto">
              <a:lnSpc>
                <a:spcPts val="42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81025" y="2431415"/>
            <a:ext cx="11030585" cy="1175450"/>
          </a:xfrm>
          <a:prstGeom prst="rect">
            <a:avLst/>
          </a:prstGeom>
        </p:spPr>
        <p:txBody>
          <a:bodyPr wrap="square">
            <a:spAutoFit/>
            <a:scene3d>
              <a:camera prst="orthographicFront"/>
              <a:lightRig rig="threePt" dir="t"/>
            </a:scene3d>
          </a:bodyPr>
          <a:lstStyle/>
          <a:p>
            <a:pPr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rPr>
              <a:t>未按规定保管纸质发票并造成发票损毁、遗失的（按次计算），每次扣</a:t>
            </a:r>
            <a:r>
              <a:rPr lang="en-US" altLang="zh-CN" sz="2400" b="1" dirty="0">
                <a:solidFill>
                  <a:srgbClr val="1F4E79"/>
                </a:solidFill>
                <a:latin typeface="微软雅黑" panose="020B0503020204020204" pitchFamily="34" charset="-122"/>
                <a:ea typeface="微软雅黑" panose="020B0503020204020204" pitchFamily="34" charset="-122"/>
              </a:rPr>
              <a:t>3</a:t>
            </a:r>
            <a:r>
              <a:rPr lang="zh-CN" altLang="en-US" sz="2400" b="1" dirty="0">
                <a:solidFill>
                  <a:srgbClr val="1F4E79"/>
                </a:solidFill>
                <a:latin typeface="微软雅黑" panose="020B0503020204020204" pitchFamily="34" charset="-122"/>
                <a:ea typeface="微软雅黑" panose="020B0503020204020204" pitchFamily="34" charset="-122"/>
              </a:rPr>
              <a:t>分，但由于非纳税人原因造成发票丢失的，不计入扣分指标。</a:t>
            </a:r>
            <a:endParaRPr lang="en-US" altLang="zh-CN" sz="2400" b="1" dirty="0">
              <a:solidFill>
                <a:srgbClr val="1F4E79"/>
              </a:solidFill>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常见扣分指标解析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1268730"/>
            <a:ext cx="10822305" cy="1245235"/>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Q15</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：若税务检查发现纳税人以前年度存在违规行为，是否会影响纳税信用级别</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508125"/>
            <a:ext cx="10822305" cy="2168525"/>
          </a:xfrm>
          <a:prstGeom prst="rect">
            <a:avLst/>
          </a:prstGeom>
        </p:spPr>
        <p:txBody>
          <a:bodyPr wrap="square">
            <a:spAutoFit/>
            <a:scene3d>
              <a:camera prst="orthographicFront"/>
              <a:lightRig rig="threePt" dir="t"/>
            </a:scene3d>
          </a:bodyPr>
          <a:lstStyle/>
          <a:p>
            <a:pPr fontAlgn="auto">
              <a:lnSpc>
                <a:spcPts val="42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305435" y="2778125"/>
            <a:ext cx="11824970" cy="2768600"/>
          </a:xfrm>
          <a:prstGeom prst="rect">
            <a:avLst/>
          </a:prstGeom>
        </p:spPr>
        <p:txBody>
          <a:bodyPr wrap="square">
            <a:spAutoFit/>
            <a:scene3d>
              <a:camera prst="orthographicFront"/>
              <a:lightRig rig="threePt" dir="t"/>
            </a:scene3d>
          </a:bodyPr>
          <a:lstStyle/>
          <a:p>
            <a:pPr indent="0" fontAlgn="auto">
              <a:lnSpc>
                <a:spcPts val="4500"/>
              </a:lnSpc>
              <a:buFont typeface="Wingdings" panose="05000000000000000000" pitchFamily="2" charset="2"/>
              <a:buNone/>
            </a:pPr>
            <a:r>
              <a:rPr lang="zh-CN" altLang="zh-CN" sz="2400" b="1" dirty="0">
                <a:solidFill>
                  <a:srgbClr val="1F4E79"/>
                </a:solidFill>
                <a:latin typeface="微软雅黑" panose="020B0503020204020204" pitchFamily="34" charset="-122"/>
                <a:ea typeface="微软雅黑" panose="020B0503020204020204" pitchFamily="34" charset="-122"/>
                <a:sym typeface="+mn-ea"/>
              </a:rPr>
              <a:t>《国家税务总局关于</a:t>
            </a:r>
            <a:r>
              <a:rPr lang="zh-CN" altLang="en-US" sz="2400" b="1" dirty="0">
                <a:solidFill>
                  <a:srgbClr val="1F4E79"/>
                </a:solidFill>
                <a:latin typeface="微软雅黑" panose="020B0503020204020204" pitchFamily="34" charset="-122"/>
                <a:ea typeface="微软雅黑" panose="020B0503020204020204" pitchFamily="34" charset="-122"/>
                <a:sym typeface="+mn-ea"/>
              </a:rPr>
              <a:t>完善纳税信用管理有关事项的公告</a:t>
            </a:r>
            <a:r>
              <a:rPr lang="zh-CN" altLang="zh-CN" sz="2400" b="1" dirty="0">
                <a:solidFill>
                  <a:srgbClr val="1F4E79"/>
                </a:solidFill>
                <a:latin typeface="微软雅黑" panose="020B0503020204020204" pitchFamily="34" charset="-122"/>
                <a:ea typeface="微软雅黑" panose="020B0503020204020204" pitchFamily="34" charset="-122"/>
                <a:sym typeface="+mn-ea"/>
              </a:rPr>
              <a:t>》（税总公告</a:t>
            </a:r>
            <a:r>
              <a:rPr lang="en-US" altLang="zh-CN" sz="2400" b="1" dirty="0">
                <a:solidFill>
                  <a:srgbClr val="1F4E79"/>
                </a:solidFill>
                <a:latin typeface="微软雅黑" panose="020B0503020204020204" pitchFamily="34" charset="-122"/>
                <a:ea typeface="微软雅黑" panose="020B0503020204020204" pitchFamily="34" charset="-122"/>
                <a:sym typeface="+mn-ea"/>
              </a:rPr>
              <a:t>2016</a:t>
            </a:r>
            <a:r>
              <a:rPr lang="zh-CN" altLang="zh-CN" sz="2400" b="1" dirty="0">
                <a:solidFill>
                  <a:srgbClr val="1F4E79"/>
                </a:solidFill>
                <a:latin typeface="微软雅黑" panose="020B0503020204020204" pitchFamily="34" charset="-122"/>
                <a:ea typeface="微软雅黑" panose="020B0503020204020204" pitchFamily="34" charset="-122"/>
                <a:sym typeface="+mn-ea"/>
              </a:rPr>
              <a:t>年第</a:t>
            </a:r>
            <a:r>
              <a:rPr lang="en-US" altLang="zh-CN" sz="2400" b="1" dirty="0">
                <a:solidFill>
                  <a:srgbClr val="1F4E79"/>
                </a:solidFill>
                <a:latin typeface="微软雅黑" panose="020B0503020204020204" pitchFamily="34" charset="-122"/>
                <a:ea typeface="微软雅黑" panose="020B0503020204020204" pitchFamily="34" charset="-122"/>
                <a:sym typeface="+mn-ea"/>
              </a:rPr>
              <a:t>9</a:t>
            </a:r>
            <a:r>
              <a:rPr lang="zh-CN" altLang="zh-CN" sz="2400" b="1" dirty="0">
                <a:solidFill>
                  <a:srgbClr val="1F4E79"/>
                </a:solidFill>
                <a:latin typeface="微软雅黑" panose="020B0503020204020204" pitchFamily="34" charset="-122"/>
                <a:ea typeface="微软雅黑" panose="020B0503020204020204" pitchFamily="34" charset="-122"/>
                <a:sym typeface="+mn-ea"/>
              </a:rPr>
              <a:t>号）</a:t>
            </a:r>
            <a:endParaRPr lang="en-US" altLang="zh-CN" sz="2400" b="1" dirty="0">
              <a:solidFill>
                <a:srgbClr val="1F4E79"/>
              </a:solidFill>
              <a:latin typeface="微软雅黑" panose="020B0503020204020204" pitchFamily="34" charset="-122"/>
              <a:ea typeface="微软雅黑" panose="020B0503020204020204" pitchFamily="34" charset="-122"/>
              <a:sym typeface="+mn-ea"/>
            </a:endParaRP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sym typeface="+mn-ea"/>
              </a:rPr>
              <a:t>1</a:t>
            </a:r>
            <a:r>
              <a:rPr lang="zh-CN" altLang="en-US" sz="2400" b="1" dirty="0">
                <a:solidFill>
                  <a:srgbClr val="1F4E79"/>
                </a:solidFill>
                <a:latin typeface="微软雅黑" panose="020B0503020204020204" pitchFamily="34" charset="-122"/>
                <a:ea typeface="微软雅黑" panose="020B0503020204020204" pitchFamily="34" charset="-122"/>
                <a:sym typeface="+mn-ea"/>
              </a:rPr>
              <a:t>、因税务检查等发现以前年度存在需扣分情形，暂不调整以前年度纳税信用评价结果。</a:t>
            </a:r>
            <a:endPar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sym typeface="+mn-ea"/>
              </a:rPr>
              <a:t>2</a:t>
            </a:r>
            <a:r>
              <a:rPr lang="zh-CN" altLang="en-US" sz="2400" b="1" dirty="0">
                <a:solidFill>
                  <a:srgbClr val="1F4E79"/>
                </a:solidFill>
                <a:latin typeface="微软雅黑" panose="020B0503020204020204" pitchFamily="34" charset="-122"/>
                <a:ea typeface="微软雅黑" panose="020B0503020204020204" pitchFamily="34" charset="-122"/>
                <a:sym typeface="+mn-ea"/>
              </a:rPr>
              <a:t>、因税务检查等发现纳税人以前评价年度存在直接判</a:t>
            </a:r>
            <a:r>
              <a:rPr lang="en-US" altLang="zh-CN" sz="2400" b="1" dirty="0">
                <a:solidFill>
                  <a:srgbClr val="1F4E79"/>
                </a:solidFill>
                <a:latin typeface="微软雅黑" panose="020B0503020204020204" pitchFamily="34" charset="-122"/>
                <a:ea typeface="微软雅黑" panose="020B0503020204020204" pitchFamily="34" charset="-122"/>
                <a:sym typeface="+mn-ea"/>
              </a:rPr>
              <a:t>D</a:t>
            </a:r>
            <a:r>
              <a:rPr lang="zh-CN" altLang="en-US" sz="2400" b="1" dirty="0">
                <a:solidFill>
                  <a:srgbClr val="1F4E79"/>
                </a:solidFill>
                <a:latin typeface="微软雅黑" panose="020B0503020204020204" pitchFamily="34" charset="-122"/>
                <a:ea typeface="微软雅黑" panose="020B0503020204020204" pitchFamily="34" charset="-122"/>
                <a:sym typeface="+mn-ea"/>
              </a:rPr>
              <a:t>情形，调整以前评价年度纳税信用级别为</a:t>
            </a:r>
            <a:r>
              <a:rPr lang="en-US" altLang="zh-CN" sz="2400" b="1" dirty="0">
                <a:solidFill>
                  <a:srgbClr val="1F4E79"/>
                </a:solidFill>
                <a:latin typeface="微软雅黑" panose="020B0503020204020204" pitchFamily="34" charset="-122"/>
                <a:ea typeface="微软雅黑" panose="020B0503020204020204" pitchFamily="34" charset="-122"/>
                <a:sym typeface="+mn-ea"/>
              </a:rPr>
              <a:t>D</a:t>
            </a:r>
            <a:r>
              <a:rPr lang="zh-CN" altLang="en-US" sz="2400" b="1" dirty="0">
                <a:solidFill>
                  <a:srgbClr val="1F4E79"/>
                </a:solidFill>
                <a:latin typeface="微软雅黑" panose="020B0503020204020204" pitchFamily="34" charset="-122"/>
                <a:ea typeface="微软雅黑" panose="020B0503020204020204" pitchFamily="34" charset="-122"/>
                <a:sym typeface="+mn-ea"/>
              </a:rPr>
              <a:t>级，在评价系统记录年度将其评为</a:t>
            </a:r>
            <a:r>
              <a:rPr lang="en-US" altLang="zh-CN" sz="2400" b="1" dirty="0">
                <a:solidFill>
                  <a:srgbClr val="1F4E79"/>
                </a:solidFill>
                <a:latin typeface="微软雅黑" panose="020B0503020204020204" pitchFamily="34" charset="-122"/>
                <a:ea typeface="微软雅黑" panose="020B0503020204020204" pitchFamily="34" charset="-122"/>
                <a:sym typeface="+mn-ea"/>
              </a:rPr>
              <a:t>D</a:t>
            </a:r>
            <a:r>
              <a:rPr lang="zh-CN" altLang="en-US" sz="2400" b="1" dirty="0">
                <a:solidFill>
                  <a:srgbClr val="1F4E79"/>
                </a:solidFill>
                <a:latin typeface="微软雅黑" panose="020B0503020204020204" pitchFamily="34" charset="-122"/>
                <a:ea typeface="微软雅黑" panose="020B0503020204020204" pitchFamily="34" charset="-122"/>
                <a:sym typeface="+mn-ea"/>
              </a:rPr>
              <a:t>级，且</a:t>
            </a:r>
            <a:r>
              <a:rPr lang="en-US" altLang="zh-CN" sz="2400" b="1" dirty="0">
                <a:solidFill>
                  <a:srgbClr val="1F4E79"/>
                </a:solidFill>
                <a:latin typeface="微软雅黑" panose="020B0503020204020204" pitchFamily="34" charset="-122"/>
                <a:ea typeface="微软雅黑" panose="020B0503020204020204" pitchFamily="34" charset="-122"/>
                <a:sym typeface="+mn-ea"/>
              </a:rPr>
              <a:t>D</a:t>
            </a:r>
            <a:r>
              <a:rPr lang="zh-CN" altLang="en-US" sz="2400" b="1" dirty="0">
                <a:solidFill>
                  <a:srgbClr val="1F4E79"/>
                </a:solidFill>
                <a:latin typeface="微软雅黑" panose="020B0503020204020204" pitchFamily="34" charset="-122"/>
                <a:ea typeface="微软雅黑" panose="020B0503020204020204" pitchFamily="34" charset="-122"/>
                <a:sym typeface="+mn-ea"/>
              </a:rPr>
              <a:t>级保留两年。</a:t>
            </a:r>
            <a:endParaRPr lang="en-US" altLang="zh-CN" sz="2400" b="1" dirty="0">
              <a:solidFill>
                <a:srgbClr val="1F4E79"/>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常见扣分指标解析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1268730"/>
            <a:ext cx="10822305" cy="1245235"/>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Q16</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：纳税人对纳税信用评价结果有异议的，如何进行申诉</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2748280"/>
            <a:ext cx="10822305" cy="3361055"/>
          </a:xfrm>
          <a:prstGeom prst="rect">
            <a:avLst/>
          </a:prstGeom>
        </p:spPr>
        <p:txBody>
          <a:bodyPr wrap="square">
            <a:spAutoFit/>
            <a:scene3d>
              <a:camera prst="orthographicFront"/>
              <a:lightRig rig="threePt" dir="t"/>
            </a:scene3d>
          </a:bodyPr>
          <a:lstStyle/>
          <a:p>
            <a:pPr fontAlgn="auto">
              <a:lnSpc>
                <a:spcPts val="4500"/>
              </a:lnSpc>
            </a:pPr>
            <a:r>
              <a:rPr lang="zh-CN" altLang="en-US" sz="2400" b="1" dirty="0">
                <a:solidFill>
                  <a:srgbClr val="1F4E79"/>
                </a:solidFill>
                <a:latin typeface="微软雅黑" panose="020B0503020204020204" pitchFamily="34" charset="-122"/>
                <a:ea typeface="微软雅黑" panose="020B0503020204020204" pitchFamily="34" charset="-122"/>
              </a:rPr>
              <a:t>纳税人对当期未予评价或纳税信用评价结果有异议的，可视情况向税务机关提起纳税信用补评、复核、修复及复评。纳税人只能在纳税信用评价结果公布的当年内申请该年度纳税信用结果申诉，不能对以前年度的结果进行申诉。</a:t>
            </a: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纳税信用评价申诉方式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accent1">
                    <a:lumMod val="50000"/>
                  </a:schemeClr>
                </a:solidFill>
              </a:rPr>
              <a:t>纳税信用评价申诉方式</a:t>
            </a:r>
          </a:p>
        </p:txBody>
      </p:sp>
      <p:sp>
        <p:nvSpPr>
          <p:cNvPr id="11" name="TextBox 10"/>
          <p:cNvSpPr txBox="1"/>
          <p:nvPr/>
        </p:nvSpPr>
        <p:spPr>
          <a:xfrm>
            <a:off x="574675" y="966470"/>
            <a:ext cx="10898505" cy="4739005"/>
          </a:xfrm>
          <a:prstGeom prst="rect">
            <a:avLst/>
          </a:prstGeom>
          <a:noFill/>
        </p:spPr>
        <p:txBody>
          <a:bodyPr wrap="square" rtlCol="0">
            <a:spAutoFit/>
          </a:bodyPr>
          <a:lstStyle/>
          <a:p>
            <a:pPr indent="0">
              <a:buFont typeface="Wingdings" panose="05000000000000000000" pitchFamily="2" charset="2"/>
              <a:buNone/>
            </a:pPr>
            <a:r>
              <a:rPr lang="zh-CN" altLang="en-US" sz="3200" b="1" dirty="0">
                <a:solidFill>
                  <a:srgbClr val="1F4E79"/>
                </a:solidFill>
                <a:latin typeface="微软雅黑" panose="020B0503020204020204" pitchFamily="34" charset="-122"/>
                <a:ea typeface="微软雅黑" panose="020B0503020204020204" pitchFamily="34" charset="-122"/>
              </a:rPr>
              <a:t>纳税信用补评</a:t>
            </a:r>
            <a:endParaRPr lang="en-US" altLang="zh-CN" sz="2400" b="1" dirty="0">
              <a:solidFill>
                <a:srgbClr val="1F4E79"/>
              </a:solidFill>
              <a:latin typeface="微软雅黑" panose="020B0503020204020204" pitchFamily="34" charset="-122"/>
              <a:ea typeface="微软雅黑" panose="020B0503020204020204" pitchFamily="34" charset="-122"/>
            </a:endParaRPr>
          </a:p>
          <a:p>
            <a:endParaRPr lang="en-US" altLang="zh-CN" sz="2400" b="1" dirty="0">
              <a:solidFill>
                <a:srgbClr val="1F4E79"/>
              </a:solidFill>
              <a:latin typeface="微软雅黑" panose="020B0503020204020204" pitchFamily="34" charset="-122"/>
              <a:ea typeface="微软雅黑" panose="020B0503020204020204" pitchFamily="34" charset="-122"/>
            </a:endParaRP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、适用情况：</a:t>
            </a:r>
            <a:r>
              <a:rPr lang="zh-CN" altLang="en-US" sz="2400" b="1" dirty="0">
                <a:solidFill>
                  <a:srgbClr val="1F4E79"/>
                </a:solidFill>
                <a:latin typeface="微软雅黑" panose="020B0503020204020204" pitchFamily="34" charset="-122"/>
                <a:ea typeface="微软雅黑" panose="020B0503020204020204" pitchFamily="34" charset="-122"/>
                <a:sym typeface="+mn-ea"/>
              </a:rPr>
              <a:t>纳税人对当期未予评价结果有异议的，即年度内不参评，无纳税信用级别，可申请纳税信用补评。</a:t>
            </a:r>
            <a:endParaRPr lang="en-US" altLang="zh-CN" sz="2400" b="1" dirty="0">
              <a:solidFill>
                <a:srgbClr val="1F4E79"/>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endParaRPr lang="en-US" altLang="zh-CN" sz="2400" b="1" dirty="0">
              <a:solidFill>
                <a:srgbClr val="1F4E79"/>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rPr>
              <a:t>2</a:t>
            </a:r>
            <a:r>
              <a:rPr lang="zh-CN" altLang="en-US" sz="2400" b="1" dirty="0">
                <a:solidFill>
                  <a:srgbClr val="1F4E79"/>
                </a:solidFill>
                <a:latin typeface="微软雅黑" panose="020B0503020204020204" pitchFamily="34" charset="-122"/>
                <a:ea typeface="微软雅黑" panose="020B0503020204020204" pitchFamily="34" charset="-122"/>
              </a:rPr>
              <a:t>、申请时间：</a:t>
            </a:r>
            <a:r>
              <a:rPr lang="en-US" altLang="zh-CN" sz="2400" b="1" dirty="0">
                <a:solidFill>
                  <a:srgbClr val="1F4E79"/>
                </a:solidFill>
                <a:latin typeface="微软雅黑" panose="020B0503020204020204" pitchFamily="34" charset="-122"/>
                <a:ea typeface="微软雅黑" panose="020B0503020204020204" pitchFamily="34" charset="-122"/>
              </a:rPr>
              <a:t>4</a:t>
            </a:r>
            <a:r>
              <a:rPr lang="zh-CN" altLang="en-US" sz="2400" b="1" dirty="0">
                <a:solidFill>
                  <a:srgbClr val="1F4E79"/>
                </a:solidFill>
                <a:latin typeface="微软雅黑" panose="020B0503020204020204" pitchFamily="34" charset="-122"/>
                <a:ea typeface="微软雅黑" panose="020B0503020204020204" pitchFamily="34" charset="-122"/>
              </a:rPr>
              <a:t>月评价结果正式发布后至当年末</a:t>
            </a:r>
          </a:p>
          <a:p>
            <a:pPr indent="0">
              <a:buFont typeface="Wingdings" panose="05000000000000000000" pitchFamily="2" charset="2"/>
              <a:buNone/>
            </a:pPr>
            <a:endParaRPr lang="zh-CN" altLang="en-US" sz="2400" b="1" dirty="0">
              <a:solidFill>
                <a:srgbClr val="1F4E79"/>
              </a:solidFill>
              <a:latin typeface="微软雅黑" panose="020B0503020204020204" pitchFamily="34" charset="-122"/>
              <a:ea typeface="微软雅黑" panose="020B0503020204020204" pitchFamily="34" charset="-122"/>
            </a:endParaRP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rPr>
              <a:t>3</a:t>
            </a:r>
            <a:r>
              <a:rPr lang="zh-CN" altLang="en-US" sz="2400" b="1" dirty="0">
                <a:solidFill>
                  <a:srgbClr val="1F4E79"/>
                </a:solidFill>
                <a:latin typeface="微软雅黑" panose="020B0503020204020204" pitchFamily="34" charset="-122"/>
                <a:ea typeface="微软雅黑" panose="020B0503020204020204" pitchFamily="34" charset="-122"/>
              </a:rPr>
              <a:t>、申请方式：在电子税务局或向主管税务机关书面提交</a:t>
            </a:r>
            <a:r>
              <a:rPr lang="en-US" altLang="zh-CN" sz="2400" b="1" dirty="0">
                <a:solidFill>
                  <a:srgbClr val="1F4E79"/>
                </a:solidFill>
                <a:latin typeface="微软雅黑" panose="020B0503020204020204" pitchFamily="34" charset="-122"/>
                <a:ea typeface="微软雅黑" panose="020B0503020204020204" pitchFamily="34" charset="-122"/>
              </a:rPr>
              <a:t>《</a:t>
            </a:r>
            <a:r>
              <a:rPr lang="zh-CN" altLang="en-US" sz="2400" b="1" dirty="0">
                <a:solidFill>
                  <a:srgbClr val="1F4E79"/>
                </a:solidFill>
                <a:latin typeface="微软雅黑" panose="020B0503020204020204" pitchFamily="34" charset="-122"/>
                <a:ea typeface="微软雅黑" panose="020B0503020204020204" pitchFamily="34" charset="-122"/>
              </a:rPr>
              <a:t>纳税信用补评申请表</a:t>
            </a:r>
            <a:r>
              <a:rPr lang="en-US" altLang="zh-CN" sz="2400" b="1" dirty="0">
                <a:solidFill>
                  <a:srgbClr val="1F4E79"/>
                </a:solidFill>
                <a:latin typeface="微软雅黑" panose="020B0503020204020204" pitchFamily="34" charset="-122"/>
                <a:ea typeface="微软雅黑" panose="020B0503020204020204" pitchFamily="34" charset="-122"/>
              </a:rPr>
              <a:t>》</a:t>
            </a:r>
            <a:r>
              <a:rPr lang="zh-CN" altLang="en-US" sz="2400" b="1" dirty="0">
                <a:solidFill>
                  <a:srgbClr val="1F4E79"/>
                </a:solidFill>
                <a:latin typeface="微软雅黑" panose="020B0503020204020204" pitchFamily="34" charset="-122"/>
                <a:ea typeface="微软雅黑" panose="020B0503020204020204" pitchFamily="34" charset="-122"/>
              </a:rPr>
              <a:t>，附上情况说明等证明材料，申请补评</a:t>
            </a:r>
            <a:endParaRPr lang="en-US" altLang="zh-CN" sz="2400" b="1" dirty="0">
              <a:solidFill>
                <a:srgbClr val="1F4E79"/>
              </a:solidFill>
              <a:latin typeface="微软雅黑" panose="020B0503020204020204" pitchFamily="34" charset="-122"/>
              <a:ea typeface="微软雅黑" panose="020B0503020204020204" pitchFamily="34" charset="-122"/>
            </a:endParaRPr>
          </a:p>
          <a:p>
            <a:endParaRPr lang="zh-CN" altLang="en-US" sz="2400" b="1" dirty="0">
              <a:solidFill>
                <a:srgbClr val="5B9BD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9617" y="1116524"/>
            <a:ext cx="11437912" cy="583565"/>
          </a:xfrm>
          <a:prstGeom prst="rect">
            <a:avLst/>
          </a:prstGeom>
          <a:noFill/>
        </p:spPr>
        <p:txBody>
          <a:bodyPr wrap="square" rtlCol="0">
            <a:spAutoFit/>
          </a:bodyPr>
          <a:lstStyle/>
          <a:p>
            <a:r>
              <a:rPr lang="zh-CN" altLang="en-US" sz="3200" b="1" dirty="0">
                <a:solidFill>
                  <a:srgbClr val="1F4E79"/>
                </a:solidFill>
                <a:latin typeface="微软雅黑" panose="020B0503020204020204" pitchFamily="34" charset="-122"/>
                <a:ea typeface="微软雅黑" panose="020B0503020204020204" pitchFamily="34" charset="-122"/>
              </a:rPr>
              <a:t>纳税信用复核</a:t>
            </a:r>
            <a:endParaRPr lang="en-US" altLang="zh-CN" sz="3200" b="1" dirty="0">
              <a:solidFill>
                <a:srgbClr val="1F4E79"/>
              </a:solidFill>
              <a:latin typeface="微软雅黑" panose="020B0503020204020204" pitchFamily="34" charset="-122"/>
              <a:ea typeface="微软雅黑" panose="020B0503020204020204" pitchFamily="34" charset="-122"/>
            </a:endParaRPr>
          </a:p>
        </p:txBody>
      </p:sp>
      <p:sp>
        <p:nvSpPr>
          <p:cNvPr id="5" name="TextBox 10"/>
          <p:cNvSpPr txBox="1"/>
          <p:nvPr/>
        </p:nvSpPr>
        <p:spPr>
          <a:xfrm>
            <a:off x="639551" y="2695668"/>
            <a:ext cx="11437912" cy="4246245"/>
          </a:xfrm>
          <a:prstGeom prst="rect">
            <a:avLst/>
          </a:prstGeom>
          <a:noFill/>
        </p:spPr>
        <p:txBody>
          <a:bodyPr wrap="square" rtlCol="0">
            <a:spAutoFit/>
          </a:bodyPr>
          <a:lstStyle/>
          <a:p>
            <a:r>
              <a:rPr lang="en-US" altLang="zh-CN" sz="2400" b="1" dirty="0">
                <a:solidFill>
                  <a:srgbClr val="1F4E79"/>
                </a:solidFill>
                <a:latin typeface="微软雅黑" panose="020B0503020204020204" pitchFamily="34" charset="-122"/>
                <a:ea typeface="微软雅黑" panose="020B0503020204020204" pitchFamily="34" charset="-122"/>
                <a:sym typeface="+mn-ea"/>
              </a:rPr>
              <a:t>1</a:t>
            </a:r>
            <a:r>
              <a:rPr lang="zh-CN" altLang="en-US" sz="2400" b="1" dirty="0">
                <a:solidFill>
                  <a:srgbClr val="1F4E79"/>
                </a:solidFill>
                <a:latin typeface="微软雅黑" panose="020B0503020204020204" pitchFamily="34" charset="-122"/>
                <a:ea typeface="微软雅黑" panose="020B0503020204020204" pitchFamily="34" charset="-122"/>
                <a:sym typeface="+mn-ea"/>
              </a:rPr>
              <a:t>、适用情况：纳税人对当期评价结果、扣分指标有异议的，可申请纳税信用复核。</a:t>
            </a:r>
            <a:endParaRPr lang="en-US" altLang="zh-CN" sz="2400" b="1" dirty="0">
              <a:solidFill>
                <a:srgbClr val="1F4E79"/>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endParaRPr lang="en-US" altLang="zh-CN" sz="2400" b="1" dirty="0">
              <a:solidFill>
                <a:srgbClr val="1F4E79"/>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sym typeface="+mn-ea"/>
              </a:rPr>
              <a:t>2</a:t>
            </a:r>
            <a:r>
              <a:rPr lang="zh-CN" altLang="en-US" sz="2400" b="1" dirty="0">
                <a:solidFill>
                  <a:srgbClr val="1F4E79"/>
                </a:solidFill>
                <a:latin typeface="微软雅黑" panose="020B0503020204020204" pitchFamily="34" charset="-122"/>
                <a:ea typeface="微软雅黑" panose="020B0503020204020204" pitchFamily="34" charset="-122"/>
                <a:sym typeface="+mn-ea"/>
              </a:rPr>
              <a:t>、申请时间：年度纳税信用评价工作启动，纳税信用评价结果发布前当月（</a:t>
            </a: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en-US" sz="2400" b="1" dirty="0">
                <a:solidFill>
                  <a:srgbClr val="1F4E79"/>
                </a:solidFill>
                <a:latin typeface="微软雅黑" panose="020B0503020204020204" pitchFamily="34" charset="-122"/>
                <a:ea typeface="微软雅黑" panose="020B0503020204020204" pitchFamily="34" charset="-122"/>
                <a:sym typeface="+mn-ea"/>
              </a:rPr>
              <a:t>月）</a:t>
            </a:r>
            <a:endParaRPr lang="zh-CN" altLang="en-US" sz="2400" b="1" dirty="0">
              <a:solidFill>
                <a:srgbClr val="1F4E79"/>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endParaRPr lang="zh-CN" altLang="en-US" sz="2400" b="1" dirty="0">
              <a:solidFill>
                <a:srgbClr val="1F4E79"/>
              </a:solidFill>
              <a:latin typeface="微软雅黑" panose="020B0503020204020204" pitchFamily="34" charset="-122"/>
              <a:ea typeface="微软雅黑" panose="020B0503020204020204" pitchFamily="34" charset="-122"/>
            </a:endParaRP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en-US" sz="2400" b="1" dirty="0">
                <a:solidFill>
                  <a:srgbClr val="1F4E79"/>
                </a:solidFill>
                <a:latin typeface="微软雅黑" panose="020B0503020204020204" pitchFamily="34" charset="-122"/>
                <a:ea typeface="微软雅黑" panose="020B0503020204020204" pitchFamily="34" charset="-122"/>
                <a:sym typeface="+mn-ea"/>
              </a:rPr>
              <a:t>、申请方式：在电子税务局或向主管税务机关书面提交</a:t>
            </a:r>
            <a:r>
              <a:rPr lang="en-US" altLang="zh-CN" sz="2400" b="1" dirty="0">
                <a:solidFill>
                  <a:srgbClr val="1F4E79"/>
                </a:solidFill>
                <a:latin typeface="微软雅黑" panose="020B0503020204020204" pitchFamily="34" charset="-122"/>
                <a:ea typeface="微软雅黑" panose="020B0503020204020204" pitchFamily="34" charset="-122"/>
                <a:sym typeface="+mn-ea"/>
              </a:rPr>
              <a:t>《</a:t>
            </a:r>
            <a:r>
              <a:rPr lang="zh-CN" altLang="en-US" sz="2400" b="1" dirty="0">
                <a:solidFill>
                  <a:srgbClr val="1F4E79"/>
                </a:solidFill>
                <a:latin typeface="微软雅黑" panose="020B0503020204020204" pitchFamily="34" charset="-122"/>
                <a:ea typeface="微软雅黑" panose="020B0503020204020204" pitchFamily="34" charset="-122"/>
                <a:sym typeface="+mn-ea"/>
              </a:rPr>
              <a:t>纳税信用复评（核）申请表</a:t>
            </a:r>
            <a:r>
              <a:rPr lang="en-US" altLang="zh-CN" sz="2400" b="1" dirty="0">
                <a:solidFill>
                  <a:srgbClr val="1F4E79"/>
                </a:solidFill>
                <a:latin typeface="微软雅黑" panose="020B0503020204020204" pitchFamily="34" charset="-122"/>
                <a:ea typeface="微软雅黑" panose="020B0503020204020204" pitchFamily="34" charset="-122"/>
                <a:sym typeface="+mn-ea"/>
              </a:rPr>
              <a:t>》</a:t>
            </a:r>
            <a:r>
              <a:rPr lang="zh-CN" altLang="en-US" sz="2400" b="1" dirty="0">
                <a:solidFill>
                  <a:srgbClr val="1F4E79"/>
                </a:solidFill>
                <a:latin typeface="微软雅黑" panose="020B0503020204020204" pitchFamily="34" charset="-122"/>
                <a:ea typeface="微软雅黑" panose="020B0503020204020204" pitchFamily="34" charset="-122"/>
                <a:sym typeface="+mn-ea"/>
              </a:rPr>
              <a:t>，附上情况说明等证明材料，向税务机关提出复核，税务机关于</a:t>
            </a:r>
            <a:r>
              <a:rPr lang="en-US" altLang="zh-CN" sz="2400" b="1" dirty="0">
                <a:solidFill>
                  <a:srgbClr val="1F4E79"/>
                </a:solidFill>
                <a:latin typeface="微软雅黑" panose="020B0503020204020204" pitchFamily="34" charset="-122"/>
                <a:ea typeface="微软雅黑" panose="020B0503020204020204" pitchFamily="34" charset="-122"/>
                <a:sym typeface="+mn-ea"/>
              </a:rPr>
              <a:t>4</a:t>
            </a:r>
            <a:r>
              <a:rPr lang="zh-CN" altLang="en-US" sz="2400" b="1" dirty="0">
                <a:solidFill>
                  <a:srgbClr val="1F4E79"/>
                </a:solidFill>
                <a:latin typeface="微软雅黑" panose="020B0503020204020204" pitchFamily="34" charset="-122"/>
                <a:ea typeface="微软雅黑" panose="020B0503020204020204" pitchFamily="34" charset="-122"/>
                <a:sym typeface="+mn-ea"/>
              </a:rPr>
              <a:t>月确定评价结果时一并审核调整。</a:t>
            </a:r>
            <a:endParaRPr lang="en-US" altLang="zh-CN" sz="2400" b="1" dirty="0">
              <a:solidFill>
                <a:srgbClr val="1F4E79"/>
              </a:solidFill>
              <a:latin typeface="微软雅黑" panose="020B0503020204020204" pitchFamily="34" charset="-122"/>
              <a:ea typeface="微软雅黑" panose="020B0503020204020204" pitchFamily="34" charset="-122"/>
            </a:endParaRPr>
          </a:p>
          <a:p>
            <a:pPr indent="0" fontAlgn="auto">
              <a:lnSpc>
                <a:spcPts val="4500"/>
              </a:lnSpc>
              <a:buFont typeface="Wingdings" panose="05000000000000000000" pitchFamily="2" charset="2"/>
              <a:buNone/>
            </a:pPr>
            <a:endParaRPr lang="en-US" altLang="zh-CN" sz="2400" b="1" dirty="0">
              <a:solidFill>
                <a:srgbClr val="5B9BD5"/>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endParaRPr lang="en-US" altLang="zh-CN" sz="2400" b="1" dirty="0">
              <a:solidFill>
                <a:srgbClr val="5B9BD5"/>
              </a:solidFill>
              <a:latin typeface="微软雅黑" panose="020B0503020204020204" pitchFamily="34" charset="-122"/>
              <a:ea typeface="微软雅黑" panose="020B0503020204020204" pitchFamily="34" charset="-122"/>
            </a:endParaRPr>
          </a:p>
        </p:txBody>
      </p:sp>
      <p:sp>
        <p:nvSpPr>
          <p:cNvPr id="3" name="TextBox 10"/>
          <p:cNvSpPr txBox="1"/>
          <p:nvPr/>
        </p:nvSpPr>
        <p:spPr>
          <a:xfrm>
            <a:off x="448482" y="1843599"/>
            <a:ext cx="11437912" cy="461665"/>
          </a:xfrm>
          <a:prstGeom prst="rect">
            <a:avLst/>
          </a:prstGeom>
          <a:noFill/>
        </p:spPr>
        <p:txBody>
          <a:bodyPr wrap="square" rtlCol="0">
            <a:spAutoFit/>
          </a:bodyPr>
          <a:lstStyle/>
          <a:p>
            <a:r>
              <a:rPr lang="zh-CN" altLang="zh-CN" sz="2400" b="1" dirty="0">
                <a:solidFill>
                  <a:srgbClr val="1F4E79"/>
                </a:solidFill>
                <a:latin typeface="微软雅黑" panose="020B0503020204020204" pitchFamily="34" charset="-122"/>
                <a:ea typeface="微软雅黑" panose="020B0503020204020204" pitchFamily="34" charset="-122"/>
              </a:rPr>
              <a:t>《国家税务总局关于纳税信用</a:t>
            </a:r>
            <a:r>
              <a:rPr lang="zh-CN" altLang="en-US" sz="2400" b="1" dirty="0">
                <a:solidFill>
                  <a:srgbClr val="1F4E79"/>
                </a:solidFill>
                <a:latin typeface="微软雅黑" panose="020B0503020204020204" pitchFamily="34" charset="-122"/>
                <a:ea typeface="微软雅黑" panose="020B0503020204020204" pitchFamily="34" charset="-122"/>
              </a:rPr>
              <a:t>管理</a:t>
            </a:r>
            <a:r>
              <a:rPr lang="zh-CN" altLang="zh-CN" sz="2400" b="1" dirty="0">
                <a:solidFill>
                  <a:srgbClr val="1F4E79"/>
                </a:solidFill>
                <a:latin typeface="微软雅黑" panose="020B0503020204020204" pitchFamily="34" charset="-122"/>
                <a:ea typeface="微软雅黑" panose="020B0503020204020204" pitchFamily="34" charset="-122"/>
              </a:rPr>
              <a:t>有关事项的公告》（税总公告</a:t>
            </a:r>
            <a:r>
              <a:rPr lang="en-US" altLang="zh-CN" sz="2400" b="1" dirty="0">
                <a:solidFill>
                  <a:srgbClr val="1F4E79"/>
                </a:solidFill>
                <a:latin typeface="微软雅黑" panose="020B0503020204020204" pitchFamily="34" charset="-122"/>
                <a:ea typeface="微软雅黑" panose="020B0503020204020204" pitchFamily="34" charset="-122"/>
              </a:rPr>
              <a:t>2020</a:t>
            </a:r>
            <a:r>
              <a:rPr lang="zh-CN" altLang="zh-CN" sz="2400" b="1" dirty="0">
                <a:solidFill>
                  <a:srgbClr val="1F4E79"/>
                </a:solidFill>
                <a:latin typeface="微软雅黑" panose="020B0503020204020204" pitchFamily="34" charset="-122"/>
                <a:ea typeface="微软雅黑" panose="020B0503020204020204" pitchFamily="34" charset="-122"/>
              </a:rPr>
              <a:t>年第</a:t>
            </a:r>
            <a:r>
              <a:rPr lang="en-US" altLang="zh-CN" sz="2400" b="1" dirty="0">
                <a:solidFill>
                  <a:srgbClr val="1F4E79"/>
                </a:solidFill>
                <a:latin typeface="微软雅黑" panose="020B0503020204020204" pitchFamily="34" charset="-122"/>
                <a:ea typeface="微软雅黑" panose="020B0503020204020204" pitchFamily="34" charset="-122"/>
              </a:rPr>
              <a:t>15</a:t>
            </a:r>
            <a:r>
              <a:rPr lang="zh-CN" altLang="zh-CN" sz="2400" b="1" dirty="0">
                <a:solidFill>
                  <a:srgbClr val="1F4E79"/>
                </a:solidFill>
                <a:latin typeface="微软雅黑" panose="020B0503020204020204" pitchFamily="34" charset="-122"/>
                <a:ea typeface="微软雅黑" panose="020B0503020204020204" pitchFamily="34" charset="-122"/>
              </a:rPr>
              <a:t>号）</a:t>
            </a:r>
            <a:endParaRPr lang="zh-CN" altLang="en-US" sz="2400" b="1" dirty="0">
              <a:solidFill>
                <a:srgbClr val="1F4E79"/>
              </a:solidFill>
              <a:latin typeface="微软雅黑" panose="020B0503020204020204" pitchFamily="34" charset="-122"/>
              <a:ea typeface="微软雅黑" panose="020B0503020204020204" pitchFamily="34" charset="-122"/>
            </a:endParaRPr>
          </a:p>
        </p:txBody>
      </p:sp>
      <p:sp>
        <p:nvSpPr>
          <p:cNvPr id="7"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纳税信用评价申诉方式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9617" y="1116524"/>
            <a:ext cx="11437912" cy="583565"/>
          </a:xfrm>
          <a:prstGeom prst="rect">
            <a:avLst/>
          </a:prstGeom>
          <a:noFill/>
        </p:spPr>
        <p:txBody>
          <a:bodyPr wrap="square" rtlCol="0">
            <a:spAutoFit/>
          </a:bodyPr>
          <a:lstStyle/>
          <a:p>
            <a:r>
              <a:rPr lang="zh-CN" altLang="en-US" sz="3200" b="1" dirty="0">
                <a:solidFill>
                  <a:srgbClr val="1F4E79"/>
                </a:solidFill>
                <a:latin typeface="微软雅黑" panose="020B0503020204020204" pitchFamily="34" charset="-122"/>
                <a:ea typeface="微软雅黑" panose="020B0503020204020204" pitchFamily="34" charset="-122"/>
              </a:rPr>
              <a:t>纳税信用复评</a:t>
            </a:r>
            <a:endParaRPr lang="en-US" altLang="zh-CN" sz="3200" b="1" dirty="0">
              <a:solidFill>
                <a:srgbClr val="1F4E79"/>
              </a:solidFill>
              <a:latin typeface="微软雅黑" panose="020B0503020204020204" pitchFamily="34" charset="-122"/>
              <a:ea typeface="微软雅黑" panose="020B0503020204020204" pitchFamily="34" charset="-122"/>
            </a:endParaRPr>
          </a:p>
        </p:txBody>
      </p:sp>
      <p:sp>
        <p:nvSpPr>
          <p:cNvPr id="5" name="TextBox 10"/>
          <p:cNvSpPr txBox="1"/>
          <p:nvPr/>
        </p:nvSpPr>
        <p:spPr>
          <a:xfrm>
            <a:off x="639551" y="2009868"/>
            <a:ext cx="11437912" cy="3091815"/>
          </a:xfrm>
          <a:prstGeom prst="rect">
            <a:avLst/>
          </a:prstGeom>
          <a:noFill/>
        </p:spPr>
        <p:txBody>
          <a:bodyPr wrap="square" rtlCol="0">
            <a:spAutoFit/>
          </a:bodyPr>
          <a:lstStyle/>
          <a:p>
            <a:r>
              <a:rPr lang="en-US" altLang="zh-CN" sz="2400" b="1" dirty="0">
                <a:solidFill>
                  <a:srgbClr val="1F4E79"/>
                </a:solidFill>
                <a:latin typeface="微软雅黑" panose="020B0503020204020204" pitchFamily="34" charset="-122"/>
                <a:ea typeface="微软雅黑" panose="020B0503020204020204" pitchFamily="34" charset="-122"/>
                <a:sym typeface="+mn-ea"/>
              </a:rPr>
              <a:t>1</a:t>
            </a:r>
            <a:r>
              <a:rPr lang="zh-CN" altLang="en-US" sz="2400" b="1" dirty="0">
                <a:solidFill>
                  <a:srgbClr val="1F4E79"/>
                </a:solidFill>
                <a:latin typeface="微软雅黑" panose="020B0503020204020204" pitchFamily="34" charset="-122"/>
                <a:ea typeface="微软雅黑" panose="020B0503020204020204" pitchFamily="34" charset="-122"/>
                <a:sym typeface="+mn-ea"/>
              </a:rPr>
              <a:t>、适用情况：纳税人对当期评价结果、扣分指标有异议的，可申请纳税信用复评。</a:t>
            </a:r>
            <a:endParaRPr lang="en-US" altLang="zh-CN" sz="2400" b="1" dirty="0">
              <a:solidFill>
                <a:srgbClr val="1F4E79"/>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endParaRPr lang="en-US" altLang="zh-CN" sz="2400" b="1" dirty="0">
              <a:solidFill>
                <a:srgbClr val="1F4E79"/>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sym typeface="+mn-ea"/>
              </a:rPr>
              <a:t>2</a:t>
            </a:r>
            <a:r>
              <a:rPr lang="zh-CN" altLang="en-US" sz="2400" b="1" dirty="0">
                <a:solidFill>
                  <a:srgbClr val="1F4E79"/>
                </a:solidFill>
                <a:latin typeface="微软雅黑" panose="020B0503020204020204" pitchFamily="34" charset="-122"/>
                <a:ea typeface="微软雅黑" panose="020B0503020204020204" pitchFamily="34" charset="-122"/>
                <a:sym typeface="+mn-ea"/>
              </a:rPr>
              <a:t>、申请时间：</a:t>
            </a:r>
            <a:r>
              <a:rPr lang="en-US" altLang="zh-CN" sz="2400" b="1" dirty="0">
                <a:solidFill>
                  <a:srgbClr val="1F4E79"/>
                </a:solidFill>
                <a:latin typeface="微软雅黑" panose="020B0503020204020204" pitchFamily="34" charset="-122"/>
                <a:ea typeface="微软雅黑" panose="020B0503020204020204" pitchFamily="34" charset="-122"/>
                <a:sym typeface="+mn-ea"/>
              </a:rPr>
              <a:t>4</a:t>
            </a:r>
            <a:r>
              <a:rPr lang="zh-CN" altLang="en-US" sz="2400" b="1" dirty="0">
                <a:solidFill>
                  <a:srgbClr val="1F4E79"/>
                </a:solidFill>
                <a:latin typeface="微软雅黑" panose="020B0503020204020204" pitchFamily="34" charset="-122"/>
                <a:ea typeface="微软雅黑" panose="020B0503020204020204" pitchFamily="34" charset="-122"/>
                <a:sym typeface="+mn-ea"/>
              </a:rPr>
              <a:t>月评价结果正式发布后至当年末</a:t>
            </a:r>
            <a:endParaRPr lang="zh-CN" altLang="en-US" sz="2400" b="1" dirty="0">
              <a:solidFill>
                <a:srgbClr val="1F4E79"/>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endParaRPr lang="zh-CN" altLang="en-US" sz="2400" b="1" dirty="0">
              <a:solidFill>
                <a:srgbClr val="1F4E79"/>
              </a:solidFill>
              <a:latin typeface="微软雅黑" panose="020B0503020204020204" pitchFamily="34" charset="-122"/>
              <a:ea typeface="微软雅黑" panose="020B0503020204020204" pitchFamily="34" charset="-122"/>
            </a:endParaRP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sym typeface="+mn-ea"/>
              </a:rPr>
              <a:t>3</a:t>
            </a:r>
            <a:r>
              <a:rPr lang="zh-CN" altLang="en-US" sz="2400" b="1" dirty="0">
                <a:solidFill>
                  <a:srgbClr val="1F4E79"/>
                </a:solidFill>
                <a:latin typeface="微软雅黑" panose="020B0503020204020204" pitchFamily="34" charset="-122"/>
                <a:ea typeface="微软雅黑" panose="020B0503020204020204" pitchFamily="34" charset="-122"/>
                <a:sym typeface="+mn-ea"/>
              </a:rPr>
              <a:t>、申请方式：在电子税务局或向主管税务机关书面提交</a:t>
            </a:r>
            <a:r>
              <a:rPr lang="en-US" altLang="zh-CN" sz="2400" b="1" dirty="0">
                <a:solidFill>
                  <a:srgbClr val="1F4E79"/>
                </a:solidFill>
                <a:latin typeface="微软雅黑" panose="020B0503020204020204" pitchFamily="34" charset="-122"/>
                <a:ea typeface="微软雅黑" panose="020B0503020204020204" pitchFamily="34" charset="-122"/>
                <a:sym typeface="+mn-ea"/>
              </a:rPr>
              <a:t>《</a:t>
            </a:r>
            <a:r>
              <a:rPr lang="zh-CN" altLang="en-US" sz="2400" b="1" dirty="0">
                <a:solidFill>
                  <a:srgbClr val="1F4E79"/>
                </a:solidFill>
                <a:latin typeface="微软雅黑" panose="020B0503020204020204" pitchFamily="34" charset="-122"/>
                <a:ea typeface="微软雅黑" panose="020B0503020204020204" pitchFamily="34" charset="-122"/>
                <a:sym typeface="+mn-ea"/>
              </a:rPr>
              <a:t>纳税信用复评（核）申请表</a:t>
            </a:r>
            <a:r>
              <a:rPr lang="en-US" altLang="zh-CN" sz="2400" b="1" dirty="0">
                <a:solidFill>
                  <a:srgbClr val="1F4E79"/>
                </a:solidFill>
                <a:latin typeface="微软雅黑" panose="020B0503020204020204" pitchFamily="34" charset="-122"/>
                <a:ea typeface="微软雅黑" panose="020B0503020204020204" pitchFamily="34" charset="-122"/>
                <a:sym typeface="+mn-ea"/>
              </a:rPr>
              <a:t>》</a:t>
            </a:r>
            <a:r>
              <a:rPr lang="zh-CN" altLang="en-US" sz="2400" b="1" dirty="0">
                <a:solidFill>
                  <a:srgbClr val="1F4E79"/>
                </a:solidFill>
                <a:latin typeface="微软雅黑" panose="020B0503020204020204" pitchFamily="34" charset="-122"/>
                <a:ea typeface="微软雅黑" panose="020B0503020204020204" pitchFamily="34" charset="-122"/>
                <a:sym typeface="+mn-ea"/>
              </a:rPr>
              <a:t>，附上情况说明等证明材料，向税务机关提出复评。</a:t>
            </a:r>
            <a:endParaRPr lang="en-US" altLang="zh-CN" sz="2400" b="1" dirty="0">
              <a:solidFill>
                <a:srgbClr val="1F4E79"/>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endParaRPr lang="en-US" altLang="zh-CN" sz="2400" b="1" dirty="0">
              <a:solidFill>
                <a:srgbClr val="5B9BD5"/>
              </a:solidFill>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纳税信用评价申诉方式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762" y="832044"/>
            <a:ext cx="11437912" cy="583565"/>
          </a:xfrm>
          <a:prstGeom prst="rect">
            <a:avLst/>
          </a:prstGeom>
          <a:noFill/>
        </p:spPr>
        <p:txBody>
          <a:bodyPr wrap="square" rtlCol="0">
            <a:spAutoFit/>
          </a:bodyPr>
          <a:lstStyle/>
          <a:p>
            <a:r>
              <a:rPr lang="zh-CN" altLang="en-US" sz="3200" b="1" dirty="0">
                <a:solidFill>
                  <a:srgbClr val="1F4E79"/>
                </a:solidFill>
                <a:latin typeface="微软雅黑" panose="020B0503020204020204" pitchFamily="34" charset="-122"/>
                <a:ea typeface="微软雅黑" panose="020B0503020204020204" pitchFamily="34" charset="-122"/>
              </a:rPr>
              <a:t>纳税信用修复</a:t>
            </a:r>
            <a:endParaRPr lang="en-US" altLang="zh-CN" sz="3200" b="1" dirty="0">
              <a:solidFill>
                <a:srgbClr val="1F4E79"/>
              </a:solidFill>
              <a:latin typeface="微软雅黑" panose="020B0503020204020204" pitchFamily="34" charset="-122"/>
              <a:ea typeface="微软雅黑" panose="020B0503020204020204" pitchFamily="34" charset="-122"/>
            </a:endParaRPr>
          </a:p>
        </p:txBody>
      </p:sp>
      <p:sp>
        <p:nvSpPr>
          <p:cNvPr id="5" name="TextBox 10"/>
          <p:cNvSpPr txBox="1"/>
          <p:nvPr/>
        </p:nvSpPr>
        <p:spPr>
          <a:xfrm>
            <a:off x="639445" y="2377440"/>
            <a:ext cx="10727690" cy="4661535"/>
          </a:xfrm>
          <a:prstGeom prst="rect">
            <a:avLst/>
          </a:prstGeom>
          <a:noFill/>
        </p:spPr>
        <p:txBody>
          <a:bodyPr wrap="square" rtlCol="0">
            <a:spAutoFit/>
          </a:bodyPr>
          <a:lstStyle/>
          <a:p>
            <a:pPr indent="0">
              <a:buFont typeface="Wingdings" panose="05000000000000000000" pitchFamily="2" charset="2"/>
              <a:buNone/>
            </a:pPr>
            <a:r>
              <a:rPr lang="zh-CN" altLang="en-US" sz="2400" b="1" dirty="0">
                <a:solidFill>
                  <a:srgbClr val="1F4E79"/>
                </a:solidFill>
                <a:latin typeface="微软雅黑" panose="020B0503020204020204" pitchFamily="34" charset="-122"/>
                <a:ea typeface="微软雅黑" panose="020B0503020204020204" pitchFamily="34" charset="-122"/>
              </a:rPr>
              <a:t>一、修复前提：发生纳税信用失信行为，在规定期限内纠正失信行为</a:t>
            </a:r>
          </a:p>
          <a:p>
            <a:pPr indent="0">
              <a:buFont typeface="Wingdings" panose="05000000000000000000" pitchFamily="2" charset="2"/>
              <a:buNone/>
            </a:pPr>
            <a:endParaRPr lang="zh-CN" altLang="en-US" sz="2400" b="1" dirty="0">
              <a:solidFill>
                <a:srgbClr val="1F4E79"/>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r>
              <a:rPr lang="zh-CN" altLang="en-US" sz="2400" b="1" dirty="0">
                <a:solidFill>
                  <a:srgbClr val="1F4E79"/>
                </a:solidFill>
                <a:latin typeface="微软雅黑" panose="020B0503020204020204" pitchFamily="34" charset="-122"/>
                <a:ea typeface="微软雅黑" panose="020B0503020204020204" pitchFamily="34" charset="-122"/>
              </a:rPr>
              <a:t>二、修复范围</a:t>
            </a: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a:t>
            </a:r>
            <a:r>
              <a:rPr lang="en-US" altLang="zh-CN" sz="2400" b="1" dirty="0">
                <a:solidFill>
                  <a:srgbClr val="1F4E79"/>
                </a:solidFill>
                <a:latin typeface="微软雅黑" panose="020B0503020204020204" pitchFamily="34" charset="-122"/>
                <a:ea typeface="微软雅黑" panose="020B0503020204020204" pitchFamily="34" charset="-122"/>
              </a:rPr>
              <a:t>15</a:t>
            </a:r>
            <a:r>
              <a:rPr lang="zh-CN" altLang="en-US" sz="2400" b="1" dirty="0">
                <a:solidFill>
                  <a:srgbClr val="1F4E79"/>
                </a:solidFill>
                <a:latin typeface="微软雅黑" panose="020B0503020204020204" pitchFamily="34" charset="-122"/>
                <a:ea typeface="微软雅黑" panose="020B0503020204020204" pitchFamily="34" charset="-122"/>
              </a:rPr>
              <a:t>项未按规定期限办理纳税申报、税款缴纳、资料备案等事项且已补正的；</a:t>
            </a:r>
            <a:r>
              <a:rPr lang="en-US" altLang="zh-CN" sz="2400" b="1" dirty="0">
                <a:solidFill>
                  <a:srgbClr val="1F4E79"/>
                </a:solidFill>
                <a:latin typeface="微软雅黑" panose="020B0503020204020204" pitchFamily="34" charset="-122"/>
                <a:ea typeface="微软雅黑" panose="020B0503020204020204" pitchFamily="34" charset="-122"/>
              </a:rPr>
              <a:t>2</a:t>
            </a:r>
            <a:r>
              <a:rPr lang="zh-CN" altLang="en-US" sz="2400" b="1" dirty="0">
                <a:solidFill>
                  <a:srgbClr val="1F4E79"/>
                </a:solidFill>
                <a:latin typeface="微软雅黑" panose="020B0503020204020204" pitchFamily="34" charset="-122"/>
                <a:ea typeface="微软雅黑" panose="020B0503020204020204" pitchFamily="34" charset="-122"/>
              </a:rPr>
              <a:t>、</a:t>
            </a:r>
            <a:r>
              <a:rPr lang="en-US" altLang="zh-CN" sz="2400" b="1" dirty="0">
                <a:solidFill>
                  <a:srgbClr val="1F4E79"/>
                </a:solidFill>
                <a:latin typeface="微软雅黑" panose="020B0503020204020204" pitchFamily="34" charset="-122"/>
                <a:ea typeface="微软雅黑" panose="020B0503020204020204" pitchFamily="34" charset="-122"/>
              </a:rPr>
              <a:t>4</a:t>
            </a:r>
            <a:r>
              <a:rPr lang="zh-CN" altLang="en-US" sz="2400" b="1" dirty="0">
                <a:solidFill>
                  <a:srgbClr val="1F4E79"/>
                </a:solidFill>
                <a:latin typeface="微软雅黑" panose="020B0503020204020204" pitchFamily="34" charset="-122"/>
                <a:ea typeface="微软雅黑" panose="020B0503020204020204" pitchFamily="34" charset="-122"/>
              </a:rPr>
              <a:t>项直接判</a:t>
            </a:r>
            <a:r>
              <a:rPr lang="en-US" altLang="zh-CN" sz="2400" b="1" dirty="0">
                <a:solidFill>
                  <a:srgbClr val="1F4E79"/>
                </a:solidFill>
                <a:latin typeface="微软雅黑" panose="020B0503020204020204" pitchFamily="34" charset="-122"/>
                <a:ea typeface="微软雅黑" panose="020B0503020204020204" pitchFamily="34" charset="-122"/>
              </a:rPr>
              <a:t>D</a:t>
            </a:r>
            <a:r>
              <a:rPr lang="zh-CN" altLang="en-US" sz="2400" b="1" dirty="0">
                <a:solidFill>
                  <a:srgbClr val="1F4E79"/>
                </a:solidFill>
                <a:latin typeface="微软雅黑" panose="020B0503020204020204" pitchFamily="34" charset="-122"/>
                <a:ea typeface="微软雅黑" panose="020B0503020204020204" pitchFamily="34" charset="-122"/>
              </a:rPr>
              <a:t>情形</a:t>
            </a:r>
          </a:p>
          <a:p>
            <a:pPr indent="0" fontAlgn="auto">
              <a:lnSpc>
                <a:spcPts val="4500"/>
              </a:lnSpc>
              <a:buFont typeface="Wingdings" panose="05000000000000000000" pitchFamily="2" charset="2"/>
              <a:buNone/>
            </a:pPr>
            <a:r>
              <a:rPr lang="zh-CN" altLang="en-US" sz="2400" b="1" dirty="0">
                <a:solidFill>
                  <a:srgbClr val="1F4E79"/>
                </a:solidFill>
                <a:latin typeface="微软雅黑" panose="020B0503020204020204" pitchFamily="34" charset="-122"/>
                <a:ea typeface="微软雅黑" panose="020B0503020204020204" pitchFamily="34" charset="-122"/>
              </a:rPr>
              <a:t>（</a:t>
            </a: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）在规定期限内未补交或足额补缴税款、滞纳金和罚款，在税务机关处理结论明确的期限期满后60日内足额补缴的；</a:t>
            </a:r>
          </a:p>
          <a:p>
            <a:pPr indent="0" fontAlgn="auto">
              <a:lnSpc>
                <a:spcPts val="4500"/>
              </a:lnSpc>
              <a:buFont typeface="Wingdings" panose="05000000000000000000" pitchFamily="2" charset="2"/>
              <a:buNone/>
            </a:pPr>
            <a:r>
              <a:rPr lang="zh-CN" altLang="en-US" sz="2400" b="1" dirty="0">
                <a:solidFill>
                  <a:srgbClr val="1F4E79"/>
                </a:solidFill>
                <a:latin typeface="微软雅黑" panose="020B0503020204020204" pitchFamily="34" charset="-122"/>
                <a:ea typeface="微软雅黑" panose="020B0503020204020204" pitchFamily="34" charset="-122"/>
              </a:rPr>
              <a:t>（</a:t>
            </a:r>
            <a:r>
              <a:rPr lang="en-US" altLang="zh-CN" sz="2400" b="1" dirty="0">
                <a:solidFill>
                  <a:srgbClr val="1F4E79"/>
                </a:solidFill>
                <a:latin typeface="微软雅黑" panose="020B0503020204020204" pitchFamily="34" charset="-122"/>
                <a:ea typeface="微软雅黑" panose="020B0503020204020204" pitchFamily="34" charset="-122"/>
              </a:rPr>
              <a:t>2</a:t>
            </a:r>
            <a:r>
              <a:rPr lang="zh-CN" altLang="en-US" sz="2400" b="1" dirty="0">
                <a:solidFill>
                  <a:srgbClr val="1F4E79"/>
                </a:solidFill>
                <a:latin typeface="微软雅黑" panose="020B0503020204020204" pitchFamily="34" charset="-122"/>
                <a:ea typeface="微软雅黑" panose="020B0503020204020204" pitchFamily="34" charset="-122"/>
              </a:rPr>
              <a:t>）非正常户纳税人依法解除非正常户状态的。</a:t>
            </a:r>
          </a:p>
          <a:p>
            <a:pPr marL="342900" indent="0" fontAlgn="auto">
              <a:lnSpc>
                <a:spcPts val="4500"/>
              </a:lnSpc>
              <a:buFont typeface="Wingdings" panose="05000000000000000000" pitchFamily="2" charset="2"/>
              <a:buChar char="l"/>
            </a:pPr>
            <a:endParaRPr lang="zh-CN" altLang="en-US" sz="2400" b="1" dirty="0">
              <a:solidFill>
                <a:srgbClr val="5B9BD5"/>
              </a:solidFill>
              <a:latin typeface="微软雅黑" panose="020B0503020204020204" pitchFamily="34" charset="-122"/>
              <a:ea typeface="微软雅黑" panose="020B0503020204020204" pitchFamily="34" charset="-122"/>
            </a:endParaRPr>
          </a:p>
        </p:txBody>
      </p:sp>
      <p:sp>
        <p:nvSpPr>
          <p:cNvPr id="3" name="TextBox 10"/>
          <p:cNvSpPr txBox="1"/>
          <p:nvPr/>
        </p:nvSpPr>
        <p:spPr>
          <a:xfrm>
            <a:off x="639617" y="1626429"/>
            <a:ext cx="11437912" cy="461665"/>
          </a:xfrm>
          <a:prstGeom prst="rect">
            <a:avLst/>
          </a:prstGeom>
          <a:noFill/>
        </p:spPr>
        <p:txBody>
          <a:bodyPr wrap="square" rtlCol="0">
            <a:spAutoFit/>
          </a:bodyPr>
          <a:lstStyle/>
          <a:p>
            <a:r>
              <a:rPr lang="zh-CN" altLang="zh-CN" sz="2400" b="1" dirty="0">
                <a:solidFill>
                  <a:srgbClr val="1F4E79"/>
                </a:solidFill>
                <a:latin typeface="微软雅黑" panose="020B0503020204020204" pitchFamily="34" charset="-122"/>
                <a:ea typeface="微软雅黑" panose="020B0503020204020204" pitchFamily="34" charset="-122"/>
              </a:rPr>
              <a:t>《国家税务总局关于纳税信用修复有关事项的公告》（税总公告</a:t>
            </a:r>
            <a:r>
              <a:rPr lang="en-US" altLang="zh-CN" sz="2400" b="1" dirty="0">
                <a:solidFill>
                  <a:srgbClr val="1F4E79"/>
                </a:solidFill>
                <a:latin typeface="微软雅黑" panose="020B0503020204020204" pitchFamily="34" charset="-122"/>
                <a:ea typeface="微软雅黑" panose="020B0503020204020204" pitchFamily="34" charset="-122"/>
              </a:rPr>
              <a:t>2019</a:t>
            </a:r>
            <a:r>
              <a:rPr lang="zh-CN" altLang="zh-CN" sz="2400" b="1" dirty="0">
                <a:solidFill>
                  <a:srgbClr val="1F4E79"/>
                </a:solidFill>
                <a:latin typeface="微软雅黑" panose="020B0503020204020204" pitchFamily="34" charset="-122"/>
                <a:ea typeface="微软雅黑" panose="020B0503020204020204" pitchFamily="34" charset="-122"/>
              </a:rPr>
              <a:t>年第</a:t>
            </a:r>
            <a:r>
              <a:rPr lang="en-US" altLang="zh-CN" sz="2400" b="1" dirty="0">
                <a:solidFill>
                  <a:srgbClr val="1F4E79"/>
                </a:solidFill>
                <a:latin typeface="微软雅黑" panose="020B0503020204020204" pitchFamily="34" charset="-122"/>
                <a:ea typeface="微软雅黑" panose="020B0503020204020204" pitchFamily="34" charset="-122"/>
              </a:rPr>
              <a:t>37</a:t>
            </a:r>
            <a:r>
              <a:rPr lang="zh-CN" altLang="zh-CN" sz="2400" b="1" dirty="0">
                <a:solidFill>
                  <a:srgbClr val="1F4E79"/>
                </a:solidFill>
                <a:latin typeface="微软雅黑" panose="020B0503020204020204" pitchFamily="34" charset="-122"/>
                <a:ea typeface="微软雅黑" panose="020B0503020204020204" pitchFamily="34" charset="-122"/>
              </a:rPr>
              <a:t>号）</a:t>
            </a:r>
            <a:endParaRPr lang="zh-CN" altLang="en-US" sz="2400" b="1" dirty="0">
              <a:solidFill>
                <a:srgbClr val="1F4E79"/>
              </a:solidFill>
              <a:latin typeface="微软雅黑" panose="020B0503020204020204" pitchFamily="34" charset="-122"/>
              <a:ea typeface="微软雅黑" panose="020B0503020204020204" pitchFamily="34" charset="-122"/>
            </a:endParaRPr>
          </a:p>
        </p:txBody>
      </p:sp>
      <p:sp>
        <p:nvSpPr>
          <p:cNvPr id="7"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纳税信用评价申诉方式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0749" y="2251996"/>
            <a:ext cx="3224115" cy="1938992"/>
          </a:xfrm>
          <a:prstGeom prst="rect">
            <a:avLst/>
          </a:prstGeom>
          <a:noFill/>
        </p:spPr>
        <p:txBody>
          <a:bodyPr wrap="square" rtlCol="0">
            <a:spAutoFit/>
          </a:bodyPr>
          <a:lstStyle/>
          <a:p>
            <a:pPr algn="ctr"/>
            <a:r>
              <a:rPr lang="zh-CN" altLang="en-US" sz="8000" dirty="0">
                <a:solidFill>
                  <a:srgbClr val="1F4E79"/>
                </a:solidFill>
                <a:latin typeface="微软雅黑" panose="020B0503020204020204" pitchFamily="34" charset="-122"/>
                <a:ea typeface="微软雅黑" panose="020B0503020204020204" pitchFamily="34" charset="-122"/>
              </a:rPr>
              <a:t>目录</a:t>
            </a:r>
            <a:endParaRPr lang="en-US" altLang="zh-CN" sz="8000" dirty="0">
              <a:solidFill>
                <a:srgbClr val="1F4E79"/>
              </a:solidFill>
              <a:latin typeface="微软雅黑" panose="020B0503020204020204" pitchFamily="34" charset="-122"/>
              <a:ea typeface="微软雅黑" panose="020B0503020204020204" pitchFamily="34" charset="-122"/>
            </a:endParaRPr>
          </a:p>
          <a:p>
            <a:pPr algn="ctr"/>
            <a:r>
              <a:rPr lang="en-US" altLang="zh-CN" sz="4000" dirty="0">
                <a:solidFill>
                  <a:srgbClr val="1F4E79"/>
                </a:solidFill>
                <a:latin typeface="微软雅黑" panose="020B0503020204020204" pitchFamily="34" charset="-122"/>
                <a:ea typeface="微软雅黑" panose="020B0503020204020204" pitchFamily="34" charset="-122"/>
              </a:rPr>
              <a:t>CONTENTS</a:t>
            </a:r>
            <a:endParaRPr lang="zh-CN" altLang="en-US" sz="4000" dirty="0">
              <a:solidFill>
                <a:srgbClr val="1F4E79"/>
              </a:solidFill>
              <a:latin typeface="微软雅黑" panose="020B0503020204020204" pitchFamily="34" charset="-122"/>
              <a:ea typeface="微软雅黑" panose="020B0503020204020204" pitchFamily="34" charset="-122"/>
            </a:endParaRPr>
          </a:p>
        </p:txBody>
      </p:sp>
      <p:sp>
        <p:nvSpPr>
          <p:cNvPr id="5" name="矩形 4"/>
          <p:cNvSpPr/>
          <p:nvPr/>
        </p:nvSpPr>
        <p:spPr>
          <a:xfrm>
            <a:off x="4478325" y="975384"/>
            <a:ext cx="5280208" cy="861391"/>
          </a:xfrm>
          <a:prstGeom prst="rect">
            <a:avLst/>
          </a:prstGeom>
          <a:noFill/>
          <a:ln>
            <a:solidFill>
              <a:srgbClr val="083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 name="文本框 5"/>
          <p:cNvSpPr txBox="1"/>
          <p:nvPr/>
        </p:nvSpPr>
        <p:spPr>
          <a:xfrm>
            <a:off x="4673596" y="1236487"/>
            <a:ext cx="4724399" cy="461665"/>
          </a:xfrm>
          <a:prstGeom prst="rect">
            <a:avLst/>
          </a:prstGeom>
          <a:noFill/>
        </p:spPr>
        <p:txBody>
          <a:bodyPr wrap="square" rtlCol="0">
            <a:spAutoFit/>
          </a:bodyPr>
          <a:lstStyle/>
          <a:p>
            <a:r>
              <a:rPr lang="zh-CN" altLang="en-US" sz="2400" b="1" dirty="0">
                <a:solidFill>
                  <a:srgbClr val="1F4E79"/>
                </a:solidFill>
                <a:latin typeface="微软雅黑" panose="020B0503020204020204" pitchFamily="34" charset="-122"/>
                <a:ea typeface="微软雅黑" panose="020B0503020204020204" pitchFamily="34" charset="-122"/>
              </a:rPr>
              <a:t>一、纳税信用评价规则</a:t>
            </a:r>
          </a:p>
        </p:txBody>
      </p:sp>
      <p:sp>
        <p:nvSpPr>
          <p:cNvPr id="7" name="矩形 6"/>
          <p:cNvSpPr/>
          <p:nvPr/>
        </p:nvSpPr>
        <p:spPr>
          <a:xfrm>
            <a:off x="4478325" y="2098438"/>
            <a:ext cx="5280208" cy="861391"/>
          </a:xfrm>
          <a:prstGeom prst="rect">
            <a:avLst/>
          </a:prstGeom>
          <a:noFill/>
          <a:ln>
            <a:solidFill>
              <a:srgbClr val="083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 name="文本框 7"/>
          <p:cNvSpPr txBox="1"/>
          <p:nvPr/>
        </p:nvSpPr>
        <p:spPr>
          <a:xfrm>
            <a:off x="4673598" y="2113634"/>
            <a:ext cx="5084933" cy="830997"/>
          </a:xfrm>
          <a:prstGeom prst="rect">
            <a:avLst/>
          </a:prstGeom>
          <a:noFill/>
        </p:spPr>
        <p:txBody>
          <a:bodyPr wrap="square" rtlCol="0">
            <a:spAutoFit/>
          </a:bodyPr>
          <a:lstStyle/>
          <a:p>
            <a:r>
              <a:rPr lang="zh-CN" altLang="en-US" sz="2400" b="1" dirty="0">
                <a:solidFill>
                  <a:srgbClr val="1F4E79"/>
                </a:solidFill>
                <a:latin typeface="微软雅黑" panose="020B0503020204020204" pitchFamily="34" charset="-122"/>
                <a:ea typeface="微软雅黑" panose="020B0503020204020204" pitchFamily="34" charset="-122"/>
              </a:rPr>
              <a:t>二、建筑业纳税信用评价情况及常见扣分指标解析</a:t>
            </a:r>
          </a:p>
        </p:txBody>
      </p:sp>
      <p:sp>
        <p:nvSpPr>
          <p:cNvPr id="11" name="矩形 10"/>
          <p:cNvSpPr/>
          <p:nvPr/>
        </p:nvSpPr>
        <p:spPr>
          <a:xfrm>
            <a:off x="4478323" y="3382704"/>
            <a:ext cx="5280208" cy="861391"/>
          </a:xfrm>
          <a:prstGeom prst="rect">
            <a:avLst/>
          </a:prstGeom>
          <a:noFill/>
          <a:ln>
            <a:solidFill>
              <a:srgbClr val="083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文本框 11"/>
          <p:cNvSpPr txBox="1"/>
          <p:nvPr/>
        </p:nvSpPr>
        <p:spPr>
          <a:xfrm>
            <a:off x="4673596" y="3596317"/>
            <a:ext cx="4724399" cy="461665"/>
          </a:xfrm>
          <a:prstGeom prst="rect">
            <a:avLst/>
          </a:prstGeom>
          <a:noFill/>
        </p:spPr>
        <p:txBody>
          <a:bodyPr wrap="square" rtlCol="0">
            <a:spAutoFit/>
          </a:bodyPr>
          <a:lstStyle/>
          <a:p>
            <a:r>
              <a:rPr lang="zh-CN" altLang="en-US" sz="2400" b="1" dirty="0">
                <a:solidFill>
                  <a:srgbClr val="1F4E79"/>
                </a:solidFill>
                <a:latin typeface="微软雅黑" panose="020B0503020204020204" pitchFamily="34" charset="-122"/>
                <a:ea typeface="微软雅黑" panose="020B0503020204020204" pitchFamily="34" charset="-122"/>
              </a:rPr>
              <a:t>三、纳税信用评价申诉方式</a:t>
            </a:r>
          </a:p>
        </p:txBody>
      </p:sp>
      <p:sp>
        <p:nvSpPr>
          <p:cNvPr id="13" name="矩形 12"/>
          <p:cNvSpPr/>
          <p:nvPr/>
        </p:nvSpPr>
        <p:spPr>
          <a:xfrm>
            <a:off x="4478323" y="4661892"/>
            <a:ext cx="5280208" cy="861391"/>
          </a:xfrm>
          <a:prstGeom prst="rect">
            <a:avLst/>
          </a:prstGeom>
          <a:noFill/>
          <a:ln>
            <a:solidFill>
              <a:srgbClr val="083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文本框 13"/>
          <p:cNvSpPr txBox="1"/>
          <p:nvPr/>
        </p:nvSpPr>
        <p:spPr>
          <a:xfrm>
            <a:off x="4673596" y="4861754"/>
            <a:ext cx="4927603" cy="461665"/>
          </a:xfrm>
          <a:prstGeom prst="rect">
            <a:avLst/>
          </a:prstGeom>
          <a:noFill/>
        </p:spPr>
        <p:txBody>
          <a:bodyPr wrap="square" rtlCol="0">
            <a:spAutoFit/>
          </a:bodyPr>
          <a:lstStyle/>
          <a:p>
            <a:r>
              <a:rPr lang="zh-CN" altLang="en-US" sz="2400" b="1" dirty="0">
                <a:solidFill>
                  <a:srgbClr val="1F4E79"/>
                </a:solidFill>
                <a:latin typeface="微软雅黑" panose="020B0503020204020204" pitchFamily="34" charset="-122"/>
                <a:ea typeface="微软雅黑" panose="020B0503020204020204" pitchFamily="34" charset="-122"/>
              </a:rPr>
              <a:t>四、纳税信用评价电子税务局操作</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p:nvPr/>
        </p:nvSpPr>
        <p:spPr>
          <a:xfrm>
            <a:off x="377296" y="1117058"/>
            <a:ext cx="11437912" cy="3923030"/>
          </a:xfrm>
          <a:prstGeom prst="rect">
            <a:avLst/>
          </a:prstGeom>
          <a:noFill/>
        </p:spPr>
        <p:txBody>
          <a:bodyPr wrap="square" rtlCol="0">
            <a:spAutoFit/>
          </a:bodyPr>
          <a:lstStyle/>
          <a:p>
            <a:pPr indent="0" fontAlgn="auto">
              <a:lnSpc>
                <a:spcPts val="4500"/>
              </a:lnSpc>
              <a:buFont typeface="Wingdings" panose="05000000000000000000" pitchFamily="2" charset="2"/>
              <a:buNone/>
            </a:pPr>
            <a:r>
              <a:rPr lang="zh-CN" altLang="en-US" sz="2400" b="1" dirty="0">
                <a:solidFill>
                  <a:srgbClr val="1F4E79"/>
                </a:solidFill>
                <a:latin typeface="微软雅黑" panose="020B0503020204020204" pitchFamily="34" charset="-122"/>
                <a:ea typeface="微软雅黑" panose="020B0503020204020204" pitchFamily="34" charset="-122"/>
              </a:rPr>
              <a:t>三、修复标准</a:t>
            </a: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a:t>
            </a:r>
            <a:r>
              <a:rPr lang="en-US" altLang="zh-CN" sz="2400" b="1" dirty="0">
                <a:solidFill>
                  <a:srgbClr val="1F4E79"/>
                </a:solidFill>
                <a:latin typeface="微软雅黑" panose="020B0503020204020204" pitchFamily="34" charset="-122"/>
                <a:ea typeface="微软雅黑" panose="020B0503020204020204" pitchFamily="34" charset="-122"/>
              </a:rPr>
              <a:t>15</a:t>
            </a:r>
            <a:r>
              <a:rPr lang="zh-CN" altLang="en-US" sz="2400" b="1" dirty="0">
                <a:solidFill>
                  <a:srgbClr val="1F4E79"/>
                </a:solidFill>
                <a:latin typeface="微软雅黑" panose="020B0503020204020204" pitchFamily="34" charset="-122"/>
                <a:ea typeface="微软雅黑" panose="020B0503020204020204" pitchFamily="34" charset="-122"/>
              </a:rPr>
              <a:t>项评价指标</a:t>
            </a:r>
            <a:r>
              <a:rPr lang="en-US" altLang="zh-CN" sz="2400" b="1" dirty="0">
                <a:solidFill>
                  <a:srgbClr val="1F4E79"/>
                </a:solidFill>
                <a:latin typeface="微软雅黑" panose="020B0503020204020204" pitchFamily="34" charset="-122"/>
                <a:ea typeface="微软雅黑" panose="020B0503020204020204" pitchFamily="34" charset="-122"/>
              </a:rPr>
              <a:t>在30日内、本年内、次年内纠正的，分别能挽回80%、40%、20%的扣分损失</a:t>
            </a:r>
            <a:r>
              <a:rPr lang="zh-CN" altLang="en-US" sz="2400" b="1" dirty="0">
                <a:solidFill>
                  <a:srgbClr val="1F4E79"/>
                </a:solidFill>
                <a:latin typeface="微软雅黑" panose="020B0503020204020204" pitchFamily="34" charset="-122"/>
                <a:ea typeface="微软雅黑" panose="020B0503020204020204" pitchFamily="34" charset="-122"/>
              </a:rPr>
              <a:t>；若涉及税款金额不超过1000元且在30日内及时纠正的的，则补回100%的扣分分值。</a:t>
            </a: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rPr>
              <a:t>2</a:t>
            </a:r>
            <a:r>
              <a:rPr lang="zh-CN" altLang="en-US" sz="2400" b="1" dirty="0">
                <a:solidFill>
                  <a:srgbClr val="1F4E79"/>
                </a:solidFill>
                <a:latin typeface="微软雅黑" panose="020B0503020204020204" pitchFamily="34" charset="-122"/>
                <a:ea typeface="微软雅黑" panose="020B0503020204020204" pitchFamily="34" charset="-122"/>
              </a:rPr>
              <a:t>、</a:t>
            </a:r>
            <a:r>
              <a:rPr lang="en-US" altLang="zh-CN" sz="2400" b="1" dirty="0">
                <a:solidFill>
                  <a:srgbClr val="1F4E79"/>
                </a:solidFill>
                <a:latin typeface="微软雅黑" panose="020B0503020204020204" pitchFamily="34" charset="-122"/>
                <a:ea typeface="微软雅黑" panose="020B0503020204020204" pitchFamily="34" charset="-122"/>
              </a:rPr>
              <a:t>4</a:t>
            </a:r>
            <a:r>
              <a:rPr lang="zh-CN" altLang="en-US" sz="2400" b="1" dirty="0">
                <a:solidFill>
                  <a:srgbClr val="1F4E79"/>
                </a:solidFill>
                <a:latin typeface="微软雅黑" panose="020B0503020204020204" pitchFamily="34" charset="-122"/>
                <a:ea typeface="微软雅黑" panose="020B0503020204020204" pitchFamily="34" charset="-122"/>
              </a:rPr>
              <a:t>项直接判</a:t>
            </a:r>
            <a:r>
              <a:rPr lang="en-US" altLang="zh-CN" sz="2400" b="1" dirty="0">
                <a:solidFill>
                  <a:srgbClr val="1F4E79"/>
                </a:solidFill>
                <a:latin typeface="微软雅黑" panose="020B0503020204020204" pitchFamily="34" charset="-122"/>
                <a:ea typeface="微软雅黑" panose="020B0503020204020204" pitchFamily="34" charset="-122"/>
              </a:rPr>
              <a:t>D</a:t>
            </a:r>
            <a:r>
              <a:rPr lang="zh-CN" altLang="en-US" sz="2400" b="1" dirty="0">
                <a:solidFill>
                  <a:srgbClr val="1F4E79"/>
                </a:solidFill>
                <a:latin typeface="微软雅黑" panose="020B0503020204020204" pitchFamily="34" charset="-122"/>
                <a:ea typeface="微软雅黑" panose="020B0503020204020204" pitchFamily="34" charset="-122"/>
              </a:rPr>
              <a:t>情形申请修复，税务机关依据纳税人申请重新评价纳税信用级别，但不得评价为A级。</a:t>
            </a:r>
          </a:p>
          <a:p>
            <a:pPr indent="0">
              <a:buFont typeface="Wingdings" panose="05000000000000000000" pitchFamily="2" charset="2"/>
              <a:buNone/>
            </a:pPr>
            <a:endParaRPr lang="zh-CN" altLang="en-US" sz="2400" b="1" dirty="0">
              <a:solidFill>
                <a:srgbClr val="5B9BD5"/>
              </a:solidFill>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纳税信用评价申诉方式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p:nvPr/>
        </p:nvSpPr>
        <p:spPr>
          <a:xfrm>
            <a:off x="364490" y="1006475"/>
            <a:ext cx="11021060" cy="4500245"/>
          </a:xfrm>
          <a:prstGeom prst="rect">
            <a:avLst/>
          </a:prstGeom>
          <a:noFill/>
        </p:spPr>
        <p:txBody>
          <a:bodyPr wrap="square" rtlCol="0">
            <a:spAutoFit/>
          </a:bodyPr>
          <a:lstStyle/>
          <a:p>
            <a:pPr indent="0" fontAlgn="auto">
              <a:lnSpc>
                <a:spcPts val="4500"/>
              </a:lnSpc>
              <a:buFont typeface="Wingdings" panose="05000000000000000000" pitchFamily="2" charset="2"/>
              <a:buNone/>
            </a:pPr>
            <a:r>
              <a:rPr lang="zh-CN" altLang="en-US" sz="2400" b="1" dirty="0">
                <a:solidFill>
                  <a:srgbClr val="1F4E79"/>
                </a:solidFill>
                <a:latin typeface="微软雅黑" panose="020B0503020204020204" pitchFamily="34" charset="-122"/>
                <a:ea typeface="微软雅黑" panose="020B0503020204020204" pitchFamily="34" charset="-122"/>
              </a:rPr>
              <a:t>四、修复方式</a:t>
            </a: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a:t>
            </a:r>
            <a:r>
              <a:rPr lang="en-US" altLang="zh-CN" sz="2400" b="1" dirty="0">
                <a:solidFill>
                  <a:srgbClr val="1F4E79"/>
                </a:solidFill>
                <a:latin typeface="微软雅黑" panose="020B0503020204020204" pitchFamily="34" charset="-122"/>
                <a:ea typeface="微软雅黑" panose="020B0503020204020204" pitchFamily="34" charset="-122"/>
                <a:sym typeface="+mn-ea"/>
              </a:rPr>
              <a:t>15</a:t>
            </a:r>
            <a:r>
              <a:rPr lang="zh-CN" altLang="en-US" sz="2400" b="1" dirty="0">
                <a:solidFill>
                  <a:srgbClr val="1F4E79"/>
                </a:solidFill>
                <a:latin typeface="微软雅黑" panose="020B0503020204020204" pitchFamily="34" charset="-122"/>
                <a:ea typeface="微软雅黑" panose="020B0503020204020204" pitchFamily="34" charset="-122"/>
                <a:sym typeface="+mn-ea"/>
              </a:rPr>
              <a:t>项评价指标于年度纳税信用评价启动前纠正，系统自动修复，无需提出修复申请</a:t>
            </a:r>
          </a:p>
          <a:p>
            <a:pPr indent="0" fontAlgn="auto">
              <a:lnSpc>
                <a:spcPts val="4500"/>
              </a:lnSpc>
              <a:buFont typeface="Wingdings" panose="05000000000000000000" pitchFamily="2" charset="2"/>
              <a:buNone/>
            </a:pPr>
            <a:r>
              <a:rPr lang="en-US" altLang="zh-CN" sz="2400" b="1" dirty="0">
                <a:solidFill>
                  <a:srgbClr val="1F4E79"/>
                </a:solidFill>
                <a:latin typeface="微软雅黑" panose="020B0503020204020204" pitchFamily="34" charset="-122"/>
                <a:ea typeface="微软雅黑" panose="020B0503020204020204" pitchFamily="34" charset="-122"/>
              </a:rPr>
              <a:t>2</a:t>
            </a:r>
            <a:r>
              <a:rPr lang="zh-CN" altLang="en-US" sz="2400" b="1" dirty="0">
                <a:solidFill>
                  <a:srgbClr val="1F4E79"/>
                </a:solidFill>
                <a:latin typeface="微软雅黑" panose="020B0503020204020204" pitchFamily="34" charset="-122"/>
                <a:ea typeface="微软雅黑" panose="020B0503020204020204" pitchFamily="34" charset="-122"/>
              </a:rPr>
              <a:t>、</a:t>
            </a:r>
            <a:r>
              <a:rPr lang="en-US" altLang="zh-CN" sz="2400" b="1" dirty="0">
                <a:solidFill>
                  <a:srgbClr val="1F4E79"/>
                </a:solidFill>
                <a:latin typeface="微软雅黑" panose="020B0503020204020204" pitchFamily="34" charset="-122"/>
                <a:ea typeface="微软雅黑" panose="020B0503020204020204" pitchFamily="34" charset="-122"/>
                <a:sym typeface="+mn-ea"/>
              </a:rPr>
              <a:t>15</a:t>
            </a:r>
            <a:r>
              <a:rPr lang="zh-CN" altLang="en-US" sz="2400" b="1" dirty="0">
                <a:solidFill>
                  <a:srgbClr val="1F4E79"/>
                </a:solidFill>
                <a:latin typeface="微软雅黑" panose="020B0503020204020204" pitchFamily="34" charset="-122"/>
                <a:ea typeface="微软雅黑" panose="020B0503020204020204" pitchFamily="34" charset="-122"/>
                <a:sym typeface="+mn-ea"/>
              </a:rPr>
              <a:t>项评价指标于年度纳税信用评价启动后纠正或</a:t>
            </a:r>
            <a:r>
              <a:rPr lang="en-US" altLang="zh-CN" sz="2400" b="1" dirty="0">
                <a:solidFill>
                  <a:srgbClr val="1F4E79"/>
                </a:solidFill>
                <a:latin typeface="微软雅黑" panose="020B0503020204020204" pitchFamily="34" charset="-122"/>
                <a:ea typeface="微软雅黑" panose="020B0503020204020204" pitchFamily="34" charset="-122"/>
              </a:rPr>
              <a:t>4</a:t>
            </a:r>
            <a:r>
              <a:rPr lang="zh-CN" altLang="en-US" sz="2400" b="1" dirty="0">
                <a:solidFill>
                  <a:srgbClr val="1F4E79"/>
                </a:solidFill>
                <a:latin typeface="微软雅黑" panose="020B0503020204020204" pitchFamily="34" charset="-122"/>
                <a:ea typeface="微软雅黑" panose="020B0503020204020204" pitchFamily="34" charset="-122"/>
              </a:rPr>
              <a:t>项直接判</a:t>
            </a:r>
            <a:r>
              <a:rPr lang="en-US" altLang="zh-CN" sz="2400" b="1" dirty="0">
                <a:solidFill>
                  <a:srgbClr val="1F4E79"/>
                </a:solidFill>
                <a:latin typeface="微软雅黑" panose="020B0503020204020204" pitchFamily="34" charset="-122"/>
                <a:ea typeface="微软雅黑" panose="020B0503020204020204" pitchFamily="34" charset="-122"/>
              </a:rPr>
              <a:t>D</a:t>
            </a:r>
            <a:r>
              <a:rPr lang="zh-CN" altLang="en-US" sz="2400" b="1" dirty="0">
                <a:solidFill>
                  <a:srgbClr val="1F4E79"/>
                </a:solidFill>
                <a:latin typeface="微软雅黑" panose="020B0503020204020204" pitchFamily="34" charset="-122"/>
                <a:ea typeface="微软雅黑" panose="020B0503020204020204" pitchFamily="34" charset="-122"/>
              </a:rPr>
              <a:t>情形，纳税人在电子税务局或向主管税务机关书面</a:t>
            </a:r>
            <a:r>
              <a:rPr lang="zh-CN" altLang="en-US" sz="2400" b="1" dirty="0">
                <a:solidFill>
                  <a:srgbClr val="1F4E79"/>
                </a:solidFill>
                <a:latin typeface="微软雅黑" panose="020B0503020204020204" pitchFamily="34" charset="-122"/>
                <a:ea typeface="微软雅黑" panose="020B0503020204020204" pitchFamily="34" charset="-122"/>
                <a:sym typeface="+mn-ea"/>
              </a:rPr>
              <a:t>提交</a:t>
            </a:r>
            <a:r>
              <a:rPr lang="en-US" altLang="zh-CN" sz="2400" b="1" dirty="0">
                <a:solidFill>
                  <a:srgbClr val="1F4E79"/>
                </a:solidFill>
                <a:latin typeface="微软雅黑" panose="020B0503020204020204" pitchFamily="34" charset="-122"/>
                <a:ea typeface="微软雅黑" panose="020B0503020204020204" pitchFamily="34" charset="-122"/>
                <a:sym typeface="+mn-ea"/>
              </a:rPr>
              <a:t>《</a:t>
            </a:r>
            <a:r>
              <a:rPr lang="zh-CN" altLang="en-US" sz="2400" b="1" dirty="0">
                <a:solidFill>
                  <a:srgbClr val="1F4E79"/>
                </a:solidFill>
                <a:latin typeface="微软雅黑" panose="020B0503020204020204" pitchFamily="34" charset="-122"/>
                <a:ea typeface="微软雅黑" panose="020B0503020204020204" pitchFamily="34" charset="-122"/>
                <a:sym typeface="+mn-ea"/>
              </a:rPr>
              <a:t>纳税信用修复申请表</a:t>
            </a:r>
            <a:r>
              <a:rPr lang="en-US" altLang="zh-CN" sz="2400" b="1" dirty="0">
                <a:solidFill>
                  <a:srgbClr val="1F4E79"/>
                </a:solidFill>
                <a:latin typeface="微软雅黑" panose="020B0503020204020204" pitchFamily="34" charset="-122"/>
                <a:ea typeface="微软雅黑" panose="020B0503020204020204" pitchFamily="34" charset="-122"/>
                <a:sym typeface="+mn-ea"/>
              </a:rPr>
              <a:t>》</a:t>
            </a:r>
            <a:r>
              <a:rPr lang="zh-CN" altLang="en-US" sz="2400" b="1" dirty="0">
                <a:solidFill>
                  <a:srgbClr val="1F4E79"/>
                </a:solidFill>
                <a:latin typeface="微软雅黑" panose="020B0503020204020204" pitchFamily="34" charset="-122"/>
                <a:ea typeface="微软雅黑" panose="020B0503020204020204" pitchFamily="34" charset="-122"/>
                <a:sym typeface="+mn-ea"/>
              </a:rPr>
              <a:t>，附上情况说明等证明材料，向税务机关提出修复。</a:t>
            </a:r>
            <a:endParaRPr lang="en-US" altLang="zh-CN" sz="2400" b="1" dirty="0">
              <a:solidFill>
                <a:srgbClr val="1F4E79"/>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endParaRPr lang="zh-CN" altLang="en-US" sz="2400" b="1" dirty="0">
              <a:solidFill>
                <a:srgbClr val="5B9BD5"/>
              </a:solidFill>
              <a:latin typeface="微软雅黑" panose="020B0503020204020204" pitchFamily="34" charset="-122"/>
              <a:ea typeface="微软雅黑" panose="020B0503020204020204" pitchFamily="34" charset="-122"/>
            </a:endParaRPr>
          </a:p>
          <a:p>
            <a:pPr indent="0" fontAlgn="auto">
              <a:lnSpc>
                <a:spcPts val="4500"/>
              </a:lnSpc>
              <a:buFont typeface="Wingdings" panose="05000000000000000000" pitchFamily="2" charset="2"/>
              <a:buNone/>
            </a:pPr>
            <a:endParaRPr lang="en-US" altLang="zh-CN" sz="2400" b="1" dirty="0">
              <a:solidFill>
                <a:srgbClr val="5B9BD5"/>
              </a:solidFill>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纳税信用评价申诉方式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828040"/>
            <a:ext cx="10822305" cy="634982"/>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Q17</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：纳税信用修复和复评、复核有哪些区别</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574675" y="1655445"/>
            <a:ext cx="10822305" cy="6247130"/>
          </a:xfrm>
          <a:prstGeom prst="rect">
            <a:avLst/>
          </a:prstGeom>
        </p:spPr>
        <p:txBody>
          <a:bodyPr wrap="square">
            <a:spAutoFit/>
            <a:scene3d>
              <a:camera prst="orthographicFront"/>
              <a:lightRig rig="threePt" dir="t"/>
            </a:scene3d>
          </a:bodyPr>
          <a:lstStyle/>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rPr>
              <a:t>1</a:t>
            </a:r>
            <a:r>
              <a:rPr lang="zh-CN" altLang="en-US" sz="2400" b="1" dirty="0">
                <a:solidFill>
                  <a:srgbClr val="1F4E79"/>
                </a:solidFill>
                <a:latin typeface="微软雅黑" panose="020B0503020204020204" pitchFamily="34" charset="-122"/>
                <a:ea typeface="微软雅黑" panose="020B0503020204020204" pitchFamily="34" charset="-122"/>
              </a:rPr>
              <a:t>、使用场景不同：纳税信用修复适用于纳税人发生了失信行为并且主动纠正、消除不良影响后向税务机关申请恢复其纳税信用的情形；纳税信用复评对纳税信用评价结果有异议，认为部分纳税信用指标扣分或直接判级有误或属于非自身原因导致，而采取的一种维护自身权益的行为。修复的前提是纳税人对税务机关作出的评价结果无异议，如有异议，应先进行复评后再申请修复。</a:t>
            </a:r>
          </a:p>
          <a:p>
            <a:pPr fontAlgn="auto">
              <a:lnSpc>
                <a:spcPts val="4500"/>
              </a:lnSpc>
            </a:pPr>
            <a:r>
              <a:rPr lang="en-US" altLang="zh-CN" sz="2400" b="1" dirty="0">
                <a:solidFill>
                  <a:srgbClr val="1F4E79"/>
                </a:solidFill>
                <a:latin typeface="微软雅黑" panose="020B0503020204020204" pitchFamily="34" charset="-122"/>
                <a:ea typeface="微软雅黑" panose="020B0503020204020204" pitchFamily="34" charset="-122"/>
              </a:rPr>
              <a:t>2</a:t>
            </a:r>
            <a:r>
              <a:rPr lang="zh-CN" altLang="en-US" sz="2400" b="1" dirty="0">
                <a:solidFill>
                  <a:srgbClr val="1F4E79"/>
                </a:solidFill>
                <a:latin typeface="微软雅黑" panose="020B0503020204020204" pitchFamily="34" charset="-122"/>
                <a:ea typeface="微软雅黑" panose="020B0503020204020204" pitchFamily="34" charset="-122"/>
              </a:rPr>
              <a:t>、范围不同：纳税信用修复范围覆盖19个指标，纳税信用复评范围覆盖全指标的扣分行为进行调整。</a:t>
            </a:r>
          </a:p>
          <a:p>
            <a:pPr fontAlgn="auto">
              <a:lnSpc>
                <a:spcPts val="45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rgbClr val="5B9BD5"/>
              </a:solidFill>
              <a:latin typeface="微软雅黑" panose="020B0503020204020204" pitchFamily="34" charset="-122"/>
              <a:ea typeface="微软雅黑" panose="020B0503020204020204" pitchFamily="34" charset="-122"/>
            </a:endParaRPr>
          </a:p>
          <a:p>
            <a:pPr>
              <a:lnSpc>
                <a:spcPts val="3000"/>
              </a:lnSpc>
            </a:pPr>
            <a:endParaRPr lang="zh-CN" altLang="en-US" sz="2400" b="1" dirty="0">
              <a:solidFill>
                <a:srgbClr val="5B9BD5"/>
              </a:solidFill>
              <a:latin typeface="微软雅黑" panose="020B0503020204020204" pitchFamily="34" charset="-122"/>
              <a:ea typeface="微软雅黑" panose="020B0503020204020204" pitchFamily="34" charset="-122"/>
            </a:endParaRPr>
          </a:p>
          <a:p>
            <a:pPr algn="l" fontAlgn="auto">
              <a:lnSpc>
                <a:spcPts val="4500"/>
              </a:lnSpc>
            </a:pPr>
            <a:endPar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纳税信用评价申诉方式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9" name="图片 8"/>
          <p:cNvPicPr>
            <a:picLocks noChangeAspect="1"/>
          </p:cNvPicPr>
          <p:nvPr/>
        </p:nvPicPr>
        <p:blipFill>
          <a:blip r:embed="rId2" cstate="print"/>
          <a:stretch>
            <a:fillRect/>
          </a:stretch>
        </p:blipFill>
        <p:spPr>
          <a:xfrm>
            <a:off x="15489" y="130656"/>
            <a:ext cx="12016986" cy="610737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5" name="图片 4"/>
          <p:cNvPicPr>
            <a:picLocks noChangeAspect="1"/>
          </p:cNvPicPr>
          <p:nvPr/>
        </p:nvPicPr>
        <p:blipFill>
          <a:blip r:embed="rId2" cstate="print"/>
          <a:stretch>
            <a:fillRect/>
          </a:stretch>
        </p:blipFill>
        <p:spPr>
          <a:xfrm>
            <a:off x="188" y="0"/>
            <a:ext cx="12191812" cy="68580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6" name="图片 5"/>
          <p:cNvPicPr>
            <a:picLocks noChangeAspect="1"/>
          </p:cNvPicPr>
          <p:nvPr/>
        </p:nvPicPr>
        <p:blipFill>
          <a:blip r:embed="rId2" cstate="print"/>
          <a:stretch>
            <a:fillRect/>
          </a:stretch>
        </p:blipFill>
        <p:spPr>
          <a:xfrm>
            <a:off x="-235282" y="-199841"/>
            <a:ext cx="12518528" cy="704178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5" name="图片 4"/>
          <p:cNvPicPr>
            <a:picLocks noChangeAspect="1"/>
          </p:cNvPicPr>
          <p:nvPr/>
        </p:nvPicPr>
        <p:blipFill>
          <a:blip r:embed="rId2" cstate="print"/>
          <a:stretch>
            <a:fillRect/>
          </a:stretch>
        </p:blipFill>
        <p:spPr>
          <a:xfrm>
            <a:off x="0" y="0"/>
            <a:ext cx="12191812" cy="6858000"/>
          </a:xfrm>
          <a:prstGeom prst="rect">
            <a:avLst/>
          </a:prstGeom>
          <a:noFill/>
          <a:ln w="9525">
            <a:noFill/>
          </a:ln>
        </p:spPr>
      </p:pic>
      <p:sp>
        <p:nvSpPr>
          <p:cNvPr id="2" name="矩形 1"/>
          <p:cNvSpPr/>
          <p:nvPr/>
        </p:nvSpPr>
        <p:spPr>
          <a:xfrm>
            <a:off x="9001961" y="1587381"/>
            <a:ext cx="1716259" cy="140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238518" y="1794766"/>
            <a:ext cx="956603" cy="140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183383" y="2028015"/>
            <a:ext cx="323557" cy="112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001961" y="2258545"/>
            <a:ext cx="562708" cy="112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9" name="图片 8"/>
          <p:cNvPicPr>
            <a:picLocks noChangeAspect="1"/>
          </p:cNvPicPr>
          <p:nvPr/>
        </p:nvPicPr>
        <p:blipFill>
          <a:blip r:embed="rId2" cstate="print"/>
          <a:stretch>
            <a:fillRect/>
          </a:stretch>
        </p:blipFill>
        <p:spPr>
          <a:xfrm>
            <a:off x="0" y="0"/>
            <a:ext cx="12191811" cy="68580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5" name="图片 4"/>
          <p:cNvPicPr>
            <a:picLocks noChangeAspect="1"/>
          </p:cNvPicPr>
          <p:nvPr/>
        </p:nvPicPr>
        <p:blipFill>
          <a:blip r:embed="rId2" cstate="print"/>
          <a:stretch>
            <a:fillRect/>
          </a:stretch>
        </p:blipFill>
        <p:spPr>
          <a:xfrm>
            <a:off x="0" y="-16502"/>
            <a:ext cx="12221149" cy="6874502"/>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6" name="图片 5"/>
          <p:cNvPicPr>
            <a:picLocks noChangeAspect="1"/>
          </p:cNvPicPr>
          <p:nvPr/>
        </p:nvPicPr>
        <p:blipFill>
          <a:blip r:embed="rId2" cstate="print"/>
          <a:stretch>
            <a:fillRect/>
          </a:stretch>
        </p:blipFill>
        <p:spPr>
          <a:xfrm>
            <a:off x="0" y="-13753"/>
            <a:ext cx="12192000" cy="685810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1316990"/>
            <a:ext cx="10822305" cy="634982"/>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Q1</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：什么是纳税信用评价</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574675" y="2630805"/>
            <a:ext cx="10822305" cy="1752531"/>
          </a:xfrm>
          <a:prstGeom prst="rect">
            <a:avLst/>
          </a:prstGeom>
        </p:spPr>
        <p:txBody>
          <a:bodyPr wrap="square">
            <a:spAutoFit/>
            <a:scene3d>
              <a:camera prst="orthographicFront"/>
              <a:lightRig rig="threePt" dir="t"/>
            </a:scene3d>
          </a:bodyPr>
          <a:lstStyle/>
          <a:p>
            <a:pPr algn="l" fontAlgn="auto">
              <a:lnSpc>
                <a:spcPts val="4500"/>
              </a:lnSpc>
            </a:pP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纳税信用评价是税务机关根据采集的纳税人纳税信用信息，按照相关规定，就纳税人在一定周期内的纳税信用状况所进行的评价</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，税务机关每年对纳税户上一年度的纳税信用级别进行评价，并在4月份确定纳税信用级别评价结果。</a:t>
            </a:r>
          </a:p>
        </p:txBody>
      </p:sp>
      <p:sp>
        <p:nvSpPr>
          <p:cNvPr id="6"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5" name="图片 4"/>
          <p:cNvPicPr>
            <a:picLocks noChangeAspect="1"/>
          </p:cNvPicPr>
          <p:nvPr/>
        </p:nvPicPr>
        <p:blipFill>
          <a:blip r:embed="rId2" cstate="print"/>
          <a:stretch>
            <a:fillRect/>
          </a:stretch>
        </p:blipFill>
        <p:spPr>
          <a:xfrm>
            <a:off x="0" y="0"/>
            <a:ext cx="12135173" cy="682614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6" name="图片 5"/>
          <p:cNvPicPr>
            <a:picLocks noChangeAspect="1"/>
          </p:cNvPicPr>
          <p:nvPr/>
        </p:nvPicPr>
        <p:blipFill>
          <a:blip r:embed="rId2" cstate="print"/>
          <a:stretch>
            <a:fillRect/>
          </a:stretch>
        </p:blipFill>
        <p:spPr>
          <a:xfrm>
            <a:off x="0" y="0"/>
            <a:ext cx="12398519" cy="69742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5" name="图片 4"/>
          <p:cNvPicPr>
            <a:picLocks noChangeAspect="1"/>
          </p:cNvPicPr>
          <p:nvPr/>
        </p:nvPicPr>
        <p:blipFill>
          <a:blip r:embed="rId2" cstate="print"/>
          <a:stretch>
            <a:fillRect/>
          </a:stretch>
        </p:blipFill>
        <p:spPr>
          <a:xfrm>
            <a:off x="0" y="0"/>
            <a:ext cx="12086847" cy="679895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纳税信用评价指标</a:t>
            </a:r>
          </a:p>
        </p:txBody>
      </p:sp>
      <p:pic>
        <p:nvPicPr>
          <p:cNvPr id="6" name="图片 5"/>
          <p:cNvPicPr>
            <a:picLocks noChangeAspect="1"/>
          </p:cNvPicPr>
          <p:nvPr/>
        </p:nvPicPr>
        <p:blipFill>
          <a:blip r:embed="rId2" cstate="print"/>
          <a:stretch>
            <a:fillRect/>
          </a:stretch>
        </p:blipFill>
        <p:spPr>
          <a:xfrm>
            <a:off x="0" y="1"/>
            <a:ext cx="12186365" cy="6741994"/>
          </a:xfrm>
          <a:prstGeom prst="rect">
            <a:avLst/>
          </a:prstGeom>
          <a:noFill/>
          <a:ln w="9525">
            <a:noFill/>
          </a:ln>
        </p:spPr>
      </p:pic>
      <p:sp>
        <p:nvSpPr>
          <p:cNvPr id="2" name="矩形 1"/>
          <p:cNvSpPr/>
          <p:nvPr/>
        </p:nvSpPr>
        <p:spPr>
          <a:xfrm>
            <a:off x="5094665" y="2634018"/>
            <a:ext cx="1163496" cy="245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403307" y="2634018"/>
            <a:ext cx="2019869" cy="218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3766" y="153654"/>
            <a:ext cx="4493538" cy="523220"/>
          </a:xfrm>
          <a:prstGeom prst="rect">
            <a:avLst/>
          </a:prstGeom>
        </p:spPr>
        <p:txBody>
          <a:bodyPr wrap="none">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纳税信用评价主要政策文件</a:t>
            </a:r>
          </a:p>
        </p:txBody>
      </p:sp>
      <p:sp>
        <p:nvSpPr>
          <p:cNvPr id="4" name="矩形 3"/>
          <p:cNvSpPr/>
          <p:nvPr/>
        </p:nvSpPr>
        <p:spPr>
          <a:xfrm>
            <a:off x="0" y="977125"/>
            <a:ext cx="11165205" cy="6000750"/>
          </a:xfrm>
          <a:prstGeom prst="rect">
            <a:avLst/>
          </a:prstGeom>
        </p:spPr>
        <p:txBody>
          <a:bodyPr wrap="none">
            <a:spAutoFit/>
          </a:bodyPr>
          <a:lstStyle/>
          <a:p>
            <a:r>
              <a:rPr lang="en-US" altLang="zh-CN" sz="2400" dirty="0">
                <a:solidFill>
                  <a:srgbClr val="1F4E79"/>
                </a:solidFill>
              </a:rPr>
              <a:t>   </a:t>
            </a:r>
            <a:r>
              <a:rPr lang="en-US" altLang="zh-CN" sz="2400" b="1" dirty="0">
                <a:solidFill>
                  <a:srgbClr val="1F4E79"/>
                </a:solidFill>
                <a:latin typeface="微软雅黑" panose="020B0503020204020204" pitchFamily="34" charset="-122"/>
                <a:ea typeface="微软雅黑" panose="020B0503020204020204" pitchFamily="34" charset="-122"/>
              </a:rPr>
              <a:t> 1、</a:t>
            </a:r>
            <a:r>
              <a:rPr lang="zh-CN" altLang="zh-CN" sz="2400" b="1" dirty="0">
                <a:solidFill>
                  <a:srgbClr val="1F4E79"/>
                </a:solidFill>
                <a:latin typeface="微软雅黑" panose="020B0503020204020204" pitchFamily="34" charset="-122"/>
                <a:ea typeface="微软雅黑" panose="020B0503020204020204" pitchFamily="34" charset="-122"/>
              </a:rPr>
              <a:t>《纳税信用管理办法（试行）》（税总公告</a:t>
            </a:r>
            <a:r>
              <a:rPr lang="en-US" altLang="zh-CN" sz="2400" b="1" dirty="0">
                <a:solidFill>
                  <a:srgbClr val="1F4E79"/>
                </a:solidFill>
                <a:latin typeface="微软雅黑" panose="020B0503020204020204" pitchFamily="34" charset="-122"/>
                <a:ea typeface="微软雅黑" panose="020B0503020204020204" pitchFamily="34" charset="-122"/>
              </a:rPr>
              <a:t>2014</a:t>
            </a:r>
            <a:r>
              <a:rPr lang="zh-CN" altLang="zh-CN" sz="2400" b="1" dirty="0">
                <a:solidFill>
                  <a:srgbClr val="1F4E79"/>
                </a:solidFill>
                <a:latin typeface="微软雅黑" panose="020B0503020204020204" pitchFamily="34" charset="-122"/>
                <a:ea typeface="微软雅黑" panose="020B0503020204020204" pitchFamily="34" charset="-122"/>
              </a:rPr>
              <a:t>年第</a:t>
            </a:r>
            <a:r>
              <a:rPr lang="en-US" altLang="zh-CN" sz="2400" b="1" dirty="0">
                <a:solidFill>
                  <a:srgbClr val="1F4E79"/>
                </a:solidFill>
                <a:latin typeface="微软雅黑" panose="020B0503020204020204" pitchFamily="34" charset="-122"/>
                <a:ea typeface="微软雅黑" panose="020B0503020204020204" pitchFamily="34" charset="-122"/>
              </a:rPr>
              <a:t>40</a:t>
            </a:r>
            <a:r>
              <a:rPr lang="zh-CN" altLang="zh-CN" sz="2400" b="1" dirty="0">
                <a:solidFill>
                  <a:srgbClr val="1F4E79"/>
                </a:solidFill>
                <a:latin typeface="微软雅黑" panose="020B0503020204020204" pitchFamily="34" charset="-122"/>
                <a:ea typeface="微软雅黑" panose="020B0503020204020204" pitchFamily="34" charset="-122"/>
              </a:rPr>
              <a:t>号）</a:t>
            </a:r>
            <a:endParaRPr lang="en-US" altLang="zh-CN" sz="2400" b="1" dirty="0">
              <a:solidFill>
                <a:srgbClr val="1F4E79"/>
              </a:solidFill>
              <a:latin typeface="微软雅黑" panose="020B0503020204020204" pitchFamily="34" charset="-122"/>
              <a:ea typeface="微软雅黑" panose="020B0503020204020204" pitchFamily="34" charset="-122"/>
            </a:endParaRPr>
          </a:p>
          <a:p>
            <a:r>
              <a:rPr lang="en-US" altLang="zh-CN" sz="2400" b="1" dirty="0">
                <a:solidFill>
                  <a:srgbClr val="1F4E79"/>
                </a:solidFill>
                <a:latin typeface="微软雅黑" panose="020B0503020204020204" pitchFamily="34" charset="-122"/>
                <a:ea typeface="微软雅黑" panose="020B0503020204020204" pitchFamily="34" charset="-122"/>
              </a:rPr>
              <a:t>   2</a:t>
            </a:r>
            <a:r>
              <a:rPr lang="zh-CN" altLang="en-US" sz="2400" b="1" dirty="0">
                <a:solidFill>
                  <a:srgbClr val="1F4E79"/>
                </a:solidFill>
                <a:latin typeface="微软雅黑" panose="020B0503020204020204" pitchFamily="34" charset="-122"/>
                <a:ea typeface="微软雅黑" panose="020B0503020204020204" pitchFamily="34" charset="-122"/>
              </a:rPr>
              <a:t>、</a:t>
            </a:r>
            <a:r>
              <a:rPr lang="zh-CN" altLang="zh-CN" sz="2400" b="1" dirty="0">
                <a:solidFill>
                  <a:srgbClr val="1F4E79"/>
                </a:solidFill>
                <a:latin typeface="微软雅黑" panose="020B0503020204020204" pitchFamily="34" charset="-122"/>
                <a:ea typeface="微软雅黑" panose="020B0503020204020204" pitchFamily="34" charset="-122"/>
              </a:rPr>
              <a:t>《国家税务总局关于发布</a:t>
            </a:r>
            <a:r>
              <a:rPr lang="en-US" altLang="zh-CN" sz="2400" b="1" dirty="0">
                <a:solidFill>
                  <a:srgbClr val="1F4E79"/>
                </a:solidFill>
                <a:latin typeface="微软雅黑" panose="020B0503020204020204" pitchFamily="34" charset="-122"/>
                <a:ea typeface="微软雅黑" panose="020B0503020204020204" pitchFamily="34" charset="-122"/>
              </a:rPr>
              <a:t>&lt;</a:t>
            </a:r>
            <a:r>
              <a:rPr lang="zh-CN" altLang="zh-CN" sz="2400" b="1" dirty="0">
                <a:solidFill>
                  <a:srgbClr val="1F4E79"/>
                </a:solidFill>
                <a:latin typeface="微软雅黑" panose="020B0503020204020204" pitchFamily="34" charset="-122"/>
                <a:ea typeface="微软雅黑" panose="020B0503020204020204" pitchFamily="34" charset="-122"/>
              </a:rPr>
              <a:t>纳税信用评价指标和评价方式（试行）</a:t>
            </a:r>
            <a:r>
              <a:rPr lang="en-US" altLang="zh-CN" sz="2400" b="1" dirty="0">
                <a:solidFill>
                  <a:srgbClr val="1F4E79"/>
                </a:solidFill>
                <a:latin typeface="微软雅黑" panose="020B0503020204020204" pitchFamily="34" charset="-122"/>
                <a:ea typeface="微软雅黑" panose="020B0503020204020204" pitchFamily="34" charset="-122"/>
              </a:rPr>
              <a:t>&gt;</a:t>
            </a:r>
            <a:r>
              <a:rPr lang="zh-CN" altLang="zh-CN" sz="2400" b="1" dirty="0">
                <a:solidFill>
                  <a:srgbClr val="1F4E79"/>
                </a:solidFill>
                <a:latin typeface="微软雅黑" panose="020B0503020204020204" pitchFamily="34" charset="-122"/>
                <a:ea typeface="微软雅黑" panose="020B0503020204020204" pitchFamily="34" charset="-122"/>
              </a:rPr>
              <a:t>的公告》</a:t>
            </a:r>
            <a:endParaRPr lang="en-US" altLang="zh-CN" sz="2400" b="1" dirty="0">
              <a:solidFill>
                <a:srgbClr val="1F4E79"/>
              </a:solidFill>
              <a:latin typeface="微软雅黑" panose="020B0503020204020204" pitchFamily="34" charset="-122"/>
              <a:ea typeface="微软雅黑" panose="020B0503020204020204" pitchFamily="34" charset="-122"/>
            </a:endParaRPr>
          </a:p>
          <a:p>
            <a:r>
              <a:rPr lang="en-US" altLang="zh-CN" sz="2400" b="1" dirty="0">
                <a:solidFill>
                  <a:srgbClr val="1F4E79"/>
                </a:solidFill>
                <a:latin typeface="微软雅黑" panose="020B0503020204020204" pitchFamily="34" charset="-122"/>
                <a:ea typeface="微软雅黑" panose="020B0503020204020204" pitchFamily="34" charset="-122"/>
              </a:rPr>
              <a:t>            </a:t>
            </a:r>
            <a:r>
              <a:rPr lang="zh-CN" altLang="zh-CN" sz="2400" b="1" dirty="0">
                <a:solidFill>
                  <a:srgbClr val="1F4E79"/>
                </a:solidFill>
                <a:latin typeface="微软雅黑" panose="020B0503020204020204" pitchFamily="34" charset="-122"/>
                <a:ea typeface="微软雅黑" panose="020B0503020204020204" pitchFamily="34" charset="-122"/>
              </a:rPr>
              <a:t>（税总公告</a:t>
            </a:r>
            <a:r>
              <a:rPr lang="en-US" altLang="zh-CN" sz="2400" b="1" dirty="0">
                <a:solidFill>
                  <a:srgbClr val="1F4E79"/>
                </a:solidFill>
                <a:latin typeface="微软雅黑" panose="020B0503020204020204" pitchFamily="34" charset="-122"/>
                <a:ea typeface="微软雅黑" panose="020B0503020204020204" pitchFamily="34" charset="-122"/>
              </a:rPr>
              <a:t>2014</a:t>
            </a:r>
            <a:r>
              <a:rPr lang="zh-CN" altLang="zh-CN" sz="2400" b="1" dirty="0">
                <a:solidFill>
                  <a:srgbClr val="1F4E79"/>
                </a:solidFill>
                <a:latin typeface="微软雅黑" panose="020B0503020204020204" pitchFamily="34" charset="-122"/>
                <a:ea typeface="微软雅黑" panose="020B0503020204020204" pitchFamily="34" charset="-122"/>
              </a:rPr>
              <a:t>年</a:t>
            </a:r>
            <a:r>
              <a:rPr lang="en-US" altLang="zh-CN" sz="2400" b="1" dirty="0">
                <a:solidFill>
                  <a:srgbClr val="1F4E79"/>
                </a:solidFill>
                <a:latin typeface="微软雅黑" panose="020B0503020204020204" pitchFamily="34" charset="-122"/>
                <a:ea typeface="微软雅黑" panose="020B0503020204020204" pitchFamily="34" charset="-122"/>
              </a:rPr>
              <a:t>48</a:t>
            </a:r>
            <a:r>
              <a:rPr lang="zh-CN" altLang="zh-CN" sz="2400" b="1" dirty="0">
                <a:solidFill>
                  <a:srgbClr val="1F4E79"/>
                </a:solidFill>
                <a:latin typeface="微软雅黑" panose="020B0503020204020204" pitchFamily="34" charset="-122"/>
                <a:ea typeface="微软雅黑" panose="020B0503020204020204" pitchFamily="34" charset="-122"/>
              </a:rPr>
              <a:t>号）</a:t>
            </a:r>
            <a:br>
              <a:rPr lang="en-US" altLang="zh-CN" sz="2400" b="1" dirty="0">
                <a:solidFill>
                  <a:srgbClr val="1F4E79"/>
                </a:solidFill>
                <a:latin typeface="微软雅黑" panose="020B0503020204020204" pitchFamily="34" charset="-122"/>
                <a:ea typeface="微软雅黑" panose="020B0503020204020204" pitchFamily="34" charset="-122"/>
              </a:rPr>
            </a:br>
            <a:r>
              <a:rPr lang="en-US" altLang="zh-CN" sz="2400" b="1" dirty="0">
                <a:solidFill>
                  <a:srgbClr val="1F4E79"/>
                </a:solidFill>
                <a:latin typeface="微软雅黑" panose="020B0503020204020204" pitchFamily="34" charset="-122"/>
                <a:ea typeface="微软雅黑" panose="020B0503020204020204" pitchFamily="34" charset="-122"/>
              </a:rPr>
              <a:t>   3</a:t>
            </a:r>
            <a:r>
              <a:rPr lang="zh-CN" altLang="en-US" sz="2400" b="1" dirty="0">
                <a:solidFill>
                  <a:srgbClr val="1F4E79"/>
                </a:solidFill>
                <a:latin typeface="微软雅黑" panose="020B0503020204020204" pitchFamily="34" charset="-122"/>
                <a:ea typeface="微软雅黑" panose="020B0503020204020204" pitchFamily="34" charset="-122"/>
              </a:rPr>
              <a:t>、</a:t>
            </a:r>
            <a:r>
              <a:rPr lang="zh-CN" altLang="zh-CN" sz="2400" b="1" dirty="0">
                <a:solidFill>
                  <a:srgbClr val="1F4E79"/>
                </a:solidFill>
                <a:latin typeface="微软雅黑" panose="020B0503020204020204" pitchFamily="34" charset="-122"/>
                <a:ea typeface="微软雅黑" panose="020B0503020204020204" pitchFamily="34" charset="-122"/>
              </a:rPr>
              <a:t>《国家税务总局关于明确纳税信用补评和复评事项的公告》</a:t>
            </a:r>
            <a:endParaRPr lang="en-US" altLang="zh-CN" sz="2400" b="1" dirty="0">
              <a:solidFill>
                <a:srgbClr val="1F4E79"/>
              </a:solidFill>
              <a:latin typeface="微软雅黑" panose="020B0503020204020204" pitchFamily="34" charset="-122"/>
              <a:ea typeface="微软雅黑" panose="020B0503020204020204" pitchFamily="34" charset="-122"/>
            </a:endParaRPr>
          </a:p>
          <a:p>
            <a:r>
              <a:rPr lang="en-US" altLang="zh-CN" sz="2400" b="1" dirty="0">
                <a:solidFill>
                  <a:srgbClr val="1F4E79"/>
                </a:solidFill>
                <a:latin typeface="微软雅黑" panose="020B0503020204020204" pitchFamily="34" charset="-122"/>
                <a:ea typeface="微软雅黑" panose="020B0503020204020204" pitchFamily="34" charset="-122"/>
              </a:rPr>
              <a:t>            </a:t>
            </a:r>
            <a:r>
              <a:rPr lang="zh-CN" altLang="zh-CN" sz="2400" b="1" dirty="0">
                <a:solidFill>
                  <a:srgbClr val="1F4E79"/>
                </a:solidFill>
                <a:latin typeface="微软雅黑" panose="020B0503020204020204" pitchFamily="34" charset="-122"/>
                <a:ea typeface="微软雅黑" panose="020B0503020204020204" pitchFamily="34" charset="-122"/>
              </a:rPr>
              <a:t>（税总公告</a:t>
            </a:r>
            <a:r>
              <a:rPr lang="en-US" altLang="zh-CN" sz="2400" b="1" dirty="0">
                <a:solidFill>
                  <a:srgbClr val="1F4E79"/>
                </a:solidFill>
                <a:latin typeface="微软雅黑" panose="020B0503020204020204" pitchFamily="34" charset="-122"/>
                <a:ea typeface="微软雅黑" panose="020B0503020204020204" pitchFamily="34" charset="-122"/>
              </a:rPr>
              <a:t>2015</a:t>
            </a:r>
            <a:r>
              <a:rPr lang="zh-CN" altLang="zh-CN" sz="2400" b="1" dirty="0">
                <a:solidFill>
                  <a:srgbClr val="1F4E79"/>
                </a:solidFill>
                <a:latin typeface="微软雅黑" panose="020B0503020204020204" pitchFamily="34" charset="-122"/>
                <a:ea typeface="微软雅黑" panose="020B0503020204020204" pitchFamily="34" charset="-122"/>
              </a:rPr>
              <a:t>年第</a:t>
            </a:r>
            <a:r>
              <a:rPr lang="en-US" altLang="zh-CN" sz="2400" b="1" dirty="0">
                <a:solidFill>
                  <a:srgbClr val="1F4E79"/>
                </a:solidFill>
                <a:latin typeface="微软雅黑" panose="020B0503020204020204" pitchFamily="34" charset="-122"/>
                <a:ea typeface="微软雅黑" panose="020B0503020204020204" pitchFamily="34" charset="-122"/>
              </a:rPr>
              <a:t>46</a:t>
            </a:r>
            <a:r>
              <a:rPr lang="zh-CN" altLang="zh-CN" sz="2400" b="1" dirty="0">
                <a:solidFill>
                  <a:srgbClr val="1F4E79"/>
                </a:solidFill>
                <a:latin typeface="微软雅黑" panose="020B0503020204020204" pitchFamily="34" charset="-122"/>
                <a:ea typeface="微软雅黑" panose="020B0503020204020204" pitchFamily="34" charset="-122"/>
              </a:rPr>
              <a:t>号）</a:t>
            </a:r>
            <a:br>
              <a:rPr lang="en-US" altLang="zh-CN" sz="2400" b="1" dirty="0">
                <a:solidFill>
                  <a:srgbClr val="1F4E79"/>
                </a:solidFill>
                <a:latin typeface="微软雅黑" panose="020B0503020204020204" pitchFamily="34" charset="-122"/>
                <a:ea typeface="微软雅黑" panose="020B0503020204020204" pitchFamily="34" charset="-122"/>
              </a:rPr>
            </a:br>
            <a:r>
              <a:rPr lang="en-US" altLang="zh-CN" sz="2400" b="1" dirty="0">
                <a:solidFill>
                  <a:srgbClr val="1F4E79"/>
                </a:solidFill>
                <a:latin typeface="微软雅黑" panose="020B0503020204020204" pitchFamily="34" charset="-122"/>
                <a:ea typeface="微软雅黑" panose="020B0503020204020204" pitchFamily="34" charset="-122"/>
              </a:rPr>
              <a:t>   4</a:t>
            </a:r>
            <a:r>
              <a:rPr lang="zh-CN" altLang="en-US" sz="2400" b="1" dirty="0">
                <a:solidFill>
                  <a:srgbClr val="1F4E79"/>
                </a:solidFill>
                <a:latin typeface="微软雅黑" panose="020B0503020204020204" pitchFamily="34" charset="-122"/>
                <a:ea typeface="微软雅黑" panose="020B0503020204020204" pitchFamily="34" charset="-122"/>
              </a:rPr>
              <a:t>、</a:t>
            </a:r>
            <a:r>
              <a:rPr lang="zh-CN" altLang="zh-CN" sz="2400" b="1" dirty="0">
                <a:solidFill>
                  <a:srgbClr val="1F4E79"/>
                </a:solidFill>
                <a:latin typeface="微软雅黑" panose="020B0503020204020204" pitchFamily="34" charset="-122"/>
                <a:ea typeface="微软雅黑" panose="020B0503020204020204" pitchFamily="34" charset="-122"/>
              </a:rPr>
              <a:t>《国家税务总局关于明确纳税信用管理若干业务口径的公告》</a:t>
            </a:r>
            <a:endParaRPr lang="en-US" altLang="zh-CN" sz="2400" b="1" dirty="0">
              <a:solidFill>
                <a:srgbClr val="1F4E79"/>
              </a:solidFill>
              <a:latin typeface="微软雅黑" panose="020B0503020204020204" pitchFamily="34" charset="-122"/>
              <a:ea typeface="微软雅黑" panose="020B0503020204020204" pitchFamily="34" charset="-122"/>
            </a:endParaRPr>
          </a:p>
          <a:p>
            <a:r>
              <a:rPr lang="en-US" altLang="zh-CN" sz="2400" b="1" dirty="0">
                <a:solidFill>
                  <a:srgbClr val="1F4E79"/>
                </a:solidFill>
                <a:latin typeface="微软雅黑" panose="020B0503020204020204" pitchFamily="34" charset="-122"/>
                <a:ea typeface="微软雅黑" panose="020B0503020204020204" pitchFamily="34" charset="-122"/>
              </a:rPr>
              <a:t>             </a:t>
            </a:r>
            <a:r>
              <a:rPr lang="zh-CN" altLang="zh-CN" sz="2400" b="1" dirty="0">
                <a:solidFill>
                  <a:srgbClr val="1F4E79"/>
                </a:solidFill>
                <a:latin typeface="微软雅黑" panose="020B0503020204020204" pitchFamily="34" charset="-122"/>
                <a:ea typeface="微软雅黑" panose="020B0503020204020204" pitchFamily="34" charset="-122"/>
              </a:rPr>
              <a:t>（税总公告</a:t>
            </a:r>
            <a:r>
              <a:rPr lang="en-US" altLang="zh-CN" sz="2400" b="1" dirty="0">
                <a:solidFill>
                  <a:srgbClr val="1F4E79"/>
                </a:solidFill>
                <a:latin typeface="微软雅黑" panose="020B0503020204020204" pitchFamily="34" charset="-122"/>
                <a:ea typeface="微软雅黑" panose="020B0503020204020204" pitchFamily="34" charset="-122"/>
              </a:rPr>
              <a:t>2015</a:t>
            </a:r>
            <a:r>
              <a:rPr lang="zh-CN" altLang="zh-CN" sz="2400" b="1" dirty="0">
                <a:solidFill>
                  <a:srgbClr val="1F4E79"/>
                </a:solidFill>
                <a:latin typeface="微软雅黑" panose="020B0503020204020204" pitchFamily="34" charset="-122"/>
                <a:ea typeface="微软雅黑" panose="020B0503020204020204" pitchFamily="34" charset="-122"/>
              </a:rPr>
              <a:t>年第</a:t>
            </a:r>
            <a:r>
              <a:rPr lang="en-US" altLang="zh-CN" sz="2400" b="1" dirty="0">
                <a:solidFill>
                  <a:srgbClr val="1F4E79"/>
                </a:solidFill>
                <a:latin typeface="微软雅黑" panose="020B0503020204020204" pitchFamily="34" charset="-122"/>
                <a:ea typeface="微软雅黑" panose="020B0503020204020204" pitchFamily="34" charset="-122"/>
              </a:rPr>
              <a:t>85</a:t>
            </a:r>
            <a:r>
              <a:rPr lang="zh-CN" altLang="zh-CN" sz="2400" b="1" dirty="0">
                <a:solidFill>
                  <a:srgbClr val="1F4E79"/>
                </a:solidFill>
                <a:latin typeface="微软雅黑" panose="020B0503020204020204" pitchFamily="34" charset="-122"/>
                <a:ea typeface="微软雅黑" panose="020B0503020204020204" pitchFamily="34" charset="-122"/>
              </a:rPr>
              <a:t>号）</a:t>
            </a:r>
            <a:br>
              <a:rPr lang="en-US" altLang="zh-CN" sz="2400" b="1" dirty="0">
                <a:solidFill>
                  <a:srgbClr val="1F4E79"/>
                </a:solidFill>
                <a:latin typeface="微软雅黑" panose="020B0503020204020204" pitchFamily="34" charset="-122"/>
                <a:ea typeface="微软雅黑" panose="020B0503020204020204" pitchFamily="34" charset="-122"/>
              </a:rPr>
            </a:br>
            <a:r>
              <a:rPr lang="en-US" altLang="zh-CN" sz="2400" b="1" dirty="0">
                <a:solidFill>
                  <a:srgbClr val="1F4E79"/>
                </a:solidFill>
                <a:latin typeface="微软雅黑" panose="020B0503020204020204" pitchFamily="34" charset="-122"/>
                <a:ea typeface="微软雅黑" panose="020B0503020204020204" pitchFamily="34" charset="-122"/>
              </a:rPr>
              <a:t>   5</a:t>
            </a:r>
            <a:r>
              <a:rPr lang="zh-CN" altLang="en-US" sz="2400" b="1" dirty="0">
                <a:solidFill>
                  <a:srgbClr val="1F4E79"/>
                </a:solidFill>
                <a:latin typeface="微软雅黑" panose="020B0503020204020204" pitchFamily="34" charset="-122"/>
                <a:ea typeface="微软雅黑" panose="020B0503020204020204" pitchFamily="34" charset="-122"/>
              </a:rPr>
              <a:t>、</a:t>
            </a:r>
            <a:r>
              <a:rPr lang="zh-CN" altLang="zh-CN" sz="2400" b="1" dirty="0">
                <a:solidFill>
                  <a:srgbClr val="1F4E79"/>
                </a:solidFill>
                <a:latin typeface="微软雅黑" panose="020B0503020204020204" pitchFamily="34" charset="-122"/>
                <a:ea typeface="微软雅黑" panose="020B0503020204020204" pitchFamily="34" charset="-122"/>
              </a:rPr>
              <a:t>《国家税务总局关于完善纳税信用管理有关事项的公告》</a:t>
            </a:r>
            <a:endParaRPr lang="en-US" altLang="zh-CN" sz="2400" b="1" dirty="0">
              <a:solidFill>
                <a:srgbClr val="1F4E79"/>
              </a:solidFill>
              <a:latin typeface="微软雅黑" panose="020B0503020204020204" pitchFamily="34" charset="-122"/>
              <a:ea typeface="微软雅黑" panose="020B0503020204020204" pitchFamily="34" charset="-122"/>
            </a:endParaRPr>
          </a:p>
          <a:p>
            <a:r>
              <a:rPr lang="en-US" altLang="zh-CN" sz="2400" b="1" dirty="0">
                <a:solidFill>
                  <a:srgbClr val="1F4E79"/>
                </a:solidFill>
                <a:latin typeface="微软雅黑" panose="020B0503020204020204" pitchFamily="34" charset="-122"/>
                <a:ea typeface="微软雅黑" panose="020B0503020204020204" pitchFamily="34" charset="-122"/>
              </a:rPr>
              <a:t>            </a:t>
            </a:r>
            <a:r>
              <a:rPr lang="zh-CN" altLang="zh-CN" sz="2400" b="1" dirty="0">
                <a:solidFill>
                  <a:srgbClr val="1F4E79"/>
                </a:solidFill>
                <a:latin typeface="微软雅黑" panose="020B0503020204020204" pitchFamily="34" charset="-122"/>
                <a:ea typeface="微软雅黑" panose="020B0503020204020204" pitchFamily="34" charset="-122"/>
              </a:rPr>
              <a:t>（税总公告</a:t>
            </a:r>
            <a:r>
              <a:rPr lang="en-US" altLang="zh-CN" sz="2400" b="1" dirty="0">
                <a:solidFill>
                  <a:srgbClr val="1F4E79"/>
                </a:solidFill>
                <a:latin typeface="微软雅黑" panose="020B0503020204020204" pitchFamily="34" charset="-122"/>
                <a:ea typeface="微软雅黑" panose="020B0503020204020204" pitchFamily="34" charset="-122"/>
              </a:rPr>
              <a:t>2016</a:t>
            </a:r>
            <a:r>
              <a:rPr lang="zh-CN" altLang="zh-CN" sz="2400" b="1" dirty="0">
                <a:solidFill>
                  <a:srgbClr val="1F4E79"/>
                </a:solidFill>
                <a:latin typeface="微软雅黑" panose="020B0503020204020204" pitchFamily="34" charset="-122"/>
                <a:ea typeface="微软雅黑" panose="020B0503020204020204" pitchFamily="34" charset="-122"/>
              </a:rPr>
              <a:t>年第</a:t>
            </a:r>
            <a:r>
              <a:rPr lang="en-US" altLang="zh-CN" sz="2400" b="1" dirty="0">
                <a:solidFill>
                  <a:srgbClr val="1F4E79"/>
                </a:solidFill>
                <a:latin typeface="微软雅黑" panose="020B0503020204020204" pitchFamily="34" charset="-122"/>
                <a:ea typeface="微软雅黑" panose="020B0503020204020204" pitchFamily="34" charset="-122"/>
              </a:rPr>
              <a:t>9</a:t>
            </a:r>
            <a:r>
              <a:rPr lang="zh-CN" altLang="zh-CN" sz="2400" b="1" dirty="0">
                <a:solidFill>
                  <a:srgbClr val="1F4E79"/>
                </a:solidFill>
                <a:latin typeface="微软雅黑" panose="020B0503020204020204" pitchFamily="34" charset="-122"/>
                <a:ea typeface="微软雅黑" panose="020B0503020204020204" pitchFamily="34" charset="-122"/>
              </a:rPr>
              <a:t>号）</a:t>
            </a:r>
            <a:br>
              <a:rPr lang="en-US" altLang="zh-CN" sz="2400" b="1" dirty="0">
                <a:solidFill>
                  <a:srgbClr val="1F4E79"/>
                </a:solidFill>
                <a:latin typeface="微软雅黑" panose="020B0503020204020204" pitchFamily="34" charset="-122"/>
                <a:ea typeface="微软雅黑" panose="020B0503020204020204" pitchFamily="34" charset="-122"/>
              </a:rPr>
            </a:br>
            <a:r>
              <a:rPr lang="en-US" altLang="zh-CN" sz="2400" b="1" dirty="0">
                <a:solidFill>
                  <a:srgbClr val="1F4E79"/>
                </a:solidFill>
                <a:latin typeface="微软雅黑" panose="020B0503020204020204" pitchFamily="34" charset="-122"/>
                <a:ea typeface="微软雅黑" panose="020B0503020204020204" pitchFamily="34" charset="-122"/>
              </a:rPr>
              <a:t>   6</a:t>
            </a:r>
            <a:r>
              <a:rPr lang="zh-CN" altLang="en-US" sz="2400" b="1" dirty="0">
                <a:solidFill>
                  <a:srgbClr val="1F4E79"/>
                </a:solidFill>
                <a:latin typeface="微软雅黑" panose="020B0503020204020204" pitchFamily="34" charset="-122"/>
                <a:ea typeface="微软雅黑" panose="020B0503020204020204" pitchFamily="34" charset="-122"/>
              </a:rPr>
              <a:t>、</a:t>
            </a:r>
            <a:r>
              <a:rPr lang="zh-CN" altLang="zh-CN" sz="2400" b="1" dirty="0">
                <a:solidFill>
                  <a:srgbClr val="1F4E79"/>
                </a:solidFill>
                <a:latin typeface="微软雅黑" panose="020B0503020204020204" pitchFamily="34" charset="-122"/>
                <a:ea typeface="微软雅黑" panose="020B0503020204020204" pitchFamily="34" charset="-122"/>
              </a:rPr>
              <a:t>《国家税务总局关于纳税信用评价有关事项的公告》</a:t>
            </a:r>
            <a:endParaRPr lang="en-US" altLang="zh-CN" sz="2400" b="1" dirty="0">
              <a:solidFill>
                <a:srgbClr val="1F4E79"/>
              </a:solidFill>
              <a:latin typeface="微软雅黑" panose="020B0503020204020204" pitchFamily="34" charset="-122"/>
              <a:ea typeface="微软雅黑" panose="020B0503020204020204" pitchFamily="34" charset="-122"/>
            </a:endParaRPr>
          </a:p>
          <a:p>
            <a:r>
              <a:rPr lang="en-US" altLang="zh-CN" sz="2400" b="1" dirty="0">
                <a:solidFill>
                  <a:srgbClr val="1F4E79"/>
                </a:solidFill>
                <a:latin typeface="微软雅黑" panose="020B0503020204020204" pitchFamily="34" charset="-122"/>
                <a:ea typeface="微软雅黑" panose="020B0503020204020204" pitchFamily="34" charset="-122"/>
              </a:rPr>
              <a:t>            </a:t>
            </a:r>
            <a:r>
              <a:rPr lang="zh-CN" altLang="zh-CN" sz="2400" b="1" dirty="0">
                <a:solidFill>
                  <a:srgbClr val="1F4E79"/>
                </a:solidFill>
                <a:latin typeface="微软雅黑" panose="020B0503020204020204" pitchFamily="34" charset="-122"/>
                <a:ea typeface="微软雅黑" panose="020B0503020204020204" pitchFamily="34" charset="-122"/>
              </a:rPr>
              <a:t>（税总公告</a:t>
            </a:r>
            <a:r>
              <a:rPr lang="en-US" altLang="zh-CN" sz="2400" b="1" dirty="0">
                <a:solidFill>
                  <a:srgbClr val="1F4E79"/>
                </a:solidFill>
                <a:latin typeface="微软雅黑" panose="020B0503020204020204" pitchFamily="34" charset="-122"/>
                <a:ea typeface="微软雅黑" panose="020B0503020204020204" pitchFamily="34" charset="-122"/>
              </a:rPr>
              <a:t>2018</a:t>
            </a:r>
            <a:r>
              <a:rPr lang="zh-CN" altLang="zh-CN" sz="2400" b="1" dirty="0">
                <a:solidFill>
                  <a:srgbClr val="1F4E79"/>
                </a:solidFill>
                <a:latin typeface="微软雅黑" panose="020B0503020204020204" pitchFamily="34" charset="-122"/>
                <a:ea typeface="微软雅黑" panose="020B0503020204020204" pitchFamily="34" charset="-122"/>
              </a:rPr>
              <a:t>年第</a:t>
            </a:r>
            <a:r>
              <a:rPr lang="en-US" altLang="zh-CN" sz="2400" b="1" dirty="0">
                <a:solidFill>
                  <a:srgbClr val="1F4E79"/>
                </a:solidFill>
                <a:latin typeface="微软雅黑" panose="020B0503020204020204" pitchFamily="34" charset="-122"/>
                <a:ea typeface="微软雅黑" panose="020B0503020204020204" pitchFamily="34" charset="-122"/>
              </a:rPr>
              <a:t>8</a:t>
            </a:r>
            <a:r>
              <a:rPr lang="zh-CN" altLang="zh-CN" sz="2400" b="1" dirty="0">
                <a:solidFill>
                  <a:srgbClr val="1F4E79"/>
                </a:solidFill>
                <a:latin typeface="微软雅黑" panose="020B0503020204020204" pitchFamily="34" charset="-122"/>
                <a:ea typeface="微软雅黑" panose="020B0503020204020204" pitchFamily="34" charset="-122"/>
              </a:rPr>
              <a:t>号）</a:t>
            </a:r>
            <a:br>
              <a:rPr lang="en-US" altLang="zh-CN" sz="2400" b="1" dirty="0">
                <a:solidFill>
                  <a:srgbClr val="1F4E79"/>
                </a:solidFill>
                <a:latin typeface="微软雅黑" panose="020B0503020204020204" pitchFamily="34" charset="-122"/>
                <a:ea typeface="微软雅黑" panose="020B0503020204020204" pitchFamily="34" charset="-122"/>
              </a:rPr>
            </a:br>
            <a:r>
              <a:rPr lang="en-US" altLang="zh-CN" sz="2400" b="1" dirty="0">
                <a:solidFill>
                  <a:srgbClr val="1F4E79"/>
                </a:solidFill>
                <a:latin typeface="微软雅黑" panose="020B0503020204020204" pitchFamily="34" charset="-122"/>
                <a:ea typeface="微软雅黑" panose="020B0503020204020204" pitchFamily="34" charset="-122"/>
              </a:rPr>
              <a:t>   7</a:t>
            </a:r>
            <a:r>
              <a:rPr lang="zh-CN" altLang="en-US" sz="2400" b="1" dirty="0">
                <a:solidFill>
                  <a:srgbClr val="1F4E79"/>
                </a:solidFill>
                <a:latin typeface="微软雅黑" panose="020B0503020204020204" pitchFamily="34" charset="-122"/>
                <a:ea typeface="微软雅黑" panose="020B0503020204020204" pitchFamily="34" charset="-122"/>
              </a:rPr>
              <a:t>、</a:t>
            </a:r>
            <a:r>
              <a:rPr lang="zh-CN" altLang="zh-CN" sz="2400" b="1" dirty="0">
                <a:solidFill>
                  <a:srgbClr val="1F4E79"/>
                </a:solidFill>
                <a:latin typeface="微软雅黑" panose="020B0503020204020204" pitchFamily="34" charset="-122"/>
                <a:ea typeface="微软雅黑" panose="020B0503020204020204" pitchFamily="34" charset="-122"/>
              </a:rPr>
              <a:t>《国家税务总局关于纳税信用修复有关事项的公告》</a:t>
            </a:r>
            <a:endParaRPr lang="en-US" altLang="zh-CN" sz="2400" b="1" dirty="0">
              <a:solidFill>
                <a:srgbClr val="1F4E79"/>
              </a:solidFill>
              <a:latin typeface="微软雅黑" panose="020B0503020204020204" pitchFamily="34" charset="-122"/>
              <a:ea typeface="微软雅黑" panose="020B0503020204020204" pitchFamily="34" charset="-122"/>
            </a:endParaRPr>
          </a:p>
          <a:p>
            <a:r>
              <a:rPr lang="en-US" altLang="zh-CN" sz="2400" b="1" dirty="0">
                <a:solidFill>
                  <a:srgbClr val="1F4E79"/>
                </a:solidFill>
                <a:latin typeface="微软雅黑" panose="020B0503020204020204" pitchFamily="34" charset="-122"/>
                <a:ea typeface="微软雅黑" panose="020B0503020204020204" pitchFamily="34" charset="-122"/>
              </a:rPr>
              <a:t>            </a:t>
            </a:r>
            <a:r>
              <a:rPr lang="zh-CN" altLang="zh-CN" sz="2400" b="1" dirty="0">
                <a:solidFill>
                  <a:srgbClr val="1F4E79"/>
                </a:solidFill>
                <a:latin typeface="微软雅黑" panose="020B0503020204020204" pitchFamily="34" charset="-122"/>
                <a:ea typeface="微软雅黑" panose="020B0503020204020204" pitchFamily="34" charset="-122"/>
              </a:rPr>
              <a:t>（国家税务总局公告</a:t>
            </a:r>
            <a:r>
              <a:rPr lang="en-US" altLang="zh-CN" sz="2400" b="1" dirty="0">
                <a:solidFill>
                  <a:srgbClr val="1F4E79"/>
                </a:solidFill>
                <a:latin typeface="微软雅黑" panose="020B0503020204020204" pitchFamily="34" charset="-122"/>
                <a:ea typeface="微软雅黑" panose="020B0503020204020204" pitchFamily="34" charset="-122"/>
              </a:rPr>
              <a:t>2019</a:t>
            </a:r>
            <a:r>
              <a:rPr lang="zh-CN" altLang="zh-CN" sz="2400" b="1" dirty="0">
                <a:solidFill>
                  <a:srgbClr val="1F4E79"/>
                </a:solidFill>
                <a:latin typeface="微软雅黑" panose="020B0503020204020204" pitchFamily="34" charset="-122"/>
                <a:ea typeface="微软雅黑" panose="020B0503020204020204" pitchFamily="34" charset="-122"/>
              </a:rPr>
              <a:t>年第</a:t>
            </a:r>
            <a:r>
              <a:rPr lang="en-US" altLang="zh-CN" sz="2400" b="1" dirty="0">
                <a:solidFill>
                  <a:srgbClr val="1F4E79"/>
                </a:solidFill>
                <a:latin typeface="微软雅黑" panose="020B0503020204020204" pitchFamily="34" charset="-122"/>
                <a:ea typeface="微软雅黑" panose="020B0503020204020204" pitchFamily="34" charset="-122"/>
              </a:rPr>
              <a:t>37</a:t>
            </a:r>
            <a:r>
              <a:rPr lang="zh-CN" altLang="zh-CN" sz="2400" b="1" dirty="0">
                <a:solidFill>
                  <a:srgbClr val="1F4E79"/>
                </a:solidFill>
                <a:latin typeface="微软雅黑" panose="020B0503020204020204" pitchFamily="34" charset="-122"/>
                <a:ea typeface="微软雅黑" panose="020B0503020204020204" pitchFamily="34" charset="-122"/>
              </a:rPr>
              <a:t>号）</a:t>
            </a:r>
            <a:br>
              <a:rPr lang="en-US" altLang="zh-CN" sz="2400" b="1" dirty="0">
                <a:solidFill>
                  <a:srgbClr val="1F4E79"/>
                </a:solidFill>
                <a:latin typeface="微软雅黑" panose="020B0503020204020204" pitchFamily="34" charset="-122"/>
                <a:ea typeface="微软雅黑" panose="020B0503020204020204" pitchFamily="34" charset="-122"/>
              </a:rPr>
            </a:br>
            <a:r>
              <a:rPr lang="en-US" altLang="zh-CN" sz="2400" b="1" dirty="0">
                <a:solidFill>
                  <a:srgbClr val="1F4E79"/>
                </a:solidFill>
                <a:latin typeface="微软雅黑" panose="020B0503020204020204" pitchFamily="34" charset="-122"/>
                <a:ea typeface="微软雅黑" panose="020B0503020204020204" pitchFamily="34" charset="-122"/>
              </a:rPr>
              <a:t>   8</a:t>
            </a:r>
            <a:r>
              <a:rPr lang="zh-CN" altLang="en-US" sz="2400" b="1" dirty="0">
                <a:solidFill>
                  <a:srgbClr val="1F4E79"/>
                </a:solidFill>
                <a:latin typeface="微软雅黑" panose="020B0503020204020204" pitchFamily="34" charset="-122"/>
                <a:ea typeface="微软雅黑" panose="020B0503020204020204" pitchFamily="34" charset="-122"/>
              </a:rPr>
              <a:t>、</a:t>
            </a:r>
            <a:r>
              <a:rPr lang="zh-CN" altLang="zh-CN" sz="2400" b="1" dirty="0">
                <a:solidFill>
                  <a:srgbClr val="1F4E79"/>
                </a:solidFill>
                <a:latin typeface="微软雅黑" panose="020B0503020204020204" pitchFamily="34" charset="-122"/>
                <a:ea typeface="微软雅黑" panose="020B0503020204020204" pitchFamily="34" charset="-122"/>
              </a:rPr>
              <a:t>《国家税务总局关于纳税信用管理有关事项的公告》</a:t>
            </a:r>
            <a:endParaRPr lang="en-US" altLang="zh-CN" sz="2400" b="1" dirty="0">
              <a:solidFill>
                <a:srgbClr val="1F4E79"/>
              </a:solidFill>
              <a:latin typeface="微软雅黑" panose="020B0503020204020204" pitchFamily="34" charset="-122"/>
              <a:ea typeface="微软雅黑" panose="020B0503020204020204" pitchFamily="34" charset="-122"/>
            </a:endParaRPr>
          </a:p>
          <a:p>
            <a:r>
              <a:rPr lang="en-US" altLang="zh-CN" sz="2400" b="1" dirty="0">
                <a:solidFill>
                  <a:srgbClr val="1F4E79"/>
                </a:solidFill>
                <a:latin typeface="微软雅黑" panose="020B0503020204020204" pitchFamily="34" charset="-122"/>
                <a:ea typeface="微软雅黑" panose="020B0503020204020204" pitchFamily="34" charset="-122"/>
              </a:rPr>
              <a:t>            </a:t>
            </a:r>
            <a:r>
              <a:rPr lang="zh-CN" altLang="zh-CN" sz="2400" b="1" dirty="0">
                <a:solidFill>
                  <a:srgbClr val="1F4E79"/>
                </a:solidFill>
                <a:latin typeface="微软雅黑" panose="020B0503020204020204" pitchFamily="34" charset="-122"/>
                <a:ea typeface="微软雅黑" panose="020B0503020204020204" pitchFamily="34" charset="-122"/>
              </a:rPr>
              <a:t>（国家税务总局公告</a:t>
            </a:r>
            <a:r>
              <a:rPr lang="en-US" altLang="zh-CN" sz="2400" b="1" dirty="0">
                <a:solidFill>
                  <a:srgbClr val="1F4E79"/>
                </a:solidFill>
                <a:latin typeface="微软雅黑" panose="020B0503020204020204" pitchFamily="34" charset="-122"/>
                <a:ea typeface="微软雅黑" panose="020B0503020204020204" pitchFamily="34" charset="-122"/>
              </a:rPr>
              <a:t>2020</a:t>
            </a:r>
            <a:r>
              <a:rPr lang="zh-CN" altLang="zh-CN" sz="2400" b="1" dirty="0">
                <a:solidFill>
                  <a:srgbClr val="1F4E79"/>
                </a:solidFill>
                <a:latin typeface="微软雅黑" panose="020B0503020204020204" pitchFamily="34" charset="-122"/>
                <a:ea typeface="微软雅黑" panose="020B0503020204020204" pitchFamily="34" charset="-122"/>
              </a:rPr>
              <a:t>年第</a:t>
            </a:r>
            <a:r>
              <a:rPr lang="en-US" altLang="zh-CN" sz="2400" b="1" dirty="0">
                <a:solidFill>
                  <a:srgbClr val="1F4E79"/>
                </a:solidFill>
                <a:latin typeface="微软雅黑" panose="020B0503020204020204" pitchFamily="34" charset="-122"/>
                <a:ea typeface="微软雅黑" panose="020B0503020204020204" pitchFamily="34" charset="-122"/>
              </a:rPr>
              <a:t>15</a:t>
            </a:r>
            <a:r>
              <a:rPr lang="zh-CN" altLang="zh-CN" sz="2400" b="1" dirty="0">
                <a:solidFill>
                  <a:srgbClr val="1F4E79"/>
                </a:solidFill>
                <a:latin typeface="微软雅黑" panose="020B0503020204020204" pitchFamily="34" charset="-122"/>
                <a:ea typeface="微软雅黑" panose="020B0503020204020204" pitchFamily="34" charset="-122"/>
              </a:rPr>
              <a:t>号）</a:t>
            </a:r>
          </a:p>
          <a:p>
            <a:endParaRPr lang="zh-CN" altLang="en-US" sz="2400" b="1" dirty="0">
              <a:solidFill>
                <a:srgbClr val="5B9BD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85898" y="2784414"/>
            <a:ext cx="6032311" cy="1446550"/>
          </a:xfrm>
          <a:prstGeom prst="rect">
            <a:avLst/>
          </a:prstGeom>
          <a:noFill/>
        </p:spPr>
        <p:txBody>
          <a:bodyPr wrap="square" rtlCol="0">
            <a:spAutoFit/>
          </a:bodyPr>
          <a:lstStyle/>
          <a:p>
            <a:r>
              <a:rPr lang="zh-CN" altLang="en-US" sz="8800" dirty="0">
                <a:solidFill>
                  <a:srgbClr val="1F4E79"/>
                </a:solidFill>
                <a:latin typeface="微软雅黑" panose="020B0503020204020204" pitchFamily="34" charset="-122"/>
                <a:ea typeface="微软雅黑" panose="020B0503020204020204" pitchFamily="34" charset="-122"/>
              </a:rPr>
              <a:t>谢 谢</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1365250"/>
            <a:ext cx="10822305" cy="669414"/>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Q2</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：纳税信用评价的方式</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574675" y="2581275"/>
            <a:ext cx="10822305" cy="2399665"/>
          </a:xfrm>
          <a:prstGeom prst="rect">
            <a:avLst/>
          </a:prstGeom>
        </p:spPr>
        <p:txBody>
          <a:bodyPr wrap="square">
            <a:spAutoFit/>
            <a:scene3d>
              <a:camera prst="orthographicFront"/>
              <a:lightRig rig="threePt" dir="t"/>
            </a:scene3d>
          </a:bodyPr>
          <a:lstStyle/>
          <a:p>
            <a:pPr algn="l" fontAlgn="auto">
              <a:lnSpc>
                <a:spcPts val="4500"/>
              </a:lnSpc>
            </a:pPr>
            <a:r>
              <a:rPr 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纳税信用评价采取评价指标扣分或直接判级的方式，现有</a:t>
            </a: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95</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个评价指标对纳税人涉税行为进行评价，指标类型包括涉税申报信息、税（费）款缴纳信息、发票与税控器具信息、登记与账簿信息等，几乎囊括所有的涉税事项，若纳税人违反了某项评价指标，按照扣分标准进行扣分或直接判级。</a:t>
            </a:r>
            <a:endPar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949325"/>
            <a:ext cx="10822305" cy="669414"/>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Q3</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：纳税信用的级别</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574675" y="1787931"/>
            <a:ext cx="10822305" cy="1246495"/>
          </a:xfrm>
          <a:prstGeom prst="rect">
            <a:avLst/>
          </a:prstGeom>
        </p:spPr>
        <p:txBody>
          <a:bodyPr wrap="square">
            <a:spAutoFit/>
            <a:scene3d>
              <a:camera prst="orthographicFront"/>
              <a:lightRig rig="threePt" dir="t"/>
            </a:scene3d>
          </a:bodyPr>
          <a:lstStyle/>
          <a:p>
            <a:pPr algn="l" fontAlgn="auto">
              <a:lnSpc>
                <a:spcPts val="4500"/>
              </a:lnSpc>
            </a:pP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纳税信用的高低由纳税信用级别体现，纳税信用级别分为</a:t>
            </a: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5</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级。</a:t>
            </a:r>
          </a:p>
          <a:p>
            <a:pPr algn="l" fontAlgn="auto">
              <a:lnSpc>
                <a:spcPts val="4500"/>
              </a:lnSpc>
            </a:pPr>
            <a:endPar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aphicFrame>
        <p:nvGraphicFramePr>
          <p:cNvPr id="6" name="表格 5"/>
          <p:cNvGraphicFramePr/>
          <p:nvPr>
            <p:extLst>
              <p:ext uri="{D42A27DB-BD31-4B8C-83A1-F6EECF244321}">
                <p14:modId xmlns:p14="http://schemas.microsoft.com/office/powerpoint/2010/main" val="3395149560"/>
              </p:ext>
            </p:extLst>
          </p:nvPr>
        </p:nvGraphicFramePr>
        <p:xfrm>
          <a:off x="715010" y="2874010"/>
          <a:ext cx="8533130" cy="325755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542925">
                <a:tc>
                  <a:txBody>
                    <a:bodyPr/>
                    <a:lstStyle/>
                    <a:p>
                      <a:pPr algn="ctr">
                        <a:buNone/>
                      </a:pPr>
                      <a:r>
                        <a:rPr lang="zh-CN" altLang="en-US" sz="2800" dirty="0">
                          <a:latin typeface="微软雅黑" panose="020B0503020204020204" pitchFamily="34" charset="-122"/>
                          <a:ea typeface="微软雅黑" panose="020B0503020204020204" pitchFamily="34" charset="-122"/>
                        </a:rPr>
                        <a:t>级别</a:t>
                      </a:r>
                      <a:endParaRPr lang="en-US" altLang="zh-CN" sz="2800" dirty="0">
                        <a:latin typeface="微软雅黑" panose="020B0503020204020204" pitchFamily="34" charset="-122"/>
                        <a:ea typeface="微软雅黑" panose="020B0503020204020204" pitchFamily="34" charset="-122"/>
                      </a:endParaRPr>
                    </a:p>
                  </a:txBody>
                  <a:tcPr/>
                </a:tc>
                <a:tc>
                  <a:txBody>
                    <a:bodyPr/>
                    <a:lstStyle/>
                    <a:p>
                      <a:pPr algn="ctr">
                        <a:buNone/>
                      </a:pPr>
                      <a:r>
                        <a:rPr lang="zh-CN" altLang="en-US" sz="2800">
                          <a:latin typeface="微软雅黑" panose="020B0503020204020204" pitchFamily="34" charset="-122"/>
                          <a:ea typeface="微软雅黑" panose="020B0503020204020204" pitchFamily="34" charset="-122"/>
                        </a:rPr>
                        <a:t>年度评价指标得分</a:t>
                      </a:r>
                    </a:p>
                  </a:txBody>
                  <a:tcPr/>
                </a:tc>
                <a:extLst>
                  <a:ext uri="{0D108BD9-81ED-4DB2-BD59-A6C34878D82A}">
                    <a16:rowId xmlns:a16="http://schemas.microsoft.com/office/drawing/2014/main" val="10000"/>
                  </a:ext>
                </a:extLst>
              </a:tr>
              <a:tr h="542925">
                <a:tc>
                  <a:txBody>
                    <a:bodyPr/>
                    <a:lstStyle/>
                    <a:p>
                      <a:pPr algn="ctr">
                        <a:buNone/>
                      </a:pPr>
                      <a:r>
                        <a:rPr lang="en-US" altLang="zh-CN" sz="2400" b="1" dirty="0">
                          <a:solidFill>
                            <a:srgbClr val="1F4E79"/>
                          </a:solidFill>
                          <a:latin typeface="微软雅黑" panose="020B0503020204020204" pitchFamily="34" charset="-122"/>
                          <a:ea typeface="微软雅黑" panose="020B0503020204020204" pitchFamily="34" charset="-122"/>
                        </a:rPr>
                        <a:t>A</a:t>
                      </a:r>
                    </a:p>
                  </a:txBody>
                  <a:tcPr/>
                </a:tc>
                <a:tc>
                  <a:txBody>
                    <a:bodyPr/>
                    <a:lstStyle/>
                    <a:p>
                      <a:pPr algn="ctr">
                        <a:buNone/>
                      </a:pPr>
                      <a:r>
                        <a:rPr lang="en-US" altLang="zh-CN" sz="2400" b="1" dirty="0">
                          <a:solidFill>
                            <a:srgbClr val="1F4E79"/>
                          </a:solidFill>
                          <a:latin typeface="微软雅黑" panose="020B0503020204020204" pitchFamily="34" charset="-122"/>
                          <a:ea typeface="微软雅黑" panose="020B0503020204020204" pitchFamily="34" charset="-122"/>
                        </a:rPr>
                        <a:t>90</a:t>
                      </a:r>
                      <a:r>
                        <a:rPr lang="zh-CN" altLang="en-US" sz="2400" b="1" dirty="0">
                          <a:solidFill>
                            <a:srgbClr val="1F4E79"/>
                          </a:solidFill>
                          <a:latin typeface="微软雅黑" panose="020B0503020204020204" pitchFamily="34" charset="-122"/>
                          <a:ea typeface="微软雅黑" panose="020B0503020204020204" pitchFamily="34" charset="-122"/>
                        </a:rPr>
                        <a:t>分（含）以上</a:t>
                      </a:r>
                      <a:endParaRPr lang="en-US" altLang="zh-CN" sz="2400" b="1" dirty="0">
                        <a:solidFill>
                          <a:srgbClr val="1F4E79"/>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r h="542925">
                <a:tc>
                  <a:txBody>
                    <a:bodyPr/>
                    <a:lstStyle/>
                    <a:p>
                      <a:pPr algn="ctr">
                        <a:buNone/>
                      </a:pPr>
                      <a:r>
                        <a:rPr lang="en-US" altLang="zh-CN" sz="2400" b="1" dirty="0">
                          <a:solidFill>
                            <a:srgbClr val="1F4E79"/>
                          </a:solidFill>
                          <a:latin typeface="微软雅黑" panose="020B0503020204020204" pitchFamily="34" charset="-122"/>
                          <a:ea typeface="微软雅黑" panose="020B0503020204020204" pitchFamily="34" charset="-122"/>
                        </a:rPr>
                        <a:t>B</a:t>
                      </a:r>
                    </a:p>
                  </a:txBody>
                  <a:tcPr/>
                </a:tc>
                <a:tc>
                  <a:txBody>
                    <a:bodyPr/>
                    <a:lstStyle/>
                    <a:p>
                      <a:pPr algn="ctr">
                        <a:buNone/>
                      </a:pPr>
                      <a:r>
                        <a:rPr lang="en-US" altLang="zh-CN" sz="2400" b="1" dirty="0">
                          <a:solidFill>
                            <a:srgbClr val="1F4E79"/>
                          </a:solidFill>
                          <a:latin typeface="微软雅黑" panose="020B0503020204020204" pitchFamily="34" charset="-122"/>
                          <a:ea typeface="微软雅黑" panose="020B0503020204020204" pitchFamily="34" charset="-122"/>
                        </a:rPr>
                        <a:t>70</a:t>
                      </a:r>
                      <a:r>
                        <a:rPr lang="zh-CN" altLang="en-US" sz="2400" b="1" dirty="0">
                          <a:solidFill>
                            <a:srgbClr val="1F4E79"/>
                          </a:solidFill>
                          <a:latin typeface="微软雅黑" panose="020B0503020204020204" pitchFamily="34" charset="-122"/>
                          <a:ea typeface="微软雅黑" panose="020B0503020204020204" pitchFamily="34" charset="-122"/>
                        </a:rPr>
                        <a:t>分（含）以上不满</a:t>
                      </a:r>
                      <a:r>
                        <a:rPr lang="en-US" altLang="zh-CN" sz="2400" b="1" dirty="0">
                          <a:solidFill>
                            <a:srgbClr val="1F4E79"/>
                          </a:solidFill>
                          <a:latin typeface="微软雅黑" panose="020B0503020204020204" pitchFamily="34" charset="-122"/>
                          <a:ea typeface="微软雅黑" panose="020B0503020204020204" pitchFamily="34" charset="-122"/>
                        </a:rPr>
                        <a:t>90</a:t>
                      </a:r>
                      <a:r>
                        <a:rPr lang="zh-CN" altLang="en-US" sz="2400" b="1" dirty="0">
                          <a:solidFill>
                            <a:srgbClr val="1F4E79"/>
                          </a:solidFill>
                          <a:latin typeface="微软雅黑" panose="020B0503020204020204" pitchFamily="34" charset="-122"/>
                          <a:ea typeface="微软雅黑" panose="020B0503020204020204" pitchFamily="34" charset="-122"/>
                        </a:rPr>
                        <a:t>分</a:t>
                      </a:r>
                      <a:endParaRPr lang="en-US" altLang="zh-CN" sz="2400" b="1" dirty="0">
                        <a:solidFill>
                          <a:srgbClr val="1F4E79"/>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2"/>
                  </a:ext>
                </a:extLst>
              </a:tr>
              <a:tr h="542925">
                <a:tc>
                  <a:txBody>
                    <a:bodyPr/>
                    <a:lstStyle/>
                    <a:p>
                      <a:pPr algn="ctr">
                        <a:buNone/>
                      </a:pPr>
                      <a:r>
                        <a:rPr lang="en-US" altLang="zh-CN" sz="2400" b="1" dirty="0">
                          <a:solidFill>
                            <a:srgbClr val="1F4E79"/>
                          </a:solidFill>
                          <a:latin typeface="微软雅黑" panose="020B0503020204020204" pitchFamily="34" charset="-122"/>
                          <a:ea typeface="微软雅黑" panose="020B0503020204020204" pitchFamily="34" charset="-122"/>
                        </a:rPr>
                        <a:t>M</a:t>
                      </a:r>
                    </a:p>
                  </a:txBody>
                  <a:tcPr/>
                </a:tc>
                <a:tc>
                  <a:txBody>
                    <a:bodyPr/>
                    <a:lstStyle/>
                    <a:p>
                      <a:pPr algn="ctr">
                        <a:buNone/>
                      </a:pPr>
                      <a:r>
                        <a:rPr lang="en-US" altLang="zh-CN" sz="2400" b="1" dirty="0">
                          <a:solidFill>
                            <a:srgbClr val="1F4E79"/>
                          </a:solidFill>
                          <a:latin typeface="微软雅黑" panose="020B0503020204020204" pitchFamily="34" charset="-122"/>
                          <a:ea typeface="微软雅黑" panose="020B0503020204020204" pitchFamily="34" charset="-122"/>
                        </a:rPr>
                        <a:t>——</a:t>
                      </a:r>
                    </a:p>
                  </a:txBody>
                  <a:tcPr/>
                </a:tc>
                <a:extLst>
                  <a:ext uri="{0D108BD9-81ED-4DB2-BD59-A6C34878D82A}">
                    <a16:rowId xmlns:a16="http://schemas.microsoft.com/office/drawing/2014/main" val="10003"/>
                  </a:ext>
                </a:extLst>
              </a:tr>
              <a:tr h="542925">
                <a:tc>
                  <a:txBody>
                    <a:bodyPr/>
                    <a:lstStyle/>
                    <a:p>
                      <a:pPr algn="ctr">
                        <a:buNone/>
                      </a:pPr>
                      <a:r>
                        <a:rPr lang="en-US" altLang="zh-CN" sz="2400" b="1" dirty="0">
                          <a:solidFill>
                            <a:srgbClr val="1F4E79"/>
                          </a:solidFill>
                          <a:latin typeface="微软雅黑" panose="020B0503020204020204" pitchFamily="34" charset="-122"/>
                          <a:ea typeface="微软雅黑" panose="020B0503020204020204" pitchFamily="34" charset="-122"/>
                        </a:rPr>
                        <a:t>C</a:t>
                      </a:r>
                    </a:p>
                  </a:txBody>
                  <a:tcPr/>
                </a:tc>
                <a:tc>
                  <a:txBody>
                    <a:bodyPr/>
                    <a:lstStyle/>
                    <a:p>
                      <a:pPr algn="ctr">
                        <a:buNone/>
                      </a:pPr>
                      <a:r>
                        <a:rPr lang="en-US" altLang="zh-CN" sz="2400" b="1" dirty="0">
                          <a:solidFill>
                            <a:srgbClr val="1F4E79"/>
                          </a:solidFill>
                          <a:latin typeface="微软雅黑" panose="020B0503020204020204" pitchFamily="34" charset="-122"/>
                          <a:ea typeface="微软雅黑" panose="020B0503020204020204" pitchFamily="34" charset="-122"/>
                        </a:rPr>
                        <a:t>40</a:t>
                      </a:r>
                      <a:r>
                        <a:rPr lang="zh-CN" altLang="en-US" sz="2400" b="1" dirty="0">
                          <a:solidFill>
                            <a:srgbClr val="1F4E79"/>
                          </a:solidFill>
                          <a:latin typeface="微软雅黑" panose="020B0503020204020204" pitchFamily="34" charset="-122"/>
                          <a:ea typeface="微软雅黑" panose="020B0503020204020204" pitchFamily="34" charset="-122"/>
                        </a:rPr>
                        <a:t>分（含）以上不满</a:t>
                      </a:r>
                      <a:r>
                        <a:rPr lang="en-US" altLang="zh-CN" sz="2400" b="1" dirty="0">
                          <a:solidFill>
                            <a:srgbClr val="1F4E79"/>
                          </a:solidFill>
                          <a:latin typeface="微软雅黑" panose="020B0503020204020204" pitchFamily="34" charset="-122"/>
                          <a:ea typeface="微软雅黑" panose="020B0503020204020204" pitchFamily="34" charset="-122"/>
                        </a:rPr>
                        <a:t>70</a:t>
                      </a:r>
                      <a:r>
                        <a:rPr lang="zh-CN" altLang="en-US" sz="2400" b="1" dirty="0">
                          <a:solidFill>
                            <a:srgbClr val="1F4E79"/>
                          </a:solidFill>
                          <a:latin typeface="微软雅黑" panose="020B0503020204020204" pitchFamily="34" charset="-122"/>
                          <a:ea typeface="微软雅黑" panose="020B0503020204020204" pitchFamily="34" charset="-122"/>
                        </a:rPr>
                        <a:t>分</a:t>
                      </a:r>
                      <a:endParaRPr lang="en-US" altLang="zh-CN" sz="2400" b="1" dirty="0">
                        <a:solidFill>
                          <a:srgbClr val="1F4E79"/>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4"/>
                  </a:ext>
                </a:extLst>
              </a:tr>
              <a:tr h="542925">
                <a:tc>
                  <a:txBody>
                    <a:bodyPr/>
                    <a:lstStyle/>
                    <a:p>
                      <a:pPr algn="ctr">
                        <a:buNone/>
                      </a:pPr>
                      <a:r>
                        <a:rPr lang="en-US" altLang="zh-CN" sz="2400" b="1" dirty="0">
                          <a:solidFill>
                            <a:srgbClr val="1F4E79"/>
                          </a:solidFill>
                          <a:latin typeface="微软雅黑" panose="020B0503020204020204" pitchFamily="34" charset="-122"/>
                          <a:ea typeface="微软雅黑" panose="020B0503020204020204" pitchFamily="34" charset="-122"/>
                        </a:rPr>
                        <a:t>D</a:t>
                      </a:r>
                    </a:p>
                  </a:txBody>
                  <a:tcPr/>
                </a:tc>
                <a:tc>
                  <a:txBody>
                    <a:bodyPr/>
                    <a:lstStyle/>
                    <a:p>
                      <a:pPr algn="ctr">
                        <a:buNone/>
                      </a:pPr>
                      <a:r>
                        <a:rPr lang="zh-CN" altLang="en-US" sz="2400" b="1" dirty="0">
                          <a:solidFill>
                            <a:srgbClr val="1F4E79"/>
                          </a:solidFill>
                          <a:latin typeface="微软雅黑" panose="020B0503020204020204" pitchFamily="34" charset="-122"/>
                          <a:ea typeface="微软雅黑" panose="020B0503020204020204" pitchFamily="34" charset="-122"/>
                        </a:rPr>
                        <a:t>不满</a:t>
                      </a:r>
                      <a:r>
                        <a:rPr lang="en-US" altLang="zh-CN" sz="2400" b="1" dirty="0">
                          <a:solidFill>
                            <a:srgbClr val="1F4E79"/>
                          </a:solidFill>
                          <a:latin typeface="微软雅黑" panose="020B0503020204020204" pitchFamily="34" charset="-122"/>
                          <a:ea typeface="微软雅黑" panose="020B0503020204020204" pitchFamily="34" charset="-122"/>
                        </a:rPr>
                        <a:t>40</a:t>
                      </a:r>
                      <a:r>
                        <a:rPr lang="zh-CN" altLang="en-US" sz="2400" b="1" dirty="0">
                          <a:solidFill>
                            <a:srgbClr val="1F4E79"/>
                          </a:solidFill>
                          <a:latin typeface="微软雅黑" panose="020B0503020204020204" pitchFamily="34" charset="-122"/>
                          <a:ea typeface="微软雅黑" panose="020B0503020204020204" pitchFamily="34" charset="-122"/>
                        </a:rPr>
                        <a:t>分</a:t>
                      </a:r>
                      <a:endParaRPr lang="en-US" altLang="zh-CN" sz="2400" b="1" dirty="0">
                        <a:solidFill>
                          <a:srgbClr val="1F4E79"/>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5"/>
                  </a:ext>
                </a:extLst>
              </a:tr>
            </a:tbl>
          </a:graphicData>
        </a:graphic>
      </p:graphicFrame>
      <p:sp>
        <p:nvSpPr>
          <p:cNvPr id="7"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9">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1341120"/>
            <a:ext cx="10822305" cy="669414"/>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Q4</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：哪些纳税人评为</a:t>
            </a: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M</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级</a:t>
            </a: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74675" y="2536190"/>
            <a:ext cx="10822305" cy="1822450"/>
          </a:xfrm>
          <a:prstGeom prst="rect">
            <a:avLst/>
          </a:prstGeom>
        </p:spPr>
        <p:txBody>
          <a:bodyPr wrap="square">
            <a:spAutoFit/>
            <a:scene3d>
              <a:camera prst="orthographicFront"/>
              <a:lightRig rig="threePt" dir="t"/>
            </a:scene3d>
          </a:bodyPr>
          <a:lstStyle/>
          <a:p>
            <a:pPr algn="l" fontAlgn="auto">
              <a:lnSpc>
                <a:spcPts val="4500"/>
              </a:lnSpc>
            </a:pP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、新设立企业。从首次在税务机关办理涉税事宜之日起时间不满一个评价年度的企业。评价年度是指公历年度，即1月1日至12月31日。</a:t>
            </a:r>
          </a:p>
          <a:p>
            <a:pPr algn="l" fontAlgn="auto">
              <a:lnSpc>
                <a:spcPts val="4500"/>
              </a:lnSpc>
            </a:pP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、评价年度内无生产经营业务收入且年度评价指标得分</a:t>
            </a: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70</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分以上的企业。</a:t>
            </a:r>
            <a:endPar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949325"/>
            <a:ext cx="10822305" cy="669414"/>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Q5</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：纳税信用评价的起评分</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574675" y="1858645"/>
            <a:ext cx="10822305" cy="3553460"/>
          </a:xfrm>
          <a:prstGeom prst="rect">
            <a:avLst/>
          </a:prstGeom>
        </p:spPr>
        <p:txBody>
          <a:bodyPr wrap="square">
            <a:spAutoFit/>
            <a:scene3d>
              <a:camera prst="orthographicFront"/>
              <a:lightRig rig="threePt" dir="t"/>
            </a:scene3d>
          </a:bodyPr>
          <a:lstStyle/>
          <a:p>
            <a:pPr algn="l" fontAlgn="auto">
              <a:lnSpc>
                <a:spcPts val="4500"/>
              </a:lnSpc>
            </a:pP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纳税信用评价的起评分为</a:t>
            </a: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100</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分或</a:t>
            </a: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90</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分：</a:t>
            </a:r>
          </a:p>
          <a:p>
            <a:pPr algn="l" fontAlgn="auto">
              <a:lnSpc>
                <a:spcPts val="4500"/>
              </a:lnSpc>
            </a:pP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100</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分起评：近三个评价年度内存在非经常性指标信息，即存在纳税评估、税务审计、反避税调查信息和税务稽查信息。</a:t>
            </a:r>
          </a:p>
          <a:p>
            <a:pPr algn="l" fontAlgn="auto">
              <a:lnSpc>
                <a:spcPts val="4500"/>
              </a:lnSpc>
            </a:pP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《国家税务总局关于纳税信用管理有关事项的公告》（国家税务总局公告</a:t>
            </a: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2020</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年第</a:t>
            </a: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15</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号）</a:t>
            </a:r>
          </a:p>
          <a:p>
            <a:pPr algn="l" fontAlgn="auto">
              <a:lnSpc>
                <a:spcPts val="4500"/>
              </a:lnSpc>
            </a:pP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90</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分起评：</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近三个评价年度内没有非经常性指标信息</a:t>
            </a:r>
            <a:endPar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910749" y="130656"/>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5" y="1365250"/>
            <a:ext cx="10822305" cy="669414"/>
          </a:xfrm>
          <a:prstGeom prst="rect">
            <a:avLst/>
          </a:prstGeom>
        </p:spPr>
        <p:txBody>
          <a:bodyPr wrap="square">
            <a:spAutoFit/>
            <a:scene3d>
              <a:camera prst="orthographicFront"/>
              <a:lightRig rig="threePt" dir="t"/>
            </a:scene3d>
          </a:bodyPr>
          <a:lstStyle/>
          <a:p>
            <a:pPr algn="l" fontAlgn="auto">
              <a:lnSpc>
                <a:spcPts val="4500"/>
              </a:lnSpc>
            </a:pPr>
            <a:r>
              <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Q6</a:t>
            </a:r>
            <a:r>
              <a:rPr lang="zh-CN" altLang="en-US"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：哪些纳税人可参与纳税信用评价</a:t>
            </a:r>
            <a:endParaRPr lang="en-US" altLang="zh-CN" sz="36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3158892" y="2986385"/>
            <a:ext cx="309880" cy="922020"/>
          </a:xfrm>
          <a:prstGeom prst="rect">
            <a:avLst/>
          </a:prstGeom>
        </p:spPr>
        <p:txBody>
          <a:bodyPr wrap="none">
            <a:spAutoFit/>
            <a:scene3d>
              <a:camera prst="orthographicFront"/>
              <a:lightRig rig="threePt" dir="t"/>
            </a:scene3d>
          </a:bodyPr>
          <a:lstStyle/>
          <a:p>
            <a:endParaRPr lang="zh-CN" altLang="en-US" sz="5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574675" y="2581275"/>
            <a:ext cx="10822305" cy="3553460"/>
          </a:xfrm>
          <a:prstGeom prst="rect">
            <a:avLst/>
          </a:prstGeom>
        </p:spPr>
        <p:txBody>
          <a:bodyPr wrap="square">
            <a:spAutoFit/>
            <a:scene3d>
              <a:camera prst="orthographicFront"/>
              <a:lightRig rig="threePt" dir="t"/>
            </a:scene3d>
          </a:bodyPr>
          <a:lstStyle/>
          <a:p>
            <a:pPr algn="l" fontAlgn="auto">
              <a:lnSpc>
                <a:spcPts val="4500"/>
              </a:lnSpc>
            </a:pPr>
            <a:r>
              <a:rPr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已办理税务登记（含临时登记）的独立核算企业、以及个人所得税查账征收的个人独资企业和个人合伙企业。</a:t>
            </a:r>
          </a:p>
          <a:p>
            <a:pPr algn="l" fontAlgn="auto">
              <a:lnSpc>
                <a:spcPts val="4500"/>
              </a:lnSpc>
            </a:pPr>
            <a:r>
              <a:rPr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税务登记类型为“外埠纳税人经营地报验登记</a:t>
            </a:r>
            <a:r>
              <a:rPr 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的不纳入评价范围。</a:t>
            </a:r>
          </a:p>
          <a:p>
            <a:pPr algn="l" fontAlgn="auto">
              <a:lnSpc>
                <a:spcPts val="4500"/>
              </a:lnSpc>
            </a:pP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非独立核算分支机构可自愿参与纳税信用评价。</a:t>
            </a:r>
            <a:b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b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《国家税务总局关于纳税信用管理有关事项的公告》（国家税务总局公告</a:t>
            </a: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2020</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年第</a:t>
            </a:r>
            <a:r>
              <a:rPr lang="en-US" altLang="zh-CN"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15</a:t>
            </a:r>
            <a:r>
              <a:rPr lang="zh-CN" altLang="en-US" sz="2400" b="1" dirty="0">
                <a:solidFill>
                  <a:srgbClr val="1F4E79"/>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号）</a:t>
            </a:r>
          </a:p>
        </p:txBody>
      </p:sp>
      <p:sp>
        <p:nvSpPr>
          <p:cNvPr id="6" name="标题 1"/>
          <p:cNvSpPr>
            <a:spLocks noGrp="1"/>
          </p:cNvSpPr>
          <p:nvPr>
            <p:ph type="title"/>
          </p:nvPr>
        </p:nvSpPr>
        <p:spPr>
          <a:xfrm>
            <a:off x="910749" y="117008"/>
            <a:ext cx="10226467" cy="490683"/>
          </a:xfrm>
        </p:spPr>
        <p:txBody>
          <a:bodyPr/>
          <a:lstStyle/>
          <a:p>
            <a:r>
              <a:rPr lang="zh-CN" altLang="en-US" b="1" dirty="0">
                <a:solidFill>
                  <a:schemeClr val="accent1">
                    <a:lumMod val="50000"/>
                  </a:schemeClr>
                </a:solidFill>
              </a:rPr>
              <a:t>纳税信用评价规则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3170</Words>
  <Application>Microsoft Office PowerPoint</Application>
  <PresentationFormat>宽屏</PresentationFormat>
  <Paragraphs>237</Paragraphs>
  <Slides>45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45</vt:i4>
      </vt:variant>
    </vt:vector>
  </HeadingPairs>
  <TitlesOfParts>
    <vt:vector size="53" baseType="lpstr">
      <vt:lpstr>Arial Unicode MS</vt:lpstr>
      <vt:lpstr>微软雅黑</vt:lpstr>
      <vt:lpstr>幼圆</vt:lpstr>
      <vt:lpstr>Arial</vt:lpstr>
      <vt:lpstr>Calibri</vt:lpstr>
      <vt:lpstr>Calibri Light</vt:lpstr>
      <vt:lpstr>Wingdings</vt:lpstr>
      <vt:lpstr>Office 主题</vt:lpstr>
      <vt:lpstr>PowerPoint 演示文稿</vt:lpstr>
      <vt:lpstr>PowerPoint 演示文稿</vt:lpstr>
      <vt:lpstr>PowerPoint 演示文稿</vt:lpstr>
      <vt:lpstr>纳税信用评价规则</vt:lpstr>
      <vt:lpstr>纳税信用评价规则</vt:lpstr>
      <vt:lpstr>纳税信用评价规则</vt:lpstr>
      <vt:lpstr>纳税信用评价规则</vt:lpstr>
      <vt:lpstr>纳税信用评价规则</vt:lpstr>
      <vt:lpstr>纳税信用评价规则</vt:lpstr>
      <vt:lpstr>纳税信用评价规则</vt:lpstr>
      <vt:lpstr>纳税信用评价规则</vt:lpstr>
      <vt:lpstr>纳税信用评价规则</vt:lpstr>
      <vt:lpstr>纳税信用评价规则</vt:lpstr>
      <vt:lpstr>纳税信用评价规则</vt:lpstr>
      <vt:lpstr>纳税信用评价规则</vt:lpstr>
      <vt:lpstr>纳税信用评价规则</vt:lpstr>
      <vt:lpstr>纳税信用评价规则</vt:lpstr>
      <vt:lpstr>常见扣分指标解析</vt:lpstr>
      <vt:lpstr>常见扣分指标解析</vt:lpstr>
      <vt:lpstr>常见扣分指标解析</vt:lpstr>
      <vt:lpstr>常见扣分指标解析</vt:lpstr>
      <vt:lpstr>常见扣分指标解析</vt:lpstr>
      <vt:lpstr>常见扣分指标解析</vt:lpstr>
      <vt:lpstr>常见扣分指标解析</vt:lpstr>
      <vt:lpstr>纳税信用评价申诉方式</vt:lpstr>
      <vt:lpstr>纳税信用评价申诉方式</vt:lpstr>
      <vt:lpstr>纳税信用评价申诉方式</vt:lpstr>
      <vt:lpstr>纳税信用评价申诉方式</vt:lpstr>
      <vt:lpstr>纳税信用评价申诉方式</vt:lpstr>
      <vt:lpstr>纳税信用评价申诉方式</vt:lpstr>
      <vt:lpstr>纳税信用评价申诉方式</vt:lpstr>
      <vt:lpstr>纳税信用评价申诉方式</vt:lpstr>
      <vt:lpstr>纳税信用评价指标</vt:lpstr>
      <vt:lpstr>纳税信用评价指标</vt:lpstr>
      <vt:lpstr>纳税信用评价指标</vt:lpstr>
      <vt:lpstr>纳税信用评价指标</vt:lpstr>
      <vt:lpstr>纳税信用评价指标</vt:lpstr>
      <vt:lpstr>纳税信用评价指标</vt:lpstr>
      <vt:lpstr>纳税信用评价指标</vt:lpstr>
      <vt:lpstr>纳税信用评价指标</vt:lpstr>
      <vt:lpstr>纳税信用评价指标</vt:lpstr>
      <vt:lpstr>纳税信用评价指标</vt:lpstr>
      <vt:lpstr>纳税信用评价指标</vt:lpstr>
      <vt:lpstr>PowerPoint 演示文稿</vt:lpstr>
      <vt:lpstr>PowerPoint 演示文稿</vt:lpstr>
    </vt:vector>
  </TitlesOfParts>
  <Company>ServYou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培训内容</dc:title>
  <dc:creator>Windows 用户</dc:creator>
  <cp:lastModifiedBy>Quah Max</cp:lastModifiedBy>
  <cp:revision>244</cp:revision>
  <dcterms:created xsi:type="dcterms:W3CDTF">2017-02-13T05:17:00Z</dcterms:created>
  <dcterms:modified xsi:type="dcterms:W3CDTF">2021-12-21T12:19:09Z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2052-10.8.0.6423</vt:lpwstr>
  </property>
</Properties>
</file>