
<file path=[Content_Types].xml><?xml version="1.0" encoding="utf-8"?>
<Types xmlns="http://schemas.openxmlformats.org/package/2006/content-types">
  <Default Extension="jpeg" ContentType="image/jpeg"/>
  <Default Extension="jpg" ContentType="image/jpeg"/>
  <Default Extension="m4a" ContentType="audi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tags/tag2.xml" ContentType="application/vnd.openxmlformats-officedocument.presentationml.tags+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04"/>
  </p:notesMasterIdLst>
  <p:sldIdLst>
    <p:sldId id="286" r:id="rId2"/>
    <p:sldId id="288" r:id="rId3"/>
    <p:sldId id="290" r:id="rId4"/>
    <p:sldId id="382" r:id="rId5"/>
    <p:sldId id="381" r:id="rId6"/>
    <p:sldId id="526" r:id="rId7"/>
    <p:sldId id="527" r:id="rId8"/>
    <p:sldId id="528" r:id="rId9"/>
    <p:sldId id="529" r:id="rId10"/>
    <p:sldId id="530" r:id="rId11"/>
    <p:sldId id="531" r:id="rId12"/>
    <p:sldId id="532" r:id="rId13"/>
    <p:sldId id="533" r:id="rId14"/>
    <p:sldId id="534" r:id="rId15"/>
    <p:sldId id="535" r:id="rId16"/>
    <p:sldId id="536" r:id="rId17"/>
    <p:sldId id="537" r:id="rId18"/>
    <p:sldId id="538" r:id="rId19"/>
    <p:sldId id="539" r:id="rId20"/>
    <p:sldId id="540" r:id="rId21"/>
    <p:sldId id="541" r:id="rId22"/>
    <p:sldId id="298" r:id="rId23"/>
    <p:sldId id="300" r:id="rId24"/>
    <p:sldId id="398" r:id="rId25"/>
    <p:sldId id="547" r:id="rId26"/>
    <p:sldId id="548" r:id="rId27"/>
    <p:sldId id="459" r:id="rId28"/>
    <p:sldId id="400" r:id="rId29"/>
    <p:sldId id="457" r:id="rId30"/>
    <p:sldId id="304" r:id="rId31"/>
    <p:sldId id="458" r:id="rId32"/>
    <p:sldId id="544" r:id="rId33"/>
    <p:sldId id="545" r:id="rId34"/>
    <p:sldId id="462" r:id="rId35"/>
    <p:sldId id="461" r:id="rId36"/>
    <p:sldId id="411" r:id="rId37"/>
    <p:sldId id="412" r:id="rId38"/>
    <p:sldId id="413" r:id="rId39"/>
    <p:sldId id="416" r:id="rId40"/>
    <p:sldId id="414" r:id="rId41"/>
    <p:sldId id="465" r:id="rId42"/>
    <p:sldId id="467" r:id="rId43"/>
    <p:sldId id="468" r:id="rId44"/>
    <p:sldId id="469" r:id="rId45"/>
    <p:sldId id="466" r:id="rId46"/>
    <p:sldId id="470" r:id="rId47"/>
    <p:sldId id="550" r:id="rId48"/>
    <p:sldId id="549" r:id="rId49"/>
    <p:sldId id="471" r:id="rId50"/>
    <p:sldId id="472" r:id="rId51"/>
    <p:sldId id="473" r:id="rId52"/>
    <p:sldId id="474" r:id="rId53"/>
    <p:sldId id="478" r:id="rId54"/>
    <p:sldId id="477" r:id="rId55"/>
    <p:sldId id="482" r:id="rId56"/>
    <p:sldId id="484" r:id="rId57"/>
    <p:sldId id="483" r:id="rId58"/>
    <p:sldId id="546" r:id="rId59"/>
    <p:sldId id="479" r:id="rId60"/>
    <p:sldId id="489" r:id="rId61"/>
    <p:sldId id="480" r:id="rId62"/>
    <p:sldId id="487" r:id="rId63"/>
    <p:sldId id="488" r:id="rId64"/>
    <p:sldId id="551" r:id="rId65"/>
    <p:sldId id="491" r:id="rId66"/>
    <p:sldId id="492" r:id="rId67"/>
    <p:sldId id="493" r:id="rId68"/>
    <p:sldId id="494" r:id="rId69"/>
    <p:sldId id="495" r:id="rId70"/>
    <p:sldId id="496" r:id="rId71"/>
    <p:sldId id="497" r:id="rId72"/>
    <p:sldId id="498" r:id="rId73"/>
    <p:sldId id="499" r:id="rId74"/>
    <p:sldId id="500" r:id="rId75"/>
    <p:sldId id="501" r:id="rId76"/>
    <p:sldId id="502" r:id="rId77"/>
    <p:sldId id="503" r:id="rId78"/>
    <p:sldId id="504" r:id="rId79"/>
    <p:sldId id="505" r:id="rId80"/>
    <p:sldId id="506" r:id="rId81"/>
    <p:sldId id="507" r:id="rId82"/>
    <p:sldId id="508" r:id="rId83"/>
    <p:sldId id="509" r:id="rId84"/>
    <p:sldId id="510" r:id="rId85"/>
    <p:sldId id="552" r:id="rId86"/>
    <p:sldId id="511" r:id="rId87"/>
    <p:sldId id="512" r:id="rId88"/>
    <p:sldId id="513" r:id="rId89"/>
    <p:sldId id="514" r:id="rId90"/>
    <p:sldId id="515" r:id="rId91"/>
    <p:sldId id="516" r:id="rId92"/>
    <p:sldId id="517" r:id="rId93"/>
    <p:sldId id="553" r:id="rId94"/>
    <p:sldId id="518" r:id="rId95"/>
    <p:sldId id="519" r:id="rId96"/>
    <p:sldId id="520" r:id="rId97"/>
    <p:sldId id="521" r:id="rId98"/>
    <p:sldId id="522" r:id="rId99"/>
    <p:sldId id="523" r:id="rId100"/>
    <p:sldId id="524" r:id="rId101"/>
    <p:sldId id="525" r:id="rId102"/>
    <p:sldId id="294" r:id="rId103"/>
  </p:sldIdLst>
  <p:sldSz cx="9144000" cy="5143500" type="screen16x9"/>
  <p:notesSz cx="6858000" cy="9144000"/>
  <p:custDataLst>
    <p:tags r:id="rId105"/>
  </p:custDataLst>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李玉" initials="李玉" lastIdx="1" clrIdx="0">
    <p:extLst>
      <p:ext uri="{19B8F6BF-5375-455C-9EA6-DF929625EA0E}">
        <p15:presenceInfo xmlns:p15="http://schemas.microsoft.com/office/powerpoint/2012/main" userId="S-1-5-21-1030155811-1855380240-1637059593-1312"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996FF"/>
    <a:srgbClr val="182447"/>
    <a:srgbClr val="DCE0E1"/>
    <a:srgbClr val="336699"/>
    <a:srgbClr val="4472C4"/>
    <a:srgbClr val="C00000"/>
    <a:srgbClr val="0145C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中度样式 2 - 强调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1618" autoAdjust="0"/>
    <p:restoredTop sz="83515" autoAdjust="0"/>
  </p:normalViewPr>
  <p:slideViewPr>
    <p:cSldViewPr snapToGrid="0">
      <p:cViewPr varScale="1">
        <p:scale>
          <a:sx n="80" d="100"/>
          <a:sy n="80" d="100"/>
        </p:scale>
        <p:origin x="870" y="72"/>
      </p:cViewPr>
      <p:guideLst>
        <p:guide orient="horz" pos="1620"/>
        <p:guide pos="2880"/>
      </p:guideLst>
    </p:cSldViewPr>
  </p:slideViewPr>
  <p:notesTextViewPr>
    <p:cViewPr>
      <p:scale>
        <a:sx n="1" d="1"/>
        <a:sy n="1" d="1"/>
      </p:scale>
      <p:origin x="0" y="0"/>
    </p:cViewPr>
  </p:notesTextViewPr>
  <p:sorterViewPr>
    <p:cViewPr>
      <p:scale>
        <a:sx n="100" d="100"/>
        <a:sy n="100" d="100"/>
      </p:scale>
      <p:origin x="0" y="-3036"/>
    </p:cViewPr>
  </p:sorter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07" Type="http://schemas.openxmlformats.org/officeDocument/2006/relationships/presProps" Target="presProps.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102" Type="http://schemas.openxmlformats.org/officeDocument/2006/relationships/slide" Target="slides/slide101.xml"/><Relationship Id="rId110" Type="http://schemas.openxmlformats.org/officeDocument/2006/relationships/tableStyles" Target="tableStyles.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slide" Target="slides/slide9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100" Type="http://schemas.openxmlformats.org/officeDocument/2006/relationships/slide" Target="slides/slide99.xml"/><Relationship Id="rId105" Type="http://schemas.openxmlformats.org/officeDocument/2006/relationships/tags" Target="tags/tag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slide" Target="slides/slide92.xml"/><Relationship Id="rId98" Type="http://schemas.openxmlformats.org/officeDocument/2006/relationships/slide" Target="slides/slide9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103" Type="http://schemas.openxmlformats.org/officeDocument/2006/relationships/slide" Target="slides/slide102.xml"/><Relationship Id="rId108"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slide" Target="slides/slide95.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6" Type="http://schemas.openxmlformats.org/officeDocument/2006/relationships/commentAuthors" Target="commentAuthors.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slide" Target="slides/slide98.xml"/><Relationship Id="rId101" Type="http://schemas.openxmlformats.org/officeDocument/2006/relationships/slide" Target="slides/slide100.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109" Type="http://schemas.openxmlformats.org/officeDocument/2006/relationships/theme" Target="theme/theme1.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slide" Target="slides/slide96.xml"/><Relationship Id="rId104" Type="http://schemas.openxmlformats.org/officeDocument/2006/relationships/notesMaster" Target="notesMasters/notesMaster1.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C367FF9-20B0-45FD-9022-DC30CA8546CB}" type="doc">
      <dgm:prSet loTypeId="urn:microsoft.com/office/officeart/2008/layout/HorizontalMultiLevelHierarchy" loCatId="hierarchy" qsTypeId="urn:microsoft.com/office/officeart/2005/8/quickstyle/simple1" qsCatId="simple" csTypeId="urn:microsoft.com/office/officeart/2005/8/colors/accent1_2" csCatId="accent1" phldr="1"/>
      <dgm:spPr/>
      <dgm:t>
        <a:bodyPr/>
        <a:lstStyle/>
        <a:p>
          <a:endParaRPr lang="zh-CN" altLang="en-US"/>
        </a:p>
      </dgm:t>
    </dgm:pt>
    <dgm:pt modelId="{896D1A70-A8AA-4612-AA8A-12DD39BB239D}">
      <dgm:prSet phldrT="[文本]" custT="1"/>
      <dgm:spPr>
        <a:solidFill>
          <a:schemeClr val="tx2">
            <a:lumMod val="75000"/>
          </a:schemeClr>
        </a:solidFill>
      </dgm:spPr>
      <dgm:t>
        <a:bodyPr vert="vert"/>
        <a:lstStyle/>
        <a:p>
          <a:r>
            <a:rPr lang="zh-CN" altLang="en-US" sz="2000" dirty="0"/>
            <a:t>购进自用货物退税</a:t>
          </a:r>
        </a:p>
      </dgm:t>
    </dgm:pt>
    <dgm:pt modelId="{4233186E-8C4D-4177-949C-6E5C1950E82C}" type="parTrans" cxnId="{304BF5EB-5971-4E54-9AFA-77B20AFF6100}">
      <dgm:prSet/>
      <dgm:spPr/>
      <dgm:t>
        <a:bodyPr/>
        <a:lstStyle/>
        <a:p>
          <a:endParaRPr lang="zh-CN" altLang="en-US"/>
        </a:p>
      </dgm:t>
    </dgm:pt>
    <dgm:pt modelId="{D5E21A4B-50D9-443A-8BBE-D2010FDC6F9D}" type="sibTrans" cxnId="{304BF5EB-5971-4E54-9AFA-77B20AFF6100}">
      <dgm:prSet/>
      <dgm:spPr/>
      <dgm:t>
        <a:bodyPr/>
        <a:lstStyle/>
        <a:p>
          <a:endParaRPr lang="zh-CN" altLang="en-US"/>
        </a:p>
      </dgm:t>
    </dgm:pt>
    <dgm:pt modelId="{003C44EB-2106-44BC-B98D-77BEB19FD099}">
      <dgm:prSet phldrT="[文本]"/>
      <dgm:spPr>
        <a:solidFill>
          <a:schemeClr val="tx2">
            <a:lumMod val="75000"/>
          </a:schemeClr>
        </a:solidFill>
      </dgm:spPr>
      <dgm:t>
        <a:bodyPr/>
        <a:lstStyle/>
        <a:p>
          <a:r>
            <a:rPr lang="zh-CN" altLang="en-US" dirty="0"/>
            <a:t>研发机构采购国产设备</a:t>
          </a:r>
        </a:p>
      </dgm:t>
    </dgm:pt>
    <dgm:pt modelId="{32E94355-01DD-4EFF-98D2-1B5EA70F57B9}" type="parTrans" cxnId="{B2384993-FAC4-439C-BD7E-30CB6A7EECC7}">
      <dgm:prSet/>
      <dgm:spPr/>
      <dgm:t>
        <a:bodyPr/>
        <a:lstStyle/>
        <a:p>
          <a:endParaRPr lang="zh-CN" altLang="en-US"/>
        </a:p>
      </dgm:t>
    </dgm:pt>
    <dgm:pt modelId="{05830F41-A513-4838-85CC-342616418B6C}" type="sibTrans" cxnId="{B2384993-FAC4-439C-BD7E-30CB6A7EECC7}">
      <dgm:prSet/>
      <dgm:spPr/>
      <dgm:t>
        <a:bodyPr/>
        <a:lstStyle/>
        <a:p>
          <a:endParaRPr lang="zh-CN" altLang="en-US"/>
        </a:p>
      </dgm:t>
    </dgm:pt>
    <dgm:pt modelId="{A7B1A5AF-CC02-46B4-85F4-49E01D9A6578}">
      <dgm:prSet phldrT="[文本]"/>
      <dgm:spPr>
        <a:solidFill>
          <a:schemeClr val="tx2">
            <a:lumMod val="75000"/>
          </a:schemeClr>
        </a:solidFill>
      </dgm:spPr>
      <dgm:t>
        <a:bodyPr/>
        <a:lstStyle/>
        <a:p>
          <a:r>
            <a:rPr lang="zh-CN" altLang="en-US" dirty="0"/>
            <a:t>输入特殊区域内生产企业耗用的水、电、气退税</a:t>
          </a:r>
        </a:p>
      </dgm:t>
    </dgm:pt>
    <dgm:pt modelId="{9D19B4BF-F273-4D35-8085-D9E831BA4DD4}" type="parTrans" cxnId="{2BBD9082-5C30-4878-B2ED-7277E0BCADBB}">
      <dgm:prSet/>
      <dgm:spPr/>
      <dgm:t>
        <a:bodyPr/>
        <a:lstStyle/>
        <a:p>
          <a:endParaRPr lang="zh-CN" altLang="en-US"/>
        </a:p>
      </dgm:t>
    </dgm:pt>
    <dgm:pt modelId="{BE3B5FE7-B8BD-4A10-806F-0D1CF589A350}" type="sibTrans" cxnId="{2BBD9082-5C30-4878-B2ED-7277E0BCADBB}">
      <dgm:prSet/>
      <dgm:spPr/>
      <dgm:t>
        <a:bodyPr/>
        <a:lstStyle/>
        <a:p>
          <a:endParaRPr lang="zh-CN" altLang="en-US"/>
        </a:p>
      </dgm:t>
    </dgm:pt>
    <dgm:pt modelId="{F6CB0A28-4AB0-491C-BD1E-11908A37BF7E}">
      <dgm:prSet phldrT="[文本]"/>
      <dgm:spPr>
        <a:solidFill>
          <a:schemeClr val="tx2">
            <a:lumMod val="75000"/>
          </a:schemeClr>
        </a:solidFill>
      </dgm:spPr>
      <dgm:t>
        <a:bodyPr/>
        <a:lstStyle/>
        <a:p>
          <a:r>
            <a:rPr lang="zh-CN" altLang="en-US" dirty="0"/>
            <a:t>横琴平潭地区企业购进水、电、气退税</a:t>
          </a:r>
        </a:p>
      </dgm:t>
    </dgm:pt>
    <dgm:pt modelId="{73D9ED03-B12C-476C-80FD-06D2386DBB3E}" type="parTrans" cxnId="{D4E1129B-FB3C-4B77-882D-F60661D784BD}">
      <dgm:prSet/>
      <dgm:spPr/>
      <dgm:t>
        <a:bodyPr/>
        <a:lstStyle/>
        <a:p>
          <a:endParaRPr lang="zh-CN" altLang="en-US"/>
        </a:p>
      </dgm:t>
    </dgm:pt>
    <dgm:pt modelId="{525B6191-E7F6-43F7-8901-B11D82F59F5E}" type="sibTrans" cxnId="{D4E1129B-FB3C-4B77-882D-F60661D784BD}">
      <dgm:prSet/>
      <dgm:spPr/>
      <dgm:t>
        <a:bodyPr/>
        <a:lstStyle/>
        <a:p>
          <a:endParaRPr lang="zh-CN" altLang="en-US"/>
        </a:p>
      </dgm:t>
    </dgm:pt>
    <dgm:pt modelId="{6AB7A9D5-B049-4522-95E1-61F72C674E04}" type="pres">
      <dgm:prSet presAssocID="{4C367FF9-20B0-45FD-9022-DC30CA8546CB}" presName="Name0" presStyleCnt="0">
        <dgm:presLayoutVars>
          <dgm:chPref val="1"/>
          <dgm:dir/>
          <dgm:animOne val="branch"/>
          <dgm:animLvl val="lvl"/>
          <dgm:resizeHandles val="exact"/>
        </dgm:presLayoutVars>
      </dgm:prSet>
      <dgm:spPr/>
    </dgm:pt>
    <dgm:pt modelId="{6DEDCEE1-5A8E-4DB0-81A2-60C5EE0C2F36}" type="pres">
      <dgm:prSet presAssocID="{896D1A70-A8AA-4612-AA8A-12DD39BB239D}" presName="root1" presStyleCnt="0"/>
      <dgm:spPr/>
    </dgm:pt>
    <dgm:pt modelId="{779D9597-31FF-460C-9727-823701048EE6}" type="pres">
      <dgm:prSet presAssocID="{896D1A70-A8AA-4612-AA8A-12DD39BB239D}" presName="LevelOneTextNode" presStyleLbl="node0" presStyleIdx="0" presStyleCnt="1" custScaleX="625690" custScaleY="34059">
        <dgm:presLayoutVars>
          <dgm:chPref val="3"/>
        </dgm:presLayoutVars>
      </dgm:prSet>
      <dgm:spPr/>
    </dgm:pt>
    <dgm:pt modelId="{22217A56-68CE-4BF7-B989-265B7868B30B}" type="pres">
      <dgm:prSet presAssocID="{896D1A70-A8AA-4612-AA8A-12DD39BB239D}" presName="level2hierChild" presStyleCnt="0"/>
      <dgm:spPr/>
    </dgm:pt>
    <dgm:pt modelId="{8F5A0D48-B121-4CF3-90A8-B8FEA92AF0D7}" type="pres">
      <dgm:prSet presAssocID="{32E94355-01DD-4EFF-98D2-1B5EA70F57B9}" presName="conn2-1" presStyleLbl="parChTrans1D2" presStyleIdx="0" presStyleCnt="3"/>
      <dgm:spPr/>
    </dgm:pt>
    <dgm:pt modelId="{D8BFE6B5-4B82-47EB-8AE7-CE55386987BD}" type="pres">
      <dgm:prSet presAssocID="{32E94355-01DD-4EFF-98D2-1B5EA70F57B9}" presName="connTx" presStyleLbl="parChTrans1D2" presStyleIdx="0" presStyleCnt="3"/>
      <dgm:spPr/>
    </dgm:pt>
    <dgm:pt modelId="{3DBBD1A5-C7AC-43C9-842F-2050E8729706}" type="pres">
      <dgm:prSet presAssocID="{003C44EB-2106-44BC-B98D-77BEB19FD099}" presName="root2" presStyleCnt="0"/>
      <dgm:spPr/>
    </dgm:pt>
    <dgm:pt modelId="{1623D3E7-9151-4F1E-B9D5-BC738E893943}" type="pres">
      <dgm:prSet presAssocID="{003C44EB-2106-44BC-B98D-77BEB19FD099}" presName="LevelTwoTextNode" presStyleLbl="node2" presStyleIdx="0" presStyleCnt="3" custScaleX="181442">
        <dgm:presLayoutVars>
          <dgm:chPref val="3"/>
        </dgm:presLayoutVars>
      </dgm:prSet>
      <dgm:spPr/>
    </dgm:pt>
    <dgm:pt modelId="{139EB784-E9B3-4369-AE8D-E4A5C8439D53}" type="pres">
      <dgm:prSet presAssocID="{003C44EB-2106-44BC-B98D-77BEB19FD099}" presName="level3hierChild" presStyleCnt="0"/>
      <dgm:spPr/>
    </dgm:pt>
    <dgm:pt modelId="{99241A22-3828-4A67-A08F-A881BF56973C}" type="pres">
      <dgm:prSet presAssocID="{9D19B4BF-F273-4D35-8085-D9E831BA4DD4}" presName="conn2-1" presStyleLbl="parChTrans1D2" presStyleIdx="1" presStyleCnt="3"/>
      <dgm:spPr/>
    </dgm:pt>
    <dgm:pt modelId="{97B402CB-70EE-46AD-918C-5D1E06362A95}" type="pres">
      <dgm:prSet presAssocID="{9D19B4BF-F273-4D35-8085-D9E831BA4DD4}" presName="connTx" presStyleLbl="parChTrans1D2" presStyleIdx="1" presStyleCnt="3"/>
      <dgm:spPr/>
    </dgm:pt>
    <dgm:pt modelId="{12EA5124-A9A7-4B7E-9BAF-29A886E27E87}" type="pres">
      <dgm:prSet presAssocID="{A7B1A5AF-CC02-46B4-85F4-49E01D9A6578}" presName="root2" presStyleCnt="0"/>
      <dgm:spPr/>
    </dgm:pt>
    <dgm:pt modelId="{206BA4C5-0142-4EEB-97A0-D26AB46A3623}" type="pres">
      <dgm:prSet presAssocID="{A7B1A5AF-CC02-46B4-85F4-49E01D9A6578}" presName="LevelTwoTextNode" presStyleLbl="node2" presStyleIdx="1" presStyleCnt="3" custScaleX="219397">
        <dgm:presLayoutVars>
          <dgm:chPref val="3"/>
        </dgm:presLayoutVars>
      </dgm:prSet>
      <dgm:spPr/>
    </dgm:pt>
    <dgm:pt modelId="{56961C13-E3A0-43A5-BFAC-36A8A4AC7C14}" type="pres">
      <dgm:prSet presAssocID="{A7B1A5AF-CC02-46B4-85F4-49E01D9A6578}" presName="level3hierChild" presStyleCnt="0"/>
      <dgm:spPr/>
    </dgm:pt>
    <dgm:pt modelId="{4F4ABE22-7BF4-42DD-B85D-2FF844A38BF2}" type="pres">
      <dgm:prSet presAssocID="{73D9ED03-B12C-476C-80FD-06D2386DBB3E}" presName="conn2-1" presStyleLbl="parChTrans1D2" presStyleIdx="2" presStyleCnt="3"/>
      <dgm:spPr/>
    </dgm:pt>
    <dgm:pt modelId="{2D29C540-6887-4C34-8DD5-BA42852922FA}" type="pres">
      <dgm:prSet presAssocID="{73D9ED03-B12C-476C-80FD-06D2386DBB3E}" presName="connTx" presStyleLbl="parChTrans1D2" presStyleIdx="2" presStyleCnt="3"/>
      <dgm:spPr/>
    </dgm:pt>
    <dgm:pt modelId="{B863A542-B9BE-47B1-B2CF-3D8102CA9712}" type="pres">
      <dgm:prSet presAssocID="{F6CB0A28-4AB0-491C-BD1E-11908A37BF7E}" presName="root2" presStyleCnt="0"/>
      <dgm:spPr/>
    </dgm:pt>
    <dgm:pt modelId="{32A0AD2F-61F1-4C77-8554-C388B89B1CFE}" type="pres">
      <dgm:prSet presAssocID="{F6CB0A28-4AB0-491C-BD1E-11908A37BF7E}" presName="LevelTwoTextNode" presStyleLbl="node2" presStyleIdx="2" presStyleCnt="3" custScaleX="182296">
        <dgm:presLayoutVars>
          <dgm:chPref val="3"/>
        </dgm:presLayoutVars>
      </dgm:prSet>
      <dgm:spPr/>
    </dgm:pt>
    <dgm:pt modelId="{6DE3725F-6CBD-4800-AFE0-E3F428DECBD5}" type="pres">
      <dgm:prSet presAssocID="{F6CB0A28-4AB0-491C-BD1E-11908A37BF7E}" presName="level3hierChild" presStyleCnt="0"/>
      <dgm:spPr/>
    </dgm:pt>
  </dgm:ptLst>
  <dgm:cxnLst>
    <dgm:cxn modelId="{51226904-862D-4CE4-BEE4-8C21F895CEEC}" type="presOf" srcId="{32E94355-01DD-4EFF-98D2-1B5EA70F57B9}" destId="{D8BFE6B5-4B82-47EB-8AE7-CE55386987BD}" srcOrd="1" destOrd="0" presId="urn:microsoft.com/office/officeart/2008/layout/HorizontalMultiLevelHierarchy"/>
    <dgm:cxn modelId="{B765F90A-08FC-4513-98CD-8A7EB882D758}" type="presOf" srcId="{32E94355-01DD-4EFF-98D2-1B5EA70F57B9}" destId="{8F5A0D48-B121-4CF3-90A8-B8FEA92AF0D7}" srcOrd="0" destOrd="0" presId="urn:microsoft.com/office/officeart/2008/layout/HorizontalMultiLevelHierarchy"/>
    <dgm:cxn modelId="{0D79AC10-D179-421D-B55F-F972220A040B}" type="presOf" srcId="{73D9ED03-B12C-476C-80FD-06D2386DBB3E}" destId="{4F4ABE22-7BF4-42DD-B85D-2FF844A38BF2}" srcOrd="0" destOrd="0" presId="urn:microsoft.com/office/officeart/2008/layout/HorizontalMultiLevelHierarchy"/>
    <dgm:cxn modelId="{791E721C-A4A3-4C05-9131-1BD26C4F25D2}" type="presOf" srcId="{9D19B4BF-F273-4D35-8085-D9E831BA4DD4}" destId="{99241A22-3828-4A67-A08F-A881BF56973C}" srcOrd="0" destOrd="0" presId="urn:microsoft.com/office/officeart/2008/layout/HorizontalMultiLevelHierarchy"/>
    <dgm:cxn modelId="{1823532B-50BC-4069-B6E6-BB0033C704F9}" type="presOf" srcId="{F6CB0A28-4AB0-491C-BD1E-11908A37BF7E}" destId="{32A0AD2F-61F1-4C77-8554-C388B89B1CFE}" srcOrd="0" destOrd="0" presId="urn:microsoft.com/office/officeart/2008/layout/HorizontalMultiLevelHierarchy"/>
    <dgm:cxn modelId="{7F07A043-5B65-4CBB-B155-36B816BBC7B0}" type="presOf" srcId="{A7B1A5AF-CC02-46B4-85F4-49E01D9A6578}" destId="{206BA4C5-0142-4EEB-97A0-D26AB46A3623}" srcOrd="0" destOrd="0" presId="urn:microsoft.com/office/officeart/2008/layout/HorizontalMultiLevelHierarchy"/>
    <dgm:cxn modelId="{06424C74-B2A6-436B-A7C3-D2CE5237048C}" type="presOf" srcId="{896D1A70-A8AA-4612-AA8A-12DD39BB239D}" destId="{779D9597-31FF-460C-9727-823701048EE6}" srcOrd="0" destOrd="0" presId="urn:microsoft.com/office/officeart/2008/layout/HorizontalMultiLevelHierarchy"/>
    <dgm:cxn modelId="{2BBD9082-5C30-4878-B2ED-7277E0BCADBB}" srcId="{896D1A70-A8AA-4612-AA8A-12DD39BB239D}" destId="{A7B1A5AF-CC02-46B4-85F4-49E01D9A6578}" srcOrd="1" destOrd="0" parTransId="{9D19B4BF-F273-4D35-8085-D9E831BA4DD4}" sibTransId="{BE3B5FE7-B8BD-4A10-806F-0D1CF589A350}"/>
    <dgm:cxn modelId="{B2384993-FAC4-439C-BD7E-30CB6A7EECC7}" srcId="{896D1A70-A8AA-4612-AA8A-12DD39BB239D}" destId="{003C44EB-2106-44BC-B98D-77BEB19FD099}" srcOrd="0" destOrd="0" parTransId="{32E94355-01DD-4EFF-98D2-1B5EA70F57B9}" sibTransId="{05830F41-A513-4838-85CC-342616418B6C}"/>
    <dgm:cxn modelId="{D4E1129B-FB3C-4B77-882D-F60661D784BD}" srcId="{896D1A70-A8AA-4612-AA8A-12DD39BB239D}" destId="{F6CB0A28-4AB0-491C-BD1E-11908A37BF7E}" srcOrd="2" destOrd="0" parTransId="{73D9ED03-B12C-476C-80FD-06D2386DBB3E}" sibTransId="{525B6191-E7F6-43F7-8901-B11D82F59F5E}"/>
    <dgm:cxn modelId="{AF0F33B9-05F7-4FEB-A35D-EC8EDE6D12EF}" type="presOf" srcId="{4C367FF9-20B0-45FD-9022-DC30CA8546CB}" destId="{6AB7A9D5-B049-4522-95E1-61F72C674E04}" srcOrd="0" destOrd="0" presId="urn:microsoft.com/office/officeart/2008/layout/HorizontalMultiLevelHierarchy"/>
    <dgm:cxn modelId="{720AC8BB-AE5A-48CA-B221-47A2B94DE07E}" type="presOf" srcId="{003C44EB-2106-44BC-B98D-77BEB19FD099}" destId="{1623D3E7-9151-4F1E-B9D5-BC738E893943}" srcOrd="0" destOrd="0" presId="urn:microsoft.com/office/officeart/2008/layout/HorizontalMultiLevelHierarchy"/>
    <dgm:cxn modelId="{99A3BBCA-A95D-4081-A845-5E8D89D8BE1D}" type="presOf" srcId="{9D19B4BF-F273-4D35-8085-D9E831BA4DD4}" destId="{97B402CB-70EE-46AD-918C-5D1E06362A95}" srcOrd="1" destOrd="0" presId="urn:microsoft.com/office/officeart/2008/layout/HorizontalMultiLevelHierarchy"/>
    <dgm:cxn modelId="{D1E929EA-887E-4E7F-92CC-EEA232DF97FC}" type="presOf" srcId="{73D9ED03-B12C-476C-80FD-06D2386DBB3E}" destId="{2D29C540-6887-4C34-8DD5-BA42852922FA}" srcOrd="1" destOrd="0" presId="urn:microsoft.com/office/officeart/2008/layout/HorizontalMultiLevelHierarchy"/>
    <dgm:cxn modelId="{304BF5EB-5971-4E54-9AFA-77B20AFF6100}" srcId="{4C367FF9-20B0-45FD-9022-DC30CA8546CB}" destId="{896D1A70-A8AA-4612-AA8A-12DD39BB239D}" srcOrd="0" destOrd="0" parTransId="{4233186E-8C4D-4177-949C-6E5C1950E82C}" sibTransId="{D5E21A4B-50D9-443A-8BBE-D2010FDC6F9D}"/>
    <dgm:cxn modelId="{8399D39B-C834-43A3-A6A4-B16A6C4FD3DF}" type="presParOf" srcId="{6AB7A9D5-B049-4522-95E1-61F72C674E04}" destId="{6DEDCEE1-5A8E-4DB0-81A2-60C5EE0C2F36}" srcOrd="0" destOrd="0" presId="urn:microsoft.com/office/officeart/2008/layout/HorizontalMultiLevelHierarchy"/>
    <dgm:cxn modelId="{C826E836-5C28-434D-AD64-958A8FA755FE}" type="presParOf" srcId="{6DEDCEE1-5A8E-4DB0-81A2-60C5EE0C2F36}" destId="{779D9597-31FF-460C-9727-823701048EE6}" srcOrd="0" destOrd="0" presId="urn:microsoft.com/office/officeart/2008/layout/HorizontalMultiLevelHierarchy"/>
    <dgm:cxn modelId="{BA203A11-FB57-4561-9F86-DE9CEF2FCF44}" type="presParOf" srcId="{6DEDCEE1-5A8E-4DB0-81A2-60C5EE0C2F36}" destId="{22217A56-68CE-4BF7-B989-265B7868B30B}" srcOrd="1" destOrd="0" presId="urn:microsoft.com/office/officeart/2008/layout/HorizontalMultiLevelHierarchy"/>
    <dgm:cxn modelId="{19390E35-0AFB-4808-B57C-4AFACEB179A6}" type="presParOf" srcId="{22217A56-68CE-4BF7-B989-265B7868B30B}" destId="{8F5A0D48-B121-4CF3-90A8-B8FEA92AF0D7}" srcOrd="0" destOrd="0" presId="urn:microsoft.com/office/officeart/2008/layout/HorizontalMultiLevelHierarchy"/>
    <dgm:cxn modelId="{2E1A49A2-00F3-46E2-BC30-936F15ED6DD8}" type="presParOf" srcId="{8F5A0D48-B121-4CF3-90A8-B8FEA92AF0D7}" destId="{D8BFE6B5-4B82-47EB-8AE7-CE55386987BD}" srcOrd="0" destOrd="0" presId="urn:microsoft.com/office/officeart/2008/layout/HorizontalMultiLevelHierarchy"/>
    <dgm:cxn modelId="{4AB395CF-27CF-4DCA-AD90-5D66418B0FB5}" type="presParOf" srcId="{22217A56-68CE-4BF7-B989-265B7868B30B}" destId="{3DBBD1A5-C7AC-43C9-842F-2050E8729706}" srcOrd="1" destOrd="0" presId="urn:microsoft.com/office/officeart/2008/layout/HorizontalMultiLevelHierarchy"/>
    <dgm:cxn modelId="{C922E83A-F1F1-4483-9C8E-18A3DBA443AB}" type="presParOf" srcId="{3DBBD1A5-C7AC-43C9-842F-2050E8729706}" destId="{1623D3E7-9151-4F1E-B9D5-BC738E893943}" srcOrd="0" destOrd="0" presId="urn:microsoft.com/office/officeart/2008/layout/HorizontalMultiLevelHierarchy"/>
    <dgm:cxn modelId="{616BEF5B-2A95-4204-AB80-232D226AC2E1}" type="presParOf" srcId="{3DBBD1A5-C7AC-43C9-842F-2050E8729706}" destId="{139EB784-E9B3-4369-AE8D-E4A5C8439D53}" srcOrd="1" destOrd="0" presId="urn:microsoft.com/office/officeart/2008/layout/HorizontalMultiLevelHierarchy"/>
    <dgm:cxn modelId="{0AB1E24E-5AC2-43C2-A62A-8FC370A82B43}" type="presParOf" srcId="{22217A56-68CE-4BF7-B989-265B7868B30B}" destId="{99241A22-3828-4A67-A08F-A881BF56973C}" srcOrd="2" destOrd="0" presId="urn:microsoft.com/office/officeart/2008/layout/HorizontalMultiLevelHierarchy"/>
    <dgm:cxn modelId="{B8E46EFB-3EB4-448A-8B8C-EF115CB92D74}" type="presParOf" srcId="{99241A22-3828-4A67-A08F-A881BF56973C}" destId="{97B402CB-70EE-46AD-918C-5D1E06362A95}" srcOrd="0" destOrd="0" presId="urn:microsoft.com/office/officeart/2008/layout/HorizontalMultiLevelHierarchy"/>
    <dgm:cxn modelId="{047F74C7-8CD9-442F-BA63-0205DDFFE178}" type="presParOf" srcId="{22217A56-68CE-4BF7-B989-265B7868B30B}" destId="{12EA5124-A9A7-4B7E-9BAF-29A886E27E87}" srcOrd="3" destOrd="0" presId="urn:microsoft.com/office/officeart/2008/layout/HorizontalMultiLevelHierarchy"/>
    <dgm:cxn modelId="{B17B264A-B200-4B34-9BC5-66C6EF26D70B}" type="presParOf" srcId="{12EA5124-A9A7-4B7E-9BAF-29A886E27E87}" destId="{206BA4C5-0142-4EEB-97A0-D26AB46A3623}" srcOrd="0" destOrd="0" presId="urn:microsoft.com/office/officeart/2008/layout/HorizontalMultiLevelHierarchy"/>
    <dgm:cxn modelId="{7F438F37-91AD-4E70-BFB8-ED98E1DBB682}" type="presParOf" srcId="{12EA5124-A9A7-4B7E-9BAF-29A886E27E87}" destId="{56961C13-E3A0-43A5-BFAC-36A8A4AC7C14}" srcOrd="1" destOrd="0" presId="urn:microsoft.com/office/officeart/2008/layout/HorizontalMultiLevelHierarchy"/>
    <dgm:cxn modelId="{889B6669-B4EF-4AF0-880C-41D7DD3C3976}" type="presParOf" srcId="{22217A56-68CE-4BF7-B989-265B7868B30B}" destId="{4F4ABE22-7BF4-42DD-B85D-2FF844A38BF2}" srcOrd="4" destOrd="0" presId="urn:microsoft.com/office/officeart/2008/layout/HorizontalMultiLevelHierarchy"/>
    <dgm:cxn modelId="{1A633744-3D69-4518-A024-2F7CC0BF06EC}" type="presParOf" srcId="{4F4ABE22-7BF4-42DD-B85D-2FF844A38BF2}" destId="{2D29C540-6887-4C34-8DD5-BA42852922FA}" srcOrd="0" destOrd="0" presId="urn:microsoft.com/office/officeart/2008/layout/HorizontalMultiLevelHierarchy"/>
    <dgm:cxn modelId="{EE6207C4-393D-4708-B9F9-657F405D4C7D}" type="presParOf" srcId="{22217A56-68CE-4BF7-B989-265B7868B30B}" destId="{B863A542-B9BE-47B1-B2CF-3D8102CA9712}" srcOrd="5" destOrd="0" presId="urn:microsoft.com/office/officeart/2008/layout/HorizontalMultiLevelHierarchy"/>
    <dgm:cxn modelId="{27ABF7FB-3671-4925-A63A-CF3C984A3F07}" type="presParOf" srcId="{B863A542-B9BE-47B1-B2CF-3D8102CA9712}" destId="{32A0AD2F-61F1-4C77-8554-C388B89B1CFE}" srcOrd="0" destOrd="0" presId="urn:microsoft.com/office/officeart/2008/layout/HorizontalMultiLevelHierarchy"/>
    <dgm:cxn modelId="{51DAEAFA-1650-4EB6-A972-85E4DBFFC36D}" type="presParOf" srcId="{B863A542-B9BE-47B1-B2CF-3D8102CA9712}" destId="{6DE3725F-6CBD-4800-AFE0-E3F428DECBD5}" srcOrd="1" destOrd="0" presId="urn:microsoft.com/office/officeart/2008/layout/HorizontalMultiLevelHierarchy"/>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F4ABE22-7BF4-42DD-B85D-2FF844A38BF2}">
      <dsp:nvSpPr>
        <dsp:cNvPr id="0" name=""/>
        <dsp:cNvSpPr/>
      </dsp:nvSpPr>
      <dsp:spPr>
        <a:xfrm>
          <a:off x="3230037" y="1520339"/>
          <a:ext cx="338648" cy="645290"/>
        </a:xfrm>
        <a:custGeom>
          <a:avLst/>
          <a:gdLst/>
          <a:ahLst/>
          <a:cxnLst/>
          <a:rect l="0" t="0" r="0" b="0"/>
          <a:pathLst>
            <a:path>
              <a:moveTo>
                <a:pt x="0" y="0"/>
              </a:moveTo>
              <a:lnTo>
                <a:pt x="169324" y="0"/>
              </a:lnTo>
              <a:lnTo>
                <a:pt x="169324" y="645290"/>
              </a:lnTo>
              <a:lnTo>
                <a:pt x="338648" y="645290"/>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zh-CN" altLang="en-US" sz="500" kern="1200"/>
        </a:p>
      </dsp:txBody>
      <dsp:txXfrm>
        <a:off x="3381143" y="1824765"/>
        <a:ext cx="36437" cy="36437"/>
      </dsp:txXfrm>
    </dsp:sp>
    <dsp:sp modelId="{99241A22-3828-4A67-A08F-A881BF56973C}">
      <dsp:nvSpPr>
        <dsp:cNvPr id="0" name=""/>
        <dsp:cNvSpPr/>
      </dsp:nvSpPr>
      <dsp:spPr>
        <a:xfrm>
          <a:off x="3230037" y="1474618"/>
          <a:ext cx="338648" cy="91440"/>
        </a:xfrm>
        <a:custGeom>
          <a:avLst/>
          <a:gdLst/>
          <a:ahLst/>
          <a:cxnLst/>
          <a:rect l="0" t="0" r="0" b="0"/>
          <a:pathLst>
            <a:path>
              <a:moveTo>
                <a:pt x="0" y="45720"/>
              </a:moveTo>
              <a:lnTo>
                <a:pt x="338648" y="45720"/>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zh-CN" altLang="en-US" sz="500" kern="1200"/>
        </a:p>
      </dsp:txBody>
      <dsp:txXfrm>
        <a:off x="3390895" y="1511872"/>
        <a:ext cx="16932" cy="16932"/>
      </dsp:txXfrm>
    </dsp:sp>
    <dsp:sp modelId="{8F5A0D48-B121-4CF3-90A8-B8FEA92AF0D7}">
      <dsp:nvSpPr>
        <dsp:cNvPr id="0" name=""/>
        <dsp:cNvSpPr/>
      </dsp:nvSpPr>
      <dsp:spPr>
        <a:xfrm>
          <a:off x="3230037" y="875048"/>
          <a:ext cx="338648" cy="645290"/>
        </a:xfrm>
        <a:custGeom>
          <a:avLst/>
          <a:gdLst/>
          <a:ahLst/>
          <a:cxnLst/>
          <a:rect l="0" t="0" r="0" b="0"/>
          <a:pathLst>
            <a:path>
              <a:moveTo>
                <a:pt x="0" y="645290"/>
              </a:moveTo>
              <a:lnTo>
                <a:pt x="169324" y="645290"/>
              </a:lnTo>
              <a:lnTo>
                <a:pt x="169324" y="0"/>
              </a:lnTo>
              <a:lnTo>
                <a:pt x="338648" y="0"/>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zh-CN" altLang="en-US" sz="500" kern="1200"/>
        </a:p>
      </dsp:txBody>
      <dsp:txXfrm>
        <a:off x="3381143" y="1179474"/>
        <a:ext cx="36437" cy="36437"/>
      </dsp:txXfrm>
    </dsp:sp>
    <dsp:sp modelId="{779D9597-31FF-460C-9727-823701048EE6}">
      <dsp:nvSpPr>
        <dsp:cNvPr id="0" name=""/>
        <dsp:cNvSpPr/>
      </dsp:nvSpPr>
      <dsp:spPr>
        <a:xfrm rot="16200000">
          <a:off x="1152337" y="-94667"/>
          <a:ext cx="925387" cy="3230013"/>
        </a:xfrm>
        <a:prstGeom prst="rect">
          <a:avLst/>
        </a:prstGeom>
        <a:solidFill>
          <a:schemeClr val="tx2">
            <a:lumMod val="75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vert"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zh-CN" altLang="en-US" sz="2000" kern="1200" dirty="0"/>
            <a:t>购进自用货物退税</a:t>
          </a:r>
        </a:p>
      </dsp:txBody>
      <dsp:txXfrm>
        <a:off x="1152337" y="-94667"/>
        <a:ext cx="925387" cy="3230013"/>
      </dsp:txXfrm>
    </dsp:sp>
    <dsp:sp modelId="{1623D3E7-9151-4F1E-B9D5-BC738E893943}">
      <dsp:nvSpPr>
        <dsp:cNvPr id="0" name=""/>
        <dsp:cNvSpPr/>
      </dsp:nvSpPr>
      <dsp:spPr>
        <a:xfrm>
          <a:off x="3568686" y="616932"/>
          <a:ext cx="3072252" cy="516232"/>
        </a:xfrm>
        <a:prstGeom prst="rect">
          <a:avLst/>
        </a:prstGeom>
        <a:solidFill>
          <a:schemeClr val="tx2">
            <a:lumMod val="75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90000"/>
            </a:lnSpc>
            <a:spcBef>
              <a:spcPct val="0"/>
            </a:spcBef>
            <a:spcAft>
              <a:spcPct val="35000"/>
            </a:spcAft>
            <a:buNone/>
          </a:pPr>
          <a:r>
            <a:rPr lang="zh-CN" altLang="en-US" sz="1400" kern="1200" dirty="0"/>
            <a:t>研发机构采购国产设备</a:t>
          </a:r>
        </a:p>
      </dsp:txBody>
      <dsp:txXfrm>
        <a:off x="3568686" y="616932"/>
        <a:ext cx="3072252" cy="516232"/>
      </dsp:txXfrm>
    </dsp:sp>
    <dsp:sp modelId="{206BA4C5-0142-4EEB-97A0-D26AB46A3623}">
      <dsp:nvSpPr>
        <dsp:cNvPr id="0" name=""/>
        <dsp:cNvSpPr/>
      </dsp:nvSpPr>
      <dsp:spPr>
        <a:xfrm>
          <a:off x="3568686" y="1262222"/>
          <a:ext cx="3714921" cy="516232"/>
        </a:xfrm>
        <a:prstGeom prst="rect">
          <a:avLst/>
        </a:prstGeom>
        <a:solidFill>
          <a:schemeClr val="tx2">
            <a:lumMod val="75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90000"/>
            </a:lnSpc>
            <a:spcBef>
              <a:spcPct val="0"/>
            </a:spcBef>
            <a:spcAft>
              <a:spcPct val="35000"/>
            </a:spcAft>
            <a:buNone/>
          </a:pPr>
          <a:r>
            <a:rPr lang="zh-CN" altLang="en-US" sz="1400" kern="1200" dirty="0"/>
            <a:t>输入特殊区域内生产企业耗用的水、电、气退税</a:t>
          </a:r>
        </a:p>
      </dsp:txBody>
      <dsp:txXfrm>
        <a:off x="3568686" y="1262222"/>
        <a:ext cx="3714921" cy="516232"/>
      </dsp:txXfrm>
    </dsp:sp>
    <dsp:sp modelId="{32A0AD2F-61F1-4C77-8554-C388B89B1CFE}">
      <dsp:nvSpPr>
        <dsp:cNvPr id="0" name=""/>
        <dsp:cNvSpPr/>
      </dsp:nvSpPr>
      <dsp:spPr>
        <a:xfrm>
          <a:off x="3568686" y="1907513"/>
          <a:ext cx="3086712" cy="516232"/>
        </a:xfrm>
        <a:prstGeom prst="rect">
          <a:avLst/>
        </a:prstGeom>
        <a:solidFill>
          <a:schemeClr val="tx2">
            <a:lumMod val="7500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90000"/>
            </a:lnSpc>
            <a:spcBef>
              <a:spcPct val="0"/>
            </a:spcBef>
            <a:spcAft>
              <a:spcPct val="35000"/>
            </a:spcAft>
            <a:buNone/>
          </a:pPr>
          <a:r>
            <a:rPr lang="zh-CN" altLang="en-US" sz="1400" kern="1200" dirty="0"/>
            <a:t>横琴平潭地区企业购进水、电、气退税</a:t>
          </a:r>
        </a:p>
      </dsp:txBody>
      <dsp:txXfrm>
        <a:off x="3568686" y="1907513"/>
        <a:ext cx="3086712" cy="516232"/>
      </dsp:txXfrm>
    </dsp:sp>
  </dsp:spTree>
</dsp:drawing>
</file>

<file path=ppt/diagrams/layout1.xml><?xml version="1.0" encoding="utf-8"?>
<dgm:layoutDef xmlns:dgm="http://schemas.openxmlformats.org/drawingml/2006/diagram" xmlns:a="http://schemas.openxmlformats.org/drawingml/2006/main" uniqueId="urn:microsoft.com/office/officeart/2008/layout/HorizontalMultiLevelHierarchy">
  <dgm:title val=""/>
  <dgm:desc val=""/>
  <dgm:catLst>
    <dgm:cat type="hierarchy" pri="46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clrData>
  <dgm:layoutNode name="Name0">
    <dgm:varLst>
      <dgm:chPref val="1"/>
      <dgm:dir/>
      <dgm:animOne val="branch"/>
      <dgm:animLvl val="lvl"/>
      <dgm:resizeHandles val="exact"/>
    </dgm:varLst>
    <dgm:choose name="Name1">
      <dgm:if name="Name2" func="var" arg="dir" op="equ" val="norm">
        <dgm:alg type="hierChild">
          <dgm:param type="linDir" val="fromT"/>
          <dgm:param type="chAlign" val="l"/>
        </dgm:alg>
      </dgm:if>
      <dgm:else name="Name3">
        <dgm:alg type="hierChild">
          <dgm:param type="linDir" val="fromT"/>
          <dgm:param type="chAlign" val="r"/>
        </dgm:alg>
      </dgm:else>
    </dgm:choose>
    <dgm:shape xmlns:r="http://schemas.openxmlformats.org/officeDocument/2006/relationships" r:blip="">
      <dgm:adjLst/>
    </dgm:shape>
    <dgm:presOf/>
    <dgm:constrLst>
      <dgm:constr type="h" for="des" forName="LevelOneTextNode" refType="h"/>
      <dgm:constr type="w" for="des" forName="LevelOneTextNode" refType="h" refFor="des" refForName="LevelOneTextNode" fact="0.19"/>
      <dgm:constr type="h" for="des" forName="LevelTwoTextNode" refType="w" refFor="des" refForName="LevelOneTextNode"/>
      <dgm:constr type="w" for="des" forName="LevelTwoTextNode" refType="h" refFor="des" refForName="LevelTwoTextNode" fact="3.28"/>
      <dgm:constr type="sibSp" refType="h" refFor="des" refForName="LevelTwoTextNode" op="equ" fact="0.25"/>
      <dgm:constr type="sibSp" for="des" forName="level2hierChild" refType="h" refFor="des" refForName="LevelTwoTextNode" op="equ" fact="0.25"/>
      <dgm:constr type="sibSp" for="des" forName="level3hierChild" refType="h" refFor="des" refForName="LevelTwoTextNode" op="equ" fact="0.25"/>
      <dgm:constr type="sp" for="des" forName="root1" refType="w" refFor="des" refForName="LevelTwoTextNode" fact="0.2"/>
      <dgm:constr type="sp" for="des" forName="root2" refType="sp" refFor="des" refForName="root1" op="equ"/>
      <dgm:constr type="primFontSz" for="des" forName="LevelOneTextNode" op="equ" val="65"/>
      <dgm:constr type="primFontSz" for="des" forName="LevelTwoTextNode" op="equ" val="65"/>
      <dgm:constr type="primFontSz" for="des" forName="LevelTwoTextNode" refType="primFontSz" refFor="des" refForName="LevelOneTextNode" op="lte"/>
      <dgm:constr type="primFontSz" for="des" forName="connTx" op="equ" val="50"/>
      <dgm:constr type="primFontSz" for="des" forName="connTx" refType="primFontSz" refFor="des" refForName="LevelOneTextNode" op="lte" fact="0.78"/>
    </dgm:constrLst>
    <dgm:forEach name="Name4" axis="ch">
      <dgm:forEach name="Name5" axis="self" ptType="node">
        <dgm:layoutNode name="root1">
          <dgm:choose name="Name6">
            <dgm:if name="Name7" func="var" arg="dir" op="equ" val="norm">
              <dgm:alg type="hierRoot">
                <dgm:param type="hierAlign" val="lCtrCh"/>
              </dgm:alg>
            </dgm:if>
            <dgm:else name="Name8">
              <dgm:alg type="hierRoot">
                <dgm:param type="hierAlign" val="rCtrCh"/>
              </dgm:alg>
            </dgm:else>
          </dgm:choose>
          <dgm:shape xmlns:r="http://schemas.openxmlformats.org/officeDocument/2006/relationships" r:blip="">
            <dgm:adjLst/>
          </dgm:shape>
          <dgm:presOf/>
          <dgm:layoutNode name="LevelOneTextNode" styleLbl="node0">
            <dgm:varLst>
              <dgm:chPref val="3"/>
            </dgm:varLst>
            <dgm:alg type="tx">
              <dgm:param type="autoTxRot" val="grav"/>
            </dgm:alg>
            <dgm:choose name="Name9">
              <dgm:if name="Name10" func="var" arg="dir" op="equ" val="norm">
                <dgm:shape xmlns:r="http://schemas.openxmlformats.org/officeDocument/2006/relationships" rot="270" type="rect" r:blip="">
                  <dgm:adjLst/>
                </dgm:shape>
              </dgm:if>
              <dgm:else name="Name11">
                <dgm:shape xmlns:r="http://schemas.openxmlformats.org/officeDocument/2006/relationships" rot="90" type="rect" r:blip="">
                  <dgm:adjLst/>
                </dgm:shape>
              </dgm:else>
            </dgm:choose>
            <dgm:presOf axis="self"/>
            <dgm:constrLst>
              <dgm:constr type="tMarg" refType="primFontSz" fact="0.05"/>
              <dgm:constr type="bMarg" refType="primFontSz" fact="0.05"/>
              <dgm:constr type="lMarg" refType="primFontSz" fact="0.05"/>
              <dgm:constr type="rMarg" refType="primFontSz" fact="0.05"/>
            </dgm:constrLst>
            <dgm:ruleLst>
              <dgm:rule type="primFontSz" val="2" fact="NaN" max="NaN"/>
            </dgm:ruleLst>
          </dgm:layoutNode>
          <dgm:layoutNode name="level2hierChild">
            <dgm:choose name="Name12">
              <dgm:if name="Name13" func="var" arg="dir" op="equ" val="norm">
                <dgm:alg type="hierChild">
                  <dgm:param type="linDir" val="fromT"/>
                  <dgm:param type="chAlign" val="l"/>
                </dgm:alg>
              </dgm:if>
              <dgm:else name="Name14">
                <dgm:alg type="hierChild">
                  <dgm:param type="linDir" val="fromT"/>
                  <dgm:param type="chAlign" val="r"/>
                </dgm:alg>
              </dgm:else>
            </dgm:choose>
            <dgm:shape xmlns:r="http://schemas.openxmlformats.org/officeDocument/2006/relationships" r:blip="">
              <dgm:adjLst/>
            </dgm:shape>
            <dgm:presOf/>
            <dgm:forEach name="repeat" axis="ch">
              <dgm:forEach name="Name15" axis="self" ptType="parTrans" cnt="1">
                <dgm:layoutNode name="conn2-1">
                  <dgm:choose name="Name16">
                    <dgm:if name="Name17" func="var" arg="dir" op="equ" val="norm">
                      <dgm:alg type="conn">
                        <dgm:param type="dim" val="1D"/>
                        <dgm:param type="begPts" val="midR"/>
                        <dgm:param type="endPts" val="midL"/>
                        <dgm:param type="endSty" val="noArr"/>
                        <dgm:param type="connRout" val="bend"/>
                      </dgm:alg>
                    </dgm:if>
                    <dgm:else name="Name18">
                      <dgm:alg type="conn">
                        <dgm:param type="dim" val="1D"/>
                        <dgm:param type="begPts" val="midL"/>
                        <dgm:param type="endPts" val="midR"/>
                        <dgm:param type="endSty" val="noArr"/>
                        <dgm:param type="connRout" val="bend"/>
                      </dgm:alg>
                    </dgm:else>
                  </dgm:choose>
                  <dgm:shape xmlns:r="http://schemas.openxmlformats.org/officeDocument/2006/relationships" type="conn" r:blip="" zOrderOff="-99999">
                    <dgm:adjLst/>
                  </dgm:shape>
                  <dgm:presOf axis="self"/>
                  <dgm:constrLst>
                    <dgm:constr type="w" val="1"/>
                    <dgm:constr type="h" val="5"/>
                    <dgm:constr type="connDist"/>
                    <dgm:constr type="begPad"/>
                    <dgm:constr type="endPad"/>
                    <dgm:constr type="userA" for="ch" refType="connDist"/>
                  </dgm:constr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9" axis="self" ptType="node">
                <dgm:layoutNode name="root2">
                  <dgm:choose name="Name20">
                    <dgm:if name="Name21" func="var" arg="dir" op="equ" val="norm">
                      <dgm:alg type="hierRoot">
                        <dgm:param type="hierAlign" val="lCtrCh"/>
                      </dgm:alg>
                    </dgm:if>
                    <dgm:else name="Name22">
                      <dgm:alg type="hierRoot">
                        <dgm:param type="hierAlign" val="rCtrCh"/>
                      </dgm:alg>
                    </dgm:else>
                  </dgm:choose>
                  <dgm:shape xmlns:r="http://schemas.openxmlformats.org/officeDocument/2006/relationships" r:blip="">
                    <dgm:adjLst/>
                  </dgm:shape>
                  <dgm:presOf/>
                  <dgm:layoutNode name="LevelTwoTextNode">
                    <dgm:varLst>
                      <dgm:chPref val="3"/>
                    </dgm:varLst>
                    <dgm:alg type="tx"/>
                    <dgm:shape xmlns:r="http://schemas.openxmlformats.org/officeDocument/2006/relationships" type="rect" r:blip="">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2" fact="NaN" max="NaN"/>
                    </dgm:ruleLst>
                  </dgm:layoutNode>
                  <dgm:layoutNode name="level3hierChild">
                    <dgm:choose name="Name23">
                      <dgm:if name="Name24" func="var" arg="dir" op="equ" val="norm">
                        <dgm:alg type="hierChild">
                          <dgm:param type="linDir" val="fromT"/>
                          <dgm:param type="chAlign" val="l"/>
                        </dgm:alg>
                      </dgm:if>
                      <dgm:else name="Name25">
                        <dgm:alg type="hierChild">
                          <dgm:param type="linDir" val="fromT"/>
                          <dgm:param type="chAlign" val="r"/>
                        </dgm:alg>
                      </dgm:else>
                    </dgm:choose>
                    <dgm:shape xmlns:r="http://schemas.openxmlformats.org/officeDocument/2006/relationships" r:blip="">
                      <dgm:adjLst/>
                    </dgm:shape>
                    <dgm:presOf/>
                    <dgm:forEach name="Name26" ref="repeat"/>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7C3B271-E991-4CB1-92C5-03E068E63313}" type="datetimeFigureOut">
              <a:rPr lang="zh-CN" altLang="en-US" smtClean="0"/>
              <a:t>2020/7/16 Thursday</a:t>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EDAD6A1-ABD9-4B36-97B2-D75CC536162E}" type="slidenum">
              <a:rPr lang="zh-CN" altLang="en-US" smtClean="0"/>
              <a:t>‹#›</a:t>
            </a:fld>
            <a:endParaRPr lang="zh-CN" altLang="en-US"/>
          </a:p>
        </p:txBody>
      </p:sp>
    </p:spTree>
    <p:extLst>
      <p:ext uri="{BB962C8B-B14F-4D97-AF65-F5344CB8AC3E}">
        <p14:creationId xmlns:p14="http://schemas.microsoft.com/office/powerpoint/2010/main" val="1913754352"/>
      </p:ext>
    </p:extLst>
  </p:cSld>
  <p:clrMap bg1="lt1" tx1="dk1" bg2="lt2" tx2="dk2" accent1="accent1" accent2="accent2" accent3="accent3" accent4="accent4" accent5="accent5" accent6="accent6" hlink="hlink" folHlink="folHlink"/>
  <p:notesStyle>
    <a:lvl1pPr marL="0" algn="l" defTabSz="685800" rtl="0" eaLnBrk="1" latinLnBrk="0" hangingPunct="1">
      <a:defRPr sz="900" kern="1200">
        <a:solidFill>
          <a:schemeClr val="tx1"/>
        </a:solidFill>
        <a:latin typeface="+mn-lt"/>
        <a:ea typeface="+mn-ea"/>
        <a:cs typeface="+mn-cs"/>
      </a:defRPr>
    </a:lvl1pPr>
    <a:lvl2pPr marL="342900" algn="l" defTabSz="685800" rtl="0" eaLnBrk="1" latinLnBrk="0" hangingPunct="1">
      <a:defRPr sz="900" kern="1200">
        <a:solidFill>
          <a:schemeClr val="tx1"/>
        </a:solidFill>
        <a:latin typeface="+mn-lt"/>
        <a:ea typeface="+mn-ea"/>
        <a:cs typeface="+mn-cs"/>
      </a:defRPr>
    </a:lvl2pPr>
    <a:lvl3pPr marL="685800" algn="l" defTabSz="685800" rtl="0" eaLnBrk="1" latinLnBrk="0" hangingPunct="1">
      <a:defRPr sz="900" kern="1200">
        <a:solidFill>
          <a:schemeClr val="tx1"/>
        </a:solidFill>
        <a:latin typeface="+mn-lt"/>
        <a:ea typeface="+mn-ea"/>
        <a:cs typeface="+mn-cs"/>
      </a:defRPr>
    </a:lvl3pPr>
    <a:lvl4pPr marL="1028700" algn="l" defTabSz="685800" rtl="0" eaLnBrk="1" latinLnBrk="0" hangingPunct="1">
      <a:defRPr sz="900" kern="1200">
        <a:solidFill>
          <a:schemeClr val="tx1"/>
        </a:solidFill>
        <a:latin typeface="+mn-lt"/>
        <a:ea typeface="+mn-ea"/>
        <a:cs typeface="+mn-cs"/>
      </a:defRPr>
    </a:lvl4pPr>
    <a:lvl5pPr marL="1371600" algn="l" defTabSz="685800" rtl="0" eaLnBrk="1" latinLnBrk="0" hangingPunct="1">
      <a:defRPr sz="900" kern="1200">
        <a:solidFill>
          <a:schemeClr val="tx1"/>
        </a:solidFill>
        <a:latin typeface="+mn-lt"/>
        <a:ea typeface="+mn-ea"/>
        <a:cs typeface="+mn-cs"/>
      </a:defRPr>
    </a:lvl5pPr>
    <a:lvl6pPr marL="1714500" algn="l" defTabSz="685800" rtl="0" eaLnBrk="1" latinLnBrk="0" hangingPunct="1">
      <a:defRPr sz="900" kern="1200">
        <a:solidFill>
          <a:schemeClr val="tx1"/>
        </a:solidFill>
        <a:latin typeface="+mn-lt"/>
        <a:ea typeface="+mn-ea"/>
        <a:cs typeface="+mn-cs"/>
      </a:defRPr>
    </a:lvl6pPr>
    <a:lvl7pPr marL="2057400" algn="l" defTabSz="685800" rtl="0" eaLnBrk="1" latinLnBrk="0" hangingPunct="1">
      <a:defRPr sz="900" kern="1200">
        <a:solidFill>
          <a:schemeClr val="tx1"/>
        </a:solidFill>
        <a:latin typeface="+mn-lt"/>
        <a:ea typeface="+mn-ea"/>
        <a:cs typeface="+mn-cs"/>
      </a:defRPr>
    </a:lvl7pPr>
    <a:lvl8pPr marL="2400300" algn="l" defTabSz="685800" rtl="0" eaLnBrk="1" latinLnBrk="0" hangingPunct="1">
      <a:defRPr sz="900" kern="1200">
        <a:solidFill>
          <a:schemeClr val="tx1"/>
        </a:solidFill>
        <a:latin typeface="+mn-lt"/>
        <a:ea typeface="+mn-ea"/>
        <a:cs typeface="+mn-cs"/>
      </a:defRPr>
    </a:lvl8pPr>
    <a:lvl9pPr marL="2743200" algn="l" defTabSz="685800" rtl="0" eaLnBrk="1" latinLnBrk="0" hangingPunct="1">
      <a:defRPr sz="9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10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EDAD6A1-ABD9-4B36-97B2-D75CC536162E}" type="slidenum">
              <a:rPr lang="zh-CN" altLang="en-US" smtClean="0"/>
              <a:t>1</a:t>
            </a:fld>
            <a:endParaRPr lang="zh-CN" altLang="en-US"/>
          </a:p>
        </p:txBody>
      </p:sp>
    </p:spTree>
    <p:extLst>
      <p:ext uri="{BB962C8B-B14F-4D97-AF65-F5344CB8AC3E}">
        <p14:creationId xmlns:p14="http://schemas.microsoft.com/office/powerpoint/2010/main" val="18408246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5" name="幻灯片图像占位符 1"/>
          <p:cNvSpPr>
            <a:spLocks noGrp="1" noRot="1" noChangeAspect="1" noChangeArrowheads="1"/>
          </p:cNvSpPr>
          <p:nvPr>
            <p:ph type="sldImg" idx="4294967295"/>
          </p:nvPr>
        </p:nvSpPr>
        <p:spPr>
          <a:ln>
            <a:miter lim="800000"/>
          </a:ln>
        </p:spPr>
      </p:sp>
      <p:sp>
        <p:nvSpPr>
          <p:cNvPr id="11266" name="备注占位符 2"/>
          <p:cNvSpPr>
            <a:spLocks noGrp="1" noChangeArrowheads="1"/>
          </p:cNvSpPr>
          <p:nvPr>
            <p:ph type="body" idx="4294967295"/>
          </p:nvPr>
        </p:nvSpPr>
        <p:spPr/>
        <p:txBody>
          <a:bodyPr/>
          <a:lstStyle/>
          <a:p>
            <a:endParaRPr lang="zh-CN" altLang="en-US"/>
          </a:p>
        </p:txBody>
      </p:sp>
      <p:sp>
        <p:nvSpPr>
          <p:cNvPr id="11267" name="灯片编号占位符 3"/>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fontAlgn="base"/>
            <a:fld id="{44030A2C-0BBF-4D8B-95D9-98DC4BBE552D}" type="slidenum">
              <a:rPr lang="zh-CN" altLang="en-US"/>
              <a:pPr fontAlgn="base"/>
              <a:t>2</a:t>
            </a:fld>
            <a:endParaRPr lang="zh-CN" altLang="en-US"/>
          </a:p>
        </p:txBody>
      </p:sp>
    </p:spTree>
    <p:extLst>
      <p:ext uri="{BB962C8B-B14F-4D97-AF65-F5344CB8AC3E}">
        <p14:creationId xmlns:p14="http://schemas.microsoft.com/office/powerpoint/2010/main" val="198856135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63EF2083-0386-4B43-BE3F-5071C6BB4FA7}" type="slidenum">
              <a:rPr lang="zh-CN" altLang="en-US" smtClean="0"/>
              <a:t>3</a:t>
            </a:fld>
            <a:endParaRPr lang="zh-CN" altLang="en-US"/>
          </a:p>
        </p:txBody>
      </p:sp>
    </p:spTree>
    <p:extLst>
      <p:ext uri="{BB962C8B-B14F-4D97-AF65-F5344CB8AC3E}">
        <p14:creationId xmlns:p14="http://schemas.microsoft.com/office/powerpoint/2010/main" val="262888217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63EF2083-0386-4B43-BE3F-5071C6BB4FA7}" type="slidenum">
              <a:rPr lang="zh-CN" altLang="en-US" smtClean="0"/>
              <a:t>5</a:t>
            </a:fld>
            <a:endParaRPr lang="zh-CN" altLang="en-US"/>
          </a:p>
        </p:txBody>
      </p:sp>
    </p:spTree>
    <p:extLst>
      <p:ext uri="{BB962C8B-B14F-4D97-AF65-F5344CB8AC3E}">
        <p14:creationId xmlns:p14="http://schemas.microsoft.com/office/powerpoint/2010/main" val="260969449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在此版本之前，备案和单证的生成流程是先打印再生成，导致很多企业在生成前忘记打印而无法打印，所以在此版本调整了申报流程的顺序。如此企业在生成以后可以继续打印使用。</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6</a:t>
            </a:fld>
            <a:endParaRPr lang="zh-CN" altLang="en-US"/>
          </a:p>
        </p:txBody>
      </p:sp>
    </p:spTree>
    <p:extLst>
      <p:ext uri="{BB962C8B-B14F-4D97-AF65-F5344CB8AC3E}">
        <p14:creationId xmlns:p14="http://schemas.microsoft.com/office/powerpoint/2010/main" val="56157534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9</a:t>
            </a:fld>
            <a:endParaRPr lang="zh-CN" altLang="en-US"/>
          </a:p>
        </p:txBody>
      </p:sp>
    </p:spTree>
    <p:extLst>
      <p:ext uri="{BB962C8B-B14F-4D97-AF65-F5344CB8AC3E}">
        <p14:creationId xmlns:p14="http://schemas.microsoft.com/office/powerpoint/2010/main" val="414792545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10</a:t>
            </a:fld>
            <a:endParaRPr lang="zh-CN" altLang="en-US"/>
          </a:p>
        </p:txBody>
      </p:sp>
    </p:spTree>
    <p:extLst>
      <p:ext uri="{BB962C8B-B14F-4D97-AF65-F5344CB8AC3E}">
        <p14:creationId xmlns:p14="http://schemas.microsoft.com/office/powerpoint/2010/main" val="217112317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11</a:t>
            </a:fld>
            <a:endParaRPr lang="zh-CN" altLang="en-US"/>
          </a:p>
        </p:txBody>
      </p:sp>
    </p:spTree>
    <p:extLst>
      <p:ext uri="{BB962C8B-B14F-4D97-AF65-F5344CB8AC3E}">
        <p14:creationId xmlns:p14="http://schemas.microsoft.com/office/powerpoint/2010/main" val="3191214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12</a:t>
            </a:fld>
            <a:endParaRPr lang="zh-CN" altLang="en-US"/>
          </a:p>
        </p:txBody>
      </p:sp>
    </p:spTree>
    <p:extLst>
      <p:ext uri="{BB962C8B-B14F-4D97-AF65-F5344CB8AC3E}">
        <p14:creationId xmlns:p14="http://schemas.microsoft.com/office/powerpoint/2010/main" val="259281476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15</a:t>
            </a:fld>
            <a:endParaRPr lang="zh-CN" altLang="en-US"/>
          </a:p>
        </p:txBody>
      </p:sp>
    </p:spTree>
    <p:extLst>
      <p:ext uri="{BB962C8B-B14F-4D97-AF65-F5344CB8AC3E}">
        <p14:creationId xmlns:p14="http://schemas.microsoft.com/office/powerpoint/2010/main" val="43362452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16</a:t>
            </a:fld>
            <a:endParaRPr lang="zh-CN" altLang="en-US"/>
          </a:p>
        </p:txBody>
      </p:sp>
    </p:spTree>
    <p:extLst>
      <p:ext uri="{BB962C8B-B14F-4D97-AF65-F5344CB8AC3E}">
        <p14:creationId xmlns:p14="http://schemas.microsoft.com/office/powerpoint/2010/main" val="257972512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17</a:t>
            </a:fld>
            <a:endParaRPr lang="zh-CN" altLang="en-US"/>
          </a:p>
        </p:txBody>
      </p:sp>
    </p:spTree>
    <p:extLst>
      <p:ext uri="{BB962C8B-B14F-4D97-AF65-F5344CB8AC3E}">
        <p14:creationId xmlns:p14="http://schemas.microsoft.com/office/powerpoint/2010/main" val="136428082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18</a:t>
            </a:fld>
            <a:endParaRPr lang="zh-CN" altLang="en-US"/>
          </a:p>
        </p:txBody>
      </p:sp>
    </p:spTree>
    <p:extLst>
      <p:ext uri="{BB962C8B-B14F-4D97-AF65-F5344CB8AC3E}">
        <p14:creationId xmlns:p14="http://schemas.microsoft.com/office/powerpoint/2010/main" val="90250691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19</a:t>
            </a:fld>
            <a:endParaRPr lang="zh-CN" altLang="en-US"/>
          </a:p>
        </p:txBody>
      </p:sp>
    </p:spTree>
    <p:extLst>
      <p:ext uri="{BB962C8B-B14F-4D97-AF65-F5344CB8AC3E}">
        <p14:creationId xmlns:p14="http://schemas.microsoft.com/office/powerpoint/2010/main" val="392678659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在此版本之前，备案变更以及备案撤回打印的表单是申请表的样式，此版本更新之后，打印出来的都是备案表，是全表信息，可以在表单中查看到的是更新后的数据。</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20</a:t>
            </a:fld>
            <a:endParaRPr lang="zh-CN" altLang="en-US"/>
          </a:p>
        </p:txBody>
      </p:sp>
    </p:spTree>
    <p:extLst>
      <p:ext uri="{BB962C8B-B14F-4D97-AF65-F5344CB8AC3E}">
        <p14:creationId xmlns:p14="http://schemas.microsoft.com/office/powerpoint/2010/main" val="265054018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21</a:t>
            </a:fld>
            <a:endParaRPr lang="zh-CN" altLang="en-US"/>
          </a:p>
        </p:txBody>
      </p:sp>
    </p:spTree>
    <p:extLst>
      <p:ext uri="{BB962C8B-B14F-4D97-AF65-F5344CB8AC3E}">
        <p14:creationId xmlns:p14="http://schemas.microsoft.com/office/powerpoint/2010/main" val="395273473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1</a:t>
            </a:r>
            <a:r>
              <a:rPr lang="zh-CN" altLang="en-US" dirty="0"/>
              <a:t>、汇总表在新版本改入明细采集中</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23</a:t>
            </a:fld>
            <a:endParaRPr lang="zh-CN" altLang="en-US"/>
          </a:p>
        </p:txBody>
      </p:sp>
    </p:spTree>
    <p:extLst>
      <p:ext uri="{BB962C8B-B14F-4D97-AF65-F5344CB8AC3E}">
        <p14:creationId xmlns:p14="http://schemas.microsoft.com/office/powerpoint/2010/main" val="76463953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删除  “航天运输申报明细录入”“国内免税原材料申请录入”</a:t>
            </a:r>
            <a:endParaRPr lang="en-US" altLang="zh-CN" dirty="0"/>
          </a:p>
          <a:p>
            <a:r>
              <a:rPr lang="zh-CN" altLang="en-US" dirty="0"/>
              <a:t>新增 “视同资产进货明细清单”</a:t>
            </a:r>
            <a:r>
              <a:rPr lang="en-US" altLang="zh-CN" dirty="0"/>
              <a:t>——</a:t>
            </a:r>
            <a:r>
              <a:rPr lang="zh-CN" altLang="en-US" dirty="0"/>
              <a:t>四类企业申报视同自产必须填报本表单</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24</a:t>
            </a:fld>
            <a:endParaRPr lang="zh-CN" altLang="en-US"/>
          </a:p>
        </p:txBody>
      </p:sp>
    </p:spTree>
    <p:extLst>
      <p:ext uri="{BB962C8B-B14F-4D97-AF65-F5344CB8AC3E}">
        <p14:creationId xmlns:p14="http://schemas.microsoft.com/office/powerpoint/2010/main" val="129631764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计划分配率：填写当前有效的计划分配率。如进料加工手（账）册已完成核销，则按照对应的手（账）册的实际分配率填写</a:t>
            </a:r>
            <a:endParaRPr lang="en-US" altLang="zh-CN" dirty="0"/>
          </a:p>
          <a:p>
            <a:r>
              <a:rPr lang="zh-CN" altLang="en-US" dirty="0"/>
              <a:t>进料加工报税进口料件组成计税价格：出口销售额（人民币）*计划分配率</a:t>
            </a:r>
            <a:endParaRPr lang="en-US" altLang="zh-CN" dirty="0"/>
          </a:p>
          <a:p>
            <a:r>
              <a:rPr lang="zh-CN" altLang="en-US" dirty="0"/>
              <a:t>国内购进免税原材料价格：填写用于加工出口货物的不计提进项税额的国内免税原材料价格</a:t>
            </a:r>
            <a:endParaRPr lang="en-US" altLang="zh-CN" dirty="0"/>
          </a:p>
          <a:p>
            <a:r>
              <a:rPr lang="zh-CN" altLang="en-US" dirty="0"/>
              <a:t>先退税后核销出口合同号：将享受该项政策的交通运输工具和集齐设备按照单位数量分别在合同编号后</a:t>
            </a:r>
            <a:r>
              <a:rPr lang="en-US" altLang="zh-CN" dirty="0"/>
              <a:t>+2</a:t>
            </a:r>
            <a:r>
              <a:rPr lang="zh-CN" altLang="en-US" dirty="0"/>
              <a:t>位项号填报</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27</a:t>
            </a:fld>
            <a:endParaRPr lang="zh-CN" altLang="en-US"/>
          </a:p>
        </p:txBody>
      </p:sp>
    </p:spTree>
    <p:extLst>
      <p:ext uri="{BB962C8B-B14F-4D97-AF65-F5344CB8AC3E}">
        <p14:creationId xmlns:p14="http://schemas.microsoft.com/office/powerpoint/2010/main" val="283897894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28</a:t>
            </a:fld>
            <a:endParaRPr lang="zh-CN" altLang="en-US"/>
          </a:p>
        </p:txBody>
      </p:sp>
    </p:spTree>
    <p:extLst>
      <p:ext uri="{BB962C8B-B14F-4D97-AF65-F5344CB8AC3E}">
        <p14:creationId xmlns:p14="http://schemas.microsoft.com/office/powerpoint/2010/main" val="145812055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29</a:t>
            </a:fld>
            <a:endParaRPr lang="zh-CN" altLang="en-US"/>
          </a:p>
        </p:txBody>
      </p:sp>
    </p:spTree>
    <p:extLst>
      <p:ext uri="{BB962C8B-B14F-4D97-AF65-F5344CB8AC3E}">
        <p14:creationId xmlns:p14="http://schemas.microsoft.com/office/powerpoint/2010/main" val="221059728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做先退后核的企业进行免抵退申报的时候报“先退”，报核销的时候按顺序申报 “冲减”和“后核”</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30</a:t>
            </a:fld>
            <a:endParaRPr lang="zh-CN" altLang="en-US"/>
          </a:p>
        </p:txBody>
      </p:sp>
    </p:spTree>
    <p:extLst>
      <p:ext uri="{BB962C8B-B14F-4D97-AF65-F5344CB8AC3E}">
        <p14:creationId xmlns:p14="http://schemas.microsoft.com/office/powerpoint/2010/main" val="215774284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US" altLang="zh-CN" dirty="0"/>
              <a:t>1.</a:t>
            </a:r>
            <a:r>
              <a:rPr lang="zh-CN" altLang="en-US" dirty="0"/>
              <a:t>录入取消了“纳税表出口销售累加”，取消原因是汇总表取消了对差额</a:t>
            </a:r>
            <a:r>
              <a:rPr lang="en-US" altLang="zh-CN" dirty="0"/>
              <a:t>1</a:t>
            </a:r>
            <a:r>
              <a:rPr lang="zh-CN" altLang="en-US" dirty="0"/>
              <a:t>“免抵退出口货物劳务计税金额与增值税纳税申报表差额”的计算</a:t>
            </a:r>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31</a:t>
            </a:fld>
            <a:endParaRPr lang="zh-CN" altLang="en-US"/>
          </a:p>
        </p:txBody>
      </p:sp>
    </p:spTree>
    <p:extLst>
      <p:ext uri="{BB962C8B-B14F-4D97-AF65-F5344CB8AC3E}">
        <p14:creationId xmlns:p14="http://schemas.microsoft.com/office/powerpoint/2010/main" val="332440040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dirty="0"/>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32</a:t>
            </a:fld>
            <a:endParaRPr lang="zh-CN" altLang="en-US"/>
          </a:p>
        </p:txBody>
      </p:sp>
    </p:spTree>
    <p:extLst>
      <p:ext uri="{BB962C8B-B14F-4D97-AF65-F5344CB8AC3E}">
        <p14:creationId xmlns:p14="http://schemas.microsoft.com/office/powerpoint/2010/main" val="389388151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dirty="0"/>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33</a:t>
            </a:fld>
            <a:endParaRPr lang="zh-CN" altLang="en-US"/>
          </a:p>
        </p:txBody>
      </p:sp>
    </p:spTree>
    <p:extLst>
      <p:ext uri="{BB962C8B-B14F-4D97-AF65-F5344CB8AC3E}">
        <p14:creationId xmlns:p14="http://schemas.microsoft.com/office/powerpoint/2010/main" val="70549881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34</a:t>
            </a:fld>
            <a:endParaRPr lang="zh-CN" altLang="en-US"/>
          </a:p>
        </p:txBody>
      </p:sp>
    </p:spTree>
    <p:extLst>
      <p:ext uri="{BB962C8B-B14F-4D97-AF65-F5344CB8AC3E}">
        <p14:creationId xmlns:p14="http://schemas.microsoft.com/office/powerpoint/2010/main" val="199355704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幻灯片图像占位符 1"/>
          <p:cNvSpPr>
            <a:spLocks noGrp="1" noRot="1" noChangeAspect="1" noChangeArrowheads="1" noTextEdit="1"/>
          </p:cNvSpPr>
          <p:nvPr>
            <p:ph type="sldImg" idx="4294967295"/>
          </p:nvPr>
        </p:nvSpPr>
        <p:spPr>
          <a:xfrm>
            <a:off x="381000" y="685800"/>
            <a:ext cx="6096000" cy="3429000"/>
          </a:xfrm>
        </p:spPr>
      </p:sp>
      <p:sp>
        <p:nvSpPr>
          <p:cNvPr id="99331" name="备注占位符 2"/>
          <p:cNvSpPr>
            <a:spLocks noGrp="1" noChangeArrowheads="1"/>
          </p:cNvSpPr>
          <p:nvPr>
            <p:ph type="body" idx="4294967295"/>
          </p:nvPr>
        </p:nvSpPr>
        <p:spPr bwMode="auto">
          <a:xfrm>
            <a:off x="685800" y="4400550"/>
            <a:ext cx="5486400" cy="360045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zh-CN" altLang="en-US"/>
          </a:p>
        </p:txBody>
      </p:sp>
      <p:sp>
        <p:nvSpPr>
          <p:cNvPr id="99332" name="灯片编号占位符 3"/>
          <p:cNvSpPr>
            <a:spLocks noGrp="1" noChangeArrowheads="1"/>
          </p:cNvSpPr>
          <p:nvPr>
            <p:ph type="sldNum" sz="quarter" idx="5"/>
          </p:nvPr>
        </p:nvSpPr>
        <p:spPr>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ea typeface="宋体" panose="02010600030101010101" pitchFamily="2" charset="-122"/>
              </a:defRPr>
            </a:lvl1pPr>
            <a:lvl2pPr marL="742950" indent="-285750">
              <a:defRPr>
                <a:solidFill>
                  <a:schemeClr val="tx1"/>
                </a:solidFill>
                <a:latin typeface="Arial" panose="020B0604020202020204" pitchFamily="34" charset="0"/>
                <a:ea typeface="宋体" panose="02010600030101010101" pitchFamily="2" charset="-122"/>
              </a:defRPr>
            </a:lvl2pPr>
            <a:lvl3pPr marL="1143000" indent="-228600">
              <a:defRPr>
                <a:solidFill>
                  <a:schemeClr val="tx1"/>
                </a:solidFill>
                <a:latin typeface="Arial" panose="020B0604020202020204" pitchFamily="34" charset="0"/>
                <a:ea typeface="宋体" panose="02010600030101010101" pitchFamily="2" charset="-122"/>
              </a:defRPr>
            </a:lvl3pPr>
            <a:lvl4pPr marL="1600200" indent="-228600">
              <a:defRPr>
                <a:solidFill>
                  <a:schemeClr val="tx1"/>
                </a:solidFill>
                <a:latin typeface="Arial" panose="020B0604020202020204" pitchFamily="34" charset="0"/>
                <a:ea typeface="宋体" panose="02010600030101010101" pitchFamily="2" charset="-122"/>
              </a:defRPr>
            </a:lvl4pPr>
            <a:lvl5pPr marL="2057400" indent="-22860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a:buFont typeface="Arial" panose="020B0604020202020204" pitchFamily="34" charset="0"/>
              <a:buChar char="•"/>
            </a:pPr>
            <a:fld id="{66ADF488-567F-40C9-A07C-1DA9E6CE648B}" type="slidenum">
              <a:rPr altLang="en-US"/>
              <a:pPr>
                <a:buFont typeface="Arial" panose="020B0604020202020204" pitchFamily="34" charset="0"/>
                <a:buChar char="•"/>
              </a:pPr>
              <a:t>35</a:t>
            </a:fld>
            <a:endParaRPr lang="zh-CN" altLang="en-US"/>
          </a:p>
        </p:txBody>
      </p:sp>
    </p:spTree>
    <p:extLst>
      <p:ext uri="{BB962C8B-B14F-4D97-AF65-F5344CB8AC3E}">
        <p14:creationId xmlns:p14="http://schemas.microsoft.com/office/powerpoint/2010/main" val="343251520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sz="900" dirty="0">
                <a:latin typeface="微软雅黑" panose="020B0503020204020204" pitchFamily="34" charset="-122"/>
                <a:ea typeface="微软雅黑" panose="020B0503020204020204" pitchFamily="34" charset="-122"/>
              </a:rPr>
              <a:t> </a:t>
            </a:r>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39</a:t>
            </a:fld>
            <a:endParaRPr lang="zh-CN" altLang="en-US"/>
          </a:p>
        </p:txBody>
      </p:sp>
    </p:spTree>
    <p:extLst>
      <p:ext uri="{BB962C8B-B14F-4D97-AF65-F5344CB8AC3E}">
        <p14:creationId xmlns:p14="http://schemas.microsoft.com/office/powerpoint/2010/main" val="218421535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6858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altLang="zh-CN" sz="900" dirty="0">
                <a:latin typeface="微软雅黑" panose="020B0503020204020204" pitchFamily="34" charset="-122"/>
                <a:ea typeface="微软雅黑" panose="020B0503020204020204" pitchFamily="34" charset="-122"/>
              </a:rPr>
              <a:t> </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40</a:t>
            </a:fld>
            <a:endParaRPr lang="zh-CN" altLang="en-US"/>
          </a:p>
        </p:txBody>
      </p:sp>
    </p:spTree>
    <p:extLst>
      <p:ext uri="{BB962C8B-B14F-4D97-AF65-F5344CB8AC3E}">
        <p14:creationId xmlns:p14="http://schemas.microsoft.com/office/powerpoint/2010/main" val="3009982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50</a:t>
            </a:fld>
            <a:endParaRPr lang="zh-CN" altLang="en-US"/>
          </a:p>
        </p:txBody>
      </p:sp>
    </p:spTree>
    <p:extLst>
      <p:ext uri="{BB962C8B-B14F-4D97-AF65-F5344CB8AC3E}">
        <p14:creationId xmlns:p14="http://schemas.microsoft.com/office/powerpoint/2010/main" val="361583775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zh-CN" altLang="en-US" sz="900" b="1" kern="0" dirty="0">
                <a:solidFill>
                  <a:srgbClr val="3C3C3C"/>
                </a:solidFill>
                <a:latin typeface="+mn-ea"/>
                <a:sym typeface="Arial" charset="0"/>
              </a:rPr>
              <a:t>报核开始日期：</a:t>
            </a:r>
            <a:r>
              <a:rPr lang="zh-CN" altLang="en-US" sz="900" kern="0" dirty="0">
                <a:solidFill>
                  <a:srgbClr val="3C3C3C"/>
                </a:solidFill>
                <a:latin typeface="+mn-ea"/>
                <a:sym typeface="Arial" charset="0"/>
              </a:rPr>
              <a:t>申报核销为账册号时，对应的所获取的海关加贸数据中，上年度海关已核销的报核周期的报核起始日期。有多个报核起始日期需分别申报。</a:t>
            </a:r>
          </a:p>
          <a:p>
            <a:pPr>
              <a:spcBef>
                <a:spcPct val="20000"/>
              </a:spcBef>
            </a:pPr>
            <a:r>
              <a:rPr lang="zh-CN" altLang="en-US" sz="900" b="1" kern="0" dirty="0">
                <a:solidFill>
                  <a:srgbClr val="3C3C3C"/>
                </a:solidFill>
                <a:latin typeface="+mn-ea"/>
                <a:sym typeface="Arial" charset="0"/>
              </a:rPr>
              <a:t>报核截止日期：</a:t>
            </a:r>
            <a:endParaRPr lang="en-US" altLang="zh-CN" sz="900" b="1" kern="0" dirty="0">
              <a:solidFill>
                <a:srgbClr val="3C3C3C"/>
              </a:solidFill>
              <a:latin typeface="+mn-ea"/>
              <a:sym typeface="Arial" charset="0"/>
            </a:endParaRPr>
          </a:p>
          <a:p>
            <a:pPr>
              <a:spcBef>
                <a:spcPct val="20000"/>
              </a:spcBef>
            </a:pPr>
            <a:r>
              <a:rPr lang="zh-CN" altLang="en-US" sz="900" kern="0" dirty="0">
                <a:solidFill>
                  <a:srgbClr val="3C3C3C"/>
                </a:solidFill>
                <a:latin typeface="+mn-ea"/>
                <a:sym typeface="Arial" charset="0"/>
              </a:rPr>
              <a:t>有多个报核截止日期，应分别申报； </a:t>
            </a:r>
          </a:p>
          <a:p>
            <a:pPr>
              <a:spcBef>
                <a:spcPct val="20000"/>
              </a:spcBef>
            </a:pPr>
            <a:r>
              <a:rPr lang="zh-CN" altLang="en-US" sz="900" kern="0" dirty="0">
                <a:solidFill>
                  <a:srgbClr val="3C3C3C"/>
                </a:solidFill>
                <a:latin typeface="+mn-ea"/>
                <a:sym typeface="Arial" charset="0"/>
              </a:rPr>
              <a:t>海关核销的周期报核周期小于</a:t>
            </a:r>
            <a:r>
              <a:rPr lang="en-US" altLang="zh-CN" sz="900" kern="0" dirty="0">
                <a:solidFill>
                  <a:srgbClr val="3C3C3C"/>
                </a:solidFill>
                <a:latin typeface="+mn-ea"/>
                <a:sym typeface="Arial" charset="0"/>
              </a:rPr>
              <a:t>90</a:t>
            </a:r>
            <a:r>
              <a:rPr lang="zh-CN" altLang="en-US" sz="900" kern="0" dirty="0">
                <a:solidFill>
                  <a:srgbClr val="3C3C3C"/>
                </a:solidFill>
                <a:latin typeface="+mn-ea"/>
                <a:sym typeface="Arial" charset="0"/>
              </a:rPr>
              <a:t>天时，需报核周期合并成不少于</a:t>
            </a:r>
            <a:r>
              <a:rPr lang="en-US" altLang="zh-CN" sz="900" kern="0" dirty="0">
                <a:solidFill>
                  <a:srgbClr val="3C3C3C"/>
                </a:solidFill>
                <a:latin typeface="+mn-ea"/>
                <a:sym typeface="Arial" charset="0"/>
              </a:rPr>
              <a:t>90</a:t>
            </a:r>
            <a:r>
              <a:rPr lang="zh-CN" altLang="en-US" sz="900" kern="0" dirty="0">
                <a:solidFill>
                  <a:srgbClr val="3C3C3C"/>
                </a:solidFill>
                <a:latin typeface="+mn-ea"/>
                <a:sym typeface="Arial" charset="0"/>
              </a:rPr>
              <a:t>天的报核周期申报核销。</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57</a:t>
            </a:fld>
            <a:endParaRPr lang="zh-CN" altLang="en-US"/>
          </a:p>
        </p:txBody>
      </p:sp>
    </p:spTree>
    <p:extLst>
      <p:ext uri="{BB962C8B-B14F-4D97-AF65-F5344CB8AC3E}">
        <p14:creationId xmlns:p14="http://schemas.microsoft.com/office/powerpoint/2010/main" val="128469202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1</a:t>
            </a:r>
            <a:r>
              <a:rPr lang="zh-CN" altLang="en-US" dirty="0"/>
              <a:t>、</a:t>
            </a:r>
            <a:r>
              <a:rPr lang="zh-CN" altLang="zh-CN" sz="900" i="1" kern="1200" dirty="0">
                <a:solidFill>
                  <a:schemeClr val="tx1"/>
                </a:solidFill>
                <a:effectLst/>
                <a:latin typeface="+mn-lt"/>
                <a:ea typeface="+mn-ea"/>
                <a:cs typeface="+mn-cs"/>
              </a:rPr>
              <a:t>这个情况是正常的，企业根据该本手册的实际情况计算实际分配率，在调整表中虚拟一张进口报关单和一张出口报关单进行申报。</a:t>
            </a:r>
            <a:r>
              <a:rPr lang="zh-CN" altLang="zh-CN" sz="900" kern="1200" dirty="0">
                <a:solidFill>
                  <a:schemeClr val="tx1"/>
                </a:solidFill>
                <a:effectLst/>
                <a:latin typeface="+mn-lt"/>
                <a:ea typeface="+mn-ea"/>
                <a:cs typeface="+mn-cs"/>
              </a:rPr>
              <a:t> </a:t>
            </a:r>
            <a:endParaRPr lang="en-US" altLang="zh-CN" sz="900"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sz="900" kern="1200" dirty="0">
                <a:solidFill>
                  <a:schemeClr val="tx1"/>
                </a:solidFill>
                <a:effectLst/>
                <a:latin typeface="+mn-lt"/>
                <a:ea typeface="+mn-ea"/>
                <a:cs typeface="+mn-cs"/>
              </a:rPr>
              <a:t>2</a:t>
            </a:r>
            <a:r>
              <a:rPr lang="zh-CN" altLang="en-US" sz="900" kern="1200" dirty="0">
                <a:solidFill>
                  <a:schemeClr val="tx1"/>
                </a:solidFill>
                <a:effectLst/>
                <a:latin typeface="+mn-lt"/>
                <a:ea typeface="+mn-ea"/>
                <a:cs typeface="+mn-cs"/>
              </a:rPr>
              <a:t>、</a:t>
            </a:r>
            <a:r>
              <a:rPr lang="zh-CN" altLang="zh-CN" sz="900" i="1" kern="1200" dirty="0">
                <a:solidFill>
                  <a:schemeClr val="tx1"/>
                </a:solidFill>
                <a:effectLst/>
                <a:latin typeface="+mn-lt"/>
                <a:ea typeface="+mn-ea"/>
                <a:cs typeface="+mn-cs"/>
              </a:rPr>
              <a:t>剩余</a:t>
            </a:r>
            <a:r>
              <a:rPr lang="en-US" altLang="zh-CN" sz="900" i="1" kern="1200" dirty="0">
                <a:solidFill>
                  <a:schemeClr val="tx1"/>
                </a:solidFill>
                <a:effectLst/>
                <a:latin typeface="+mn-lt"/>
                <a:ea typeface="+mn-ea"/>
                <a:cs typeface="+mn-cs"/>
              </a:rPr>
              <a:t>2</a:t>
            </a:r>
            <a:r>
              <a:rPr lang="zh-CN" altLang="zh-CN" sz="900" i="1" kern="1200" dirty="0">
                <a:solidFill>
                  <a:schemeClr val="tx1"/>
                </a:solidFill>
                <a:effectLst/>
                <a:latin typeface="+mn-lt"/>
                <a:ea typeface="+mn-ea"/>
                <a:cs typeface="+mn-cs"/>
              </a:rPr>
              <a:t>本也是需要核销的，要把这两本手账册一并申报调整表中核销</a:t>
            </a:r>
            <a:endParaRPr lang="zh-CN" altLang="zh-CN" sz="900"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dirty="0"/>
              <a:t>3</a:t>
            </a:r>
            <a:r>
              <a:rPr lang="zh-CN" altLang="en-US" dirty="0"/>
              <a:t>、如果计算没有错误，一般是由于录入调整表后没有更新核销申报表导致</a:t>
            </a:r>
            <a:endParaRPr lang="zh-CN" altLang="zh-CN" sz="900"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dirty="0"/>
              <a:t>4</a:t>
            </a:r>
            <a:r>
              <a:rPr lang="zh-CN" altLang="en-US" dirty="0"/>
              <a:t>、</a:t>
            </a:r>
            <a:r>
              <a:rPr lang="zh-CN" altLang="zh-CN" sz="900" i="1" kern="1200" dirty="0">
                <a:solidFill>
                  <a:schemeClr val="tx1"/>
                </a:solidFill>
                <a:effectLst/>
                <a:latin typeface="+mn-lt"/>
                <a:ea typeface="+mn-ea"/>
                <a:cs typeface="+mn-cs"/>
              </a:rPr>
              <a:t>可以等到</a:t>
            </a:r>
            <a:r>
              <a:rPr lang="en-US" altLang="zh-CN" sz="900" i="1" kern="1200" dirty="0">
                <a:solidFill>
                  <a:schemeClr val="tx1"/>
                </a:solidFill>
                <a:effectLst/>
                <a:latin typeface="+mn-lt"/>
                <a:ea typeface="+mn-ea"/>
                <a:cs typeface="+mn-cs"/>
              </a:rPr>
              <a:t>2020</a:t>
            </a:r>
            <a:r>
              <a:rPr lang="zh-CN" altLang="zh-CN" sz="900" i="1" kern="1200" dirty="0">
                <a:solidFill>
                  <a:schemeClr val="tx1"/>
                </a:solidFill>
                <a:effectLst/>
                <a:latin typeface="+mn-lt"/>
                <a:ea typeface="+mn-ea"/>
                <a:cs typeface="+mn-cs"/>
              </a:rPr>
              <a:t>年再进行核销的</a:t>
            </a:r>
            <a:endParaRPr lang="zh-CN" altLang="zh-CN" sz="900"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dirty="0"/>
              <a:t>5</a:t>
            </a:r>
            <a:r>
              <a:rPr lang="zh-CN" altLang="en-US" dirty="0"/>
              <a:t>、</a:t>
            </a:r>
            <a:r>
              <a:rPr lang="zh-CN" altLang="zh-CN" sz="900" i="1" kern="1200" dirty="0">
                <a:solidFill>
                  <a:schemeClr val="tx1"/>
                </a:solidFill>
                <a:effectLst/>
                <a:latin typeface="+mn-lt"/>
                <a:ea typeface="+mn-ea"/>
                <a:cs typeface="+mn-cs"/>
              </a:rPr>
              <a:t>不仅要根据报关单进出口，还要根据贸易性质计算分母和分子项计算</a:t>
            </a:r>
            <a:endParaRPr lang="zh-CN" altLang="zh-CN" sz="900"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dirty="0"/>
              <a:t>6</a:t>
            </a:r>
            <a:r>
              <a:rPr lang="zh-CN" altLang="en-US" dirty="0"/>
              <a:t>、</a:t>
            </a:r>
            <a:r>
              <a:rPr lang="zh-CN" altLang="zh-CN" sz="900" i="1" kern="1200" dirty="0">
                <a:solidFill>
                  <a:schemeClr val="tx1"/>
                </a:solidFill>
                <a:effectLst/>
                <a:latin typeface="+mn-lt"/>
                <a:ea typeface="+mn-ea"/>
                <a:cs typeface="+mn-cs"/>
              </a:rPr>
              <a:t>这是因为核销的反馈没有读入到申报系统造成的</a:t>
            </a:r>
            <a:endParaRPr lang="en-US" altLang="zh-CN" sz="900" i="1" kern="1200" dirty="0">
              <a:solidFill>
                <a:schemeClr val="tx1"/>
              </a:solidFill>
              <a:effectLst/>
              <a:latin typeface="+mn-lt"/>
              <a:ea typeface="+mn-ea"/>
              <a:cs typeface="+mn-cs"/>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US" altLang="zh-CN" sz="900" i="1" kern="1200" dirty="0">
                <a:solidFill>
                  <a:schemeClr val="tx1"/>
                </a:solidFill>
                <a:effectLst/>
                <a:latin typeface="+mn-lt"/>
                <a:ea typeface="+mn-ea"/>
                <a:cs typeface="+mn-cs"/>
              </a:rPr>
              <a:t>7</a:t>
            </a:r>
            <a:r>
              <a:rPr lang="zh-CN" altLang="en-US" sz="900" i="1" kern="1200" dirty="0">
                <a:solidFill>
                  <a:schemeClr val="tx1"/>
                </a:solidFill>
                <a:effectLst/>
                <a:latin typeface="+mn-lt"/>
                <a:ea typeface="+mn-ea"/>
                <a:cs typeface="+mn-cs"/>
              </a:rPr>
              <a:t>、</a:t>
            </a:r>
            <a:r>
              <a:rPr lang="zh-CN" altLang="zh-CN" sz="900" i="1" kern="1200" dirty="0">
                <a:solidFill>
                  <a:schemeClr val="tx1"/>
                </a:solidFill>
                <a:effectLst/>
                <a:latin typeface="+mn-lt"/>
                <a:ea typeface="+mn-ea"/>
                <a:cs typeface="+mn-cs"/>
              </a:rPr>
              <a:t>是可以的，但是建议免抵退申报审核完成后再进行核销申报</a:t>
            </a:r>
            <a:endParaRPr lang="zh-CN" altLang="zh-CN" sz="900" kern="1200" dirty="0">
              <a:solidFill>
                <a:schemeClr val="tx1"/>
              </a:solidFill>
              <a:effectLst/>
              <a:latin typeface="+mn-lt"/>
              <a:ea typeface="+mn-ea"/>
              <a:cs typeface="+mn-cs"/>
            </a:endParaRPr>
          </a:p>
        </p:txBody>
      </p:sp>
      <p:sp>
        <p:nvSpPr>
          <p:cNvPr id="4" name="灯片编号占位符 3"/>
          <p:cNvSpPr>
            <a:spLocks noGrp="1"/>
          </p:cNvSpPr>
          <p:nvPr>
            <p:ph type="sldNum" sz="quarter" idx="10"/>
          </p:nvPr>
        </p:nvSpPr>
        <p:spPr/>
        <p:txBody>
          <a:bodyPr/>
          <a:lstStyle/>
          <a:p>
            <a:fld id="{AEDAD6A1-ABD9-4B36-97B2-D75CC536162E}" type="slidenum">
              <a:rPr lang="zh-CN" altLang="en-US" smtClean="0"/>
              <a:t>64</a:t>
            </a:fld>
            <a:endParaRPr lang="zh-CN" altLang="en-US"/>
          </a:p>
        </p:txBody>
      </p:sp>
    </p:spTree>
    <p:extLst>
      <p:ext uri="{BB962C8B-B14F-4D97-AF65-F5344CB8AC3E}">
        <p14:creationId xmlns:p14="http://schemas.microsoft.com/office/powerpoint/2010/main" val="3375851433"/>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删</a:t>
            </a:r>
            <a:endParaRPr lang="en-US" altLang="zh-CN" dirty="0"/>
          </a:p>
          <a:p>
            <a:r>
              <a:rPr lang="en-US" altLang="zh-CN" dirty="0"/>
              <a:t>1.</a:t>
            </a:r>
            <a:r>
              <a:rPr lang="zh-CN" altLang="en-US" dirty="0"/>
              <a:t>找小明哥</a:t>
            </a:r>
            <a:endParaRPr lang="en-US" altLang="zh-CN" dirty="0"/>
          </a:p>
          <a:p>
            <a:r>
              <a:rPr lang="en-US" altLang="zh-CN" dirty="0"/>
              <a:t>2.</a:t>
            </a:r>
            <a:r>
              <a:rPr lang="zh-CN" altLang="en-US" dirty="0"/>
              <a:t>出口无电子信息和延期申报取消根据财税</a:t>
            </a:r>
            <a:r>
              <a:rPr lang="en-US" altLang="zh-CN" dirty="0"/>
              <a:t>2</a:t>
            </a:r>
            <a:r>
              <a:rPr lang="zh-CN" altLang="en-US" dirty="0"/>
              <a:t>号公告</a:t>
            </a:r>
            <a:endParaRPr lang="en-US" altLang="zh-CN" dirty="0"/>
          </a:p>
          <a:p>
            <a:r>
              <a:rPr lang="en-US" altLang="zh-CN" dirty="0"/>
              <a:t>3.</a:t>
            </a:r>
            <a:r>
              <a:rPr lang="zh-CN" altLang="en-US" dirty="0"/>
              <a:t>出口已使用设备申报录入因为要申报商品码调整表和收汇、不能收汇申报表</a:t>
            </a:r>
            <a:endParaRPr lang="en-US" altLang="zh-CN" dirty="0"/>
          </a:p>
          <a:p>
            <a:r>
              <a:rPr lang="zh-CN" altLang="en-US" dirty="0"/>
              <a:t>增加：</a:t>
            </a:r>
            <a:endParaRPr lang="en-US" altLang="zh-CN" dirty="0"/>
          </a:p>
          <a:p>
            <a:r>
              <a:rPr lang="en-US" altLang="zh-CN" dirty="0"/>
              <a:t>1.</a:t>
            </a:r>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66</a:t>
            </a:fld>
            <a:endParaRPr lang="zh-CN" altLang="en-US"/>
          </a:p>
        </p:txBody>
      </p:sp>
    </p:spTree>
    <p:extLst>
      <p:ext uri="{BB962C8B-B14F-4D97-AF65-F5344CB8AC3E}">
        <p14:creationId xmlns:p14="http://schemas.microsoft.com/office/powerpoint/2010/main" val="90120116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75</a:t>
            </a:fld>
            <a:endParaRPr lang="zh-CN" altLang="en-US"/>
          </a:p>
        </p:txBody>
      </p:sp>
    </p:spTree>
    <p:extLst>
      <p:ext uri="{BB962C8B-B14F-4D97-AF65-F5344CB8AC3E}">
        <p14:creationId xmlns:p14="http://schemas.microsoft.com/office/powerpoint/2010/main" val="501768059"/>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sz="900" b="0" dirty="0">
                <a:solidFill>
                  <a:schemeClr val="bg1"/>
                </a:solidFill>
              </a:rPr>
              <a:t>注意：</a:t>
            </a:r>
            <a:endParaRPr lang="en-US" altLang="zh-CN" sz="900" b="0" dirty="0">
              <a:solidFill>
                <a:schemeClr val="bg1"/>
              </a:solidFill>
            </a:endParaRPr>
          </a:p>
          <a:p>
            <a:r>
              <a:rPr lang="en-US" altLang="zh-CN" sz="900" b="0" dirty="0">
                <a:solidFill>
                  <a:schemeClr val="bg1"/>
                </a:solidFill>
              </a:rPr>
              <a:t>1.</a:t>
            </a:r>
            <a:r>
              <a:rPr lang="zh-CN" altLang="en-US" sz="900" b="0" dirty="0">
                <a:solidFill>
                  <a:schemeClr val="bg1"/>
                </a:solidFill>
              </a:rPr>
              <a:t>申请撤回需要确认该笔业务没有完结，已完结的业务无法申请</a:t>
            </a:r>
            <a:endParaRPr lang="en-US" altLang="zh-CN" sz="900" b="0" dirty="0">
              <a:solidFill>
                <a:schemeClr val="bg1"/>
              </a:solidFill>
            </a:endParaRPr>
          </a:p>
          <a:p>
            <a:r>
              <a:rPr lang="en-US" altLang="zh-CN" sz="900" b="0" dirty="0">
                <a:solidFill>
                  <a:schemeClr val="bg1"/>
                </a:solidFill>
              </a:rPr>
              <a:t>2.</a:t>
            </a:r>
            <a:r>
              <a:rPr lang="zh-CN" altLang="en-US" sz="900" b="0" dirty="0">
                <a:solidFill>
                  <a:schemeClr val="bg1"/>
                </a:solidFill>
              </a:rPr>
              <a:t>用于企业申报错误时撤回申报的数据</a:t>
            </a:r>
          </a:p>
          <a:p>
            <a:pPr marL="0" marR="0" lvl="0" indent="0" algn="l" defTabSz="685800" rtl="0" eaLnBrk="1" fontAlgn="auto" latinLnBrk="0" hangingPunct="1">
              <a:lnSpc>
                <a:spcPct val="100000"/>
              </a:lnSpc>
              <a:spcBef>
                <a:spcPts val="0"/>
              </a:spcBef>
              <a:spcAft>
                <a:spcPts val="0"/>
              </a:spcAft>
              <a:buClrTx/>
              <a:buSzTx/>
              <a:buFontTx/>
              <a:buNone/>
              <a:tabLst/>
              <a:defRPr/>
            </a:pPr>
            <a:endParaRPr lang="en-US" altLang="zh-CN"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81</a:t>
            </a:fld>
            <a:endParaRPr lang="zh-CN" altLang="en-US"/>
          </a:p>
        </p:txBody>
      </p:sp>
    </p:spTree>
    <p:extLst>
      <p:ext uri="{BB962C8B-B14F-4D97-AF65-F5344CB8AC3E}">
        <p14:creationId xmlns:p14="http://schemas.microsoft.com/office/powerpoint/2010/main" val="5538058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en-US" altLang="zh-CN" dirty="0"/>
              <a:t>1.</a:t>
            </a:r>
            <a:r>
              <a:rPr lang="zh-CN" altLang="en-US" dirty="0"/>
              <a:t>所属期和批次是申报企业撤回申请业务的。</a:t>
            </a:r>
            <a:endParaRPr lang="en-US" altLang="zh-CN" dirty="0"/>
          </a:p>
          <a:p>
            <a:r>
              <a:rPr lang="en-US" altLang="zh-CN" dirty="0"/>
              <a:t>2.</a:t>
            </a:r>
            <a:r>
              <a:rPr lang="zh-CN" altLang="en-US" dirty="0"/>
              <a:t>撤回原因有两种情况</a:t>
            </a:r>
            <a:r>
              <a:rPr lang="en-US" altLang="zh-CN" dirty="0"/>
              <a:t>1. xxx 2.xxx</a:t>
            </a:r>
          </a:p>
          <a:p>
            <a:r>
              <a:rPr lang="en-US" altLang="zh-CN" dirty="0"/>
              <a:t>3.</a:t>
            </a:r>
            <a:r>
              <a:rPr lang="zh-CN" altLang="en-US" dirty="0"/>
              <a:t>如果选</a:t>
            </a:r>
            <a:r>
              <a:rPr lang="en-US" altLang="zh-CN" dirty="0"/>
              <a:t>1</a:t>
            </a:r>
            <a:r>
              <a:rPr lang="zh-CN" altLang="en-US" dirty="0"/>
              <a:t>，需要按申报批次撤回，只录入申报年月和申报批次即可</a:t>
            </a:r>
            <a:endParaRPr lang="en-US" altLang="zh-CN" dirty="0"/>
          </a:p>
          <a:p>
            <a:r>
              <a:rPr lang="en-US" altLang="zh-CN" dirty="0"/>
              <a:t>   </a:t>
            </a:r>
            <a:r>
              <a:rPr lang="zh-CN" altLang="en-US" dirty="0"/>
              <a:t>如果选</a:t>
            </a:r>
            <a:r>
              <a:rPr lang="en-US" altLang="zh-CN" dirty="0"/>
              <a:t>2</a:t>
            </a:r>
            <a:r>
              <a:rPr lang="zh-CN" altLang="en-US" dirty="0"/>
              <a:t>，需要按明细撤回，需要录入对应的明细的批次、关联号、申报序号以及凭证种类，此时需要企业选择要放弃的外部数据，对于外贸企业来说外部数据是成对的，此时只选一个即可。比如说</a:t>
            </a:r>
            <a:r>
              <a:rPr lang="en-US" altLang="zh-CN" dirty="0"/>
              <a:t>………………</a:t>
            </a:r>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83</a:t>
            </a:fld>
            <a:endParaRPr lang="zh-CN" altLang="en-US"/>
          </a:p>
        </p:txBody>
      </p:sp>
    </p:spTree>
    <p:extLst>
      <p:ext uri="{BB962C8B-B14F-4D97-AF65-F5344CB8AC3E}">
        <p14:creationId xmlns:p14="http://schemas.microsoft.com/office/powerpoint/2010/main" val="92613187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zh-CN" altLang="en-US" sz="900" dirty="0">
                <a:latin typeface="华文楷体" panose="02010600040101010101" pitchFamily="2" charset="-122"/>
                <a:ea typeface="华文楷体" panose="02010600040101010101" pitchFamily="2" charset="-122"/>
              </a:rPr>
              <a:t>总局每年会下发免税出口卷烟计划，卷烟生产企业和卷烟出口企业需要在该计划范围内出口的卷烟才可以享受免税。计划年度和计划编号两个字段可以与免税出口卷烟计划进行核对，控制企业在计划内出口。</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92</a:t>
            </a:fld>
            <a:endParaRPr lang="zh-CN" altLang="en-US"/>
          </a:p>
        </p:txBody>
      </p:sp>
    </p:spTree>
    <p:extLst>
      <p:ext uri="{BB962C8B-B14F-4D97-AF65-F5344CB8AC3E}">
        <p14:creationId xmlns:p14="http://schemas.microsoft.com/office/powerpoint/2010/main" val="221239520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endParaRPr lang="zh-CN" altLang="en-US" sz="900" dirty="0">
              <a:latin typeface="华文楷体" panose="02010600040101010101" pitchFamily="2" charset="-122"/>
              <a:ea typeface="华文楷体" panose="02010600040101010101" pitchFamily="2" charset="-122"/>
            </a:endParaRPr>
          </a:p>
        </p:txBody>
      </p:sp>
      <p:sp>
        <p:nvSpPr>
          <p:cNvPr id="4" name="灯片编号占位符 3"/>
          <p:cNvSpPr>
            <a:spLocks noGrp="1"/>
          </p:cNvSpPr>
          <p:nvPr>
            <p:ph type="sldNum" sz="quarter" idx="10"/>
          </p:nvPr>
        </p:nvSpPr>
        <p:spPr/>
        <p:txBody>
          <a:bodyPr/>
          <a:lstStyle/>
          <a:p>
            <a:fld id="{AEDAD6A1-ABD9-4B36-97B2-D75CC536162E}" type="slidenum">
              <a:rPr lang="zh-CN" altLang="en-US" smtClean="0"/>
              <a:t>93</a:t>
            </a:fld>
            <a:endParaRPr lang="zh-CN" altLang="en-US"/>
          </a:p>
        </p:txBody>
      </p:sp>
    </p:spTree>
    <p:extLst>
      <p:ext uri="{BB962C8B-B14F-4D97-AF65-F5344CB8AC3E}">
        <p14:creationId xmlns:p14="http://schemas.microsoft.com/office/powerpoint/2010/main" val="1049433671"/>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zh-CN" altLang="en-US" sz="900" dirty="0">
                <a:latin typeface="华文楷体" panose="02010600040101010101" pitchFamily="2" charset="-122"/>
                <a:ea typeface="华文楷体" panose="02010600040101010101" pitchFamily="2" charset="-122"/>
              </a:rPr>
              <a:t>如果代理出口货物属于取消出口退税商品，填写委托出口货物证明号码</a:t>
            </a:r>
            <a:endParaRPr lang="en-US" altLang="zh-CN" sz="900" dirty="0">
              <a:latin typeface="华文楷体" panose="02010600040101010101" pitchFamily="2" charset="-122"/>
              <a:ea typeface="华文楷体" panose="02010600040101010101" pitchFamily="2" charset="-122"/>
            </a:endParaRPr>
          </a:p>
        </p:txBody>
      </p:sp>
      <p:sp>
        <p:nvSpPr>
          <p:cNvPr id="4" name="灯片编号占位符 3"/>
          <p:cNvSpPr>
            <a:spLocks noGrp="1"/>
          </p:cNvSpPr>
          <p:nvPr>
            <p:ph type="sldNum" sz="quarter" idx="10"/>
          </p:nvPr>
        </p:nvSpPr>
        <p:spPr/>
        <p:txBody>
          <a:bodyPr/>
          <a:lstStyle/>
          <a:p>
            <a:fld id="{AEDAD6A1-ABD9-4B36-97B2-D75CC536162E}" type="slidenum">
              <a:rPr lang="zh-CN" altLang="en-US" smtClean="0"/>
              <a:t>94</a:t>
            </a:fld>
            <a:endParaRPr lang="zh-CN" altLang="en-US"/>
          </a:p>
        </p:txBody>
      </p:sp>
    </p:spTree>
    <p:extLst>
      <p:ext uri="{BB962C8B-B14F-4D97-AF65-F5344CB8AC3E}">
        <p14:creationId xmlns:p14="http://schemas.microsoft.com/office/powerpoint/2010/main" val="1648383289"/>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dirty="0"/>
              <a:t>原表中序号在新表中继续保留；原表中编号在新表中删除；出口海关名称在新表中修改为口岸名称；原出口货物报关单号在新表中以报关单</a:t>
            </a:r>
            <a:r>
              <a:rPr lang="en-US" altLang="zh-CN" dirty="0"/>
              <a:t>/</a:t>
            </a:r>
            <a:r>
              <a:rPr lang="zh-CN" altLang="en-US" dirty="0"/>
              <a:t>代理出口货物证明号码替代；原表中，出口日期、出口收汇核销单号、出口商品代码、出口商品名称、计量单位、出口数量在新表中均删除；原表中退运数量在新表中仍保留；原表中退运计税金额和原退税率在新表中删除；旧表中原申报免抵退税额在新表中整合进原退（免）税额栏次；旧表中已冲减免抵退税额和冲减所属期在新表中删除；旧表中原退增值税额和原退消费税额在新表中整合进原退（免）税额栏次；旧表中已补缴增值税额和已补缴消费税额在新表中整合进补缴税额栏次；旧表中缴款书号码在新表中仍然保留；旧表中入库日期和备注在新表中删除。</a:t>
            </a:r>
            <a:endParaRPr lang="en-US" altLang="zh-CN" dirty="0"/>
          </a:p>
          <a:p>
            <a:r>
              <a:rPr lang="zh-CN" altLang="en-US" dirty="0"/>
              <a:t>新表中增加了进货凭证号吗、税种、业务类型、退免税状态几个字段；原退免税额和业务处理方式是对旧表的一个整合优化</a:t>
            </a:r>
          </a:p>
        </p:txBody>
      </p:sp>
      <p:sp>
        <p:nvSpPr>
          <p:cNvPr id="4" name="灯片编号占位符 3"/>
          <p:cNvSpPr>
            <a:spLocks noGrp="1"/>
          </p:cNvSpPr>
          <p:nvPr>
            <p:ph type="sldNum" sz="quarter" idx="10"/>
          </p:nvPr>
        </p:nvSpPr>
        <p:spPr/>
        <p:txBody>
          <a:bodyPr/>
          <a:lstStyle/>
          <a:p>
            <a:fld id="{AEDAD6A1-ABD9-4B36-97B2-D75CC536162E}" type="slidenum">
              <a:rPr lang="zh-CN" altLang="en-US" smtClean="0"/>
              <a:t>96</a:t>
            </a:fld>
            <a:endParaRPr lang="zh-CN" altLang="en-US"/>
          </a:p>
        </p:txBody>
      </p:sp>
    </p:spTree>
    <p:extLst>
      <p:ext uri="{BB962C8B-B14F-4D97-AF65-F5344CB8AC3E}">
        <p14:creationId xmlns:p14="http://schemas.microsoft.com/office/powerpoint/2010/main" val="673206103"/>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r>
              <a:rPr lang="zh-CN" altLang="en-US" sz="900" dirty="0">
                <a:latin typeface="华文楷体" panose="02010600040101010101" pitchFamily="2" charset="-122"/>
                <a:ea typeface="华文楷体" panose="02010600040101010101" pitchFamily="2" charset="-122"/>
              </a:rPr>
              <a:t>作废相关证明需要纳税人发起申请</a:t>
            </a:r>
            <a:endParaRPr lang="en-US" altLang="zh-CN" sz="900" dirty="0">
              <a:latin typeface="华文楷体" panose="02010600040101010101" pitchFamily="2" charset="-122"/>
              <a:ea typeface="华文楷体" panose="02010600040101010101" pitchFamily="2" charset="-122"/>
            </a:endParaRPr>
          </a:p>
          <a:p>
            <a:r>
              <a:rPr lang="zh-CN" altLang="en-US" sz="900" dirty="0">
                <a:solidFill>
                  <a:srgbClr val="FF0000"/>
                </a:solidFill>
                <a:latin typeface="华文楷体" panose="02010600040101010101" pitchFamily="2" charset="-122"/>
                <a:ea typeface="华文楷体" panose="02010600040101010101" pitchFamily="2" charset="-122"/>
              </a:rPr>
              <a:t>企业只有作废原证明后，才可以申请重新出具证明</a:t>
            </a:r>
            <a:endParaRPr lang="zh-CN" altLang="en-US" dirty="0"/>
          </a:p>
        </p:txBody>
      </p:sp>
      <p:sp>
        <p:nvSpPr>
          <p:cNvPr id="4" name="灯片编号占位符 3"/>
          <p:cNvSpPr>
            <a:spLocks noGrp="1"/>
          </p:cNvSpPr>
          <p:nvPr>
            <p:ph type="sldNum" sz="quarter" idx="10"/>
          </p:nvPr>
        </p:nvSpPr>
        <p:spPr/>
        <p:txBody>
          <a:bodyPr/>
          <a:lstStyle/>
          <a:p>
            <a:fld id="{AEDAD6A1-ABD9-4B36-97B2-D75CC536162E}" type="slidenum">
              <a:rPr lang="zh-CN" altLang="en-US" smtClean="0"/>
              <a:t>100</a:t>
            </a:fld>
            <a:endParaRPr lang="zh-CN" altLang="en-US"/>
          </a:p>
        </p:txBody>
      </p:sp>
    </p:spTree>
    <p:extLst>
      <p:ext uri="{BB962C8B-B14F-4D97-AF65-F5344CB8AC3E}">
        <p14:creationId xmlns:p14="http://schemas.microsoft.com/office/powerpoint/2010/main" val="297658811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EDAD6A1-ABD9-4B36-97B2-D75CC536162E}" type="slidenum">
              <a:rPr lang="zh-CN" altLang="en-US" smtClean="0"/>
              <a:t>102</a:t>
            </a:fld>
            <a:endParaRPr lang="zh-CN" altLang="en-US"/>
          </a:p>
        </p:txBody>
      </p:sp>
    </p:spTree>
    <p:extLst>
      <p:ext uri="{BB962C8B-B14F-4D97-AF65-F5344CB8AC3E}">
        <p14:creationId xmlns:p14="http://schemas.microsoft.com/office/powerpoint/2010/main" val="40978515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841772"/>
            <a:ext cx="6858000" cy="1790700"/>
          </a:xfrm>
        </p:spPr>
        <p:txBody>
          <a:bodyPr anchor="b"/>
          <a:lstStyle>
            <a:lvl1pPr algn="ctr">
              <a:defRPr sz="4500"/>
            </a:lvl1pPr>
          </a:lstStyle>
          <a:p>
            <a:r>
              <a:rPr lang="zh-CN" altLang="en-US"/>
              <a:t>单击此处编辑母版标题样式</a:t>
            </a:r>
            <a:endParaRPr lang="en-US" dirty="0"/>
          </a:p>
        </p:txBody>
      </p:sp>
      <p:sp>
        <p:nvSpPr>
          <p:cNvPr id="3" name="Subtitle 2"/>
          <p:cNvSpPr>
            <a:spLocks noGrp="1"/>
          </p:cNvSpPr>
          <p:nvPr>
            <p:ph type="subTitle" idx="1"/>
          </p:nvPr>
        </p:nvSpPr>
        <p:spPr>
          <a:xfrm>
            <a:off x="1143000" y="2701528"/>
            <a:ext cx="6858000" cy="124182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zh-CN" altLang="en-US"/>
              <a:t>单击此处编辑母版副标题样式</a:t>
            </a:r>
            <a:endParaRPr lang="en-US" dirty="0"/>
          </a:p>
        </p:txBody>
      </p:sp>
      <p:sp>
        <p:nvSpPr>
          <p:cNvPr id="4" name="Date Placeholder 3"/>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2028823112"/>
      </p:ext>
    </p:extLst>
  </p:cSld>
  <p:clrMapOvr>
    <a:masterClrMapping/>
  </p:clrMapOvr>
  <p:transition spd="med" advClick="0" advTm="3000">
    <p:pull/>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idx="1"/>
          </p:nvPr>
        </p:nvSpPr>
        <p:spPr/>
        <p:txBody>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Date Placeholder 3"/>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1622915075"/>
      </p:ext>
    </p:extLst>
  </p:cSld>
  <p:clrMapOvr>
    <a:masterClrMapping/>
  </p:clrMapOvr>
  <p:transition spd="med" advClick="0" advTm="3000">
    <p:pull/>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Title 1"/>
          <p:cNvSpPr>
            <a:spLocks noGrp="1"/>
          </p:cNvSpPr>
          <p:nvPr>
            <p:ph type="title"/>
          </p:nvPr>
        </p:nvSpPr>
        <p:spPr>
          <a:xfrm>
            <a:off x="623888" y="1282304"/>
            <a:ext cx="7886700" cy="2139553"/>
          </a:xfrm>
        </p:spPr>
        <p:txBody>
          <a:bodyPr anchor="b"/>
          <a:lstStyle>
            <a:lvl1pPr>
              <a:defRPr sz="4500"/>
            </a:lvl1pPr>
          </a:lstStyle>
          <a:p>
            <a:r>
              <a:rPr lang="zh-CN" altLang="en-US"/>
              <a:t>单击此处编辑母版标题样式</a:t>
            </a:r>
            <a:endParaRPr lang="en-US" dirty="0"/>
          </a:p>
        </p:txBody>
      </p:sp>
      <p:sp>
        <p:nvSpPr>
          <p:cNvPr id="3" name="Text Placeholder 2"/>
          <p:cNvSpPr>
            <a:spLocks noGrp="1"/>
          </p:cNvSpPr>
          <p:nvPr>
            <p:ph type="body" idx="1"/>
          </p:nvPr>
        </p:nvSpPr>
        <p:spPr>
          <a:xfrm>
            <a:off x="623888" y="3442098"/>
            <a:ext cx="7886700" cy="1125140"/>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zh-CN" altLang="en-US"/>
              <a:t>编辑母版文本样式</a:t>
            </a:r>
          </a:p>
        </p:txBody>
      </p:sp>
      <p:sp>
        <p:nvSpPr>
          <p:cNvPr id="4" name="Date Placeholder 3"/>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426059627"/>
      </p:ext>
    </p:extLst>
  </p:cSld>
  <p:clrMapOvr>
    <a:masterClrMapping/>
  </p:clrMapOvr>
  <p:transition spd="med" advClick="0" advTm="3000">
    <p:pull/>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sz="half" idx="1"/>
          </p:nvPr>
        </p:nvSpPr>
        <p:spPr>
          <a:xfrm>
            <a:off x="628650" y="1369219"/>
            <a:ext cx="3886200" cy="3263504"/>
          </a:xfrm>
        </p:spPr>
        <p:txBody>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Content Placeholder 3"/>
          <p:cNvSpPr>
            <a:spLocks noGrp="1"/>
          </p:cNvSpPr>
          <p:nvPr>
            <p:ph sz="half" idx="2"/>
          </p:nvPr>
        </p:nvSpPr>
        <p:spPr>
          <a:xfrm>
            <a:off x="4629150" y="1369219"/>
            <a:ext cx="3886200" cy="3263504"/>
          </a:xfrm>
        </p:spPr>
        <p:txBody>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5" name="Date Placeholder 4"/>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662344678"/>
      </p:ext>
    </p:extLst>
  </p:cSld>
  <p:clrMapOvr>
    <a:masterClrMapping/>
  </p:clrMapOvr>
  <p:transition spd="med" advClick="0" advTm="3000">
    <p:pull/>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Title 1"/>
          <p:cNvSpPr>
            <a:spLocks noGrp="1"/>
          </p:cNvSpPr>
          <p:nvPr>
            <p:ph type="title"/>
          </p:nvPr>
        </p:nvSpPr>
        <p:spPr>
          <a:xfrm>
            <a:off x="629841" y="273844"/>
            <a:ext cx="7886700" cy="994172"/>
          </a:xfrm>
        </p:spPr>
        <p:txBody>
          <a:bodyPr/>
          <a:lstStyle/>
          <a:p>
            <a:r>
              <a:rPr lang="zh-CN" altLang="en-US"/>
              <a:t>单击此处编辑母版标题样式</a:t>
            </a:r>
            <a:endParaRPr lang="en-US" dirty="0"/>
          </a:p>
        </p:txBody>
      </p:sp>
      <p:sp>
        <p:nvSpPr>
          <p:cNvPr id="3" name="Text Placeholder 2"/>
          <p:cNvSpPr>
            <a:spLocks noGrp="1"/>
          </p:cNvSpPr>
          <p:nvPr>
            <p:ph type="body" idx="1"/>
          </p:nvPr>
        </p:nvSpPr>
        <p:spPr>
          <a:xfrm>
            <a:off x="629842" y="1260872"/>
            <a:ext cx="3868340"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zh-CN" altLang="en-US"/>
              <a:t>编辑母版文本样式</a:t>
            </a:r>
          </a:p>
        </p:txBody>
      </p:sp>
      <p:sp>
        <p:nvSpPr>
          <p:cNvPr id="4" name="Content Placeholder 3"/>
          <p:cNvSpPr>
            <a:spLocks noGrp="1"/>
          </p:cNvSpPr>
          <p:nvPr>
            <p:ph sz="half" idx="2"/>
          </p:nvPr>
        </p:nvSpPr>
        <p:spPr>
          <a:xfrm>
            <a:off x="629842" y="1878806"/>
            <a:ext cx="3868340" cy="2763441"/>
          </a:xfrm>
        </p:spPr>
        <p:txBody>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5" name="Text Placeholder 4"/>
          <p:cNvSpPr>
            <a:spLocks noGrp="1"/>
          </p:cNvSpPr>
          <p:nvPr>
            <p:ph type="body" sz="quarter" idx="3"/>
          </p:nvPr>
        </p:nvSpPr>
        <p:spPr>
          <a:xfrm>
            <a:off x="4629150" y="1260872"/>
            <a:ext cx="3887391"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zh-CN" altLang="en-US"/>
              <a:t>编辑母版文本样式</a:t>
            </a:r>
          </a:p>
        </p:txBody>
      </p:sp>
      <p:sp>
        <p:nvSpPr>
          <p:cNvPr id="6" name="Content Placeholder 5"/>
          <p:cNvSpPr>
            <a:spLocks noGrp="1"/>
          </p:cNvSpPr>
          <p:nvPr>
            <p:ph sz="quarter" idx="4"/>
          </p:nvPr>
        </p:nvSpPr>
        <p:spPr>
          <a:xfrm>
            <a:off x="4629150" y="1878806"/>
            <a:ext cx="3887391" cy="2763441"/>
          </a:xfrm>
        </p:spPr>
        <p:txBody>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7" name="Date Placeholder 6"/>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8" name="Footer Placeholder 7"/>
          <p:cNvSpPr>
            <a:spLocks noGrp="1"/>
          </p:cNvSpPr>
          <p:nvPr>
            <p:ph type="ftr" sz="quarter" idx="11"/>
          </p:nvPr>
        </p:nvSpPr>
        <p:spPr/>
        <p:txBody>
          <a:bodyPr/>
          <a:lstStyle/>
          <a:p>
            <a:endParaRPr lang="zh-CN" altLang="en-US"/>
          </a:p>
        </p:txBody>
      </p:sp>
      <p:sp>
        <p:nvSpPr>
          <p:cNvPr id="9" name="Slide Number Placeholder 8"/>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549718023"/>
      </p:ext>
    </p:extLst>
  </p:cSld>
  <p:clrMapOvr>
    <a:masterClrMapping/>
  </p:clrMapOvr>
  <p:transition spd="med" advClick="0" advTm="3000">
    <p:pull/>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Date Placeholder 2"/>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4" name="Footer Placeholder 3"/>
          <p:cNvSpPr>
            <a:spLocks noGrp="1"/>
          </p:cNvSpPr>
          <p:nvPr>
            <p:ph type="ftr" sz="quarter" idx="11"/>
          </p:nvPr>
        </p:nvSpPr>
        <p:spPr/>
        <p:txBody>
          <a:bodyPr/>
          <a:lstStyle/>
          <a:p>
            <a:endParaRPr lang="zh-CN" altLang="en-US"/>
          </a:p>
        </p:txBody>
      </p:sp>
      <p:sp>
        <p:nvSpPr>
          <p:cNvPr id="5" name="Slide Number Placeholder 4"/>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3641859330"/>
      </p:ext>
    </p:extLst>
  </p:cSld>
  <p:clrMapOvr>
    <a:masterClrMapping/>
  </p:clrMapOvr>
  <p:transition spd="med" advClick="0" advTm="3000">
    <p:pull/>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3" name="Footer Placeholder 2"/>
          <p:cNvSpPr>
            <a:spLocks noGrp="1"/>
          </p:cNvSpPr>
          <p:nvPr>
            <p:ph type="ftr" sz="quarter" idx="11"/>
          </p:nvPr>
        </p:nvSpPr>
        <p:spPr/>
        <p:txBody>
          <a:bodyPr/>
          <a:lstStyle/>
          <a:p>
            <a:endParaRPr lang="zh-CN" altLang="en-US"/>
          </a:p>
        </p:txBody>
      </p:sp>
      <p:sp>
        <p:nvSpPr>
          <p:cNvPr id="4" name="Slide Number Placeholder 3"/>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353582432"/>
      </p:ext>
    </p:extLst>
  </p:cSld>
  <p:clrMapOvr>
    <a:masterClrMapping/>
  </p:clrMapOvr>
  <p:transition spd="med" advClick="0" advTm="3000">
    <p:pull/>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342900"/>
            <a:ext cx="2949178" cy="1200150"/>
          </a:xfrm>
        </p:spPr>
        <p:txBody>
          <a:bodyPr anchor="b"/>
          <a:lstStyle>
            <a:lvl1pPr>
              <a:defRPr sz="2400"/>
            </a:lvl1pPr>
          </a:lstStyle>
          <a:p>
            <a:r>
              <a:rPr lang="zh-CN" altLang="en-US"/>
              <a:t>单击此处编辑母版标题样式</a:t>
            </a:r>
            <a:endParaRPr lang="en-US" dirty="0"/>
          </a:p>
        </p:txBody>
      </p:sp>
      <p:sp>
        <p:nvSpPr>
          <p:cNvPr id="3" name="Content Placeholder 2"/>
          <p:cNvSpPr>
            <a:spLocks noGrp="1"/>
          </p:cNvSpPr>
          <p:nvPr>
            <p:ph idx="1"/>
          </p:nvPr>
        </p:nvSpPr>
        <p:spPr>
          <a:xfrm>
            <a:off x="3887391" y="740569"/>
            <a:ext cx="4629150" cy="3655219"/>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Text Placeholder 3"/>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zh-CN" altLang="en-US"/>
              <a:t>编辑母版文本样式</a:t>
            </a:r>
          </a:p>
        </p:txBody>
      </p:sp>
      <p:sp>
        <p:nvSpPr>
          <p:cNvPr id="5" name="Date Placeholder 4"/>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965590172"/>
      </p:ext>
    </p:extLst>
  </p:cSld>
  <p:clrMapOvr>
    <a:masterClrMapping/>
  </p:clrMapOvr>
  <p:transition spd="med" advClick="0" advTm="3000">
    <p:pull/>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342900"/>
            <a:ext cx="2949178" cy="1200150"/>
          </a:xfrm>
        </p:spPr>
        <p:txBody>
          <a:bodyPr anchor="b"/>
          <a:lstStyle>
            <a:lvl1pPr>
              <a:defRPr sz="2400"/>
            </a:lvl1pPr>
          </a:lstStyle>
          <a:p>
            <a:r>
              <a:rPr lang="zh-CN" altLang="en-US"/>
              <a:t>单击此处编辑母版标题样式</a:t>
            </a:r>
            <a:endParaRPr lang="en-US" dirty="0"/>
          </a:p>
        </p:txBody>
      </p:sp>
      <p:sp>
        <p:nvSpPr>
          <p:cNvPr id="3" name="Picture Placeholder 2"/>
          <p:cNvSpPr>
            <a:spLocks noGrp="1" noChangeAspect="1"/>
          </p:cNvSpPr>
          <p:nvPr>
            <p:ph type="pic" idx="1"/>
          </p:nvPr>
        </p:nvSpPr>
        <p:spPr>
          <a:xfrm>
            <a:off x="3887391" y="740569"/>
            <a:ext cx="4629150" cy="3655219"/>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zh-CN" altLang="en-US"/>
              <a:t>单击图标添加图片</a:t>
            </a:r>
            <a:endParaRPr lang="en-US" dirty="0"/>
          </a:p>
        </p:txBody>
      </p:sp>
      <p:sp>
        <p:nvSpPr>
          <p:cNvPr id="4" name="Text Placeholder 3"/>
          <p:cNvSpPr>
            <a:spLocks noGrp="1"/>
          </p:cNvSpPr>
          <p:nvPr>
            <p:ph type="body" sz="half" idx="2"/>
          </p:nvPr>
        </p:nvSpPr>
        <p:spPr>
          <a:xfrm>
            <a:off x="629841" y="1543050"/>
            <a:ext cx="2949178" cy="2858691"/>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zh-CN" altLang="en-US"/>
              <a:t>编辑母版文本样式</a:t>
            </a:r>
          </a:p>
        </p:txBody>
      </p:sp>
      <p:sp>
        <p:nvSpPr>
          <p:cNvPr id="5" name="Date Placeholder 4"/>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3424658358"/>
      </p:ext>
    </p:extLst>
  </p:cSld>
  <p:clrMapOvr>
    <a:masterClrMapping/>
  </p:clrMapOvr>
  <p:transition spd="med" advClick="0" advTm="3000">
    <p:pull/>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Vertical Text Placeholder 2"/>
          <p:cNvSpPr>
            <a:spLocks noGrp="1"/>
          </p:cNvSpPr>
          <p:nvPr>
            <p:ph type="body" orient="vert" idx="1"/>
          </p:nvPr>
        </p:nvSpPr>
        <p:spPr/>
        <p:txBody>
          <a:bodyPr vert="eaVert"/>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Date Placeholder 3"/>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2424438715"/>
      </p:ext>
    </p:extLst>
  </p:cSld>
  <p:clrMapOvr>
    <a:masterClrMapping/>
  </p:clrMapOvr>
  <p:transition spd="med" advClick="0" advTm="3000">
    <p:pull/>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273844"/>
            <a:ext cx="1971675" cy="4358879"/>
          </a:xfrm>
        </p:spPr>
        <p:txBody>
          <a:bodyPr vert="eaVert"/>
          <a:lstStyle/>
          <a:p>
            <a:r>
              <a:rPr lang="zh-CN" altLang="en-US"/>
              <a:t>单击此处编辑母版标题样式</a:t>
            </a:r>
            <a:endParaRPr lang="en-US" dirty="0"/>
          </a:p>
        </p:txBody>
      </p:sp>
      <p:sp>
        <p:nvSpPr>
          <p:cNvPr id="3" name="Vertical Text Placeholder 2"/>
          <p:cNvSpPr>
            <a:spLocks noGrp="1"/>
          </p:cNvSpPr>
          <p:nvPr>
            <p:ph type="body" orient="vert" idx="1"/>
          </p:nvPr>
        </p:nvSpPr>
        <p:spPr>
          <a:xfrm>
            <a:off x="628650" y="273844"/>
            <a:ext cx="5800725" cy="4358879"/>
          </a:xfrm>
        </p:spPr>
        <p:txBody>
          <a:bodyPr vert="eaVert"/>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Date Placeholder 3"/>
          <p:cNvSpPr>
            <a:spLocks noGrp="1"/>
          </p:cNvSpPr>
          <p:nvPr>
            <p:ph type="dt" sz="half" idx="10"/>
          </p:nvPr>
        </p:nvSpPr>
        <p:spPr/>
        <p:txBody>
          <a:body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399497038"/>
      </p:ext>
    </p:extLst>
  </p:cSld>
  <p:clrMapOvr>
    <a:masterClrMapping/>
  </p:clrMapOvr>
  <p:transition spd="med" advClick="0" advTm="3000">
    <p:pull/>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标题和内容">
    <p:spTree>
      <p:nvGrpSpPr>
        <p:cNvPr id="1" name=""/>
        <p:cNvGrpSpPr/>
        <p:nvPr/>
      </p:nvGrpSpPr>
      <p:grpSpPr>
        <a:xfrm>
          <a:off x="0" y="0"/>
          <a:ext cx="0" cy="0"/>
          <a:chOff x="0" y="0"/>
          <a:chExt cx="0" cy="0"/>
        </a:xfrm>
      </p:grpSpPr>
    </p:spTree>
    <p:extLst>
      <p:ext uri="{BB962C8B-B14F-4D97-AF65-F5344CB8AC3E}">
        <p14:creationId xmlns:p14="http://schemas.microsoft.com/office/powerpoint/2010/main" val="3274566146"/>
      </p:ext>
    </p:extLst>
  </p:cSld>
  <p:clrMapOvr>
    <a:masterClrMapping/>
  </p:clrMapOvr>
  <p:transition spd="med" advClick="0" advTm="3000">
    <p:pull/>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仅标题">
    <p:spTree>
      <p:nvGrpSpPr>
        <p:cNvPr id="1" name=""/>
        <p:cNvGrpSpPr/>
        <p:nvPr/>
      </p:nvGrpSpPr>
      <p:grpSpPr>
        <a:xfrm>
          <a:off x="0" y="0"/>
          <a:ext cx="0" cy="0"/>
          <a:chOff x="0" y="0"/>
          <a:chExt cx="0" cy="0"/>
        </a:xfrm>
      </p:grpSpPr>
      <p:sp>
        <p:nvSpPr>
          <p:cNvPr id="2" name="日期占位符 3"/>
          <p:cNvSpPr>
            <a:spLocks noGrp="1"/>
          </p:cNvSpPr>
          <p:nvPr>
            <p:ph type="dt" sz="half" idx="10"/>
          </p:nvPr>
        </p:nvSpPr>
        <p:spPr/>
        <p:txBody>
          <a:bodyPr/>
          <a:lstStyle>
            <a:lvl1pPr>
              <a:defRPr/>
            </a:lvl1pPr>
          </a:lstStyle>
          <a:p>
            <a:pPr>
              <a:defRPr/>
            </a:pPr>
            <a:fld id="{7C25B2B0-692A-46A2-956F-D87A1A3CFB5B}" type="datetimeFigureOut">
              <a:rPr lang="zh-CN" altLang="en-US"/>
              <a:pPr>
                <a:defRPr/>
              </a:pPr>
              <a:t>2020/7/16 Thursday</a:t>
            </a:fld>
            <a:endParaRPr lang="zh-CN" altLang="en-US"/>
          </a:p>
        </p:txBody>
      </p:sp>
      <p:sp>
        <p:nvSpPr>
          <p:cNvPr id="3" name="页脚占位符 4"/>
          <p:cNvSpPr>
            <a:spLocks noGrp="1"/>
          </p:cNvSpPr>
          <p:nvPr>
            <p:ph type="ftr" sz="quarter" idx="11"/>
          </p:nvPr>
        </p:nvSpPr>
        <p:spPr/>
        <p:txBody>
          <a:bodyPr/>
          <a:lstStyle>
            <a:lvl1pPr>
              <a:defRPr/>
            </a:lvl1pPr>
          </a:lstStyle>
          <a:p>
            <a:pPr>
              <a:defRPr/>
            </a:pPr>
            <a:endParaRPr lang="zh-CN" altLang="en-US"/>
          </a:p>
        </p:txBody>
      </p:sp>
      <p:sp>
        <p:nvSpPr>
          <p:cNvPr id="4" name="灯片编号占位符 5"/>
          <p:cNvSpPr>
            <a:spLocks noGrp="1"/>
          </p:cNvSpPr>
          <p:nvPr>
            <p:ph type="sldNum" sz="quarter" idx="12"/>
          </p:nvPr>
        </p:nvSpPr>
        <p:spPr/>
        <p:txBody>
          <a:bodyPr/>
          <a:lstStyle>
            <a:lvl1pPr>
              <a:defRPr/>
            </a:lvl1pPr>
          </a:lstStyle>
          <a:p>
            <a:pPr>
              <a:defRPr/>
            </a:pPr>
            <a:fld id="{CCE584FB-8213-408C-973A-0BFE315A5B2C}" type="slidenum">
              <a:rPr lang="zh-CN" altLang="en-US"/>
              <a:pPr>
                <a:defRPr/>
              </a:pPr>
              <a:t>‹#›</a:t>
            </a:fld>
            <a:endParaRPr lang="zh-CN" altLang="en-US"/>
          </a:p>
        </p:txBody>
      </p:sp>
    </p:spTree>
    <p:extLst>
      <p:ext uri="{BB962C8B-B14F-4D97-AF65-F5344CB8AC3E}">
        <p14:creationId xmlns:p14="http://schemas.microsoft.com/office/powerpoint/2010/main" val="1237685361"/>
      </p:ext>
    </p:extLst>
  </p:cSld>
  <p:clrMapOvr>
    <a:masterClrMapping/>
  </p:clrMapOvr>
  <p:transition spd="med" advClick="0" advTm="3000">
    <p:pull/>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273844"/>
            <a:ext cx="7886700" cy="994172"/>
          </a:xfrm>
          <a:prstGeom prst="rect">
            <a:avLst/>
          </a:prstGeom>
        </p:spPr>
        <p:txBody>
          <a:bodyPr vert="horz" lIns="91440" tIns="45720" rIns="91440" bIns="45720" rtlCol="0" anchor="ctr">
            <a:normAutofit/>
          </a:bodyPr>
          <a:lstStyle/>
          <a:p>
            <a:r>
              <a:rPr lang="zh-CN" altLang="en-US"/>
              <a:t>单击此处编辑母版标题样式</a:t>
            </a:r>
            <a:endParaRPr lang="en-US" dirty="0"/>
          </a:p>
        </p:txBody>
      </p:sp>
      <p:sp>
        <p:nvSpPr>
          <p:cNvPr id="3" name="Text Placeholder 2"/>
          <p:cNvSpPr>
            <a:spLocks noGrp="1"/>
          </p:cNvSpPr>
          <p:nvPr>
            <p:ph type="body" idx="1"/>
          </p:nvPr>
        </p:nvSpPr>
        <p:spPr>
          <a:xfrm>
            <a:off x="628650" y="1369219"/>
            <a:ext cx="7886700" cy="3263504"/>
          </a:xfrm>
          <a:prstGeom prst="rect">
            <a:avLst/>
          </a:prstGeom>
        </p:spPr>
        <p:txBody>
          <a:bodyPr vert="horz" lIns="91440" tIns="45720" rIns="91440" bIns="45720" rtlCol="0">
            <a:normAutofit/>
          </a:bodyPr>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endParaRPr lang="en-US" dirty="0"/>
          </a:p>
        </p:txBody>
      </p:sp>
      <p:sp>
        <p:nvSpPr>
          <p:cNvPr id="4" name="Date Placeholder 3"/>
          <p:cNvSpPr>
            <a:spLocks noGrp="1"/>
          </p:cNvSpPr>
          <p:nvPr>
            <p:ph type="dt" sz="half" idx="2"/>
          </p:nvPr>
        </p:nvSpPr>
        <p:spPr>
          <a:xfrm>
            <a:off x="628650" y="4767263"/>
            <a:ext cx="2057400" cy="273844"/>
          </a:xfrm>
          <a:prstGeom prst="rect">
            <a:avLst/>
          </a:prstGeom>
        </p:spPr>
        <p:txBody>
          <a:bodyPr vert="horz" lIns="91440" tIns="45720" rIns="91440" bIns="45720" rtlCol="0" anchor="ctr"/>
          <a:lstStyle>
            <a:lvl1pPr algn="l">
              <a:defRPr sz="900">
                <a:solidFill>
                  <a:schemeClr val="tx1">
                    <a:tint val="75000"/>
                  </a:schemeClr>
                </a:solidFill>
              </a:defRPr>
            </a:lvl1pPr>
          </a:lstStyle>
          <a:p>
            <a:fld id="{D997B5FA-0921-464F-AAE1-844C04324D75}" type="datetimeFigureOut">
              <a:rPr lang="zh-CN" altLang="en-US" smtClean="0"/>
              <a:t>2020/7/16 Thursday</a:t>
            </a:fld>
            <a:endParaRPr lang="zh-CN" altLang="en-US"/>
          </a:p>
        </p:txBody>
      </p:sp>
      <p:sp>
        <p:nvSpPr>
          <p:cNvPr id="5" name="Footer Placeholder 4"/>
          <p:cNvSpPr>
            <a:spLocks noGrp="1"/>
          </p:cNvSpPr>
          <p:nvPr>
            <p:ph type="ftr" sz="quarter" idx="3"/>
          </p:nvPr>
        </p:nvSpPr>
        <p:spPr>
          <a:xfrm>
            <a:off x="3028950" y="4767263"/>
            <a:ext cx="3086100" cy="273844"/>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zh-CN" altLang="en-US"/>
          </a:p>
        </p:txBody>
      </p:sp>
      <p:sp>
        <p:nvSpPr>
          <p:cNvPr id="6" name="Slide Number Placeholder 5"/>
          <p:cNvSpPr>
            <a:spLocks noGrp="1"/>
          </p:cNvSpPr>
          <p:nvPr>
            <p:ph type="sldNum" sz="quarter" idx="4"/>
          </p:nvPr>
        </p:nvSpPr>
        <p:spPr>
          <a:xfrm>
            <a:off x="6457950" y="4767263"/>
            <a:ext cx="2057400" cy="273844"/>
          </a:xfrm>
          <a:prstGeom prst="rect">
            <a:avLst/>
          </a:prstGeom>
        </p:spPr>
        <p:txBody>
          <a:bodyPr vert="horz" lIns="91440" tIns="45720" rIns="91440" bIns="45720" rtlCol="0" anchor="ctr"/>
          <a:lstStyle>
            <a:lvl1pPr algn="r">
              <a:defRPr sz="900">
                <a:solidFill>
                  <a:schemeClr val="tx1">
                    <a:tint val="75000"/>
                  </a:schemeClr>
                </a:solidFill>
              </a:defRPr>
            </a:lvl1pPr>
          </a:lstStyle>
          <a:p>
            <a:fld id="{565CE74E-AB26-4998-AD42-012C4C1AD076}" type="slidenum">
              <a:rPr lang="zh-CN" altLang="en-US" smtClean="0"/>
              <a:t>‹#›</a:t>
            </a:fld>
            <a:endParaRPr lang="zh-CN" altLang="en-US"/>
          </a:p>
        </p:txBody>
      </p:sp>
    </p:spTree>
    <p:extLst>
      <p:ext uri="{BB962C8B-B14F-4D97-AF65-F5344CB8AC3E}">
        <p14:creationId xmlns:p14="http://schemas.microsoft.com/office/powerpoint/2010/main" val="181141699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Lst>
  <p:transition spd="med" advClick="0" advTm="3000">
    <p:pull/>
  </p:transition>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3.png"/><Relationship Id="rId2" Type="http://schemas.openxmlformats.org/officeDocument/2006/relationships/audio" Target="../media/media1.m4a"/><Relationship Id="rId1" Type="http://schemas.microsoft.com/office/2007/relationships/media" Target="../media/media1.m4a"/><Relationship Id="rId6" Type="http://schemas.openxmlformats.org/officeDocument/2006/relationships/image" Target="../media/image2.png"/><Relationship Id="rId5" Type="http://schemas.openxmlformats.org/officeDocument/2006/relationships/image" Target="../media/image1.jp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6.xml"/><Relationship Id="rId1" Type="http://schemas.openxmlformats.org/officeDocument/2006/relationships/slideLayout" Target="../slideLayouts/slideLayout13.xml"/><Relationship Id="rId4" Type="http://schemas.openxmlformats.org/officeDocument/2006/relationships/image" Target="../media/image7.png"/></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13.xml"/><Relationship Id="rId4" Type="http://schemas.openxmlformats.org/officeDocument/2006/relationships/image" Target="../media/image9.png"/></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8.xml"/><Relationship Id="rId1" Type="http://schemas.openxmlformats.org/officeDocument/2006/relationships/slideLayout" Target="../slideLayouts/slideLayout13.xml"/><Relationship Id="rId4" Type="http://schemas.openxmlformats.org/officeDocument/2006/relationships/image" Target="../media/image11.png"/></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9.xml"/><Relationship Id="rId1" Type="http://schemas.openxmlformats.org/officeDocument/2006/relationships/slideLayout" Target="../slideLayouts/slideLayout13.xml"/><Relationship Id="rId4" Type="http://schemas.openxmlformats.org/officeDocument/2006/relationships/image" Target="../media/image13.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2.xml"/><Relationship Id="rId1" Type="http://schemas.openxmlformats.org/officeDocument/2006/relationships/slideLayout" Target="../slideLayouts/slideLayout13.xml"/><Relationship Id="rId5" Type="http://schemas.openxmlformats.org/officeDocument/2006/relationships/image" Target="../media/image18.png"/><Relationship Id="rId4" Type="http://schemas.openxmlformats.org/officeDocument/2006/relationships/image" Target="../media/image17.png"/></Relationships>
</file>

<file path=ppt/slides/_rels/slide1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3.xml"/><Relationship Id="rId1" Type="http://schemas.openxmlformats.org/officeDocument/2006/relationships/slideLayout" Target="../slideLayouts/slideLayout13.xml"/><Relationship Id="rId5" Type="http://schemas.openxmlformats.org/officeDocument/2006/relationships/image" Target="../media/image21.png"/><Relationship Id="rId4" Type="http://schemas.openxmlformats.org/officeDocument/2006/relationships/image" Target="../media/image20.png"/></Relationships>
</file>

<file path=ppt/slides/_rels/slide1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5.xml"/><Relationship Id="rId1" Type="http://schemas.openxmlformats.org/officeDocument/2006/relationships/slideLayout" Target="../slideLayouts/slideLayout13.xml"/><Relationship Id="rId4" Type="http://schemas.openxmlformats.org/officeDocument/2006/relationships/image" Target="../media/image24.png"/></Relationships>
</file>

<file path=ppt/slides/_rels/slide21.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6.xml"/><Relationship Id="rId1" Type="http://schemas.openxmlformats.org/officeDocument/2006/relationships/slideLayout" Target="../slideLayouts/slideLayout13.xml"/><Relationship Id="rId4" Type="http://schemas.openxmlformats.org/officeDocument/2006/relationships/image" Target="../media/image26.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8.xml"/><Relationship Id="rId1" Type="http://schemas.openxmlformats.org/officeDocument/2006/relationships/slideLayout" Target="../slideLayouts/slideLayout13.xml"/><Relationship Id="rId6" Type="http://schemas.openxmlformats.org/officeDocument/2006/relationships/image" Target="../media/image30.png"/><Relationship Id="rId5" Type="http://schemas.openxmlformats.org/officeDocument/2006/relationships/image" Target="../media/image29.png"/><Relationship Id="rId4" Type="http://schemas.openxmlformats.org/officeDocument/2006/relationships/image" Target="../media/image28.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9.xml"/><Relationship Id="rId1" Type="http://schemas.openxmlformats.org/officeDocument/2006/relationships/slideLayout" Target="../slideLayouts/slideLayout13.xml"/><Relationship Id="rId4" Type="http://schemas.openxmlformats.org/officeDocument/2006/relationships/image" Target="../media/image32.png"/></Relationships>
</file>

<file path=ppt/slides/_rels/slide28.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21.xml"/><Relationship Id="rId1" Type="http://schemas.openxmlformats.org/officeDocument/2006/relationships/slideLayout" Target="../slideLayouts/slideLayout2.xml"/><Relationship Id="rId4" Type="http://schemas.openxmlformats.org/officeDocument/2006/relationships/image" Target="../media/image35.png"/></Relationships>
</file>

<file path=ppt/slides/_rels/slide30.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31.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23.xml"/><Relationship Id="rId1" Type="http://schemas.openxmlformats.org/officeDocument/2006/relationships/slideLayout" Target="../slideLayouts/slideLayout2.xml"/><Relationship Id="rId4" Type="http://schemas.openxmlformats.org/officeDocument/2006/relationships/image" Target="../media/image38.png"/></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40.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41.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13.xml"/></Relationships>
</file>

<file path=ppt/slides/_rels/slide42.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13.xml"/></Relationships>
</file>

<file path=ppt/slides/_rels/slide43.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13.xml"/></Relationships>
</file>

<file path=ppt/slides/_rels/slide44.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13.xml"/></Relationships>
</file>

<file path=ppt/slides/_rels/slide45.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13.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50.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0.xml"/><Relationship Id="rId1" Type="http://schemas.openxmlformats.org/officeDocument/2006/relationships/slideLayout" Target="../slideLayouts/slideLayout13.xml"/><Relationship Id="rId4" Type="http://schemas.openxmlformats.org/officeDocument/2006/relationships/image" Target="../media/image52.png"/></Relationships>
</file>

<file path=ppt/slides/_rels/slide51.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3.png"/><Relationship Id="rId1" Type="http://schemas.openxmlformats.org/officeDocument/2006/relationships/slideLayout" Target="../slideLayouts/slideLayout13.xml"/><Relationship Id="rId4" Type="http://schemas.openxmlformats.org/officeDocument/2006/relationships/image" Target="../media/image55.png"/></Relationships>
</file>

<file path=ppt/slides/_rels/slide52.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6.png"/><Relationship Id="rId1" Type="http://schemas.openxmlformats.org/officeDocument/2006/relationships/slideLayout" Target="../slideLayouts/slideLayout13.xml"/><Relationship Id="rId4" Type="http://schemas.openxmlformats.org/officeDocument/2006/relationships/image" Target="../media/image58.png"/></Relationships>
</file>

<file path=ppt/slides/_rels/slide53.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13.xml"/></Relationships>
</file>

<file path=ppt/slides/_rels/slide54.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13.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56.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13.xml"/></Relationships>
</file>

<file path=ppt/slides/_rels/slide57.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31.xml"/><Relationship Id="rId1" Type="http://schemas.openxmlformats.org/officeDocument/2006/relationships/slideLayout" Target="../slideLayouts/slideLayout13.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59.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13.xml"/></Relationships>
</file>

<file path=ppt/slides/_rels/slide60.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13.xml"/></Relationships>
</file>

<file path=ppt/slides/_rels/slide61.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13.xml"/></Relationships>
</file>

<file path=ppt/slides/_rels/slide62.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13.xml"/></Relationships>
</file>

<file path=ppt/slides/_rels/slide63.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65.png"/><Relationship Id="rId1" Type="http://schemas.openxmlformats.org/officeDocument/2006/relationships/slideLayout" Target="../slideLayouts/slideLayout13.xml"/></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3.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66.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33.xml"/><Relationship Id="rId1" Type="http://schemas.openxmlformats.org/officeDocument/2006/relationships/slideLayout" Target="../slideLayouts/slideLayout13.xml"/><Relationship Id="rId4" Type="http://schemas.openxmlformats.org/officeDocument/2006/relationships/image" Target="../media/image68.png"/></Relationships>
</file>

<file path=ppt/slides/_rels/slide67.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13.xml"/></Relationships>
</file>

<file path=ppt/slides/_rels/slide68.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3.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0.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image" Target="../media/image70.png"/><Relationship Id="rId1" Type="http://schemas.openxmlformats.org/officeDocument/2006/relationships/slideLayout" Target="../slideLayouts/slideLayout13.xml"/></Relationships>
</file>

<file path=ppt/slides/_rels/slide71.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13.xml"/></Relationships>
</file>

<file path=ppt/slides/_rels/slide72.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image" Target="../media/image73.png"/><Relationship Id="rId1" Type="http://schemas.openxmlformats.org/officeDocument/2006/relationships/slideLayout" Target="../slideLayouts/slideLayout13.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4.xml.rels><?xml version="1.0" encoding="UTF-8" standalone="yes"?>
<Relationships xmlns="http://schemas.openxmlformats.org/package/2006/relationships"><Relationship Id="rId2" Type="http://schemas.openxmlformats.org/officeDocument/2006/relationships/slideLayout" Target="../slideLayouts/slideLayout13.xml"/><Relationship Id="rId1" Type="http://schemas.openxmlformats.org/officeDocument/2006/relationships/tags" Target="../tags/tag2.xml"/></Relationships>
</file>

<file path=ppt/slides/_rels/slide75.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34.xml"/><Relationship Id="rId1" Type="http://schemas.openxmlformats.org/officeDocument/2006/relationships/slideLayout" Target="../slideLayouts/slideLayout13.xml"/></Relationships>
</file>

<file path=ppt/slides/_rels/slide76.xml.rels><?xml version="1.0" encoding="UTF-8" standalone="yes"?>
<Relationships xmlns="http://schemas.openxmlformats.org/package/2006/relationships"><Relationship Id="rId2" Type="http://schemas.openxmlformats.org/officeDocument/2006/relationships/image" Target="../media/image76.png"/><Relationship Id="rId1" Type="http://schemas.openxmlformats.org/officeDocument/2006/relationships/slideLayout" Target="../slideLayouts/slideLayout13.xml"/></Relationships>
</file>

<file path=ppt/slides/_rels/slide77.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image" Target="../media/image77.png"/><Relationship Id="rId1" Type="http://schemas.openxmlformats.org/officeDocument/2006/relationships/slideLayout" Target="../slideLayouts/slideLayout13.xml"/></Relationships>
</file>

<file path=ppt/slides/_rels/slide78.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image" Target="../media/image79.png"/><Relationship Id="rId1" Type="http://schemas.openxmlformats.org/officeDocument/2006/relationships/slideLayout" Target="../slideLayouts/slideLayout13.xml"/></Relationships>
</file>

<file path=ppt/slides/_rels/slide79.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13.xml"/></Relationships>
</file>

<file path=ppt/slides/_rels/slide80.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image" Target="../media/image82.png"/><Relationship Id="rId1" Type="http://schemas.openxmlformats.org/officeDocument/2006/relationships/slideLayout" Target="../slideLayouts/slideLayout13.xml"/><Relationship Id="rId4" Type="http://schemas.openxmlformats.org/officeDocument/2006/relationships/image" Target="../media/image84.png"/></Relationships>
</file>

<file path=ppt/slides/_rels/slide81.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35.xml"/><Relationship Id="rId1" Type="http://schemas.openxmlformats.org/officeDocument/2006/relationships/slideLayout" Target="../slideLayouts/slideLayout13.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83.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36.xml"/><Relationship Id="rId1" Type="http://schemas.openxmlformats.org/officeDocument/2006/relationships/slideLayout" Target="../slideLayouts/slideLayout13.xml"/><Relationship Id="rId5" Type="http://schemas.openxmlformats.org/officeDocument/2006/relationships/image" Target="../media/image88.png"/><Relationship Id="rId4" Type="http://schemas.openxmlformats.org/officeDocument/2006/relationships/image" Target="../media/image87.png"/></Relationships>
</file>

<file path=ppt/slides/_rels/slide84.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image" Target="../media/image89.png"/><Relationship Id="rId1" Type="http://schemas.openxmlformats.org/officeDocument/2006/relationships/slideLayout" Target="../slideLayouts/slideLayout13.xml"/><Relationship Id="rId4" Type="http://schemas.openxmlformats.org/officeDocument/2006/relationships/image" Target="../media/image91.png"/></Relationships>
</file>

<file path=ppt/slides/_rels/slide8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86.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13.xml"/></Relationships>
</file>

<file path=ppt/slides/_rels/slide87.xml.rels><?xml version="1.0" encoding="UTF-8" standalone="yes"?>
<Relationships xmlns="http://schemas.openxmlformats.org/package/2006/relationships"><Relationship Id="rId3" Type="http://schemas.openxmlformats.org/officeDocument/2006/relationships/image" Target="../media/image94.png"/><Relationship Id="rId2" Type="http://schemas.openxmlformats.org/officeDocument/2006/relationships/image" Target="../media/image93.png"/><Relationship Id="rId1" Type="http://schemas.openxmlformats.org/officeDocument/2006/relationships/slideLayout" Target="../slideLayouts/slideLayout13.xml"/><Relationship Id="rId4" Type="http://schemas.openxmlformats.org/officeDocument/2006/relationships/image" Target="../media/image95.png"/></Relationships>
</file>

<file path=ppt/slides/_rels/slide88.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image" Target="../media/image96.png"/><Relationship Id="rId1" Type="http://schemas.openxmlformats.org/officeDocument/2006/relationships/slideLayout" Target="../slideLayouts/slideLayout13.xml"/><Relationship Id="rId4" Type="http://schemas.openxmlformats.org/officeDocument/2006/relationships/image" Target="../media/image98.png"/></Relationships>
</file>

<file path=ppt/slides/_rels/slide8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2.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37.xml"/><Relationship Id="rId1" Type="http://schemas.openxmlformats.org/officeDocument/2006/relationships/slideLayout" Target="../slideLayouts/slideLayout13.xml"/></Relationships>
</file>

<file path=ppt/slides/_rels/slide93.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notesSlide" Target="../notesSlides/notesSlide38.xml"/><Relationship Id="rId1" Type="http://schemas.openxmlformats.org/officeDocument/2006/relationships/slideLayout" Target="../slideLayouts/slideLayout13.xml"/><Relationship Id="rId4" Type="http://schemas.openxmlformats.org/officeDocument/2006/relationships/image" Target="../media/image101.png"/></Relationships>
</file>

<file path=ppt/slides/_rels/slide94.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39.xml"/><Relationship Id="rId1" Type="http://schemas.openxmlformats.org/officeDocument/2006/relationships/slideLayout" Target="../slideLayouts/slideLayout13.xml"/></Relationships>
</file>

<file path=ppt/slides/_rels/slide95.xml.rels><?xml version="1.0" encoding="UTF-8" standalone="yes"?>
<Relationships xmlns="http://schemas.openxmlformats.org/package/2006/relationships"><Relationship Id="rId2" Type="http://schemas.openxmlformats.org/officeDocument/2006/relationships/image" Target="../media/image103.png"/><Relationship Id="rId1" Type="http://schemas.openxmlformats.org/officeDocument/2006/relationships/slideLayout" Target="../slideLayouts/slideLayout13.xml"/></Relationships>
</file>

<file path=ppt/slides/_rels/slide96.xml.rels><?xml version="1.0" encoding="UTF-8" standalone="yes"?>
<Relationships xmlns="http://schemas.openxmlformats.org/package/2006/relationships"><Relationship Id="rId3" Type="http://schemas.openxmlformats.org/officeDocument/2006/relationships/image" Target="../media/image104.png"/><Relationship Id="rId2" Type="http://schemas.openxmlformats.org/officeDocument/2006/relationships/notesSlide" Target="../notesSlides/notesSlide40.xml"/><Relationship Id="rId1" Type="http://schemas.openxmlformats.org/officeDocument/2006/relationships/slideLayout" Target="../slideLayouts/slideLayout13.xml"/><Relationship Id="rId4" Type="http://schemas.openxmlformats.org/officeDocument/2006/relationships/image" Target="../media/image105.png"/></Relationships>
</file>

<file path=ppt/slides/_rels/slide97.xml.rels><?xml version="1.0" encoding="UTF-8" standalone="yes"?>
<Relationships xmlns="http://schemas.openxmlformats.org/package/2006/relationships"><Relationship Id="rId2" Type="http://schemas.openxmlformats.org/officeDocument/2006/relationships/image" Target="../media/image105.png"/><Relationship Id="rId1" Type="http://schemas.openxmlformats.org/officeDocument/2006/relationships/slideLayout" Target="../slideLayouts/slideLayout13.xml"/></Relationships>
</file>

<file path=ppt/slides/_rels/slide98.xml.rels><?xml version="1.0" encoding="UTF-8" standalone="yes"?>
<Relationships xmlns="http://schemas.openxmlformats.org/package/2006/relationships"><Relationship Id="rId2" Type="http://schemas.openxmlformats.org/officeDocument/2006/relationships/image" Target="../media/image105.png"/><Relationship Id="rId1" Type="http://schemas.openxmlformats.org/officeDocument/2006/relationships/slideLayout" Target="../slideLayouts/slideLayout13.xml"/></Relationships>
</file>

<file path=ppt/slides/_rels/slide99.xml.rels><?xml version="1.0" encoding="UTF-8" standalone="yes"?>
<Relationships xmlns="http://schemas.openxmlformats.org/package/2006/relationships"><Relationship Id="rId2" Type="http://schemas.openxmlformats.org/officeDocument/2006/relationships/image" Target="../media/image105.png"/><Relationship Id="rId1" Type="http://schemas.openxmlformats.org/officeDocument/2006/relationships/slideLayout" Target="../slideLayouts/slideLayout13.xml"/></Relationships>
</file>

<file path=ppt/slides/_rels/slide100.xml.rels><?xml version="1.0" encoding="UTF-8" standalone="yes"?>
<Relationships xmlns="http://schemas.openxmlformats.org/package/2006/relationships"><Relationship Id="rId3" Type="http://schemas.openxmlformats.org/officeDocument/2006/relationships/image" Target="../media/image106.png"/><Relationship Id="rId2" Type="http://schemas.openxmlformats.org/officeDocument/2006/relationships/notesSlide" Target="../notesSlides/notesSlide41.xml"/><Relationship Id="rId1" Type="http://schemas.openxmlformats.org/officeDocument/2006/relationships/slideLayout" Target="../slideLayouts/slideLayout13.xml"/><Relationship Id="rId6" Type="http://schemas.openxmlformats.org/officeDocument/2006/relationships/image" Target="../media/image109.png"/><Relationship Id="rId5" Type="http://schemas.openxmlformats.org/officeDocument/2006/relationships/image" Target="../media/image108.png"/><Relationship Id="rId4" Type="http://schemas.openxmlformats.org/officeDocument/2006/relationships/image" Target="../media/image107.png"/></Relationships>
</file>

<file path=ppt/slides/_rels/slide101.xml.rels><?xml version="1.0" encoding="UTF-8" standalone="yes"?>
<Relationships xmlns="http://schemas.openxmlformats.org/package/2006/relationships"><Relationship Id="rId2" Type="http://schemas.openxmlformats.org/officeDocument/2006/relationships/image" Target="../media/image110.png"/><Relationship Id="rId1" Type="http://schemas.openxmlformats.org/officeDocument/2006/relationships/slideLayout" Target="../slideLayouts/slideLayout13.xml"/></Relationships>
</file>

<file path=ppt/slides/_rels/slide102.xml.rels><?xml version="1.0" encoding="UTF-8" standalone="yes"?>
<Relationships xmlns="http://schemas.openxmlformats.org/package/2006/relationships"><Relationship Id="rId8" Type="http://schemas.openxmlformats.org/officeDocument/2006/relationships/image" Target="../media/image3.png"/><Relationship Id="rId3" Type="http://schemas.openxmlformats.org/officeDocument/2006/relationships/slideLayout" Target="../slideLayouts/slideLayout2.xml"/><Relationship Id="rId7" Type="http://schemas.openxmlformats.org/officeDocument/2006/relationships/image" Target="../media/image2.png"/><Relationship Id="rId2" Type="http://schemas.openxmlformats.org/officeDocument/2006/relationships/audio" Target="../media/media1.m4a"/><Relationship Id="rId1" Type="http://schemas.microsoft.com/office/2007/relationships/media" Target="../media/media1.m4a"/><Relationship Id="rId6" Type="http://schemas.openxmlformats.org/officeDocument/2006/relationships/image" Target="../media/image111.png"/><Relationship Id="rId5" Type="http://schemas.openxmlformats.org/officeDocument/2006/relationships/image" Target="../media/image1.jpg"/><Relationship Id="rId4" Type="http://schemas.openxmlformats.org/officeDocument/2006/relationships/notesSlide" Target="../notesSlides/notesSlide4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rotWithShape="1">
          <a:blip r:embed="rId5">
            <a:extLst>
              <a:ext uri="{28A0092B-C50C-407E-A947-70E740481C1C}">
                <a14:useLocalDpi xmlns:a14="http://schemas.microsoft.com/office/drawing/2010/main" val="0"/>
              </a:ext>
            </a:extLst>
          </a:blip>
          <a:srcRect l="9577" r="11349"/>
          <a:stretch/>
        </p:blipFill>
        <p:spPr>
          <a:xfrm>
            <a:off x="0" y="0"/>
            <a:ext cx="9144000" cy="5143500"/>
          </a:xfrm>
          <a:prstGeom prst="rect">
            <a:avLst/>
          </a:prstGeom>
        </p:spPr>
      </p:pic>
      <p:pic>
        <p:nvPicPr>
          <p:cNvPr id="13" name="图片 12"/>
          <p:cNvPicPr>
            <a:picLocks noChangeAspect="1"/>
          </p:cNvPicPr>
          <p:nvPr/>
        </p:nvPicPr>
        <p:blipFill>
          <a:blip r:embed="rId6">
            <a:duotone>
              <a:prstClr val="black"/>
              <a:schemeClr val="accent3">
                <a:tint val="45000"/>
                <a:satMod val="400000"/>
              </a:schemeClr>
            </a:duotone>
            <a:extLst>
              <a:ext uri="{28A0092B-C50C-407E-A947-70E740481C1C}">
                <a14:useLocalDpi xmlns:a14="http://schemas.microsoft.com/office/drawing/2010/main" val="0"/>
              </a:ext>
            </a:extLst>
          </a:blip>
          <a:stretch>
            <a:fillRect/>
          </a:stretch>
        </p:blipFill>
        <p:spPr>
          <a:xfrm>
            <a:off x="-214741" y="3460830"/>
            <a:ext cx="4368988" cy="1929076"/>
          </a:xfrm>
          <a:prstGeom prst="rect">
            <a:avLst/>
          </a:prstGeom>
        </p:spPr>
      </p:pic>
      <p:pic>
        <p:nvPicPr>
          <p:cNvPr id="16" name="王备 - 「航拍中国」Intro">
            <a:hlinkClick r:id="" action="ppaction://media"/>
            <a:extLst>
              <a:ext uri="{FF2B5EF4-FFF2-40B4-BE49-F238E27FC236}">
                <a16:creationId xmlns:a16="http://schemas.microsoft.com/office/drawing/2014/main" id="{B462DCBF-ED6A-4B2F-81E3-19C3F43F582C}"/>
              </a:ext>
            </a:extLst>
          </p:cNvPr>
          <p:cNvPicPr>
            <a:picLocks noChangeAspect="1"/>
          </p:cNvPicPr>
          <p:nvPr>
            <a:audioFile r:link="rId2"/>
            <p:extLst>
              <p:ext uri="{DAA4B4D4-6D71-4841-9C94-3DE7FCFB9230}">
                <p14:media xmlns:p14="http://schemas.microsoft.com/office/powerpoint/2010/main" r:embed="rId1"/>
              </p:ext>
            </p:extLst>
          </p:nvPr>
        </p:nvPicPr>
        <p:blipFill>
          <a:blip r:embed="rId7"/>
          <a:stretch>
            <a:fillRect/>
          </a:stretch>
        </p:blipFill>
        <p:spPr>
          <a:xfrm>
            <a:off x="553843" y="-1256835"/>
            <a:ext cx="609600" cy="609600"/>
          </a:xfrm>
          <a:prstGeom prst="rect">
            <a:avLst/>
          </a:prstGeom>
        </p:spPr>
      </p:pic>
      <p:sp>
        <p:nvSpPr>
          <p:cNvPr id="9" name="矩形 8"/>
          <p:cNvSpPr/>
          <p:nvPr/>
        </p:nvSpPr>
        <p:spPr>
          <a:xfrm>
            <a:off x="3781436" y="1725364"/>
            <a:ext cx="5425317" cy="1477328"/>
          </a:xfrm>
          <a:prstGeom prst="rect">
            <a:avLst/>
          </a:prstGeom>
        </p:spPr>
        <p:txBody>
          <a:bodyPr wrap="square" lIns="0" tIns="0" rIns="0" bIns="0">
            <a:spAutoFit/>
          </a:bodyPr>
          <a:lstStyle/>
          <a:p>
            <a:pPr algn="ctr"/>
            <a:r>
              <a:rPr lang="zh-CN" altLang="en-US" sz="4800" b="1" dirty="0">
                <a:solidFill>
                  <a:srgbClr val="182447"/>
                </a:solidFill>
                <a:latin typeface="微软雅黑" panose="020B0503020204020204" pitchFamily="34" charset="-122"/>
                <a:ea typeface="微软雅黑" panose="020B0503020204020204" pitchFamily="34" charset="-122"/>
              </a:rPr>
              <a:t>生产企业申报培训专    场</a:t>
            </a:r>
          </a:p>
        </p:txBody>
      </p:sp>
    </p:spTree>
    <p:extLst>
      <p:ext uri="{BB962C8B-B14F-4D97-AF65-F5344CB8AC3E}">
        <p14:creationId xmlns:p14="http://schemas.microsoft.com/office/powerpoint/2010/main" val="1605582938"/>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 fill="hold"/>
                                        <p:tgtEl>
                                          <p:spTgt spid="16"/>
                                        </p:tgtEl>
                                      </p:cBhvr>
                                    </p:cmd>
                                  </p:childTnLst>
                                </p:cTn>
                              </p:par>
                            </p:childTnLst>
                          </p:cTn>
                        </p:par>
                        <p:par>
                          <p:cTn id="7" fill="hold">
                            <p:stCondLst>
                              <p:cond delay="0"/>
                            </p:stCondLst>
                            <p:childTnLst>
                              <p:par>
                                <p:cTn id="8" presetID="23" presetClass="entr" presetSubtype="32" fill="hold" grpId="0" nodeType="afterEffect">
                                  <p:stCondLst>
                                    <p:cond delay="0"/>
                                  </p:stCondLst>
                                  <p:childTnLst>
                                    <p:set>
                                      <p:cBhvr>
                                        <p:cTn id="9" dur="1" fill="hold">
                                          <p:stCondLst>
                                            <p:cond delay="0"/>
                                          </p:stCondLst>
                                        </p:cTn>
                                        <p:tgtEl>
                                          <p:spTgt spid="9"/>
                                        </p:tgtEl>
                                        <p:attrNameLst>
                                          <p:attrName>style.visibility</p:attrName>
                                        </p:attrNameLst>
                                      </p:cBhvr>
                                      <p:to>
                                        <p:strVal val="visible"/>
                                      </p:to>
                                    </p:set>
                                    <p:anim calcmode="lin" valueType="num">
                                      <p:cBhvr>
                                        <p:cTn id="10" dur="500" fill="hold"/>
                                        <p:tgtEl>
                                          <p:spTgt spid="9"/>
                                        </p:tgtEl>
                                        <p:attrNameLst>
                                          <p:attrName>ppt_w</p:attrName>
                                        </p:attrNameLst>
                                      </p:cBhvr>
                                      <p:tavLst>
                                        <p:tav tm="0">
                                          <p:val>
                                            <p:strVal val="4*#ppt_w"/>
                                          </p:val>
                                        </p:tav>
                                        <p:tav tm="100000">
                                          <p:val>
                                            <p:strVal val="#ppt_w"/>
                                          </p:val>
                                        </p:tav>
                                      </p:tavLst>
                                    </p:anim>
                                    <p:anim calcmode="lin" valueType="num">
                                      <p:cBhvr>
                                        <p:cTn id="11" dur="500" fill="hold"/>
                                        <p:tgtEl>
                                          <p:spTgt spid="9"/>
                                        </p:tgtEl>
                                        <p:attrNameLst>
                                          <p:attrName>ppt_h</p:attrName>
                                        </p:attrNameLst>
                                      </p:cBhvr>
                                      <p:tavLst>
                                        <p:tav tm="0">
                                          <p:val>
                                            <p:strVal val="4*#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audio>
              <p:cMediaNode vol="80000" numSld="999" showWhenStopped="0">
                <p:cTn id="12" repeatCount="indefinite" fill="remove" display="0">
                  <p:stCondLst>
                    <p:cond delay="indefinite"/>
                  </p:stCondLst>
                  <p:endCondLst>
                    <p:cond evt="onStopAudio" delay="0">
                      <p:tgtEl>
                        <p:sldTgt/>
                      </p:tgtEl>
                    </p:cond>
                  </p:endCondLst>
                </p:cTn>
                <p:tgtEl>
                  <p:spTgt spid="16"/>
                </p:tgtEl>
              </p:cMediaNode>
            </p:audio>
          </p:childTnLst>
        </p:cTn>
      </p:par>
    </p:tnLst>
    <p:bldLst>
      <p:bldP spid="9"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矩形 28"/>
          <p:cNvSpPr>
            <a:spLocks noChangeArrowheads="1"/>
          </p:cNvSpPr>
          <p:nvPr/>
        </p:nvSpPr>
        <p:spPr bwMode="auto">
          <a:xfrm>
            <a:off x="0" y="1958975"/>
            <a:ext cx="3629025" cy="1284288"/>
          </a:xfrm>
          <a:custGeom>
            <a:avLst/>
            <a:gdLst>
              <a:gd name="T0" fmla="*/ 1089668 w 4310745"/>
              <a:gd name="T1" fmla="*/ 0 h 1283968"/>
              <a:gd name="T2" fmla="*/ 3526973 w 4310745"/>
              <a:gd name="T3" fmla="*/ 0 h 1283968"/>
              <a:gd name="T4" fmla="*/ 4310745 w 4310745"/>
              <a:gd name="T5" fmla="*/ 1269454 h 1283968"/>
              <a:gd name="T6" fmla="*/ 1089668 w 4310745"/>
              <a:gd name="T7" fmla="*/ 1283968 h 1283968"/>
              <a:gd name="T8" fmla="*/ 0 w 4310745"/>
              <a:gd name="T9" fmla="*/ 0 h 1283968"/>
              <a:gd name="T10" fmla="*/ 1089667 w 4310745"/>
              <a:gd name="T11" fmla="*/ 0 h 1283968"/>
              <a:gd name="T12" fmla="*/ 1089667 w 4310745"/>
              <a:gd name="T13" fmla="*/ 1283968 h 1283968"/>
              <a:gd name="T14" fmla="*/ 0 w 4310745"/>
              <a:gd name="T15" fmla="*/ 1283968 h 1283968"/>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4310745" h="1283968">
                <a:moveTo>
                  <a:pt x="1089668" y="0"/>
                </a:moveTo>
                <a:lnTo>
                  <a:pt x="3526973" y="0"/>
                </a:lnTo>
                <a:lnTo>
                  <a:pt x="4310745" y="1269454"/>
                </a:lnTo>
                <a:lnTo>
                  <a:pt x="1089668" y="1283968"/>
                </a:lnTo>
                <a:close/>
                <a:moveTo>
                  <a:pt x="0" y="0"/>
                </a:moveTo>
                <a:lnTo>
                  <a:pt x="1089667" y="0"/>
                </a:lnTo>
                <a:lnTo>
                  <a:pt x="1089667" y="1283968"/>
                </a:lnTo>
                <a:lnTo>
                  <a:pt x="0" y="1283968"/>
                </a:lnTo>
                <a:close/>
              </a:path>
            </a:pathLst>
          </a:custGeom>
          <a:solidFill>
            <a:srgbClr val="182447"/>
          </a:solidFill>
          <a:ln>
            <a:noFill/>
          </a:ln>
        </p:spPr>
        <p:txBody>
          <a:bodyPr/>
          <a:lstStyle>
            <a:lvl1pPr>
              <a:defRPr>
                <a:solidFill>
                  <a:schemeClr val="tx1"/>
                </a:solidFill>
                <a:latin typeface="Calibri" panose="020F0502020204030204" pitchFamily="34" charset="0"/>
                <a:ea typeface="宋体" panose="02010600030101010101" pitchFamily="2" charset="-122"/>
              </a:defRPr>
            </a:lvl1pPr>
            <a:lvl2pPr>
              <a:defRPr>
                <a:solidFill>
                  <a:schemeClr val="tx1"/>
                </a:solidFill>
                <a:latin typeface="Calibri" panose="020F0502020204030204" pitchFamily="34" charset="0"/>
                <a:ea typeface="宋体" panose="02010600030101010101" pitchFamily="2" charset="-122"/>
              </a:defRPr>
            </a:lvl2pPr>
            <a:lvl3pPr>
              <a:defRPr>
                <a:solidFill>
                  <a:schemeClr val="tx1"/>
                </a:solidFill>
                <a:latin typeface="Calibri" panose="020F0502020204030204" pitchFamily="34" charset="0"/>
                <a:ea typeface="宋体" panose="02010600030101010101" pitchFamily="2" charset="-122"/>
              </a:defRPr>
            </a:lvl3pPr>
            <a:lvl4pPr>
              <a:defRPr>
                <a:solidFill>
                  <a:schemeClr val="tx1"/>
                </a:solidFill>
                <a:latin typeface="Calibri" panose="020F0502020204030204" pitchFamily="34" charset="0"/>
                <a:ea typeface="宋体" panose="02010600030101010101" pitchFamily="2" charset="-122"/>
              </a:defRPr>
            </a:lvl4pPr>
            <a:lvl5pPr>
              <a:defRPr>
                <a:solidFill>
                  <a:schemeClr val="tx1"/>
                </a:solidFill>
                <a:latin typeface="Calibri" panose="020F0502020204030204" pitchFamily="34" charset="0"/>
                <a:ea typeface="宋体" panose="02010600030101010101" pitchFamily="2" charset="-122"/>
              </a:defRPr>
            </a:lvl5pPr>
            <a:lvl6pPr fontAlgn="base">
              <a:spcBef>
                <a:spcPct val="0"/>
              </a:spcBef>
              <a:spcAft>
                <a:spcPct val="0"/>
              </a:spcAft>
              <a:defRPr>
                <a:solidFill>
                  <a:schemeClr val="tx1"/>
                </a:solidFill>
                <a:latin typeface="Calibri" panose="020F0502020204030204" pitchFamily="34" charset="0"/>
                <a:ea typeface="宋体" panose="02010600030101010101" pitchFamily="2" charset="-122"/>
              </a:defRPr>
            </a:lvl6pPr>
            <a:lvl7pPr fontAlgn="base">
              <a:spcBef>
                <a:spcPct val="0"/>
              </a:spcBef>
              <a:spcAft>
                <a:spcPct val="0"/>
              </a:spcAft>
              <a:defRPr>
                <a:solidFill>
                  <a:schemeClr val="tx1"/>
                </a:solidFill>
                <a:latin typeface="Calibri" panose="020F0502020204030204" pitchFamily="34" charset="0"/>
                <a:ea typeface="宋体" panose="02010600030101010101" pitchFamily="2" charset="-122"/>
              </a:defRPr>
            </a:lvl7pPr>
            <a:lvl8pPr fontAlgn="base">
              <a:spcBef>
                <a:spcPct val="0"/>
              </a:spcBef>
              <a:spcAft>
                <a:spcPct val="0"/>
              </a:spcAft>
              <a:defRPr>
                <a:solidFill>
                  <a:schemeClr val="tx1"/>
                </a:solidFill>
                <a:latin typeface="Calibri" panose="020F0502020204030204" pitchFamily="34" charset="0"/>
                <a:ea typeface="宋体" panose="02010600030101010101" pitchFamily="2" charset="-122"/>
              </a:defRPr>
            </a:lvl8pPr>
            <a:lvl9pPr fontAlgn="base">
              <a:spcBef>
                <a:spcPct val="0"/>
              </a:spcBef>
              <a:spcAft>
                <a:spcPct val="0"/>
              </a:spcAft>
              <a:defRPr>
                <a:solidFill>
                  <a:schemeClr val="tx1"/>
                </a:solidFill>
                <a:latin typeface="Calibri" panose="020F0502020204030204" pitchFamily="34" charset="0"/>
                <a:ea typeface="宋体" panose="02010600030101010101" pitchFamily="2" charset="-122"/>
              </a:defRPr>
            </a:lvl9pPr>
          </a:lstStyle>
          <a:p>
            <a:endParaRPr lang="zh-CN" altLang="en-US">
              <a:latin typeface="Arial" panose="020B0604020202020204" pitchFamily="34" charset="0"/>
              <a:ea typeface="微软雅黑" panose="020B0503020204020204" pitchFamily="34" charset="-122"/>
            </a:endParaRPr>
          </a:p>
        </p:txBody>
      </p:sp>
      <p:sp>
        <p:nvSpPr>
          <p:cNvPr id="5" name="TextBox 4"/>
          <p:cNvSpPr txBox="1"/>
          <p:nvPr/>
        </p:nvSpPr>
        <p:spPr bwMode="auto">
          <a:xfrm>
            <a:off x="899464" y="2101850"/>
            <a:ext cx="1171575" cy="706438"/>
          </a:xfrm>
          <a:prstGeom prst="rect">
            <a:avLst/>
          </a:prstGeom>
          <a:noFill/>
        </p:spPr>
        <p:txBody>
          <a:bodyPr wrap="none">
            <a:spAutoFit/>
          </a:bodyPr>
          <a:lstStyle/>
          <a:p>
            <a:pPr fontAlgn="auto">
              <a:spcBef>
                <a:spcPts val="0"/>
              </a:spcBef>
              <a:spcAft>
                <a:spcPts val="0"/>
              </a:spcAft>
              <a:defRPr/>
            </a:pPr>
            <a:r>
              <a:rPr lang="zh-CN" altLang="en-US" sz="4000" kern="0" spc="-150" noProof="1">
                <a:ln w="1905">
                  <a:noFill/>
                </a:ln>
                <a:solidFill>
                  <a:schemeClr val="bg1"/>
                </a:solidFill>
                <a:latin typeface="微软雅黑" panose="020B0503020204020204" pitchFamily="34" charset="-122"/>
                <a:ea typeface="微软雅黑" panose="020B0503020204020204" pitchFamily="34" charset="-122"/>
              </a:rPr>
              <a:t>目录</a:t>
            </a:r>
          </a:p>
        </p:txBody>
      </p:sp>
      <p:sp>
        <p:nvSpPr>
          <p:cNvPr id="6" name="TextBox 5"/>
          <p:cNvSpPr txBox="1">
            <a:spLocks noChangeArrowheads="1"/>
          </p:cNvSpPr>
          <p:nvPr/>
        </p:nvSpPr>
        <p:spPr bwMode="auto">
          <a:xfrm>
            <a:off x="721664" y="2674938"/>
            <a:ext cx="1620837" cy="401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lgn="ctr"/>
            <a:r>
              <a:rPr lang="en-US" altLang="zh-CN" sz="2000" b="1" dirty="0">
                <a:solidFill>
                  <a:schemeClr val="bg1"/>
                </a:solidFill>
                <a:latin typeface="微软雅黑" panose="020B0503020204020204" pitchFamily="34" charset="-122"/>
                <a:ea typeface="微软雅黑" panose="020B0503020204020204" pitchFamily="34" charset="-122"/>
              </a:rPr>
              <a:t>CONTENTS</a:t>
            </a:r>
            <a:endParaRPr lang="zh-CN" altLang="en-US" sz="2000" b="1" dirty="0">
              <a:solidFill>
                <a:schemeClr val="bg1"/>
              </a:solidFill>
              <a:latin typeface="微软雅黑" panose="020B0503020204020204" pitchFamily="34" charset="-122"/>
              <a:ea typeface="微软雅黑" panose="020B0503020204020204" pitchFamily="34" charset="-122"/>
            </a:endParaRPr>
          </a:p>
        </p:txBody>
      </p:sp>
      <p:sp>
        <p:nvSpPr>
          <p:cNvPr id="8" name="TextBox 7"/>
          <p:cNvSpPr txBox="1"/>
          <p:nvPr/>
        </p:nvSpPr>
        <p:spPr bwMode="auto">
          <a:xfrm>
            <a:off x="3633464" y="763221"/>
            <a:ext cx="2236510" cy="400110"/>
          </a:xfrm>
          <a:prstGeom prst="rect">
            <a:avLst/>
          </a:prstGeom>
          <a:noFill/>
        </p:spPr>
        <p:txBody>
          <a:bodyPr wrap="none">
            <a:spAutoFit/>
          </a:bodyPr>
          <a:lstStyle/>
          <a:p>
            <a:r>
              <a:rPr lang="zh-CN" altLang="en-US" sz="2000" b="1" dirty="0">
                <a:solidFill>
                  <a:schemeClr val="tx1">
                    <a:lumMod val="75000"/>
                    <a:lumOff val="25000"/>
                  </a:schemeClr>
                </a:solidFill>
                <a:latin typeface="微软雅黑" panose="020B0503020204020204" pitchFamily="34" charset="-122"/>
                <a:ea typeface="微软雅黑" panose="020B0503020204020204" pitchFamily="34" charset="-122"/>
              </a:rPr>
              <a:t>申报备案流程详解</a:t>
            </a:r>
          </a:p>
        </p:txBody>
      </p:sp>
      <p:sp>
        <p:nvSpPr>
          <p:cNvPr id="9" name="TextBox 8"/>
          <p:cNvSpPr txBox="1"/>
          <p:nvPr/>
        </p:nvSpPr>
        <p:spPr bwMode="auto">
          <a:xfrm>
            <a:off x="3642989" y="1163271"/>
            <a:ext cx="2492990" cy="276999"/>
          </a:xfrm>
          <a:prstGeom prst="rect">
            <a:avLst/>
          </a:prstGeom>
          <a:noFill/>
        </p:spPr>
        <p:txBody>
          <a:bodyPr wrap="none">
            <a:spAutoFit/>
          </a:bodyPr>
          <a:lstStyle/>
          <a:p>
            <a:pPr fontAlgn="auto">
              <a:spcBef>
                <a:spcPts val="0"/>
              </a:spcBef>
              <a:spcAft>
                <a:spcPts val="0"/>
              </a:spcAft>
              <a:defRPr/>
            </a:pPr>
            <a:r>
              <a:rPr lang="zh-CN" altLang="en-US" sz="1200" kern="0" dirty="0">
                <a:solidFill>
                  <a:schemeClr val="tx1">
                    <a:lumMod val="75000"/>
                    <a:lumOff val="25000"/>
                  </a:schemeClr>
                </a:solidFill>
                <a:latin typeface="微软雅黑" panose="020B0503020204020204" pitchFamily="34" charset="-122"/>
                <a:ea typeface="微软雅黑" panose="020B0503020204020204" pitchFamily="34" charset="-122"/>
              </a:rPr>
              <a:t>生产企业申报备案步骤及常见问题</a:t>
            </a:r>
          </a:p>
        </p:txBody>
      </p:sp>
      <p:sp>
        <p:nvSpPr>
          <p:cNvPr id="12" name="TextBox 11"/>
          <p:cNvSpPr txBox="1"/>
          <p:nvPr/>
        </p:nvSpPr>
        <p:spPr bwMode="auto">
          <a:xfrm>
            <a:off x="4246139" y="1721167"/>
            <a:ext cx="2492990" cy="400110"/>
          </a:xfrm>
          <a:prstGeom prst="rect">
            <a:avLst/>
          </a:prstGeom>
          <a:noFill/>
        </p:spPr>
        <p:txBody>
          <a:bodyPr wrap="none">
            <a:spAutoFit/>
          </a:bodyPr>
          <a:lstStyle/>
          <a:p>
            <a:r>
              <a:rPr lang="zh-CN" altLang="en-US" sz="2000" b="1" dirty="0">
                <a:solidFill>
                  <a:schemeClr val="tx1">
                    <a:lumMod val="75000"/>
                    <a:lumOff val="25000"/>
                  </a:schemeClr>
                </a:solidFill>
                <a:latin typeface="微软雅黑" panose="020B0503020204020204" pitchFamily="34" charset="-122"/>
                <a:ea typeface="微软雅黑" panose="020B0503020204020204" pitchFamily="34" charset="-122"/>
              </a:rPr>
              <a:t>申报退抵税流程详解</a:t>
            </a:r>
          </a:p>
        </p:txBody>
      </p:sp>
      <p:sp>
        <p:nvSpPr>
          <p:cNvPr id="13" name="TextBox 12"/>
          <p:cNvSpPr txBox="1"/>
          <p:nvPr/>
        </p:nvSpPr>
        <p:spPr bwMode="auto">
          <a:xfrm>
            <a:off x="4255664" y="2108246"/>
            <a:ext cx="2492990" cy="276999"/>
          </a:xfrm>
          <a:prstGeom prst="rect">
            <a:avLst/>
          </a:prstGeom>
          <a:noFill/>
        </p:spPr>
        <p:txBody>
          <a:bodyPr wrap="none">
            <a:spAutoFit/>
          </a:bodyPr>
          <a:lstStyle/>
          <a:p>
            <a:pPr fontAlgn="auto">
              <a:spcBef>
                <a:spcPts val="0"/>
              </a:spcBef>
              <a:spcAft>
                <a:spcPts val="0"/>
              </a:spcAft>
              <a:defRPr/>
            </a:pPr>
            <a:r>
              <a:rPr lang="zh-CN" altLang="en-US" sz="1200" kern="0" dirty="0">
                <a:solidFill>
                  <a:schemeClr val="tx1">
                    <a:lumMod val="75000"/>
                    <a:lumOff val="25000"/>
                  </a:schemeClr>
                </a:solidFill>
                <a:latin typeface="微软雅黑" panose="020B0503020204020204" pitchFamily="34" charset="-122"/>
                <a:ea typeface="微软雅黑" panose="020B0503020204020204" pitchFamily="34" charset="-122"/>
              </a:rPr>
              <a:t>生产企业免抵退税申报等相关内容</a:t>
            </a:r>
          </a:p>
        </p:txBody>
      </p:sp>
      <p:sp>
        <p:nvSpPr>
          <p:cNvPr id="16" name="TextBox 15"/>
          <p:cNvSpPr txBox="1">
            <a:spLocks noChangeArrowheads="1"/>
          </p:cNvSpPr>
          <p:nvPr/>
        </p:nvSpPr>
        <p:spPr bwMode="auto">
          <a:xfrm>
            <a:off x="2963539" y="731471"/>
            <a:ext cx="655638"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altLang="zh-CN" sz="4000" dirty="0">
                <a:solidFill>
                  <a:srgbClr val="182447"/>
                </a:solidFill>
                <a:latin typeface="Impact" panose="020B0806030902050204" pitchFamily="34" charset="0"/>
                <a:ea typeface="微软雅黑" panose="020B0503020204020204" pitchFamily="34" charset="-122"/>
              </a:rPr>
              <a:t>01</a:t>
            </a:r>
            <a:endParaRPr lang="zh-CN" altLang="en-US" sz="4000" dirty="0">
              <a:solidFill>
                <a:srgbClr val="182447"/>
              </a:solidFill>
              <a:latin typeface="Impact" panose="020B0806030902050204" pitchFamily="34" charset="0"/>
              <a:ea typeface="微软雅黑" panose="020B0503020204020204" pitchFamily="34" charset="-122"/>
            </a:endParaRPr>
          </a:p>
        </p:txBody>
      </p:sp>
      <p:sp>
        <p:nvSpPr>
          <p:cNvPr id="17" name="TextBox 16"/>
          <p:cNvSpPr txBox="1">
            <a:spLocks noChangeArrowheads="1"/>
          </p:cNvSpPr>
          <p:nvPr/>
        </p:nvSpPr>
        <p:spPr bwMode="auto">
          <a:xfrm>
            <a:off x="3579389" y="1674600"/>
            <a:ext cx="719138"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altLang="zh-CN" sz="4000">
                <a:solidFill>
                  <a:srgbClr val="182447"/>
                </a:solidFill>
                <a:latin typeface="Impact" panose="020B0806030902050204" pitchFamily="34" charset="0"/>
                <a:ea typeface="微软雅黑" panose="020B0503020204020204" pitchFamily="34" charset="-122"/>
              </a:rPr>
              <a:t>02</a:t>
            </a:r>
            <a:endParaRPr lang="zh-CN" altLang="en-US" sz="4000">
              <a:solidFill>
                <a:srgbClr val="182447"/>
              </a:solidFill>
              <a:latin typeface="Impact" panose="020B0806030902050204" pitchFamily="34" charset="0"/>
              <a:ea typeface="微软雅黑" panose="020B0503020204020204" pitchFamily="34" charset="-122"/>
            </a:endParaRPr>
          </a:p>
        </p:txBody>
      </p:sp>
      <p:sp>
        <p:nvSpPr>
          <p:cNvPr id="20" name="矩形 34"/>
          <p:cNvSpPr>
            <a:spLocks noChangeArrowheads="1"/>
          </p:cNvSpPr>
          <p:nvPr/>
        </p:nvSpPr>
        <p:spPr bwMode="auto">
          <a:xfrm>
            <a:off x="6986588" y="1954213"/>
            <a:ext cx="2171700" cy="1289050"/>
          </a:xfrm>
          <a:custGeom>
            <a:avLst/>
            <a:gdLst>
              <a:gd name="T0" fmla="*/ 0 w 1843227"/>
              <a:gd name="T1" fmla="*/ 3587 h 1287555"/>
              <a:gd name="T2" fmla="*/ 1843227 w 1843227"/>
              <a:gd name="T3" fmla="*/ 0 h 1287555"/>
              <a:gd name="T4" fmla="*/ 1833140 w 1843227"/>
              <a:gd name="T5" fmla="*/ 1287555 h 1287555"/>
              <a:gd name="T6" fmla="*/ 551543 w 1843227"/>
              <a:gd name="T7" fmla="*/ 1287555 h 1287555"/>
              <a:gd name="T8" fmla="*/ 0 w 1843227"/>
              <a:gd name="T9" fmla="*/ 3587 h 1287555"/>
            </a:gdLst>
            <a:ahLst/>
            <a:cxnLst>
              <a:cxn ang="0">
                <a:pos x="T0" y="T1"/>
              </a:cxn>
              <a:cxn ang="0">
                <a:pos x="T2" y="T3"/>
              </a:cxn>
              <a:cxn ang="0">
                <a:pos x="T4" y="T5"/>
              </a:cxn>
              <a:cxn ang="0">
                <a:pos x="T6" y="T7"/>
              </a:cxn>
              <a:cxn ang="0">
                <a:pos x="T8" y="T9"/>
              </a:cxn>
            </a:cxnLst>
            <a:rect l="0" t="0" r="r" b="b"/>
            <a:pathLst>
              <a:path w="1843227" h="1287555">
                <a:moveTo>
                  <a:pt x="0" y="3587"/>
                </a:moveTo>
                <a:lnTo>
                  <a:pt x="1843227" y="0"/>
                </a:lnTo>
                <a:cubicBezTo>
                  <a:pt x="1839865" y="429185"/>
                  <a:pt x="1836502" y="858370"/>
                  <a:pt x="1833140" y="1287555"/>
                </a:cubicBezTo>
                <a:lnTo>
                  <a:pt x="551543" y="1287555"/>
                </a:lnTo>
                <a:lnTo>
                  <a:pt x="0" y="3587"/>
                </a:lnTo>
                <a:close/>
              </a:path>
            </a:pathLst>
          </a:custGeom>
          <a:solidFill>
            <a:srgbClr val="182447"/>
          </a:solidFill>
          <a:ln>
            <a:noFill/>
          </a:ln>
        </p:spPr>
        <p:txBody>
          <a:bodyPr/>
          <a:lstStyle>
            <a:lvl1pPr>
              <a:defRPr>
                <a:solidFill>
                  <a:schemeClr val="tx1"/>
                </a:solidFill>
                <a:latin typeface="Calibri" panose="020F0502020204030204" pitchFamily="34" charset="0"/>
                <a:ea typeface="宋体" panose="02010600030101010101" pitchFamily="2" charset="-122"/>
              </a:defRPr>
            </a:lvl1pPr>
            <a:lvl2pPr>
              <a:defRPr>
                <a:solidFill>
                  <a:schemeClr val="tx1"/>
                </a:solidFill>
                <a:latin typeface="Calibri" panose="020F0502020204030204" pitchFamily="34" charset="0"/>
                <a:ea typeface="宋体" panose="02010600030101010101" pitchFamily="2" charset="-122"/>
              </a:defRPr>
            </a:lvl2pPr>
            <a:lvl3pPr>
              <a:defRPr>
                <a:solidFill>
                  <a:schemeClr val="tx1"/>
                </a:solidFill>
                <a:latin typeface="Calibri" panose="020F0502020204030204" pitchFamily="34" charset="0"/>
                <a:ea typeface="宋体" panose="02010600030101010101" pitchFamily="2" charset="-122"/>
              </a:defRPr>
            </a:lvl3pPr>
            <a:lvl4pPr>
              <a:defRPr>
                <a:solidFill>
                  <a:schemeClr val="tx1"/>
                </a:solidFill>
                <a:latin typeface="Calibri" panose="020F0502020204030204" pitchFamily="34" charset="0"/>
                <a:ea typeface="宋体" panose="02010600030101010101" pitchFamily="2" charset="-122"/>
              </a:defRPr>
            </a:lvl4pPr>
            <a:lvl5pPr>
              <a:defRPr>
                <a:solidFill>
                  <a:schemeClr val="tx1"/>
                </a:solidFill>
                <a:latin typeface="Calibri" panose="020F0502020204030204" pitchFamily="34" charset="0"/>
                <a:ea typeface="宋体" panose="02010600030101010101" pitchFamily="2" charset="-122"/>
              </a:defRPr>
            </a:lvl5pPr>
            <a:lvl6pPr fontAlgn="base">
              <a:spcBef>
                <a:spcPct val="0"/>
              </a:spcBef>
              <a:spcAft>
                <a:spcPct val="0"/>
              </a:spcAft>
              <a:defRPr>
                <a:solidFill>
                  <a:schemeClr val="tx1"/>
                </a:solidFill>
                <a:latin typeface="Calibri" panose="020F0502020204030204" pitchFamily="34" charset="0"/>
                <a:ea typeface="宋体" panose="02010600030101010101" pitchFamily="2" charset="-122"/>
              </a:defRPr>
            </a:lvl6pPr>
            <a:lvl7pPr fontAlgn="base">
              <a:spcBef>
                <a:spcPct val="0"/>
              </a:spcBef>
              <a:spcAft>
                <a:spcPct val="0"/>
              </a:spcAft>
              <a:defRPr>
                <a:solidFill>
                  <a:schemeClr val="tx1"/>
                </a:solidFill>
                <a:latin typeface="Calibri" panose="020F0502020204030204" pitchFamily="34" charset="0"/>
                <a:ea typeface="宋体" panose="02010600030101010101" pitchFamily="2" charset="-122"/>
              </a:defRPr>
            </a:lvl7pPr>
            <a:lvl8pPr fontAlgn="base">
              <a:spcBef>
                <a:spcPct val="0"/>
              </a:spcBef>
              <a:spcAft>
                <a:spcPct val="0"/>
              </a:spcAft>
              <a:defRPr>
                <a:solidFill>
                  <a:schemeClr val="tx1"/>
                </a:solidFill>
                <a:latin typeface="Calibri" panose="020F0502020204030204" pitchFamily="34" charset="0"/>
                <a:ea typeface="宋体" panose="02010600030101010101" pitchFamily="2" charset="-122"/>
              </a:defRPr>
            </a:lvl8pPr>
            <a:lvl9pPr fontAlgn="base">
              <a:spcBef>
                <a:spcPct val="0"/>
              </a:spcBef>
              <a:spcAft>
                <a:spcPct val="0"/>
              </a:spcAft>
              <a:defRPr>
                <a:solidFill>
                  <a:schemeClr val="tx1"/>
                </a:solidFill>
                <a:latin typeface="Calibri" panose="020F0502020204030204" pitchFamily="34" charset="0"/>
                <a:ea typeface="宋体" panose="02010600030101010101" pitchFamily="2" charset="-122"/>
              </a:defRPr>
            </a:lvl9pPr>
          </a:lstStyle>
          <a:p>
            <a:endParaRPr lang="zh-CN" altLang="en-US">
              <a:latin typeface="Arial" panose="020B0604020202020204" pitchFamily="34" charset="0"/>
              <a:ea typeface="微软雅黑" panose="020B0503020204020204" pitchFamily="34" charset="-122"/>
            </a:endParaRPr>
          </a:p>
        </p:txBody>
      </p:sp>
      <p:sp>
        <p:nvSpPr>
          <p:cNvPr id="14" name="TextBox 11"/>
          <p:cNvSpPr txBox="1"/>
          <p:nvPr/>
        </p:nvSpPr>
        <p:spPr bwMode="auto">
          <a:xfrm>
            <a:off x="4770321" y="2677437"/>
            <a:ext cx="2749471" cy="400110"/>
          </a:xfrm>
          <a:prstGeom prst="rect">
            <a:avLst/>
          </a:prstGeom>
          <a:noFill/>
        </p:spPr>
        <p:txBody>
          <a:bodyPr wrap="none">
            <a:spAutoFit/>
          </a:bodyPr>
          <a:lstStyle/>
          <a:p>
            <a:r>
              <a:rPr lang="zh-CN" altLang="en-US" sz="2000" b="1" dirty="0">
                <a:solidFill>
                  <a:schemeClr val="tx1">
                    <a:lumMod val="75000"/>
                    <a:lumOff val="25000"/>
                  </a:schemeClr>
                </a:solidFill>
                <a:latin typeface="微软雅黑" panose="020B0503020204020204" pitchFamily="34" charset="-122"/>
                <a:ea typeface="微软雅黑" panose="020B0503020204020204" pitchFamily="34" charset="-122"/>
              </a:rPr>
              <a:t>进料加工核销流程详解</a:t>
            </a:r>
          </a:p>
        </p:txBody>
      </p:sp>
      <p:sp>
        <p:nvSpPr>
          <p:cNvPr id="18" name="TextBox 16"/>
          <p:cNvSpPr txBox="1">
            <a:spLocks noChangeArrowheads="1"/>
          </p:cNvSpPr>
          <p:nvPr/>
        </p:nvSpPr>
        <p:spPr bwMode="auto">
          <a:xfrm>
            <a:off x="4103571" y="2630870"/>
            <a:ext cx="732893"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altLang="zh-CN" sz="4000" dirty="0">
                <a:solidFill>
                  <a:srgbClr val="182447"/>
                </a:solidFill>
                <a:latin typeface="Impact" panose="020B0806030902050204" pitchFamily="34" charset="0"/>
                <a:ea typeface="微软雅黑" panose="020B0503020204020204" pitchFamily="34" charset="-122"/>
              </a:rPr>
              <a:t>03</a:t>
            </a:r>
            <a:endParaRPr lang="zh-CN" altLang="en-US" sz="4000" dirty="0">
              <a:solidFill>
                <a:srgbClr val="182447"/>
              </a:solidFill>
              <a:latin typeface="Impact" panose="020B0806030902050204" pitchFamily="34" charset="0"/>
              <a:ea typeface="微软雅黑" panose="020B0503020204020204" pitchFamily="34" charset="-122"/>
            </a:endParaRPr>
          </a:p>
        </p:txBody>
      </p:sp>
      <p:sp>
        <p:nvSpPr>
          <p:cNvPr id="19" name="TextBox 11"/>
          <p:cNvSpPr txBox="1"/>
          <p:nvPr/>
        </p:nvSpPr>
        <p:spPr bwMode="auto">
          <a:xfrm>
            <a:off x="5314603" y="3603562"/>
            <a:ext cx="3005951" cy="400110"/>
          </a:xfrm>
          <a:prstGeom prst="rect">
            <a:avLst/>
          </a:prstGeom>
          <a:noFill/>
        </p:spPr>
        <p:txBody>
          <a:bodyPr wrap="none">
            <a:spAutoFit/>
          </a:bodyPr>
          <a:lstStyle/>
          <a:p>
            <a:r>
              <a:rPr lang="zh-CN" altLang="en-US" sz="2000" b="1" dirty="0">
                <a:solidFill>
                  <a:schemeClr val="tx1">
                    <a:lumMod val="75000"/>
                    <a:lumOff val="25000"/>
                  </a:schemeClr>
                </a:solidFill>
                <a:latin typeface="微软雅黑" panose="020B0503020204020204" pitchFamily="34" charset="-122"/>
                <a:ea typeface="微软雅黑" panose="020B0503020204020204" pitchFamily="34" charset="-122"/>
              </a:rPr>
              <a:t>其他和单证退税流程详解</a:t>
            </a:r>
          </a:p>
        </p:txBody>
      </p:sp>
      <p:sp>
        <p:nvSpPr>
          <p:cNvPr id="21" name="TextBox 12"/>
          <p:cNvSpPr txBox="1"/>
          <p:nvPr/>
        </p:nvSpPr>
        <p:spPr bwMode="auto">
          <a:xfrm>
            <a:off x="5324128" y="3990641"/>
            <a:ext cx="2800767" cy="276999"/>
          </a:xfrm>
          <a:prstGeom prst="rect">
            <a:avLst/>
          </a:prstGeom>
          <a:noFill/>
        </p:spPr>
        <p:txBody>
          <a:bodyPr wrap="none">
            <a:spAutoFit/>
          </a:bodyPr>
          <a:lstStyle/>
          <a:p>
            <a:pPr fontAlgn="auto">
              <a:spcBef>
                <a:spcPts val="0"/>
              </a:spcBef>
              <a:spcAft>
                <a:spcPts val="0"/>
              </a:spcAft>
              <a:defRPr/>
            </a:pPr>
            <a:r>
              <a:rPr lang="zh-CN" altLang="en-US" sz="1200" kern="0" dirty="0">
                <a:solidFill>
                  <a:schemeClr val="tx1">
                    <a:lumMod val="75000"/>
                    <a:lumOff val="25000"/>
                  </a:schemeClr>
                </a:solidFill>
                <a:latin typeface="微软雅黑" panose="020B0503020204020204" pitchFamily="34" charset="-122"/>
                <a:ea typeface="微软雅黑" panose="020B0503020204020204" pitchFamily="34" charset="-122"/>
              </a:rPr>
              <a:t>其他信息申报以及单证申报等相关内容</a:t>
            </a:r>
          </a:p>
        </p:txBody>
      </p:sp>
      <p:sp>
        <p:nvSpPr>
          <p:cNvPr id="22" name="TextBox 16"/>
          <p:cNvSpPr txBox="1">
            <a:spLocks noChangeArrowheads="1"/>
          </p:cNvSpPr>
          <p:nvPr/>
        </p:nvSpPr>
        <p:spPr bwMode="auto">
          <a:xfrm>
            <a:off x="4647853" y="3556995"/>
            <a:ext cx="732893"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altLang="zh-CN" sz="4000" dirty="0">
                <a:solidFill>
                  <a:srgbClr val="182447"/>
                </a:solidFill>
                <a:latin typeface="Impact" panose="020B0806030902050204" pitchFamily="34" charset="0"/>
                <a:ea typeface="微软雅黑" panose="020B0503020204020204" pitchFamily="34" charset="-122"/>
              </a:rPr>
              <a:t>04</a:t>
            </a:r>
            <a:endParaRPr lang="zh-CN" altLang="en-US" sz="4000" dirty="0">
              <a:solidFill>
                <a:srgbClr val="182447"/>
              </a:solidFill>
              <a:latin typeface="Impact" panose="020B0806030902050204" pitchFamily="34" charset="0"/>
              <a:ea typeface="微软雅黑" panose="020B0503020204020204" pitchFamily="34" charset="-122"/>
            </a:endParaRPr>
          </a:p>
        </p:txBody>
      </p:sp>
    </p:spTree>
    <p:extLst>
      <p:ext uri="{BB962C8B-B14F-4D97-AF65-F5344CB8AC3E}">
        <p14:creationId xmlns:p14="http://schemas.microsoft.com/office/powerpoint/2010/main" val="599449378"/>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2" presetClass="entr" presetSubtype="8" fill="hold" grpId="0"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left)">
                                      <p:cBhvr>
                                        <p:cTn id="7" dur="500"/>
                                        <p:tgtEl>
                                          <p:spTgt spid="4"/>
                                        </p:tgtEl>
                                      </p:cBhvr>
                                    </p:animEffect>
                                  </p:childTnLst>
                                </p:cTn>
                              </p:par>
                              <p:par>
                                <p:cTn id="8" presetID="22" presetClass="entr" presetSubtype="2" fill="hold" grpId="0" nodeType="withEffect">
                                  <p:stCondLst>
                                    <p:cond delay="0"/>
                                  </p:stCondLst>
                                  <p:childTnLst>
                                    <p:set>
                                      <p:cBhvr>
                                        <p:cTn id="9" dur="1" fill="hold">
                                          <p:stCondLst>
                                            <p:cond delay="0"/>
                                          </p:stCondLst>
                                        </p:cTn>
                                        <p:tgtEl>
                                          <p:spTgt spid="20"/>
                                        </p:tgtEl>
                                        <p:attrNameLst>
                                          <p:attrName>style.visibility</p:attrName>
                                        </p:attrNameLst>
                                      </p:cBhvr>
                                      <p:to>
                                        <p:strVal val="visible"/>
                                      </p:to>
                                    </p:set>
                                    <p:animEffect transition="in" filter="wipe(right)">
                                      <p:cBhvr>
                                        <p:cTn id="10" dur="500"/>
                                        <p:tgtEl>
                                          <p:spTgt spid="20"/>
                                        </p:tgtEl>
                                      </p:cBhvr>
                                    </p:animEffect>
                                  </p:childTnLst>
                                </p:cTn>
                              </p:par>
                            </p:childTnLst>
                          </p:cTn>
                        </p:par>
                        <p:par>
                          <p:cTn id="11" fill="hold" nodeType="afterGroup">
                            <p:stCondLst>
                              <p:cond delay="500"/>
                            </p:stCondLst>
                            <p:childTnLst>
                              <p:par>
                                <p:cTn id="12" presetID="42" presetClass="entr" presetSubtype="0" fill="hold" grpId="0" nodeType="after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fade">
                                      <p:cBhvr>
                                        <p:cTn id="14" dur="500"/>
                                        <p:tgtEl>
                                          <p:spTgt spid="5"/>
                                        </p:tgtEl>
                                      </p:cBhvr>
                                    </p:animEffect>
                                    <p:anim calcmode="lin" valueType="num">
                                      <p:cBhvr>
                                        <p:cTn id="15" dur="500" fill="hold"/>
                                        <p:tgtEl>
                                          <p:spTgt spid="5"/>
                                        </p:tgtEl>
                                        <p:attrNameLst>
                                          <p:attrName>ppt_x</p:attrName>
                                        </p:attrNameLst>
                                      </p:cBhvr>
                                      <p:tavLst>
                                        <p:tav tm="0">
                                          <p:val>
                                            <p:strVal val="#ppt_x"/>
                                          </p:val>
                                        </p:tav>
                                        <p:tav tm="100000">
                                          <p:val>
                                            <p:strVal val="#ppt_x"/>
                                          </p:val>
                                        </p:tav>
                                      </p:tavLst>
                                    </p:anim>
                                    <p:anim calcmode="lin" valueType="num">
                                      <p:cBhvr>
                                        <p:cTn id="16" dur="500" fill="hold"/>
                                        <p:tgtEl>
                                          <p:spTgt spid="5"/>
                                        </p:tgtEl>
                                        <p:attrNameLst>
                                          <p:attrName>ppt_y</p:attrName>
                                        </p:attrNameLst>
                                      </p:cBhvr>
                                      <p:tavLst>
                                        <p:tav tm="0">
                                          <p:val>
                                            <p:strVal val="#ppt_y+.1"/>
                                          </p:val>
                                        </p:tav>
                                        <p:tav tm="100000">
                                          <p:val>
                                            <p:strVal val="#ppt_y"/>
                                          </p:val>
                                        </p:tav>
                                      </p:tavLst>
                                    </p:anim>
                                  </p:childTnLst>
                                </p:cTn>
                              </p:par>
                              <p:par>
                                <p:cTn id="17" presetID="42" presetClass="entr" presetSubtype="0" fill="hold" grpId="0" nodeType="withEffect">
                                  <p:stCondLst>
                                    <p:cond delay="500"/>
                                  </p:stCondLst>
                                  <p:childTnLst>
                                    <p:set>
                                      <p:cBhvr>
                                        <p:cTn id="18" dur="1" fill="hold">
                                          <p:stCondLst>
                                            <p:cond delay="0"/>
                                          </p:stCondLst>
                                        </p:cTn>
                                        <p:tgtEl>
                                          <p:spTgt spid="6"/>
                                        </p:tgtEl>
                                        <p:attrNameLst>
                                          <p:attrName>style.visibility</p:attrName>
                                        </p:attrNameLst>
                                      </p:cBhvr>
                                      <p:to>
                                        <p:strVal val="visible"/>
                                      </p:to>
                                    </p:set>
                                    <p:animEffect transition="in" filter="fade">
                                      <p:cBhvr>
                                        <p:cTn id="19" dur="500"/>
                                        <p:tgtEl>
                                          <p:spTgt spid="6"/>
                                        </p:tgtEl>
                                      </p:cBhvr>
                                    </p:animEffect>
                                    <p:anim calcmode="lin" valueType="num">
                                      <p:cBhvr>
                                        <p:cTn id="20" dur="500" fill="hold"/>
                                        <p:tgtEl>
                                          <p:spTgt spid="6"/>
                                        </p:tgtEl>
                                        <p:attrNameLst>
                                          <p:attrName>ppt_x</p:attrName>
                                        </p:attrNameLst>
                                      </p:cBhvr>
                                      <p:tavLst>
                                        <p:tav tm="0">
                                          <p:val>
                                            <p:strVal val="#ppt_x"/>
                                          </p:val>
                                        </p:tav>
                                        <p:tav tm="100000">
                                          <p:val>
                                            <p:strVal val="#ppt_x"/>
                                          </p:val>
                                        </p:tav>
                                      </p:tavLst>
                                    </p:anim>
                                    <p:anim calcmode="lin" valueType="num">
                                      <p:cBhvr>
                                        <p:cTn id="21" dur="500" fill="hold"/>
                                        <p:tgtEl>
                                          <p:spTgt spid="6"/>
                                        </p:tgtEl>
                                        <p:attrNameLst>
                                          <p:attrName>ppt_y</p:attrName>
                                        </p:attrNameLst>
                                      </p:cBhvr>
                                      <p:tavLst>
                                        <p:tav tm="0">
                                          <p:val>
                                            <p:strVal val="#ppt_y+.1"/>
                                          </p:val>
                                        </p:tav>
                                        <p:tav tm="100000">
                                          <p:val>
                                            <p:strVal val="#ppt_y"/>
                                          </p:val>
                                        </p:tav>
                                      </p:tavLst>
                                    </p:anim>
                                  </p:childTnLst>
                                </p:cTn>
                              </p:par>
                            </p:childTnLst>
                          </p:cTn>
                        </p:par>
                        <p:par>
                          <p:cTn id="22" fill="hold" nodeType="afterGroup">
                            <p:stCondLst>
                              <p:cond delay="1500"/>
                            </p:stCondLst>
                            <p:childTnLst>
                              <p:par>
                                <p:cTn id="23" presetID="49" presetClass="entr" presetSubtype="0" decel="100000" fill="hold" grpId="0" nodeType="afterEffect">
                                  <p:stCondLst>
                                    <p:cond delay="0"/>
                                  </p:stCondLst>
                                  <p:childTnLst>
                                    <p:set>
                                      <p:cBhvr>
                                        <p:cTn id="24" dur="1" fill="hold">
                                          <p:stCondLst>
                                            <p:cond delay="0"/>
                                          </p:stCondLst>
                                        </p:cTn>
                                        <p:tgtEl>
                                          <p:spTgt spid="16"/>
                                        </p:tgtEl>
                                        <p:attrNameLst>
                                          <p:attrName>style.visibility</p:attrName>
                                        </p:attrNameLst>
                                      </p:cBhvr>
                                      <p:to>
                                        <p:strVal val="visible"/>
                                      </p:to>
                                    </p:set>
                                    <p:anim calcmode="lin" valueType="num">
                                      <p:cBhvr>
                                        <p:cTn id="25" dur="500" fill="hold"/>
                                        <p:tgtEl>
                                          <p:spTgt spid="16"/>
                                        </p:tgtEl>
                                        <p:attrNameLst>
                                          <p:attrName>ppt_w</p:attrName>
                                        </p:attrNameLst>
                                      </p:cBhvr>
                                      <p:tavLst>
                                        <p:tav tm="0">
                                          <p:val>
                                            <p:fltVal val="0"/>
                                          </p:val>
                                        </p:tav>
                                        <p:tav tm="100000">
                                          <p:val>
                                            <p:strVal val="#ppt_w"/>
                                          </p:val>
                                        </p:tav>
                                      </p:tavLst>
                                    </p:anim>
                                    <p:anim calcmode="lin" valueType="num">
                                      <p:cBhvr>
                                        <p:cTn id="26" dur="500" fill="hold"/>
                                        <p:tgtEl>
                                          <p:spTgt spid="16"/>
                                        </p:tgtEl>
                                        <p:attrNameLst>
                                          <p:attrName>ppt_h</p:attrName>
                                        </p:attrNameLst>
                                      </p:cBhvr>
                                      <p:tavLst>
                                        <p:tav tm="0">
                                          <p:val>
                                            <p:fltVal val="0"/>
                                          </p:val>
                                        </p:tav>
                                        <p:tav tm="100000">
                                          <p:val>
                                            <p:strVal val="#ppt_h"/>
                                          </p:val>
                                        </p:tav>
                                      </p:tavLst>
                                    </p:anim>
                                    <p:anim calcmode="lin" valueType="num">
                                      <p:cBhvr>
                                        <p:cTn id="27" dur="500" fill="hold"/>
                                        <p:tgtEl>
                                          <p:spTgt spid="16"/>
                                        </p:tgtEl>
                                        <p:attrNameLst>
                                          <p:attrName>style.rotation</p:attrName>
                                        </p:attrNameLst>
                                      </p:cBhvr>
                                      <p:tavLst>
                                        <p:tav tm="0">
                                          <p:val>
                                            <p:fltVal val="360"/>
                                          </p:val>
                                        </p:tav>
                                        <p:tav tm="100000">
                                          <p:val>
                                            <p:fltVal val="0"/>
                                          </p:val>
                                        </p:tav>
                                      </p:tavLst>
                                    </p:anim>
                                    <p:animEffect transition="in" filter="fade">
                                      <p:cBhvr>
                                        <p:cTn id="28" dur="500"/>
                                        <p:tgtEl>
                                          <p:spTgt spid="16"/>
                                        </p:tgtEl>
                                      </p:cBhvr>
                                    </p:animEffect>
                                  </p:childTnLst>
                                </p:cTn>
                              </p:par>
                            </p:childTnLst>
                          </p:cTn>
                        </p:par>
                        <p:par>
                          <p:cTn id="29" fill="hold" nodeType="afterGroup">
                            <p:stCondLst>
                              <p:cond delay="2000"/>
                            </p:stCondLst>
                            <p:childTnLst>
                              <p:par>
                                <p:cTn id="30" presetID="42" presetClass="entr" presetSubtype="0" fill="hold" grpId="0" nodeType="afterEffect">
                                  <p:stCondLst>
                                    <p:cond delay="0"/>
                                  </p:stCondLst>
                                  <p:childTnLst>
                                    <p:set>
                                      <p:cBhvr>
                                        <p:cTn id="31" dur="1" fill="hold">
                                          <p:stCondLst>
                                            <p:cond delay="0"/>
                                          </p:stCondLst>
                                        </p:cTn>
                                        <p:tgtEl>
                                          <p:spTgt spid="8"/>
                                        </p:tgtEl>
                                        <p:attrNameLst>
                                          <p:attrName>style.visibility</p:attrName>
                                        </p:attrNameLst>
                                      </p:cBhvr>
                                      <p:to>
                                        <p:strVal val="visible"/>
                                      </p:to>
                                    </p:set>
                                    <p:animEffect transition="in" filter="fade">
                                      <p:cBhvr>
                                        <p:cTn id="32" dur="500"/>
                                        <p:tgtEl>
                                          <p:spTgt spid="8"/>
                                        </p:tgtEl>
                                      </p:cBhvr>
                                    </p:animEffect>
                                    <p:anim calcmode="lin" valueType="num">
                                      <p:cBhvr>
                                        <p:cTn id="33" dur="500" fill="hold"/>
                                        <p:tgtEl>
                                          <p:spTgt spid="8"/>
                                        </p:tgtEl>
                                        <p:attrNameLst>
                                          <p:attrName>ppt_x</p:attrName>
                                        </p:attrNameLst>
                                      </p:cBhvr>
                                      <p:tavLst>
                                        <p:tav tm="0">
                                          <p:val>
                                            <p:strVal val="#ppt_x"/>
                                          </p:val>
                                        </p:tav>
                                        <p:tav tm="100000">
                                          <p:val>
                                            <p:strVal val="#ppt_x"/>
                                          </p:val>
                                        </p:tav>
                                      </p:tavLst>
                                    </p:anim>
                                    <p:anim calcmode="lin" valueType="num">
                                      <p:cBhvr>
                                        <p:cTn id="34" dur="500" fill="hold"/>
                                        <p:tgtEl>
                                          <p:spTgt spid="8"/>
                                        </p:tgtEl>
                                        <p:attrNameLst>
                                          <p:attrName>ppt_y</p:attrName>
                                        </p:attrNameLst>
                                      </p:cBhvr>
                                      <p:tavLst>
                                        <p:tav tm="0">
                                          <p:val>
                                            <p:strVal val="#ppt_y+.1"/>
                                          </p:val>
                                        </p:tav>
                                        <p:tav tm="100000">
                                          <p:val>
                                            <p:strVal val="#ppt_y"/>
                                          </p:val>
                                        </p:tav>
                                      </p:tavLst>
                                    </p:anim>
                                  </p:childTnLst>
                                </p:cTn>
                              </p:par>
                              <p:par>
                                <p:cTn id="35" presetID="42" presetClass="entr" presetSubtype="0" fill="hold" grpId="0" nodeType="withEffect">
                                  <p:stCondLst>
                                    <p:cond delay="100"/>
                                  </p:stCondLst>
                                  <p:childTnLst>
                                    <p:set>
                                      <p:cBhvr>
                                        <p:cTn id="36" dur="1" fill="hold">
                                          <p:stCondLst>
                                            <p:cond delay="0"/>
                                          </p:stCondLst>
                                        </p:cTn>
                                        <p:tgtEl>
                                          <p:spTgt spid="9"/>
                                        </p:tgtEl>
                                        <p:attrNameLst>
                                          <p:attrName>style.visibility</p:attrName>
                                        </p:attrNameLst>
                                      </p:cBhvr>
                                      <p:to>
                                        <p:strVal val="visible"/>
                                      </p:to>
                                    </p:set>
                                    <p:animEffect transition="in" filter="fade">
                                      <p:cBhvr>
                                        <p:cTn id="37" dur="500"/>
                                        <p:tgtEl>
                                          <p:spTgt spid="9"/>
                                        </p:tgtEl>
                                      </p:cBhvr>
                                    </p:animEffect>
                                    <p:anim calcmode="lin" valueType="num">
                                      <p:cBhvr>
                                        <p:cTn id="38" dur="500" fill="hold"/>
                                        <p:tgtEl>
                                          <p:spTgt spid="9"/>
                                        </p:tgtEl>
                                        <p:attrNameLst>
                                          <p:attrName>ppt_x</p:attrName>
                                        </p:attrNameLst>
                                      </p:cBhvr>
                                      <p:tavLst>
                                        <p:tav tm="0">
                                          <p:val>
                                            <p:strVal val="#ppt_x"/>
                                          </p:val>
                                        </p:tav>
                                        <p:tav tm="100000">
                                          <p:val>
                                            <p:strVal val="#ppt_x"/>
                                          </p:val>
                                        </p:tav>
                                      </p:tavLst>
                                    </p:anim>
                                    <p:anim calcmode="lin" valueType="num">
                                      <p:cBhvr>
                                        <p:cTn id="39" dur="500" fill="hold"/>
                                        <p:tgtEl>
                                          <p:spTgt spid="9"/>
                                        </p:tgtEl>
                                        <p:attrNameLst>
                                          <p:attrName>ppt_y</p:attrName>
                                        </p:attrNameLst>
                                      </p:cBhvr>
                                      <p:tavLst>
                                        <p:tav tm="0">
                                          <p:val>
                                            <p:strVal val="#ppt_y+.1"/>
                                          </p:val>
                                        </p:tav>
                                        <p:tav tm="100000">
                                          <p:val>
                                            <p:strVal val="#ppt_y"/>
                                          </p:val>
                                        </p:tav>
                                      </p:tavLst>
                                    </p:anim>
                                  </p:childTnLst>
                                </p:cTn>
                              </p:par>
                            </p:childTnLst>
                          </p:cTn>
                        </p:par>
                        <p:par>
                          <p:cTn id="40" fill="hold" nodeType="afterGroup">
                            <p:stCondLst>
                              <p:cond delay="2600"/>
                            </p:stCondLst>
                            <p:childTnLst>
                              <p:par>
                                <p:cTn id="41" presetID="49" presetClass="entr" presetSubtype="0" decel="100000" fill="hold" grpId="0" nodeType="afterEffect">
                                  <p:stCondLst>
                                    <p:cond delay="0"/>
                                  </p:stCondLst>
                                  <p:childTnLst>
                                    <p:set>
                                      <p:cBhvr>
                                        <p:cTn id="42" dur="1" fill="hold">
                                          <p:stCondLst>
                                            <p:cond delay="0"/>
                                          </p:stCondLst>
                                        </p:cTn>
                                        <p:tgtEl>
                                          <p:spTgt spid="17"/>
                                        </p:tgtEl>
                                        <p:attrNameLst>
                                          <p:attrName>style.visibility</p:attrName>
                                        </p:attrNameLst>
                                      </p:cBhvr>
                                      <p:to>
                                        <p:strVal val="visible"/>
                                      </p:to>
                                    </p:set>
                                    <p:anim calcmode="lin" valueType="num">
                                      <p:cBhvr>
                                        <p:cTn id="43" dur="500" fill="hold"/>
                                        <p:tgtEl>
                                          <p:spTgt spid="17"/>
                                        </p:tgtEl>
                                        <p:attrNameLst>
                                          <p:attrName>ppt_w</p:attrName>
                                        </p:attrNameLst>
                                      </p:cBhvr>
                                      <p:tavLst>
                                        <p:tav tm="0">
                                          <p:val>
                                            <p:fltVal val="0"/>
                                          </p:val>
                                        </p:tav>
                                        <p:tav tm="100000">
                                          <p:val>
                                            <p:strVal val="#ppt_w"/>
                                          </p:val>
                                        </p:tav>
                                      </p:tavLst>
                                    </p:anim>
                                    <p:anim calcmode="lin" valueType="num">
                                      <p:cBhvr>
                                        <p:cTn id="44" dur="500" fill="hold"/>
                                        <p:tgtEl>
                                          <p:spTgt spid="17"/>
                                        </p:tgtEl>
                                        <p:attrNameLst>
                                          <p:attrName>ppt_h</p:attrName>
                                        </p:attrNameLst>
                                      </p:cBhvr>
                                      <p:tavLst>
                                        <p:tav tm="0">
                                          <p:val>
                                            <p:fltVal val="0"/>
                                          </p:val>
                                        </p:tav>
                                        <p:tav tm="100000">
                                          <p:val>
                                            <p:strVal val="#ppt_h"/>
                                          </p:val>
                                        </p:tav>
                                      </p:tavLst>
                                    </p:anim>
                                    <p:anim calcmode="lin" valueType="num">
                                      <p:cBhvr>
                                        <p:cTn id="45" dur="500" fill="hold"/>
                                        <p:tgtEl>
                                          <p:spTgt spid="17"/>
                                        </p:tgtEl>
                                        <p:attrNameLst>
                                          <p:attrName>style.rotation</p:attrName>
                                        </p:attrNameLst>
                                      </p:cBhvr>
                                      <p:tavLst>
                                        <p:tav tm="0">
                                          <p:val>
                                            <p:fltVal val="360"/>
                                          </p:val>
                                        </p:tav>
                                        <p:tav tm="100000">
                                          <p:val>
                                            <p:fltVal val="0"/>
                                          </p:val>
                                        </p:tav>
                                      </p:tavLst>
                                    </p:anim>
                                    <p:animEffect transition="in" filter="fade">
                                      <p:cBhvr>
                                        <p:cTn id="46" dur="500"/>
                                        <p:tgtEl>
                                          <p:spTgt spid="17"/>
                                        </p:tgtEl>
                                      </p:cBhvr>
                                    </p:animEffect>
                                  </p:childTnLst>
                                </p:cTn>
                              </p:par>
                              <p:par>
                                <p:cTn id="47" presetID="42" presetClass="entr" presetSubtype="0" fill="hold" grpId="0" nodeType="withEffect">
                                  <p:stCondLst>
                                    <p:cond delay="200"/>
                                  </p:stCondLst>
                                  <p:childTnLst>
                                    <p:set>
                                      <p:cBhvr>
                                        <p:cTn id="48" dur="1" fill="hold">
                                          <p:stCondLst>
                                            <p:cond delay="0"/>
                                          </p:stCondLst>
                                        </p:cTn>
                                        <p:tgtEl>
                                          <p:spTgt spid="12"/>
                                        </p:tgtEl>
                                        <p:attrNameLst>
                                          <p:attrName>style.visibility</p:attrName>
                                        </p:attrNameLst>
                                      </p:cBhvr>
                                      <p:to>
                                        <p:strVal val="visible"/>
                                      </p:to>
                                    </p:set>
                                    <p:animEffect transition="in" filter="fade">
                                      <p:cBhvr>
                                        <p:cTn id="49" dur="500"/>
                                        <p:tgtEl>
                                          <p:spTgt spid="12"/>
                                        </p:tgtEl>
                                      </p:cBhvr>
                                    </p:animEffect>
                                    <p:anim calcmode="lin" valueType="num">
                                      <p:cBhvr>
                                        <p:cTn id="50" dur="500" fill="hold"/>
                                        <p:tgtEl>
                                          <p:spTgt spid="12"/>
                                        </p:tgtEl>
                                        <p:attrNameLst>
                                          <p:attrName>ppt_x</p:attrName>
                                        </p:attrNameLst>
                                      </p:cBhvr>
                                      <p:tavLst>
                                        <p:tav tm="0">
                                          <p:val>
                                            <p:strVal val="#ppt_x"/>
                                          </p:val>
                                        </p:tav>
                                        <p:tav tm="100000">
                                          <p:val>
                                            <p:strVal val="#ppt_x"/>
                                          </p:val>
                                        </p:tav>
                                      </p:tavLst>
                                    </p:anim>
                                    <p:anim calcmode="lin" valueType="num">
                                      <p:cBhvr>
                                        <p:cTn id="51" dur="500" fill="hold"/>
                                        <p:tgtEl>
                                          <p:spTgt spid="12"/>
                                        </p:tgtEl>
                                        <p:attrNameLst>
                                          <p:attrName>ppt_y</p:attrName>
                                        </p:attrNameLst>
                                      </p:cBhvr>
                                      <p:tavLst>
                                        <p:tav tm="0">
                                          <p:val>
                                            <p:strVal val="#ppt_y+.1"/>
                                          </p:val>
                                        </p:tav>
                                        <p:tav tm="100000">
                                          <p:val>
                                            <p:strVal val="#ppt_y"/>
                                          </p:val>
                                        </p:tav>
                                      </p:tavLst>
                                    </p:anim>
                                  </p:childTnLst>
                                </p:cTn>
                              </p:par>
                              <p:par>
                                <p:cTn id="52" presetID="42" presetClass="entr" presetSubtype="0" fill="hold" grpId="0" nodeType="withEffect">
                                  <p:stCondLst>
                                    <p:cond delay="300"/>
                                  </p:stCondLst>
                                  <p:childTnLst>
                                    <p:set>
                                      <p:cBhvr>
                                        <p:cTn id="53" dur="1" fill="hold">
                                          <p:stCondLst>
                                            <p:cond delay="0"/>
                                          </p:stCondLst>
                                        </p:cTn>
                                        <p:tgtEl>
                                          <p:spTgt spid="13"/>
                                        </p:tgtEl>
                                        <p:attrNameLst>
                                          <p:attrName>style.visibility</p:attrName>
                                        </p:attrNameLst>
                                      </p:cBhvr>
                                      <p:to>
                                        <p:strVal val="visible"/>
                                      </p:to>
                                    </p:set>
                                    <p:animEffect transition="in" filter="fade">
                                      <p:cBhvr>
                                        <p:cTn id="54" dur="500"/>
                                        <p:tgtEl>
                                          <p:spTgt spid="13"/>
                                        </p:tgtEl>
                                      </p:cBhvr>
                                    </p:animEffect>
                                    <p:anim calcmode="lin" valueType="num">
                                      <p:cBhvr>
                                        <p:cTn id="55" dur="500" fill="hold"/>
                                        <p:tgtEl>
                                          <p:spTgt spid="13"/>
                                        </p:tgtEl>
                                        <p:attrNameLst>
                                          <p:attrName>ppt_x</p:attrName>
                                        </p:attrNameLst>
                                      </p:cBhvr>
                                      <p:tavLst>
                                        <p:tav tm="0">
                                          <p:val>
                                            <p:strVal val="#ppt_x"/>
                                          </p:val>
                                        </p:tav>
                                        <p:tav tm="100000">
                                          <p:val>
                                            <p:strVal val="#ppt_x"/>
                                          </p:val>
                                        </p:tav>
                                      </p:tavLst>
                                    </p:anim>
                                    <p:anim calcmode="lin" valueType="num">
                                      <p:cBhvr>
                                        <p:cTn id="56" dur="500" fill="hold"/>
                                        <p:tgtEl>
                                          <p:spTgt spid="13"/>
                                        </p:tgtEl>
                                        <p:attrNameLst>
                                          <p:attrName>ppt_y</p:attrName>
                                        </p:attrNameLst>
                                      </p:cBhvr>
                                      <p:tavLst>
                                        <p:tav tm="0">
                                          <p:val>
                                            <p:strVal val="#ppt_y+.1"/>
                                          </p:val>
                                        </p:tav>
                                        <p:tav tm="100000">
                                          <p:val>
                                            <p:strVal val="#ppt_y"/>
                                          </p:val>
                                        </p:tav>
                                      </p:tavLst>
                                    </p:anim>
                                  </p:childTnLst>
                                </p:cTn>
                              </p:par>
                            </p:childTnLst>
                          </p:cTn>
                        </p:par>
                        <p:par>
                          <p:cTn id="57" fill="hold">
                            <p:stCondLst>
                              <p:cond delay="3400"/>
                            </p:stCondLst>
                            <p:childTnLst>
                              <p:par>
                                <p:cTn id="58" presetID="49" presetClass="entr" presetSubtype="0" decel="100000" fill="hold" grpId="0" nodeType="afterEffect">
                                  <p:stCondLst>
                                    <p:cond delay="0"/>
                                  </p:stCondLst>
                                  <p:childTnLst>
                                    <p:set>
                                      <p:cBhvr>
                                        <p:cTn id="59" dur="1" fill="hold">
                                          <p:stCondLst>
                                            <p:cond delay="0"/>
                                          </p:stCondLst>
                                        </p:cTn>
                                        <p:tgtEl>
                                          <p:spTgt spid="18"/>
                                        </p:tgtEl>
                                        <p:attrNameLst>
                                          <p:attrName>style.visibility</p:attrName>
                                        </p:attrNameLst>
                                      </p:cBhvr>
                                      <p:to>
                                        <p:strVal val="visible"/>
                                      </p:to>
                                    </p:set>
                                    <p:anim calcmode="lin" valueType="num">
                                      <p:cBhvr>
                                        <p:cTn id="60" dur="500" fill="hold"/>
                                        <p:tgtEl>
                                          <p:spTgt spid="18"/>
                                        </p:tgtEl>
                                        <p:attrNameLst>
                                          <p:attrName>ppt_w</p:attrName>
                                        </p:attrNameLst>
                                      </p:cBhvr>
                                      <p:tavLst>
                                        <p:tav tm="0">
                                          <p:val>
                                            <p:fltVal val="0"/>
                                          </p:val>
                                        </p:tav>
                                        <p:tav tm="100000">
                                          <p:val>
                                            <p:strVal val="#ppt_w"/>
                                          </p:val>
                                        </p:tav>
                                      </p:tavLst>
                                    </p:anim>
                                    <p:anim calcmode="lin" valueType="num">
                                      <p:cBhvr>
                                        <p:cTn id="61" dur="500" fill="hold"/>
                                        <p:tgtEl>
                                          <p:spTgt spid="18"/>
                                        </p:tgtEl>
                                        <p:attrNameLst>
                                          <p:attrName>ppt_h</p:attrName>
                                        </p:attrNameLst>
                                      </p:cBhvr>
                                      <p:tavLst>
                                        <p:tav tm="0">
                                          <p:val>
                                            <p:fltVal val="0"/>
                                          </p:val>
                                        </p:tav>
                                        <p:tav tm="100000">
                                          <p:val>
                                            <p:strVal val="#ppt_h"/>
                                          </p:val>
                                        </p:tav>
                                      </p:tavLst>
                                    </p:anim>
                                    <p:anim calcmode="lin" valueType="num">
                                      <p:cBhvr>
                                        <p:cTn id="62" dur="500" fill="hold"/>
                                        <p:tgtEl>
                                          <p:spTgt spid="18"/>
                                        </p:tgtEl>
                                        <p:attrNameLst>
                                          <p:attrName>style.rotation</p:attrName>
                                        </p:attrNameLst>
                                      </p:cBhvr>
                                      <p:tavLst>
                                        <p:tav tm="0">
                                          <p:val>
                                            <p:fltVal val="360"/>
                                          </p:val>
                                        </p:tav>
                                        <p:tav tm="100000">
                                          <p:val>
                                            <p:fltVal val="0"/>
                                          </p:val>
                                        </p:tav>
                                      </p:tavLst>
                                    </p:anim>
                                    <p:animEffect transition="in" filter="fade">
                                      <p:cBhvr>
                                        <p:cTn id="63" dur="500"/>
                                        <p:tgtEl>
                                          <p:spTgt spid="18"/>
                                        </p:tgtEl>
                                      </p:cBhvr>
                                    </p:animEffect>
                                  </p:childTnLst>
                                </p:cTn>
                              </p:par>
                              <p:par>
                                <p:cTn id="64" presetID="42" presetClass="entr" presetSubtype="0" fill="hold" grpId="0" nodeType="withEffect">
                                  <p:stCondLst>
                                    <p:cond delay="200"/>
                                  </p:stCondLst>
                                  <p:childTnLst>
                                    <p:set>
                                      <p:cBhvr>
                                        <p:cTn id="65" dur="1" fill="hold">
                                          <p:stCondLst>
                                            <p:cond delay="0"/>
                                          </p:stCondLst>
                                        </p:cTn>
                                        <p:tgtEl>
                                          <p:spTgt spid="14"/>
                                        </p:tgtEl>
                                        <p:attrNameLst>
                                          <p:attrName>style.visibility</p:attrName>
                                        </p:attrNameLst>
                                      </p:cBhvr>
                                      <p:to>
                                        <p:strVal val="visible"/>
                                      </p:to>
                                    </p:set>
                                    <p:animEffect transition="in" filter="fade">
                                      <p:cBhvr>
                                        <p:cTn id="66" dur="500"/>
                                        <p:tgtEl>
                                          <p:spTgt spid="14"/>
                                        </p:tgtEl>
                                      </p:cBhvr>
                                    </p:animEffect>
                                    <p:anim calcmode="lin" valueType="num">
                                      <p:cBhvr>
                                        <p:cTn id="67" dur="500" fill="hold"/>
                                        <p:tgtEl>
                                          <p:spTgt spid="14"/>
                                        </p:tgtEl>
                                        <p:attrNameLst>
                                          <p:attrName>ppt_x</p:attrName>
                                        </p:attrNameLst>
                                      </p:cBhvr>
                                      <p:tavLst>
                                        <p:tav tm="0">
                                          <p:val>
                                            <p:strVal val="#ppt_x"/>
                                          </p:val>
                                        </p:tav>
                                        <p:tav tm="100000">
                                          <p:val>
                                            <p:strVal val="#ppt_x"/>
                                          </p:val>
                                        </p:tav>
                                      </p:tavLst>
                                    </p:anim>
                                    <p:anim calcmode="lin" valueType="num">
                                      <p:cBhvr>
                                        <p:cTn id="68" dur="500" fill="hold"/>
                                        <p:tgtEl>
                                          <p:spTgt spid="14"/>
                                        </p:tgtEl>
                                        <p:attrNameLst>
                                          <p:attrName>ppt_y</p:attrName>
                                        </p:attrNameLst>
                                      </p:cBhvr>
                                      <p:tavLst>
                                        <p:tav tm="0">
                                          <p:val>
                                            <p:strVal val="#ppt_y+.1"/>
                                          </p:val>
                                        </p:tav>
                                        <p:tav tm="100000">
                                          <p:val>
                                            <p:strVal val="#ppt_y"/>
                                          </p:val>
                                        </p:tav>
                                      </p:tavLst>
                                    </p:anim>
                                  </p:childTnLst>
                                </p:cTn>
                              </p:par>
                            </p:childTnLst>
                          </p:cTn>
                        </p:par>
                        <p:par>
                          <p:cTn id="69" fill="hold">
                            <p:stCondLst>
                              <p:cond delay="4100"/>
                            </p:stCondLst>
                            <p:childTnLst>
                              <p:par>
                                <p:cTn id="70" presetID="49" presetClass="entr" presetSubtype="0" decel="100000" fill="hold" grpId="0" nodeType="afterEffect">
                                  <p:stCondLst>
                                    <p:cond delay="0"/>
                                  </p:stCondLst>
                                  <p:childTnLst>
                                    <p:set>
                                      <p:cBhvr>
                                        <p:cTn id="71" dur="1" fill="hold">
                                          <p:stCondLst>
                                            <p:cond delay="0"/>
                                          </p:stCondLst>
                                        </p:cTn>
                                        <p:tgtEl>
                                          <p:spTgt spid="22"/>
                                        </p:tgtEl>
                                        <p:attrNameLst>
                                          <p:attrName>style.visibility</p:attrName>
                                        </p:attrNameLst>
                                      </p:cBhvr>
                                      <p:to>
                                        <p:strVal val="visible"/>
                                      </p:to>
                                    </p:set>
                                    <p:anim calcmode="lin" valueType="num">
                                      <p:cBhvr>
                                        <p:cTn id="72" dur="500" fill="hold"/>
                                        <p:tgtEl>
                                          <p:spTgt spid="22"/>
                                        </p:tgtEl>
                                        <p:attrNameLst>
                                          <p:attrName>ppt_w</p:attrName>
                                        </p:attrNameLst>
                                      </p:cBhvr>
                                      <p:tavLst>
                                        <p:tav tm="0">
                                          <p:val>
                                            <p:fltVal val="0"/>
                                          </p:val>
                                        </p:tav>
                                        <p:tav tm="100000">
                                          <p:val>
                                            <p:strVal val="#ppt_w"/>
                                          </p:val>
                                        </p:tav>
                                      </p:tavLst>
                                    </p:anim>
                                    <p:anim calcmode="lin" valueType="num">
                                      <p:cBhvr>
                                        <p:cTn id="73" dur="500" fill="hold"/>
                                        <p:tgtEl>
                                          <p:spTgt spid="22"/>
                                        </p:tgtEl>
                                        <p:attrNameLst>
                                          <p:attrName>ppt_h</p:attrName>
                                        </p:attrNameLst>
                                      </p:cBhvr>
                                      <p:tavLst>
                                        <p:tav tm="0">
                                          <p:val>
                                            <p:fltVal val="0"/>
                                          </p:val>
                                        </p:tav>
                                        <p:tav tm="100000">
                                          <p:val>
                                            <p:strVal val="#ppt_h"/>
                                          </p:val>
                                        </p:tav>
                                      </p:tavLst>
                                    </p:anim>
                                    <p:anim calcmode="lin" valueType="num">
                                      <p:cBhvr>
                                        <p:cTn id="74" dur="500" fill="hold"/>
                                        <p:tgtEl>
                                          <p:spTgt spid="22"/>
                                        </p:tgtEl>
                                        <p:attrNameLst>
                                          <p:attrName>style.rotation</p:attrName>
                                        </p:attrNameLst>
                                      </p:cBhvr>
                                      <p:tavLst>
                                        <p:tav tm="0">
                                          <p:val>
                                            <p:fltVal val="360"/>
                                          </p:val>
                                        </p:tav>
                                        <p:tav tm="100000">
                                          <p:val>
                                            <p:fltVal val="0"/>
                                          </p:val>
                                        </p:tav>
                                      </p:tavLst>
                                    </p:anim>
                                    <p:animEffect transition="in" filter="fade">
                                      <p:cBhvr>
                                        <p:cTn id="75" dur="500"/>
                                        <p:tgtEl>
                                          <p:spTgt spid="22"/>
                                        </p:tgtEl>
                                      </p:cBhvr>
                                    </p:animEffect>
                                  </p:childTnLst>
                                </p:cTn>
                              </p:par>
                              <p:par>
                                <p:cTn id="76" presetID="42" presetClass="entr" presetSubtype="0" fill="hold" grpId="0" nodeType="withEffect">
                                  <p:stCondLst>
                                    <p:cond delay="200"/>
                                  </p:stCondLst>
                                  <p:childTnLst>
                                    <p:set>
                                      <p:cBhvr>
                                        <p:cTn id="77" dur="1" fill="hold">
                                          <p:stCondLst>
                                            <p:cond delay="0"/>
                                          </p:stCondLst>
                                        </p:cTn>
                                        <p:tgtEl>
                                          <p:spTgt spid="19"/>
                                        </p:tgtEl>
                                        <p:attrNameLst>
                                          <p:attrName>style.visibility</p:attrName>
                                        </p:attrNameLst>
                                      </p:cBhvr>
                                      <p:to>
                                        <p:strVal val="visible"/>
                                      </p:to>
                                    </p:set>
                                    <p:animEffect transition="in" filter="fade">
                                      <p:cBhvr>
                                        <p:cTn id="78" dur="500"/>
                                        <p:tgtEl>
                                          <p:spTgt spid="19"/>
                                        </p:tgtEl>
                                      </p:cBhvr>
                                    </p:animEffect>
                                    <p:anim calcmode="lin" valueType="num">
                                      <p:cBhvr>
                                        <p:cTn id="79" dur="500" fill="hold"/>
                                        <p:tgtEl>
                                          <p:spTgt spid="19"/>
                                        </p:tgtEl>
                                        <p:attrNameLst>
                                          <p:attrName>ppt_x</p:attrName>
                                        </p:attrNameLst>
                                      </p:cBhvr>
                                      <p:tavLst>
                                        <p:tav tm="0">
                                          <p:val>
                                            <p:strVal val="#ppt_x"/>
                                          </p:val>
                                        </p:tav>
                                        <p:tav tm="100000">
                                          <p:val>
                                            <p:strVal val="#ppt_x"/>
                                          </p:val>
                                        </p:tav>
                                      </p:tavLst>
                                    </p:anim>
                                    <p:anim calcmode="lin" valueType="num">
                                      <p:cBhvr>
                                        <p:cTn id="80" dur="500" fill="hold"/>
                                        <p:tgtEl>
                                          <p:spTgt spid="19"/>
                                        </p:tgtEl>
                                        <p:attrNameLst>
                                          <p:attrName>ppt_y</p:attrName>
                                        </p:attrNameLst>
                                      </p:cBhvr>
                                      <p:tavLst>
                                        <p:tav tm="0">
                                          <p:val>
                                            <p:strVal val="#ppt_y+.1"/>
                                          </p:val>
                                        </p:tav>
                                        <p:tav tm="100000">
                                          <p:val>
                                            <p:strVal val="#ppt_y"/>
                                          </p:val>
                                        </p:tav>
                                      </p:tavLst>
                                    </p:anim>
                                  </p:childTnLst>
                                </p:cTn>
                              </p:par>
                              <p:par>
                                <p:cTn id="81" presetID="42" presetClass="entr" presetSubtype="0" fill="hold" grpId="0" nodeType="withEffect">
                                  <p:stCondLst>
                                    <p:cond delay="300"/>
                                  </p:stCondLst>
                                  <p:childTnLst>
                                    <p:set>
                                      <p:cBhvr>
                                        <p:cTn id="82" dur="1" fill="hold">
                                          <p:stCondLst>
                                            <p:cond delay="0"/>
                                          </p:stCondLst>
                                        </p:cTn>
                                        <p:tgtEl>
                                          <p:spTgt spid="21"/>
                                        </p:tgtEl>
                                        <p:attrNameLst>
                                          <p:attrName>style.visibility</p:attrName>
                                        </p:attrNameLst>
                                      </p:cBhvr>
                                      <p:to>
                                        <p:strVal val="visible"/>
                                      </p:to>
                                    </p:set>
                                    <p:animEffect transition="in" filter="fade">
                                      <p:cBhvr>
                                        <p:cTn id="83" dur="500"/>
                                        <p:tgtEl>
                                          <p:spTgt spid="21"/>
                                        </p:tgtEl>
                                      </p:cBhvr>
                                    </p:animEffect>
                                    <p:anim calcmode="lin" valueType="num">
                                      <p:cBhvr>
                                        <p:cTn id="84" dur="500" fill="hold"/>
                                        <p:tgtEl>
                                          <p:spTgt spid="21"/>
                                        </p:tgtEl>
                                        <p:attrNameLst>
                                          <p:attrName>ppt_x</p:attrName>
                                        </p:attrNameLst>
                                      </p:cBhvr>
                                      <p:tavLst>
                                        <p:tav tm="0">
                                          <p:val>
                                            <p:strVal val="#ppt_x"/>
                                          </p:val>
                                        </p:tav>
                                        <p:tav tm="100000">
                                          <p:val>
                                            <p:strVal val="#ppt_x"/>
                                          </p:val>
                                        </p:tav>
                                      </p:tavLst>
                                    </p:anim>
                                    <p:anim calcmode="lin" valueType="num">
                                      <p:cBhvr>
                                        <p:cTn id="85" dur="500" fill="hold"/>
                                        <p:tgtEl>
                                          <p:spTgt spid="2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P spid="6" grpId="0"/>
      <p:bldP spid="8" grpId="0"/>
      <p:bldP spid="9" grpId="0"/>
      <p:bldP spid="12" grpId="0"/>
      <p:bldP spid="13" grpId="0"/>
      <p:bldP spid="16" grpId="0"/>
      <p:bldP spid="17" grpId="0"/>
      <p:bldP spid="20" grpId="0" animBg="1"/>
      <p:bldP spid="14" grpId="0"/>
      <p:bldP spid="18" grpId="0"/>
      <p:bldP spid="19" grpId="0"/>
      <p:bldP spid="21" grpId="0"/>
      <p:bldP spid="2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矩形 3"/>
          <p:cNvSpPr/>
          <p:nvPr/>
        </p:nvSpPr>
        <p:spPr>
          <a:xfrm>
            <a:off x="0" y="1408495"/>
            <a:ext cx="7662441" cy="2349661"/>
          </a:xfrm>
          <a:prstGeom prst="rect">
            <a:avLst/>
          </a:prstGeom>
          <a:solidFill>
            <a:srgbClr val="18244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8" name="矩形 17"/>
          <p:cNvSpPr/>
          <p:nvPr/>
        </p:nvSpPr>
        <p:spPr>
          <a:xfrm>
            <a:off x="7976519" y="1572599"/>
            <a:ext cx="692497" cy="2021451"/>
          </a:xfrm>
          <a:prstGeom prst="rect">
            <a:avLst/>
          </a:prstGeom>
        </p:spPr>
        <p:txBody>
          <a:bodyPr vert="eaVert" wrap="none">
            <a:spAutoFit/>
          </a:bodyPr>
          <a:lstStyle/>
          <a:p>
            <a:pPr algn="ctr"/>
            <a:r>
              <a:rPr lang="en-US" altLang="zh-CN" sz="3300" dirty="0">
                <a:solidFill>
                  <a:srgbClr val="182447"/>
                </a:solidFill>
                <a:latin typeface="Impact" panose="020B0806030902050204" pitchFamily="34" charset="0"/>
                <a:ea typeface="微软雅黑" panose="020B0503020204020204" pitchFamily="34" charset="-122"/>
              </a:rPr>
              <a:t>PART     ONE </a:t>
            </a:r>
            <a:endParaRPr lang="zh-CN" altLang="en-US" sz="3300" dirty="0">
              <a:solidFill>
                <a:srgbClr val="182447"/>
              </a:solidFill>
              <a:latin typeface="Impact" panose="020B0806030902050204" pitchFamily="34" charset="0"/>
              <a:ea typeface="微软雅黑" panose="020B0503020204020204" pitchFamily="34" charset="-122"/>
            </a:endParaRPr>
          </a:p>
        </p:txBody>
      </p:sp>
      <p:sp>
        <p:nvSpPr>
          <p:cNvPr id="19" name="矩形 18"/>
          <p:cNvSpPr/>
          <p:nvPr/>
        </p:nvSpPr>
        <p:spPr>
          <a:xfrm>
            <a:off x="643789" y="1736938"/>
            <a:ext cx="6519011" cy="846386"/>
          </a:xfrm>
          <a:prstGeom prst="rect">
            <a:avLst/>
          </a:prstGeom>
        </p:spPr>
        <p:txBody>
          <a:bodyPr wrap="square" lIns="0" tIns="0" rIns="0" bIns="0">
            <a:spAutoFit/>
          </a:bodyPr>
          <a:lstStyle/>
          <a:p>
            <a:pPr algn="ctr"/>
            <a:r>
              <a:rPr lang="zh-CN" altLang="en-US" sz="5500" b="1" dirty="0">
                <a:solidFill>
                  <a:schemeClr val="bg1"/>
                </a:solidFill>
                <a:latin typeface="微软雅黑" panose="020B0503020204020204" pitchFamily="34" charset="-122"/>
                <a:ea typeface="微软雅黑" panose="020B0503020204020204" pitchFamily="34" charset="-122"/>
              </a:rPr>
              <a:t>申报备案流程详解</a:t>
            </a:r>
          </a:p>
        </p:txBody>
      </p:sp>
      <p:sp>
        <p:nvSpPr>
          <p:cNvPr id="20" name="TextBox 11"/>
          <p:cNvSpPr txBox="1"/>
          <p:nvPr/>
        </p:nvSpPr>
        <p:spPr>
          <a:xfrm>
            <a:off x="1932972" y="2988447"/>
            <a:ext cx="3796496" cy="292388"/>
          </a:xfrm>
          <a:prstGeom prst="rect">
            <a:avLst/>
          </a:prstGeom>
          <a:noFill/>
        </p:spPr>
        <p:txBody>
          <a:bodyPr wrap="square" rtlCol="0">
            <a:spAutoFit/>
          </a:bodyPr>
          <a:lstStyle/>
          <a:p>
            <a:pPr algn="ctr" fontAlgn="auto">
              <a:spcBef>
                <a:spcPts val="0"/>
              </a:spcBef>
              <a:spcAft>
                <a:spcPts val="0"/>
              </a:spcAft>
              <a:defRPr/>
            </a:pPr>
            <a:r>
              <a:rPr lang="zh-CN" altLang="en-US" sz="1300" kern="0" dirty="0">
                <a:solidFill>
                  <a:schemeClr val="bg1"/>
                </a:solidFill>
                <a:latin typeface="微软雅黑" panose="020B0503020204020204" pitchFamily="34" charset="-122"/>
                <a:ea typeface="微软雅黑" panose="020B0503020204020204" pitchFamily="34" charset="-122"/>
              </a:rPr>
              <a:t>生产企业申报备案步骤及常见问题</a:t>
            </a:r>
          </a:p>
        </p:txBody>
      </p:sp>
    </p:spTree>
    <p:extLst>
      <p:ext uri="{BB962C8B-B14F-4D97-AF65-F5344CB8AC3E}">
        <p14:creationId xmlns:p14="http://schemas.microsoft.com/office/powerpoint/2010/main" val="1250640307"/>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left)">
                                      <p:cBhvr>
                                        <p:cTn id="7" dur="500"/>
                                        <p:tgtEl>
                                          <p:spTgt spid="4"/>
                                        </p:tgtEl>
                                      </p:cBhvr>
                                    </p:animEffect>
                                  </p:childTnLst>
                                </p:cTn>
                              </p:par>
                            </p:childTnLst>
                          </p:cTn>
                        </p:par>
                        <p:par>
                          <p:cTn id="8" fill="hold">
                            <p:stCondLst>
                              <p:cond delay="500"/>
                            </p:stCondLst>
                            <p:childTnLst>
                              <p:par>
                                <p:cTn id="9" presetID="2" presetClass="entr" presetSubtype="2" fill="hold" grpId="0" nodeType="afterEffect">
                                  <p:stCondLst>
                                    <p:cond delay="0"/>
                                  </p:stCondLst>
                                  <p:childTnLst>
                                    <p:set>
                                      <p:cBhvr>
                                        <p:cTn id="10" dur="1" fill="hold">
                                          <p:stCondLst>
                                            <p:cond delay="0"/>
                                          </p:stCondLst>
                                        </p:cTn>
                                        <p:tgtEl>
                                          <p:spTgt spid="18"/>
                                        </p:tgtEl>
                                        <p:attrNameLst>
                                          <p:attrName>style.visibility</p:attrName>
                                        </p:attrNameLst>
                                      </p:cBhvr>
                                      <p:to>
                                        <p:strVal val="visible"/>
                                      </p:to>
                                    </p:set>
                                    <p:anim calcmode="lin" valueType="num">
                                      <p:cBhvr additive="base">
                                        <p:cTn id="11" dur="500" fill="hold"/>
                                        <p:tgtEl>
                                          <p:spTgt spid="18"/>
                                        </p:tgtEl>
                                        <p:attrNameLst>
                                          <p:attrName>ppt_x</p:attrName>
                                        </p:attrNameLst>
                                      </p:cBhvr>
                                      <p:tavLst>
                                        <p:tav tm="0">
                                          <p:val>
                                            <p:strVal val="1+#ppt_w/2"/>
                                          </p:val>
                                        </p:tav>
                                        <p:tav tm="100000">
                                          <p:val>
                                            <p:strVal val="#ppt_x"/>
                                          </p:val>
                                        </p:tav>
                                      </p:tavLst>
                                    </p:anim>
                                    <p:anim calcmode="lin" valueType="num">
                                      <p:cBhvr additive="base">
                                        <p:cTn id="12" dur="500" fill="hold"/>
                                        <p:tgtEl>
                                          <p:spTgt spid="18"/>
                                        </p:tgtEl>
                                        <p:attrNameLst>
                                          <p:attrName>ppt_y</p:attrName>
                                        </p:attrNameLst>
                                      </p:cBhvr>
                                      <p:tavLst>
                                        <p:tav tm="0">
                                          <p:val>
                                            <p:strVal val="#ppt_y"/>
                                          </p:val>
                                        </p:tav>
                                        <p:tav tm="100000">
                                          <p:val>
                                            <p:strVal val="#ppt_y"/>
                                          </p:val>
                                        </p:tav>
                                      </p:tavLst>
                                    </p:anim>
                                  </p:childTnLst>
                                </p:cTn>
                              </p:par>
                            </p:childTnLst>
                          </p:cTn>
                        </p:par>
                        <p:par>
                          <p:cTn id="13" fill="hold">
                            <p:stCondLst>
                              <p:cond delay="1000"/>
                            </p:stCondLst>
                            <p:childTnLst>
                              <p:par>
                                <p:cTn id="14" presetID="23" presetClass="entr" presetSubtype="32" fill="hold" grpId="0" nodeType="afterEffect">
                                  <p:stCondLst>
                                    <p:cond delay="0"/>
                                  </p:stCondLst>
                                  <p:childTnLst>
                                    <p:set>
                                      <p:cBhvr>
                                        <p:cTn id="15" dur="1" fill="hold">
                                          <p:stCondLst>
                                            <p:cond delay="0"/>
                                          </p:stCondLst>
                                        </p:cTn>
                                        <p:tgtEl>
                                          <p:spTgt spid="19"/>
                                        </p:tgtEl>
                                        <p:attrNameLst>
                                          <p:attrName>style.visibility</p:attrName>
                                        </p:attrNameLst>
                                      </p:cBhvr>
                                      <p:to>
                                        <p:strVal val="visible"/>
                                      </p:to>
                                    </p:set>
                                    <p:anim calcmode="lin" valueType="num">
                                      <p:cBhvr>
                                        <p:cTn id="16" dur="500" fill="hold"/>
                                        <p:tgtEl>
                                          <p:spTgt spid="19"/>
                                        </p:tgtEl>
                                        <p:attrNameLst>
                                          <p:attrName>ppt_w</p:attrName>
                                        </p:attrNameLst>
                                      </p:cBhvr>
                                      <p:tavLst>
                                        <p:tav tm="0">
                                          <p:val>
                                            <p:strVal val="4*#ppt_w"/>
                                          </p:val>
                                        </p:tav>
                                        <p:tav tm="100000">
                                          <p:val>
                                            <p:strVal val="#ppt_w"/>
                                          </p:val>
                                        </p:tav>
                                      </p:tavLst>
                                    </p:anim>
                                    <p:anim calcmode="lin" valueType="num">
                                      <p:cBhvr>
                                        <p:cTn id="17" dur="500" fill="hold"/>
                                        <p:tgtEl>
                                          <p:spTgt spid="19"/>
                                        </p:tgtEl>
                                        <p:attrNameLst>
                                          <p:attrName>ppt_h</p:attrName>
                                        </p:attrNameLst>
                                      </p:cBhvr>
                                      <p:tavLst>
                                        <p:tav tm="0">
                                          <p:val>
                                            <p:strVal val="4*#ppt_h"/>
                                          </p:val>
                                        </p:tav>
                                        <p:tav tm="100000">
                                          <p:val>
                                            <p:strVal val="#ppt_h"/>
                                          </p:val>
                                        </p:tav>
                                      </p:tavLst>
                                    </p:anim>
                                  </p:childTnLst>
                                </p:cTn>
                              </p:par>
                            </p:childTnLst>
                          </p:cTn>
                        </p:par>
                        <p:par>
                          <p:cTn id="18" fill="hold">
                            <p:stCondLst>
                              <p:cond delay="1500"/>
                            </p:stCondLst>
                            <p:childTnLst>
                              <p:par>
                                <p:cTn id="19" presetID="12" presetClass="entr" presetSubtype="8" fill="hold" grpId="0" nodeType="afterEffect">
                                  <p:stCondLst>
                                    <p:cond delay="0"/>
                                  </p:stCondLst>
                                  <p:childTnLst>
                                    <p:set>
                                      <p:cBhvr>
                                        <p:cTn id="20" dur="1" fill="hold">
                                          <p:stCondLst>
                                            <p:cond delay="0"/>
                                          </p:stCondLst>
                                        </p:cTn>
                                        <p:tgtEl>
                                          <p:spTgt spid="20"/>
                                        </p:tgtEl>
                                        <p:attrNameLst>
                                          <p:attrName>style.visibility</p:attrName>
                                        </p:attrNameLst>
                                      </p:cBhvr>
                                      <p:to>
                                        <p:strVal val="visible"/>
                                      </p:to>
                                    </p:set>
                                    <p:anim calcmode="lin" valueType="num">
                                      <p:cBhvr additive="base">
                                        <p:cTn id="21" dur="500"/>
                                        <p:tgtEl>
                                          <p:spTgt spid="20"/>
                                        </p:tgtEl>
                                        <p:attrNameLst>
                                          <p:attrName>ppt_x</p:attrName>
                                        </p:attrNameLst>
                                      </p:cBhvr>
                                      <p:tavLst>
                                        <p:tav tm="0">
                                          <p:val>
                                            <p:strVal val="#ppt_x-#ppt_w*1.125000"/>
                                          </p:val>
                                        </p:tav>
                                        <p:tav tm="100000">
                                          <p:val>
                                            <p:strVal val="#ppt_x"/>
                                          </p:val>
                                        </p:tav>
                                      </p:tavLst>
                                    </p:anim>
                                    <p:animEffect transition="in" filter="wipe(right)">
                                      <p:cBhvr>
                                        <p:cTn id="22"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8" grpId="0"/>
      <p:bldP spid="19" grpId="0"/>
      <p:bldP spid="20" grpId="0"/>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182447"/>
        </a:solidFill>
        <a:effectLst/>
      </p:bgPr>
    </p:bg>
    <p:spTree>
      <p:nvGrpSpPr>
        <p:cNvPr id="1" name=""/>
        <p:cNvGrpSpPr/>
        <p:nvPr/>
      </p:nvGrpSpPr>
      <p:grpSpPr>
        <a:xfrm>
          <a:off x="0" y="0"/>
          <a:ext cx="0" cy="0"/>
          <a:chOff x="0" y="0"/>
          <a:chExt cx="0" cy="0"/>
        </a:xfrm>
      </p:grpSpPr>
      <p:sp>
        <p:nvSpPr>
          <p:cNvPr id="4" name="矩形 3"/>
          <p:cNvSpPr/>
          <p:nvPr/>
        </p:nvSpPr>
        <p:spPr>
          <a:xfrm>
            <a:off x="2635240" y="409694"/>
            <a:ext cx="3262432" cy="461665"/>
          </a:xfrm>
          <a:prstGeom prst="rect">
            <a:avLst/>
          </a:prstGeom>
        </p:spPr>
        <p:txBody>
          <a:bodyPr wrap="none">
            <a:spAutoFit/>
          </a:bodyPr>
          <a:lstStyle/>
          <a:p>
            <a:r>
              <a:rPr lang="zh-CN" altLang="en-US" sz="2400" b="1" dirty="0">
                <a:solidFill>
                  <a:schemeClr val="bg1"/>
                </a:solidFill>
                <a:latin typeface="微软雅黑" panose="020B0503020204020204" pitchFamily="34" charset="-122"/>
                <a:ea typeface="微软雅黑" panose="020B0503020204020204" pitchFamily="34" charset="-122"/>
              </a:rPr>
              <a:t>一、申报备案流程详解</a:t>
            </a:r>
          </a:p>
        </p:txBody>
      </p:sp>
      <p:sp>
        <p:nvSpPr>
          <p:cNvPr id="5" name="圆角矩形 4"/>
          <p:cNvSpPr/>
          <p:nvPr/>
        </p:nvSpPr>
        <p:spPr>
          <a:xfrm>
            <a:off x="2162493" y="1439894"/>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6" name="圆角矩形 5"/>
          <p:cNvSpPr/>
          <p:nvPr/>
        </p:nvSpPr>
        <p:spPr>
          <a:xfrm>
            <a:off x="2172018" y="1984407"/>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7" name="圆角矩形 6"/>
          <p:cNvSpPr/>
          <p:nvPr/>
        </p:nvSpPr>
        <p:spPr>
          <a:xfrm>
            <a:off x="2172018" y="2519394"/>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8" name="圆角矩形 7"/>
          <p:cNvSpPr/>
          <p:nvPr/>
        </p:nvSpPr>
        <p:spPr>
          <a:xfrm>
            <a:off x="2162492" y="3065811"/>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11" name="TextBox 4"/>
          <p:cNvSpPr txBox="1">
            <a:spLocks noChangeArrowheads="1"/>
          </p:cNvSpPr>
          <p:nvPr/>
        </p:nvSpPr>
        <p:spPr bwMode="auto">
          <a:xfrm>
            <a:off x="2348961" y="1439894"/>
            <a:ext cx="4002087" cy="23083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备案申报通用流程梳理</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备案数据采集</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endParaRPr lang="en-US" altLang="zh-CN" b="1" dirty="0">
              <a:solidFill>
                <a:schemeClr val="tx2"/>
              </a:solidFill>
              <a:latin typeface="微软雅黑" panose="020B0503020204020204" pitchFamily="34" charset="-122"/>
              <a:ea typeface="微软雅黑" panose="020B0503020204020204" pitchFamily="34" charset="-122"/>
            </a:endParaRPr>
          </a:p>
          <a:p>
            <a:pPr marL="0" indent="0" eaLnBrk="1" hangingPunct="1"/>
            <a:r>
              <a:rPr lang="en-US" altLang="zh-CN" b="1" dirty="0">
                <a:solidFill>
                  <a:schemeClr val="tx2"/>
                </a:solidFill>
                <a:latin typeface="微软雅黑" panose="020B0503020204020204" pitchFamily="34" charset="-122"/>
                <a:ea typeface="微软雅黑" panose="020B0503020204020204" pitchFamily="34" charset="-122"/>
              </a:rPr>
              <a:t>3.  </a:t>
            </a:r>
            <a:r>
              <a:rPr lang="zh-CN" altLang="en-US" b="1" dirty="0">
                <a:solidFill>
                  <a:schemeClr val="tx2"/>
                </a:solidFill>
                <a:latin typeface="微软雅黑" panose="020B0503020204020204" pitchFamily="34" charset="-122"/>
                <a:ea typeface="微软雅黑" panose="020B0503020204020204" pitchFamily="34" charset="-122"/>
              </a:rPr>
              <a:t>备案数据生成</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endParaRPr lang="en-US" altLang="zh-CN" b="1" dirty="0">
              <a:solidFill>
                <a:schemeClr val="tx2"/>
              </a:solidFill>
              <a:latin typeface="微软雅黑" panose="020B0503020204020204" pitchFamily="34" charset="-122"/>
              <a:ea typeface="微软雅黑" panose="020B0503020204020204" pitchFamily="34" charset="-122"/>
            </a:endParaRPr>
          </a:p>
          <a:p>
            <a:pPr marL="0" indent="0" eaLnBrk="1" hangingPunct="1"/>
            <a:r>
              <a:rPr lang="en-US" altLang="zh-CN" b="1" dirty="0">
                <a:solidFill>
                  <a:schemeClr val="tx2"/>
                </a:solidFill>
                <a:latin typeface="微软雅黑" panose="020B0503020204020204" pitchFamily="34" charset="-122"/>
                <a:ea typeface="微软雅黑" panose="020B0503020204020204" pitchFamily="34" charset="-122"/>
              </a:rPr>
              <a:t>4.  </a:t>
            </a:r>
            <a:r>
              <a:rPr lang="zh-CN" altLang="en-US" b="1" dirty="0">
                <a:solidFill>
                  <a:schemeClr val="tx2"/>
                </a:solidFill>
                <a:latin typeface="微软雅黑" panose="020B0503020204020204" pitchFamily="34" charset="-122"/>
                <a:ea typeface="微软雅黑" panose="020B0503020204020204" pitchFamily="34" charset="-122"/>
              </a:rPr>
              <a:t>备案数据打印</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endParaRPr lang="en-US" altLang="zh-CN" b="1" dirty="0">
              <a:solidFill>
                <a:schemeClr val="tx2"/>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2405145450"/>
      </p:ext>
    </p:extLst>
  </p:cSld>
  <p:clrMapOvr>
    <a:masterClrMapping/>
  </p:clrMapOvr>
  <p:transition spd="med">
    <p:pull/>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矩形 3"/>
          <p:cNvSpPr/>
          <p:nvPr/>
        </p:nvSpPr>
        <p:spPr>
          <a:xfrm>
            <a:off x="0" y="1408495"/>
            <a:ext cx="7662441" cy="2349661"/>
          </a:xfrm>
          <a:prstGeom prst="rect">
            <a:avLst/>
          </a:prstGeom>
          <a:solidFill>
            <a:srgbClr val="18244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8" name="矩形 17"/>
          <p:cNvSpPr/>
          <p:nvPr/>
        </p:nvSpPr>
        <p:spPr>
          <a:xfrm>
            <a:off x="7976519" y="1538294"/>
            <a:ext cx="692497" cy="2090060"/>
          </a:xfrm>
          <a:prstGeom prst="rect">
            <a:avLst/>
          </a:prstGeom>
        </p:spPr>
        <p:txBody>
          <a:bodyPr vert="eaVert" wrap="none">
            <a:spAutoFit/>
          </a:bodyPr>
          <a:lstStyle/>
          <a:p>
            <a:pPr algn="ctr"/>
            <a:r>
              <a:rPr lang="en-US" altLang="zh-CN" sz="3300" dirty="0">
                <a:solidFill>
                  <a:srgbClr val="182447"/>
                </a:solidFill>
                <a:latin typeface="Impact" panose="020B0806030902050204" pitchFamily="34" charset="0"/>
                <a:ea typeface="微软雅黑" panose="020B0503020204020204" pitchFamily="34" charset="-122"/>
              </a:rPr>
              <a:t>PART     TWO</a:t>
            </a:r>
            <a:endParaRPr lang="zh-CN" altLang="en-US" sz="3300" dirty="0">
              <a:solidFill>
                <a:srgbClr val="182447"/>
              </a:solidFill>
              <a:latin typeface="Impact" panose="020B0806030902050204" pitchFamily="34" charset="0"/>
              <a:ea typeface="微软雅黑" panose="020B0503020204020204" pitchFamily="34" charset="-122"/>
            </a:endParaRPr>
          </a:p>
        </p:txBody>
      </p:sp>
      <p:sp>
        <p:nvSpPr>
          <p:cNvPr id="19" name="矩形 18"/>
          <p:cNvSpPr/>
          <p:nvPr/>
        </p:nvSpPr>
        <p:spPr>
          <a:xfrm>
            <a:off x="643789" y="1736938"/>
            <a:ext cx="6519011" cy="846386"/>
          </a:xfrm>
          <a:prstGeom prst="rect">
            <a:avLst/>
          </a:prstGeom>
        </p:spPr>
        <p:txBody>
          <a:bodyPr wrap="square" lIns="0" tIns="0" rIns="0" bIns="0">
            <a:spAutoFit/>
          </a:bodyPr>
          <a:lstStyle/>
          <a:p>
            <a:pPr algn="ctr"/>
            <a:r>
              <a:rPr lang="zh-CN" altLang="en-US" sz="5500" b="1" dirty="0">
                <a:solidFill>
                  <a:schemeClr val="bg1"/>
                </a:solidFill>
                <a:latin typeface="微软雅黑" panose="020B0503020204020204" pitchFamily="34" charset="-122"/>
                <a:ea typeface="微软雅黑" panose="020B0503020204020204" pitchFamily="34" charset="-122"/>
              </a:rPr>
              <a:t>申报免抵退流程详解</a:t>
            </a:r>
          </a:p>
        </p:txBody>
      </p:sp>
      <p:sp>
        <p:nvSpPr>
          <p:cNvPr id="20" name="TextBox 11"/>
          <p:cNvSpPr txBox="1"/>
          <p:nvPr/>
        </p:nvSpPr>
        <p:spPr>
          <a:xfrm>
            <a:off x="1932972" y="2988447"/>
            <a:ext cx="3796496" cy="292388"/>
          </a:xfrm>
          <a:prstGeom prst="rect">
            <a:avLst/>
          </a:prstGeom>
          <a:noFill/>
        </p:spPr>
        <p:txBody>
          <a:bodyPr wrap="square" rtlCol="0">
            <a:spAutoFit/>
          </a:bodyPr>
          <a:lstStyle/>
          <a:p>
            <a:pPr algn="ctr" fontAlgn="auto">
              <a:spcBef>
                <a:spcPts val="0"/>
              </a:spcBef>
              <a:spcAft>
                <a:spcPts val="0"/>
              </a:spcAft>
              <a:defRPr/>
            </a:pPr>
            <a:r>
              <a:rPr lang="zh-CN" altLang="en-US" sz="1300" kern="0" dirty="0">
                <a:solidFill>
                  <a:schemeClr val="bg1"/>
                </a:solidFill>
                <a:latin typeface="微软雅黑" panose="020B0503020204020204" pitchFamily="34" charset="-122"/>
                <a:ea typeface="微软雅黑" panose="020B0503020204020204" pitchFamily="34" charset="-122"/>
              </a:rPr>
              <a:t>生产企业申报免抵退步骤及常见问题</a:t>
            </a:r>
          </a:p>
        </p:txBody>
      </p:sp>
    </p:spTree>
    <p:extLst>
      <p:ext uri="{BB962C8B-B14F-4D97-AF65-F5344CB8AC3E}">
        <p14:creationId xmlns:p14="http://schemas.microsoft.com/office/powerpoint/2010/main" val="3253510438"/>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left)">
                                      <p:cBhvr>
                                        <p:cTn id="7" dur="500"/>
                                        <p:tgtEl>
                                          <p:spTgt spid="4"/>
                                        </p:tgtEl>
                                      </p:cBhvr>
                                    </p:animEffect>
                                  </p:childTnLst>
                                </p:cTn>
                              </p:par>
                            </p:childTnLst>
                          </p:cTn>
                        </p:par>
                        <p:par>
                          <p:cTn id="8" fill="hold">
                            <p:stCondLst>
                              <p:cond delay="500"/>
                            </p:stCondLst>
                            <p:childTnLst>
                              <p:par>
                                <p:cTn id="9" presetID="2" presetClass="entr" presetSubtype="2" fill="hold" grpId="0" nodeType="afterEffect">
                                  <p:stCondLst>
                                    <p:cond delay="0"/>
                                  </p:stCondLst>
                                  <p:childTnLst>
                                    <p:set>
                                      <p:cBhvr>
                                        <p:cTn id="10" dur="1" fill="hold">
                                          <p:stCondLst>
                                            <p:cond delay="0"/>
                                          </p:stCondLst>
                                        </p:cTn>
                                        <p:tgtEl>
                                          <p:spTgt spid="18"/>
                                        </p:tgtEl>
                                        <p:attrNameLst>
                                          <p:attrName>style.visibility</p:attrName>
                                        </p:attrNameLst>
                                      </p:cBhvr>
                                      <p:to>
                                        <p:strVal val="visible"/>
                                      </p:to>
                                    </p:set>
                                    <p:anim calcmode="lin" valueType="num">
                                      <p:cBhvr additive="base">
                                        <p:cTn id="11" dur="500" fill="hold"/>
                                        <p:tgtEl>
                                          <p:spTgt spid="18"/>
                                        </p:tgtEl>
                                        <p:attrNameLst>
                                          <p:attrName>ppt_x</p:attrName>
                                        </p:attrNameLst>
                                      </p:cBhvr>
                                      <p:tavLst>
                                        <p:tav tm="0">
                                          <p:val>
                                            <p:strVal val="1+#ppt_w/2"/>
                                          </p:val>
                                        </p:tav>
                                        <p:tav tm="100000">
                                          <p:val>
                                            <p:strVal val="#ppt_x"/>
                                          </p:val>
                                        </p:tav>
                                      </p:tavLst>
                                    </p:anim>
                                    <p:anim calcmode="lin" valueType="num">
                                      <p:cBhvr additive="base">
                                        <p:cTn id="12" dur="500" fill="hold"/>
                                        <p:tgtEl>
                                          <p:spTgt spid="18"/>
                                        </p:tgtEl>
                                        <p:attrNameLst>
                                          <p:attrName>ppt_y</p:attrName>
                                        </p:attrNameLst>
                                      </p:cBhvr>
                                      <p:tavLst>
                                        <p:tav tm="0">
                                          <p:val>
                                            <p:strVal val="#ppt_y"/>
                                          </p:val>
                                        </p:tav>
                                        <p:tav tm="100000">
                                          <p:val>
                                            <p:strVal val="#ppt_y"/>
                                          </p:val>
                                        </p:tav>
                                      </p:tavLst>
                                    </p:anim>
                                  </p:childTnLst>
                                </p:cTn>
                              </p:par>
                            </p:childTnLst>
                          </p:cTn>
                        </p:par>
                        <p:par>
                          <p:cTn id="13" fill="hold">
                            <p:stCondLst>
                              <p:cond delay="1000"/>
                            </p:stCondLst>
                            <p:childTnLst>
                              <p:par>
                                <p:cTn id="14" presetID="23" presetClass="entr" presetSubtype="32" fill="hold" grpId="0" nodeType="afterEffect">
                                  <p:stCondLst>
                                    <p:cond delay="0"/>
                                  </p:stCondLst>
                                  <p:childTnLst>
                                    <p:set>
                                      <p:cBhvr>
                                        <p:cTn id="15" dur="1" fill="hold">
                                          <p:stCondLst>
                                            <p:cond delay="0"/>
                                          </p:stCondLst>
                                        </p:cTn>
                                        <p:tgtEl>
                                          <p:spTgt spid="19"/>
                                        </p:tgtEl>
                                        <p:attrNameLst>
                                          <p:attrName>style.visibility</p:attrName>
                                        </p:attrNameLst>
                                      </p:cBhvr>
                                      <p:to>
                                        <p:strVal val="visible"/>
                                      </p:to>
                                    </p:set>
                                    <p:anim calcmode="lin" valueType="num">
                                      <p:cBhvr>
                                        <p:cTn id="16" dur="500" fill="hold"/>
                                        <p:tgtEl>
                                          <p:spTgt spid="19"/>
                                        </p:tgtEl>
                                        <p:attrNameLst>
                                          <p:attrName>ppt_w</p:attrName>
                                        </p:attrNameLst>
                                      </p:cBhvr>
                                      <p:tavLst>
                                        <p:tav tm="0">
                                          <p:val>
                                            <p:strVal val="4*#ppt_w"/>
                                          </p:val>
                                        </p:tav>
                                        <p:tav tm="100000">
                                          <p:val>
                                            <p:strVal val="#ppt_w"/>
                                          </p:val>
                                        </p:tav>
                                      </p:tavLst>
                                    </p:anim>
                                    <p:anim calcmode="lin" valueType="num">
                                      <p:cBhvr>
                                        <p:cTn id="17" dur="500" fill="hold"/>
                                        <p:tgtEl>
                                          <p:spTgt spid="19"/>
                                        </p:tgtEl>
                                        <p:attrNameLst>
                                          <p:attrName>ppt_h</p:attrName>
                                        </p:attrNameLst>
                                      </p:cBhvr>
                                      <p:tavLst>
                                        <p:tav tm="0">
                                          <p:val>
                                            <p:strVal val="4*#ppt_h"/>
                                          </p:val>
                                        </p:tav>
                                        <p:tav tm="100000">
                                          <p:val>
                                            <p:strVal val="#ppt_h"/>
                                          </p:val>
                                        </p:tav>
                                      </p:tavLst>
                                    </p:anim>
                                  </p:childTnLst>
                                </p:cTn>
                              </p:par>
                            </p:childTnLst>
                          </p:cTn>
                        </p:par>
                        <p:par>
                          <p:cTn id="18" fill="hold">
                            <p:stCondLst>
                              <p:cond delay="1500"/>
                            </p:stCondLst>
                            <p:childTnLst>
                              <p:par>
                                <p:cTn id="19" presetID="12" presetClass="entr" presetSubtype="8" fill="hold" grpId="0" nodeType="afterEffect">
                                  <p:stCondLst>
                                    <p:cond delay="0"/>
                                  </p:stCondLst>
                                  <p:childTnLst>
                                    <p:set>
                                      <p:cBhvr>
                                        <p:cTn id="20" dur="1" fill="hold">
                                          <p:stCondLst>
                                            <p:cond delay="0"/>
                                          </p:stCondLst>
                                        </p:cTn>
                                        <p:tgtEl>
                                          <p:spTgt spid="20"/>
                                        </p:tgtEl>
                                        <p:attrNameLst>
                                          <p:attrName>style.visibility</p:attrName>
                                        </p:attrNameLst>
                                      </p:cBhvr>
                                      <p:to>
                                        <p:strVal val="visible"/>
                                      </p:to>
                                    </p:set>
                                    <p:anim calcmode="lin" valueType="num">
                                      <p:cBhvr additive="base">
                                        <p:cTn id="21" dur="500"/>
                                        <p:tgtEl>
                                          <p:spTgt spid="20"/>
                                        </p:tgtEl>
                                        <p:attrNameLst>
                                          <p:attrName>ppt_x</p:attrName>
                                        </p:attrNameLst>
                                      </p:cBhvr>
                                      <p:tavLst>
                                        <p:tav tm="0">
                                          <p:val>
                                            <p:strVal val="#ppt_x-#ppt_w*1.125000"/>
                                          </p:val>
                                        </p:tav>
                                        <p:tav tm="100000">
                                          <p:val>
                                            <p:strVal val="#ppt_x"/>
                                          </p:val>
                                        </p:tav>
                                      </p:tavLst>
                                    </p:anim>
                                    <p:animEffect transition="in" filter="wipe(right)">
                                      <p:cBhvr>
                                        <p:cTn id="22"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8" grpId="0"/>
      <p:bldP spid="19" grpId="0"/>
      <p:bldP spid="20"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矩形 7"/>
          <p:cNvSpPr/>
          <p:nvPr/>
        </p:nvSpPr>
        <p:spPr>
          <a:xfrm>
            <a:off x="1916280" y="1919235"/>
            <a:ext cx="2997364" cy="1808703"/>
          </a:xfrm>
          <a:prstGeom prst="rect">
            <a:avLst/>
          </a:prstGeom>
          <a:noFill/>
          <a:ln w="38100">
            <a:solidFill>
              <a:srgbClr val="FF0000"/>
            </a:solidFill>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324506" y="1071618"/>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通用流程：</a:t>
            </a:r>
            <a:endParaRPr lang="zh-CN" altLang="zh-CN" b="1" dirty="0">
              <a:latin typeface="微软雅黑" panose="020B0503020204020204" pitchFamily="34" charset="-122"/>
            </a:endParaRPr>
          </a:p>
        </p:txBody>
      </p:sp>
      <p:sp>
        <p:nvSpPr>
          <p:cNvPr id="20" name="矩形 45"/>
          <p:cNvSpPr>
            <a:spLocks noChangeArrowheads="1"/>
          </p:cNvSpPr>
          <p:nvPr/>
        </p:nvSpPr>
        <p:spPr bwMode="auto">
          <a:xfrm>
            <a:off x="388208" y="2288860"/>
            <a:ext cx="1903412" cy="9002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明细</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采集</a:t>
            </a:r>
            <a:endParaRPr lang="zh-CN" altLang="zh-CN" b="1" dirty="0">
              <a:latin typeface="微软雅黑" panose="020B0503020204020204" pitchFamily="34" charset="-122"/>
              <a:ea typeface="微软雅黑" panose="020B0503020204020204" pitchFamily="34" charset="-122"/>
            </a:endParaRPr>
          </a:p>
        </p:txBody>
      </p:sp>
      <p:sp>
        <p:nvSpPr>
          <p:cNvPr id="21" name="文本框 4"/>
          <p:cNvSpPr txBox="1">
            <a:spLocks noChangeArrowheads="1"/>
          </p:cNvSpPr>
          <p:nvPr/>
        </p:nvSpPr>
        <p:spPr bwMode="auto">
          <a:xfrm>
            <a:off x="2200122"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生成</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申报</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zh-CN" altLang="zh-CN" b="1" dirty="0">
              <a:latin typeface="微软雅黑" panose="020B0503020204020204" pitchFamily="34" charset="-122"/>
              <a:ea typeface="微软雅黑" panose="020B0503020204020204" pitchFamily="34" charset="-122"/>
            </a:endParaRPr>
          </a:p>
        </p:txBody>
      </p:sp>
      <p:sp>
        <p:nvSpPr>
          <p:cNvPr id="7" name="右箭头 6"/>
          <p:cNvSpPr/>
          <p:nvPr/>
        </p:nvSpPr>
        <p:spPr>
          <a:xfrm>
            <a:off x="1120393"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6" name="右箭头 25"/>
          <p:cNvSpPr/>
          <p:nvPr/>
        </p:nvSpPr>
        <p:spPr>
          <a:xfrm>
            <a:off x="2914215"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7" name="文本框 4"/>
          <p:cNvSpPr txBox="1">
            <a:spLocks noChangeArrowheads="1"/>
          </p:cNvSpPr>
          <p:nvPr/>
        </p:nvSpPr>
        <p:spPr bwMode="auto">
          <a:xfrm>
            <a:off x="4054180"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打印</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报表</a:t>
            </a:r>
            <a:endParaRPr lang="zh-CN" altLang="zh-CN" b="1" dirty="0">
              <a:latin typeface="微软雅黑" panose="020B0503020204020204" pitchFamily="34" charset="-122"/>
              <a:ea typeface="微软雅黑" panose="020B0503020204020204" pitchFamily="34" charset="-122"/>
            </a:endParaRPr>
          </a:p>
        </p:txBody>
      </p:sp>
      <p:sp>
        <p:nvSpPr>
          <p:cNvPr id="28" name="右箭头 27"/>
          <p:cNvSpPr/>
          <p:nvPr/>
        </p:nvSpPr>
        <p:spPr>
          <a:xfrm>
            <a:off x="4768274"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9" name="文本框 4"/>
          <p:cNvSpPr txBox="1">
            <a:spLocks noChangeArrowheads="1"/>
          </p:cNvSpPr>
          <p:nvPr/>
        </p:nvSpPr>
        <p:spPr bwMode="auto">
          <a:xfrm>
            <a:off x="5951836"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读入 审核 反馈</a:t>
            </a:r>
            <a:endParaRPr lang="zh-CN" altLang="zh-CN" b="1" dirty="0">
              <a:latin typeface="微软雅黑" panose="020B0503020204020204" pitchFamily="34" charset="-122"/>
              <a:ea typeface="微软雅黑" panose="020B0503020204020204" pitchFamily="34" charset="-122"/>
            </a:endParaRPr>
          </a:p>
        </p:txBody>
      </p:sp>
      <p:sp>
        <p:nvSpPr>
          <p:cNvPr id="30" name="右箭头 29"/>
          <p:cNvSpPr/>
          <p:nvPr/>
        </p:nvSpPr>
        <p:spPr>
          <a:xfrm>
            <a:off x="6665930" y="2447900"/>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1" name="文本框 4"/>
          <p:cNvSpPr txBox="1">
            <a:spLocks noChangeArrowheads="1"/>
          </p:cNvSpPr>
          <p:nvPr/>
        </p:nvSpPr>
        <p:spPr bwMode="auto">
          <a:xfrm>
            <a:off x="7779154"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已申报  </a:t>
            </a:r>
            <a:endParaRPr lang="en-US" altLang="zh-CN" b="1" dirty="0">
              <a:latin typeface="微软雅黑" panose="020B0503020204020204" pitchFamily="34" charset="-122"/>
              <a:ea typeface="微软雅黑" panose="020B0503020204020204" pitchFamily="34" charset="-122"/>
            </a:endParaRPr>
          </a:p>
          <a:p>
            <a:pPr marL="0" lvl="2" eaLnBrk="1" hangingPunct="1"/>
            <a:r>
              <a:rPr lang="en-US" altLang="zh-CN" b="1" dirty="0">
                <a:latin typeface="微软雅黑" panose="020B0503020204020204" pitchFamily="34" charset="-122"/>
                <a:ea typeface="微软雅黑" panose="020B0503020204020204" pitchFamily="34" charset="-122"/>
              </a:rPr>
              <a:t> </a:t>
            </a:r>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en-US" altLang="zh-CN" b="1" dirty="0">
                <a:latin typeface="微软雅黑" panose="020B0503020204020204" pitchFamily="34" charset="-122"/>
                <a:ea typeface="微软雅黑" panose="020B0503020204020204" pitchFamily="34" charset="-122"/>
              </a:rPr>
              <a:t> </a:t>
            </a:r>
            <a:r>
              <a:rPr lang="zh-CN" altLang="en-US" b="1" dirty="0">
                <a:latin typeface="微软雅黑" panose="020B0503020204020204" pitchFamily="34" charset="-122"/>
                <a:ea typeface="微软雅黑" panose="020B0503020204020204" pitchFamily="34" charset="-122"/>
              </a:rPr>
              <a:t>查询</a:t>
            </a:r>
            <a:endParaRPr lang="zh-CN" altLang="zh-CN" b="1"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260388815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p:cNvPicPr>
          <p:nvPr/>
        </p:nvPicPr>
        <p:blipFill>
          <a:blip r:embed="rId2"/>
          <a:stretch>
            <a:fillRect/>
          </a:stretch>
        </p:blipFill>
        <p:spPr>
          <a:xfrm>
            <a:off x="1051206" y="707703"/>
            <a:ext cx="2387353" cy="4309524"/>
          </a:xfrm>
          <a:prstGeom prst="rect">
            <a:avLst/>
          </a:prstGeom>
        </p:spPr>
      </p:pic>
      <p:sp>
        <p:nvSpPr>
          <p:cNvPr id="15" name="图文框 14"/>
          <p:cNvSpPr/>
          <p:nvPr/>
        </p:nvSpPr>
        <p:spPr>
          <a:xfrm>
            <a:off x="1051206" y="4236347"/>
            <a:ext cx="2387353" cy="375635"/>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pic>
        <p:nvPicPr>
          <p:cNvPr id="8" name="图片 7"/>
          <p:cNvPicPr>
            <a:picLocks noChangeAspect="1"/>
          </p:cNvPicPr>
          <p:nvPr/>
        </p:nvPicPr>
        <p:blipFill>
          <a:blip r:embed="rId3"/>
          <a:stretch>
            <a:fillRect/>
          </a:stretch>
        </p:blipFill>
        <p:spPr>
          <a:xfrm>
            <a:off x="5354488" y="772169"/>
            <a:ext cx="2238095" cy="3952381"/>
          </a:xfrm>
          <a:prstGeom prst="rect">
            <a:avLst/>
          </a:prstGeom>
        </p:spPr>
      </p:pic>
    </p:spTree>
    <p:extLst>
      <p:ext uri="{BB962C8B-B14F-4D97-AF65-F5344CB8AC3E}">
        <p14:creationId xmlns:p14="http://schemas.microsoft.com/office/powerpoint/2010/main" val="422963286"/>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表格 3">
            <a:extLst>
              <a:ext uri="{FF2B5EF4-FFF2-40B4-BE49-F238E27FC236}">
                <a16:creationId xmlns:a16="http://schemas.microsoft.com/office/drawing/2014/main" id="{13485AAF-4140-45E9-A682-4BAFCF17565B}"/>
              </a:ext>
            </a:extLst>
          </p:cNvPr>
          <p:cNvGraphicFramePr>
            <a:graphicFrameLocks noGrp="1"/>
          </p:cNvGraphicFramePr>
          <p:nvPr/>
        </p:nvGraphicFramePr>
        <p:xfrm>
          <a:off x="424656" y="849313"/>
          <a:ext cx="8088924" cy="4209001"/>
        </p:xfrm>
        <a:graphic>
          <a:graphicData uri="http://schemas.openxmlformats.org/drawingml/2006/table">
            <a:tbl>
              <a:tblPr firstRow="1" bandRow="1">
                <a:tableStyleId>{5C22544A-7EE6-4342-B048-85BDC9FD1C3A}</a:tableStyleId>
              </a:tblPr>
              <a:tblGrid>
                <a:gridCol w="4335418">
                  <a:extLst>
                    <a:ext uri="{9D8B030D-6E8A-4147-A177-3AD203B41FA5}">
                      <a16:colId xmlns:a16="http://schemas.microsoft.com/office/drawing/2014/main" val="1062743189"/>
                    </a:ext>
                  </a:extLst>
                </a:gridCol>
                <a:gridCol w="3753506">
                  <a:extLst>
                    <a:ext uri="{9D8B030D-6E8A-4147-A177-3AD203B41FA5}">
                      <a16:colId xmlns:a16="http://schemas.microsoft.com/office/drawing/2014/main" val="2716627879"/>
                    </a:ext>
                  </a:extLst>
                </a:gridCol>
              </a:tblGrid>
              <a:tr h="378621">
                <a:tc>
                  <a:txBody>
                    <a:bodyPr/>
                    <a:lstStyle/>
                    <a:p>
                      <a:pPr algn="ctr" fontAlgn="ctr"/>
                      <a:r>
                        <a:rPr lang="zh-CN" altLang="en-US" sz="1800" b="0" i="0" u="none" strike="noStrike" dirty="0">
                          <a:solidFill>
                            <a:srgbClr val="000000"/>
                          </a:solidFill>
                          <a:effectLst/>
                          <a:latin typeface="+mn-ea"/>
                          <a:ea typeface="+mn-ea"/>
                        </a:rPr>
                        <a:t>原申报表</a:t>
                      </a:r>
                    </a:p>
                  </a:txBody>
                  <a:tcPr marL="6350" marR="6350" marT="6350" marB="0" anchor="ctr"/>
                </a:tc>
                <a:tc>
                  <a:txBody>
                    <a:bodyPr/>
                    <a:lstStyle/>
                    <a:p>
                      <a:pPr algn="ctr" fontAlgn="ctr"/>
                      <a:r>
                        <a:rPr lang="zh-CN" altLang="en-US" sz="1800" b="0" i="0" u="none" strike="noStrike" dirty="0">
                          <a:solidFill>
                            <a:srgbClr val="000000"/>
                          </a:solidFill>
                          <a:effectLst/>
                          <a:latin typeface="+mn-ea"/>
                          <a:ea typeface="+mn-ea"/>
                        </a:rPr>
                        <a:t>变动情况</a:t>
                      </a:r>
                    </a:p>
                  </a:txBody>
                  <a:tcPr marL="6350" marR="6350" marT="6350" marB="0" anchor="ctr"/>
                </a:tc>
                <a:extLst>
                  <a:ext uri="{0D108BD9-81ED-4DB2-BD59-A6C34878D82A}">
                    <a16:rowId xmlns:a16="http://schemas.microsoft.com/office/drawing/2014/main" val="2368608030"/>
                  </a:ext>
                </a:extLst>
              </a:tr>
              <a:tr h="392654">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出口退（免）税备案表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454814213"/>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出口退（免）税备案变更</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打印变动</a:t>
                      </a:r>
                    </a:p>
                  </a:txBody>
                  <a:tcPr marL="6350" marR="6350" marT="6350" marB="0" anchor="ctr"/>
                </a:tc>
                <a:extLst>
                  <a:ext uri="{0D108BD9-81ED-4DB2-BD59-A6C34878D82A}">
                    <a16:rowId xmlns:a16="http://schemas.microsoft.com/office/drawing/2014/main" val="10002"/>
                  </a:ext>
                </a:extLst>
              </a:tr>
              <a:tr h="400199">
                <a:tc>
                  <a:txBody>
                    <a:bodyPr/>
                    <a:lstStyle/>
                    <a:p>
                      <a:pPr marL="0" marR="0" indent="0" algn="ctr"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出口退（免）税备案撤回</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3277735223"/>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未结清退（免）税确认书</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966977735"/>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集团公司成员企业备案表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304034112"/>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代办退税情况备案表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p>
                  </a:txBody>
                  <a:tcPr marL="6350" marR="6350" marT="6350" marB="0" anchor="ctr"/>
                </a:tc>
                <a:extLst>
                  <a:ext uri="{0D108BD9-81ED-4DB2-BD59-A6C34878D82A}">
                    <a16:rowId xmlns:a16="http://schemas.microsoft.com/office/drawing/2014/main" val="4135766163"/>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出口放弃免税权声明</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endParaRPr lang="zh-CN" altLang="en-US" sz="1600" b="0" i="0" u="none" strike="noStrike" dirty="0">
                        <a:solidFill>
                          <a:srgbClr val="000000"/>
                        </a:solidFill>
                        <a:effectLst/>
                        <a:latin typeface="+mn-ea"/>
                        <a:ea typeface="+mn-ea"/>
                      </a:endParaRPr>
                    </a:p>
                  </a:txBody>
                  <a:tcPr marL="6350" marR="6350" marT="6350" marB="0" anchor="ctr"/>
                </a:tc>
                <a:extLst>
                  <a:ext uri="{0D108BD9-81ED-4DB2-BD59-A6C34878D82A}">
                    <a16:rowId xmlns:a16="http://schemas.microsoft.com/office/drawing/2014/main" val="1945093930"/>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放弃适用零税率声明</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endParaRPr lang="zh-CN" altLang="en-US" sz="1600" b="0" i="0" u="none" strike="noStrike" dirty="0">
                        <a:solidFill>
                          <a:srgbClr val="000000"/>
                        </a:solidFill>
                        <a:effectLst/>
                        <a:latin typeface="+mn-ea"/>
                        <a:ea typeface="+mn-ea"/>
                      </a:endParaRPr>
                    </a:p>
                  </a:txBody>
                  <a:tcPr marL="6350" marR="6350" marT="6350" marB="0" anchor="ctr"/>
                </a:tc>
                <a:extLst>
                  <a:ext uri="{0D108BD9-81ED-4DB2-BD59-A6C34878D82A}">
                    <a16:rowId xmlns:a16="http://schemas.microsoft.com/office/drawing/2014/main" val="10008"/>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出口放弃退（免）税声明</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endParaRPr lang="zh-CN" altLang="en-US" sz="1600" b="0" i="0" u="none" strike="noStrike" dirty="0">
                        <a:solidFill>
                          <a:srgbClr val="000000"/>
                        </a:solidFill>
                        <a:effectLst/>
                        <a:latin typeface="+mn-ea"/>
                        <a:ea typeface="+mn-ea"/>
                      </a:endParaRPr>
                    </a:p>
                  </a:txBody>
                  <a:tcPr marL="6350" marR="6350" marT="6350" marB="0" anchor="ctr"/>
                </a:tc>
                <a:extLst>
                  <a:ext uri="{0D108BD9-81ED-4DB2-BD59-A6C34878D82A}">
                    <a16:rowId xmlns:a16="http://schemas.microsoft.com/office/drawing/2014/main" val="10009"/>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恢复适用出口退（免）税政策声明</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无变化</a:t>
                      </a:r>
                    </a:p>
                  </a:txBody>
                  <a:tcPr marL="6350" marR="6350" marT="6350" marB="0" anchor="ctr"/>
                </a:tc>
                <a:extLst>
                  <a:ext uri="{0D108BD9-81ED-4DB2-BD59-A6C34878D82A}">
                    <a16:rowId xmlns:a16="http://schemas.microsoft.com/office/drawing/2014/main" val="10010"/>
                  </a:ext>
                </a:extLst>
              </a:tr>
              <a:tr h="3375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出口退税业务提醒申请表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11"/>
                  </a:ext>
                </a:extLst>
              </a:tr>
            </a:tbl>
          </a:graphicData>
        </a:graphic>
      </p:graphicFrame>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86942260"/>
      </p:ext>
    </p:extLst>
  </p:cSld>
  <p:clrMapOvr>
    <a:masterClrMapping/>
  </p:clrMapOvr>
  <p:transition spd="med" advClick="0" advTm="3000">
    <p:pull/>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7" y="82030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①备案申请数据采集：</a:t>
            </a:r>
            <a:endParaRPr lang="zh-CN" altLang="zh-CN" b="1" dirty="0">
              <a:latin typeface="微软雅黑" panose="020B0503020204020204" pitchFamily="34" charset="-122"/>
            </a:endParaRPr>
          </a:p>
        </p:txBody>
      </p:sp>
      <p:pic>
        <p:nvPicPr>
          <p:cNvPr id="12" name="图片 11"/>
          <p:cNvPicPr>
            <a:picLocks noChangeAspect="1"/>
          </p:cNvPicPr>
          <p:nvPr/>
        </p:nvPicPr>
        <p:blipFill>
          <a:blip r:embed="rId3"/>
          <a:stretch>
            <a:fillRect/>
          </a:stretch>
        </p:blipFill>
        <p:spPr>
          <a:xfrm>
            <a:off x="166688" y="1234731"/>
            <a:ext cx="8361905" cy="3304762"/>
          </a:xfrm>
          <a:prstGeom prst="rect">
            <a:avLst/>
          </a:prstGeom>
        </p:spPr>
      </p:pic>
      <p:pic>
        <p:nvPicPr>
          <p:cNvPr id="13" name="图片 12"/>
          <p:cNvPicPr>
            <a:picLocks noChangeAspect="1"/>
          </p:cNvPicPr>
          <p:nvPr/>
        </p:nvPicPr>
        <p:blipFill>
          <a:blip r:embed="rId4"/>
          <a:stretch>
            <a:fillRect/>
          </a:stretch>
        </p:blipFill>
        <p:spPr>
          <a:xfrm>
            <a:off x="166688" y="4476060"/>
            <a:ext cx="8361905" cy="666667"/>
          </a:xfrm>
          <a:prstGeom prst="rect">
            <a:avLst/>
          </a:prstGeom>
        </p:spPr>
      </p:pic>
      <p:sp>
        <p:nvSpPr>
          <p:cNvPr id="14" name="图文框 13"/>
          <p:cNvSpPr/>
          <p:nvPr/>
        </p:nvSpPr>
        <p:spPr>
          <a:xfrm>
            <a:off x="4347640" y="2502040"/>
            <a:ext cx="4180953" cy="462224"/>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5" name="图文框 14"/>
          <p:cNvSpPr/>
          <p:nvPr/>
        </p:nvSpPr>
        <p:spPr>
          <a:xfrm>
            <a:off x="4347639" y="4378886"/>
            <a:ext cx="4180953" cy="462224"/>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矩形 10"/>
          <p:cNvSpPr/>
          <p:nvPr/>
        </p:nvSpPr>
        <p:spPr>
          <a:xfrm>
            <a:off x="166687" y="1342818"/>
            <a:ext cx="2536320" cy="3699886"/>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sz="1300" dirty="0"/>
              <a:t>1.</a:t>
            </a:r>
            <a:r>
              <a:rPr lang="zh-CN" altLang="en-US" sz="1300" dirty="0"/>
              <a:t>出口退税账户托管贷款业务，是指商业银行在对企业出口退税账户进行托管的前提下，向出口企业提供的以出口退税应收款作为还款保证的短期流动资金贷款。</a:t>
            </a:r>
            <a:endParaRPr lang="en-US" altLang="zh-CN" sz="1300" dirty="0"/>
          </a:p>
          <a:p>
            <a:endParaRPr lang="en-US" altLang="zh-CN" sz="1300" dirty="0"/>
          </a:p>
          <a:p>
            <a:r>
              <a:rPr lang="zh-CN" altLang="en-US" sz="1300" dirty="0"/>
              <a:t>出口企业办理账户托管贷款的，需到税务机关办理备案变更，登记该账户为托管贷款账户；出口企业办理退税账户变更时，如果退税账户已办理托管贷款业务，需核实是否经贷款银行同意（企业提供银行已结清贷款或未办理贷款证明），未经贷款银行同意，不得为出口企业办理出口退税专用账户转移手续。</a:t>
            </a:r>
          </a:p>
          <a:p>
            <a:endParaRPr lang="zh-CN" altLang="en-US" sz="1300" dirty="0"/>
          </a:p>
        </p:txBody>
      </p:sp>
      <p:sp>
        <p:nvSpPr>
          <p:cNvPr id="17" name="矩形 16"/>
          <p:cNvSpPr/>
          <p:nvPr/>
        </p:nvSpPr>
        <p:spPr>
          <a:xfrm>
            <a:off x="166687" y="1342818"/>
            <a:ext cx="2536320" cy="3699886"/>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sz="1300" dirty="0"/>
              <a:t>2.</a:t>
            </a:r>
            <a:r>
              <a:rPr lang="zh-CN" altLang="en-US" sz="1300" dirty="0"/>
              <a:t> </a:t>
            </a:r>
            <a:r>
              <a:rPr lang="en-US" altLang="zh-CN" sz="1300" dirty="0"/>
              <a:t>《</a:t>
            </a:r>
            <a:r>
              <a:rPr lang="zh-CN" altLang="en-US" sz="1300" dirty="0"/>
              <a:t>国家税务总局 财政部 海关总署关于在综合保税区推广增值税一般纳税人资格试点的公告</a:t>
            </a:r>
            <a:r>
              <a:rPr lang="en-US" altLang="zh-CN" sz="1300" dirty="0"/>
              <a:t>》</a:t>
            </a:r>
            <a:r>
              <a:rPr lang="zh-CN" altLang="en-US" sz="1300" dirty="0"/>
              <a:t>（国家税务总局公告</a:t>
            </a:r>
            <a:r>
              <a:rPr lang="en-US" altLang="zh-CN" sz="1300" dirty="0"/>
              <a:t>2019</a:t>
            </a:r>
            <a:r>
              <a:rPr lang="zh-CN" altLang="en-US" sz="1300" dirty="0"/>
              <a:t>年第</a:t>
            </a:r>
            <a:r>
              <a:rPr lang="en-US" altLang="zh-CN" sz="1300" dirty="0"/>
              <a:t>29</a:t>
            </a:r>
            <a:r>
              <a:rPr lang="zh-CN" altLang="en-US" sz="1300" dirty="0"/>
              <a:t>号）第一、二、三条。</a:t>
            </a:r>
          </a:p>
          <a:p>
            <a:endParaRPr lang="zh-CN" altLang="en-US" sz="1300" dirty="0"/>
          </a:p>
          <a:p>
            <a:r>
              <a:rPr lang="zh-CN" altLang="en-US" sz="1300" dirty="0"/>
              <a:t>综合保税区完成备案后，区内符合增值税一般纳税人登记管理有关规定的企业，可自愿向综合保税区所在地主管税务机关、海关申请成为试点企业。</a:t>
            </a:r>
          </a:p>
          <a:p>
            <a:endParaRPr lang="zh-CN" altLang="en-US" sz="1300" dirty="0"/>
          </a:p>
        </p:txBody>
      </p:sp>
    </p:spTree>
    <p:extLst>
      <p:ext uri="{BB962C8B-B14F-4D97-AF65-F5344CB8AC3E}">
        <p14:creationId xmlns:p14="http://schemas.microsoft.com/office/powerpoint/2010/main" val="2226532861"/>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4"/>
                                        </p:tgtEl>
                                        <p:attrNameLst>
                                          <p:attrName>style.visibility</p:attrName>
                                        </p:attrNameLst>
                                      </p:cBhvr>
                                      <p:to>
                                        <p:strVal val="visible"/>
                                      </p:to>
                                    </p:set>
                                    <p:anim calcmode="lin" valueType="num">
                                      <p:cBhvr additive="base">
                                        <p:cTn id="11" dur="500" fill="hold"/>
                                        <p:tgtEl>
                                          <p:spTgt spid="14"/>
                                        </p:tgtEl>
                                        <p:attrNameLst>
                                          <p:attrName>ppt_x</p:attrName>
                                        </p:attrNameLst>
                                      </p:cBhvr>
                                      <p:tavLst>
                                        <p:tav tm="0">
                                          <p:val>
                                            <p:strVal val="#ppt_x"/>
                                          </p:val>
                                        </p:tav>
                                        <p:tav tm="100000">
                                          <p:val>
                                            <p:strVal val="#ppt_x"/>
                                          </p:val>
                                        </p:tav>
                                      </p:tavLst>
                                    </p:anim>
                                    <p:anim calcmode="lin" valueType="num">
                                      <p:cBhvr additive="base">
                                        <p:cTn id="12"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11"/>
                                        </p:tgtEl>
                                        <p:attrNameLst>
                                          <p:attrName>style.visibility</p:attrName>
                                        </p:attrNameLst>
                                      </p:cBhvr>
                                      <p:to>
                                        <p:strVal val="visible"/>
                                      </p:to>
                                    </p:set>
                                    <p:anim calcmode="lin" valueType="num">
                                      <p:cBhvr additive="base">
                                        <p:cTn id="17" dur="500" fill="hold"/>
                                        <p:tgtEl>
                                          <p:spTgt spid="11"/>
                                        </p:tgtEl>
                                        <p:attrNameLst>
                                          <p:attrName>ppt_x</p:attrName>
                                        </p:attrNameLst>
                                      </p:cBhvr>
                                      <p:tavLst>
                                        <p:tav tm="0">
                                          <p:val>
                                            <p:strVal val="#ppt_x"/>
                                          </p:val>
                                        </p:tav>
                                        <p:tav tm="100000">
                                          <p:val>
                                            <p:strVal val="#ppt_x"/>
                                          </p:val>
                                        </p:tav>
                                      </p:tavLst>
                                    </p:anim>
                                    <p:anim calcmode="lin" valueType="num">
                                      <p:cBhvr additive="base">
                                        <p:cTn id="1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xit" presetSubtype="4" fill="hold" grpId="1" nodeType="clickEffect">
                                  <p:stCondLst>
                                    <p:cond delay="0"/>
                                  </p:stCondLst>
                                  <p:childTnLst>
                                    <p:anim calcmode="lin" valueType="num">
                                      <p:cBhvr additive="base">
                                        <p:cTn id="22" dur="500"/>
                                        <p:tgtEl>
                                          <p:spTgt spid="11"/>
                                        </p:tgtEl>
                                        <p:attrNameLst>
                                          <p:attrName>ppt_x</p:attrName>
                                        </p:attrNameLst>
                                      </p:cBhvr>
                                      <p:tavLst>
                                        <p:tav tm="0">
                                          <p:val>
                                            <p:strVal val="ppt_x"/>
                                          </p:val>
                                        </p:tav>
                                        <p:tav tm="100000">
                                          <p:val>
                                            <p:strVal val="ppt_x"/>
                                          </p:val>
                                        </p:tav>
                                      </p:tavLst>
                                    </p:anim>
                                    <p:anim calcmode="lin" valueType="num">
                                      <p:cBhvr additive="base">
                                        <p:cTn id="23" dur="500"/>
                                        <p:tgtEl>
                                          <p:spTgt spid="11"/>
                                        </p:tgtEl>
                                        <p:attrNameLst>
                                          <p:attrName>ppt_y</p:attrName>
                                        </p:attrNameLst>
                                      </p:cBhvr>
                                      <p:tavLst>
                                        <p:tav tm="0">
                                          <p:val>
                                            <p:strVal val="ppt_y"/>
                                          </p:val>
                                        </p:tav>
                                        <p:tav tm="100000">
                                          <p:val>
                                            <p:strVal val="1+ppt_h/2"/>
                                          </p:val>
                                        </p:tav>
                                      </p:tavLst>
                                    </p:anim>
                                    <p:set>
                                      <p:cBhvr>
                                        <p:cTn id="24" dur="1" fill="hold">
                                          <p:stCondLst>
                                            <p:cond delay="499"/>
                                          </p:stCondLst>
                                        </p:cTn>
                                        <p:tgtEl>
                                          <p:spTgt spid="11"/>
                                        </p:tgtEl>
                                        <p:attrNameLst>
                                          <p:attrName>style.visibility</p:attrName>
                                        </p:attrNameLst>
                                      </p:cBhvr>
                                      <p:to>
                                        <p:strVal val="hidden"/>
                                      </p:to>
                                    </p:set>
                                  </p:childTnLst>
                                </p:cTn>
                              </p:par>
                            </p:childTnLst>
                          </p:cTn>
                        </p:par>
                      </p:childTnLst>
                    </p:cTn>
                  </p:par>
                  <p:par>
                    <p:cTn id="25" fill="hold">
                      <p:stCondLst>
                        <p:cond delay="indefinite"/>
                      </p:stCondLst>
                      <p:childTnLst>
                        <p:par>
                          <p:cTn id="26" fill="hold">
                            <p:stCondLst>
                              <p:cond delay="0"/>
                            </p:stCondLst>
                            <p:childTnLst>
                              <p:par>
                                <p:cTn id="27" presetID="2" presetClass="entr" presetSubtype="4" fill="hold" grpId="0" nodeType="clickEffect">
                                  <p:stCondLst>
                                    <p:cond delay="0"/>
                                  </p:stCondLst>
                                  <p:childTnLst>
                                    <p:set>
                                      <p:cBhvr>
                                        <p:cTn id="28" dur="1" fill="hold">
                                          <p:stCondLst>
                                            <p:cond delay="0"/>
                                          </p:stCondLst>
                                        </p:cTn>
                                        <p:tgtEl>
                                          <p:spTgt spid="17"/>
                                        </p:tgtEl>
                                        <p:attrNameLst>
                                          <p:attrName>style.visibility</p:attrName>
                                        </p:attrNameLst>
                                      </p:cBhvr>
                                      <p:to>
                                        <p:strVal val="visible"/>
                                      </p:to>
                                    </p:set>
                                    <p:anim calcmode="lin" valueType="num">
                                      <p:cBhvr additive="base">
                                        <p:cTn id="29" dur="500" fill="hold"/>
                                        <p:tgtEl>
                                          <p:spTgt spid="17"/>
                                        </p:tgtEl>
                                        <p:attrNameLst>
                                          <p:attrName>ppt_x</p:attrName>
                                        </p:attrNameLst>
                                      </p:cBhvr>
                                      <p:tavLst>
                                        <p:tav tm="0">
                                          <p:val>
                                            <p:strVal val="#ppt_x"/>
                                          </p:val>
                                        </p:tav>
                                        <p:tav tm="100000">
                                          <p:val>
                                            <p:strVal val="#ppt_x"/>
                                          </p:val>
                                        </p:tav>
                                      </p:tavLst>
                                    </p:anim>
                                    <p:anim calcmode="lin" valueType="num">
                                      <p:cBhvr additive="base">
                                        <p:cTn id="30"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5" grpId="0" animBg="1"/>
      <p:bldP spid="11" grpId="0" animBg="1"/>
      <p:bldP spid="11" grpId="1" animBg="1"/>
      <p:bldP spid="17"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353664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②备案变更数据采集：</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3"/>
          <a:stretch>
            <a:fillRect/>
          </a:stretch>
        </p:blipFill>
        <p:spPr>
          <a:xfrm>
            <a:off x="166688" y="1297591"/>
            <a:ext cx="7512033" cy="4048039"/>
          </a:xfrm>
          <a:prstGeom prst="rect">
            <a:avLst/>
          </a:prstGeom>
        </p:spPr>
      </p:pic>
      <p:pic>
        <p:nvPicPr>
          <p:cNvPr id="7" name="图片 6"/>
          <p:cNvPicPr>
            <a:picLocks noChangeAspect="1"/>
          </p:cNvPicPr>
          <p:nvPr/>
        </p:nvPicPr>
        <p:blipFill>
          <a:blip r:embed="rId4"/>
          <a:stretch>
            <a:fillRect/>
          </a:stretch>
        </p:blipFill>
        <p:spPr>
          <a:xfrm>
            <a:off x="166687" y="1287885"/>
            <a:ext cx="7813833" cy="3855615"/>
          </a:xfrm>
          <a:prstGeom prst="rect">
            <a:avLst/>
          </a:prstGeom>
        </p:spPr>
      </p:pic>
    </p:spTree>
    <p:extLst>
      <p:ext uri="{BB962C8B-B14F-4D97-AF65-F5344CB8AC3E}">
        <p14:creationId xmlns:p14="http://schemas.microsoft.com/office/powerpoint/2010/main" val="1705991002"/>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图片 11"/>
          <p:cNvPicPr>
            <a:picLocks noChangeAspect="1"/>
          </p:cNvPicPr>
          <p:nvPr/>
        </p:nvPicPr>
        <p:blipFill>
          <a:blip r:embed="rId3"/>
          <a:stretch>
            <a:fillRect/>
          </a:stretch>
        </p:blipFill>
        <p:spPr>
          <a:xfrm>
            <a:off x="166688" y="1297590"/>
            <a:ext cx="7480107" cy="3542675"/>
          </a:xfrm>
          <a:prstGeom prst="rect">
            <a:avLst/>
          </a:prstGeom>
        </p:spPr>
      </p:pic>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353664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③备案撤回数据采集：</a:t>
            </a:r>
            <a:endParaRPr lang="zh-CN" altLang="zh-CN" b="1" dirty="0">
              <a:latin typeface="微软雅黑" panose="020B0503020204020204" pitchFamily="34" charset="-122"/>
            </a:endParaRPr>
          </a:p>
        </p:txBody>
      </p:sp>
      <p:pic>
        <p:nvPicPr>
          <p:cNvPr id="14" name="图片 13"/>
          <p:cNvPicPr>
            <a:picLocks noChangeAspect="1"/>
          </p:cNvPicPr>
          <p:nvPr/>
        </p:nvPicPr>
        <p:blipFill>
          <a:blip r:embed="rId4"/>
          <a:stretch>
            <a:fillRect/>
          </a:stretch>
        </p:blipFill>
        <p:spPr>
          <a:xfrm>
            <a:off x="166688" y="1287885"/>
            <a:ext cx="7912305" cy="3601305"/>
          </a:xfrm>
          <a:prstGeom prst="rect">
            <a:avLst/>
          </a:prstGeom>
        </p:spPr>
      </p:pic>
      <p:sp>
        <p:nvSpPr>
          <p:cNvPr id="10" name="矩形 9"/>
          <p:cNvSpPr/>
          <p:nvPr/>
        </p:nvSpPr>
        <p:spPr>
          <a:xfrm rot="359595">
            <a:off x="5860081" y="1632666"/>
            <a:ext cx="1858945" cy="984739"/>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4000" b="1" dirty="0">
                <a:solidFill>
                  <a:srgbClr val="FF0000"/>
                </a:solidFill>
              </a:rPr>
              <a:t>新  版</a:t>
            </a:r>
          </a:p>
        </p:txBody>
      </p:sp>
      <p:sp>
        <p:nvSpPr>
          <p:cNvPr id="15" name="矩形 14"/>
          <p:cNvSpPr/>
          <p:nvPr/>
        </p:nvSpPr>
        <p:spPr>
          <a:xfrm>
            <a:off x="7038354" y="3626427"/>
            <a:ext cx="2105646" cy="1213838"/>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dirty="0"/>
              <a:t>1.</a:t>
            </a:r>
            <a:r>
              <a:rPr lang="zh-CN" altLang="en-US" dirty="0"/>
              <a:t>新版本的备案撤回申请数据删除了“附送资料”</a:t>
            </a:r>
            <a:endParaRPr lang="en-US" altLang="zh-CN" dirty="0"/>
          </a:p>
        </p:txBody>
      </p:sp>
    </p:spTree>
    <p:extLst>
      <p:ext uri="{BB962C8B-B14F-4D97-AF65-F5344CB8AC3E}">
        <p14:creationId xmlns:p14="http://schemas.microsoft.com/office/powerpoint/2010/main" val="2749545347"/>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4"/>
                                        </p:tgtEl>
                                        <p:attrNameLst>
                                          <p:attrName>style.visibility</p:attrName>
                                        </p:attrNameLst>
                                      </p:cBhvr>
                                      <p:to>
                                        <p:strVal val="visible"/>
                                      </p:to>
                                    </p:set>
                                    <p:anim calcmode="lin" valueType="num">
                                      <p:cBhvr additive="base">
                                        <p:cTn id="11" dur="500" fill="hold"/>
                                        <p:tgtEl>
                                          <p:spTgt spid="14"/>
                                        </p:tgtEl>
                                        <p:attrNameLst>
                                          <p:attrName>ppt_x</p:attrName>
                                        </p:attrNameLst>
                                      </p:cBhvr>
                                      <p:tavLst>
                                        <p:tav tm="0">
                                          <p:val>
                                            <p:strVal val="#ppt_x"/>
                                          </p:val>
                                        </p:tav>
                                        <p:tav tm="100000">
                                          <p:val>
                                            <p:strVal val="#ppt_x"/>
                                          </p:val>
                                        </p:tav>
                                      </p:tavLst>
                                    </p:anim>
                                    <p:anim calcmode="lin" valueType="num">
                                      <p:cBhvr additive="base">
                                        <p:cTn id="12"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462883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④外综服企业代办退税情况备案：</a:t>
            </a:r>
            <a:endParaRPr lang="zh-CN" altLang="zh-CN" b="1" dirty="0">
              <a:latin typeface="微软雅黑" panose="020B0503020204020204" pitchFamily="34" charset="-122"/>
            </a:endParaRPr>
          </a:p>
        </p:txBody>
      </p:sp>
      <p:pic>
        <p:nvPicPr>
          <p:cNvPr id="11" name="图片 10"/>
          <p:cNvPicPr>
            <a:picLocks noChangeAspect="1"/>
          </p:cNvPicPr>
          <p:nvPr/>
        </p:nvPicPr>
        <p:blipFill>
          <a:blip r:embed="rId3"/>
          <a:stretch>
            <a:fillRect/>
          </a:stretch>
        </p:blipFill>
        <p:spPr>
          <a:xfrm>
            <a:off x="166688" y="1501329"/>
            <a:ext cx="8428571" cy="2361905"/>
          </a:xfrm>
          <a:prstGeom prst="rect">
            <a:avLst/>
          </a:prstGeom>
        </p:spPr>
      </p:pic>
      <p:pic>
        <p:nvPicPr>
          <p:cNvPr id="13" name="图片 12"/>
          <p:cNvPicPr>
            <a:picLocks noChangeAspect="1"/>
          </p:cNvPicPr>
          <p:nvPr/>
        </p:nvPicPr>
        <p:blipFill>
          <a:blip r:embed="rId3"/>
          <a:stretch>
            <a:fillRect/>
          </a:stretch>
        </p:blipFill>
        <p:spPr>
          <a:xfrm>
            <a:off x="166688" y="1501329"/>
            <a:ext cx="8428571" cy="2361905"/>
          </a:xfrm>
          <a:prstGeom prst="rect">
            <a:avLst/>
          </a:prstGeom>
        </p:spPr>
      </p:pic>
      <p:sp>
        <p:nvSpPr>
          <p:cNvPr id="18" name="图文框 17"/>
          <p:cNvSpPr/>
          <p:nvPr/>
        </p:nvSpPr>
        <p:spPr>
          <a:xfrm>
            <a:off x="1270001" y="2845702"/>
            <a:ext cx="2956560" cy="341644"/>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9" name="矩形 18"/>
          <p:cNvSpPr/>
          <p:nvPr/>
        </p:nvSpPr>
        <p:spPr>
          <a:xfrm>
            <a:off x="166686" y="4076678"/>
            <a:ext cx="8611553" cy="966026"/>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sz="1300" dirty="0"/>
              <a:t>1.</a:t>
            </a:r>
            <a:r>
              <a:rPr lang="zh-CN" altLang="en-US" sz="1300" dirty="0"/>
              <a:t>新增“法定代表人”字段，综服企业填写综服企业的法人，生产企业填写生产企业的法人</a:t>
            </a:r>
          </a:p>
        </p:txBody>
      </p:sp>
      <p:pic>
        <p:nvPicPr>
          <p:cNvPr id="20" name="图片 19"/>
          <p:cNvPicPr>
            <a:picLocks noChangeAspect="1"/>
          </p:cNvPicPr>
          <p:nvPr/>
        </p:nvPicPr>
        <p:blipFill>
          <a:blip r:embed="rId4"/>
          <a:stretch>
            <a:fillRect/>
          </a:stretch>
        </p:blipFill>
        <p:spPr>
          <a:xfrm>
            <a:off x="6463960" y="3109126"/>
            <a:ext cx="2028571" cy="676190"/>
          </a:xfrm>
          <a:prstGeom prst="rect">
            <a:avLst/>
          </a:prstGeom>
        </p:spPr>
      </p:pic>
    </p:spTree>
    <p:extLst>
      <p:ext uri="{BB962C8B-B14F-4D97-AF65-F5344CB8AC3E}">
        <p14:creationId xmlns:p14="http://schemas.microsoft.com/office/powerpoint/2010/main" val="2555123079"/>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 calcmode="lin" valueType="num">
                                      <p:cBhvr additive="base">
                                        <p:cTn id="7" dur="500" fill="hold"/>
                                        <p:tgtEl>
                                          <p:spTgt spid="18"/>
                                        </p:tgtEl>
                                        <p:attrNameLst>
                                          <p:attrName>ppt_x</p:attrName>
                                        </p:attrNameLst>
                                      </p:cBhvr>
                                      <p:tavLst>
                                        <p:tav tm="0">
                                          <p:val>
                                            <p:strVal val="#ppt_x"/>
                                          </p:val>
                                        </p:tav>
                                        <p:tav tm="100000">
                                          <p:val>
                                            <p:strVal val="#ppt_x"/>
                                          </p:val>
                                        </p:tav>
                                      </p:tavLst>
                                    </p:anim>
                                    <p:anim calcmode="lin" valueType="num">
                                      <p:cBhvr additive="base">
                                        <p:cTn id="8"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20"/>
                                        </p:tgtEl>
                                        <p:attrNameLst>
                                          <p:attrName>style.visibility</p:attrName>
                                        </p:attrNameLst>
                                      </p:cBhvr>
                                      <p:to>
                                        <p:strVal val="visible"/>
                                      </p:to>
                                    </p:set>
                                    <p:animEffect transition="in" filter="fade">
                                      <p:cBhvr>
                                        <p:cTn id="13"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TextBox 1"/>
          <p:cNvSpPr txBox="1"/>
          <p:nvPr/>
        </p:nvSpPr>
        <p:spPr>
          <a:xfrm>
            <a:off x="548653" y="1996320"/>
            <a:ext cx="7709350" cy="2585323"/>
          </a:xfrm>
          <a:prstGeom prst="rect">
            <a:avLst/>
          </a:prstGeom>
          <a:noFill/>
        </p:spPr>
        <p:txBody>
          <a:bodyPr wrap="square" rtlCol="0">
            <a:spAutoFit/>
          </a:bodyPr>
          <a:lstStyle/>
          <a:p>
            <a:r>
              <a:rPr lang="en-US" altLang="zh-CN" dirty="0"/>
              <a:t>1.《</a:t>
            </a:r>
            <a:r>
              <a:rPr lang="zh-CN" altLang="en-US" dirty="0"/>
              <a:t>国家税务总局关于</a:t>
            </a:r>
            <a:r>
              <a:rPr lang="en-US" altLang="zh-CN" dirty="0"/>
              <a:t>&lt;</a:t>
            </a:r>
            <a:r>
              <a:rPr lang="zh-CN" altLang="en-US" dirty="0"/>
              <a:t>出口货物劳务增值税和消费税管理办法</a:t>
            </a:r>
            <a:r>
              <a:rPr lang="en-US" altLang="zh-CN" dirty="0"/>
              <a:t>&gt;</a:t>
            </a:r>
            <a:r>
              <a:rPr lang="zh-CN" altLang="en-US" dirty="0"/>
              <a:t>有关问题的公告</a:t>
            </a:r>
            <a:r>
              <a:rPr lang="en-US" altLang="zh-CN" dirty="0"/>
              <a:t>》(</a:t>
            </a:r>
            <a:r>
              <a:rPr lang="zh-CN" altLang="en-US" dirty="0"/>
              <a:t>国家税务总局公告</a:t>
            </a:r>
            <a:r>
              <a:rPr lang="en-US" altLang="zh-CN" dirty="0"/>
              <a:t>2013</a:t>
            </a:r>
            <a:r>
              <a:rPr lang="zh-CN" altLang="en-US" dirty="0"/>
              <a:t>年第</a:t>
            </a:r>
            <a:r>
              <a:rPr lang="en-US" altLang="zh-CN" dirty="0"/>
              <a:t>12</a:t>
            </a:r>
            <a:r>
              <a:rPr lang="zh-CN" altLang="en-US" dirty="0"/>
              <a:t>号</a:t>
            </a:r>
            <a:r>
              <a:rPr lang="en-US" altLang="zh-CN" dirty="0"/>
              <a:t>)</a:t>
            </a:r>
            <a:r>
              <a:rPr lang="zh-CN" altLang="en-US" dirty="0"/>
              <a:t>第一条</a:t>
            </a:r>
          </a:p>
          <a:p>
            <a:r>
              <a:rPr lang="en-US" altLang="zh-CN" dirty="0"/>
              <a:t>2.《</a:t>
            </a:r>
            <a:r>
              <a:rPr lang="zh-CN" altLang="en-US" dirty="0"/>
              <a:t>国家税务总局关于</a:t>
            </a:r>
            <a:r>
              <a:rPr lang="en-US" altLang="zh-CN" dirty="0"/>
              <a:t>〈</a:t>
            </a:r>
            <a:r>
              <a:rPr lang="zh-CN" altLang="en-US" dirty="0"/>
              <a:t>出口货物劳务增值税和消费税管理办法</a:t>
            </a:r>
            <a:r>
              <a:rPr lang="en-US" altLang="zh-CN" dirty="0"/>
              <a:t>〉</a:t>
            </a:r>
            <a:r>
              <a:rPr lang="zh-CN" altLang="en-US" dirty="0"/>
              <a:t>有关问题的公告</a:t>
            </a:r>
            <a:r>
              <a:rPr lang="en-US" altLang="zh-CN" dirty="0"/>
              <a:t>》</a:t>
            </a:r>
            <a:r>
              <a:rPr lang="zh-CN" altLang="en-US" dirty="0"/>
              <a:t>（国家税务总局公告</a:t>
            </a:r>
            <a:r>
              <a:rPr lang="en-US" altLang="zh-CN" dirty="0"/>
              <a:t>2013</a:t>
            </a:r>
            <a:r>
              <a:rPr lang="zh-CN" altLang="en-US" dirty="0"/>
              <a:t>年第</a:t>
            </a:r>
            <a:r>
              <a:rPr lang="en-US" altLang="zh-CN" dirty="0"/>
              <a:t>12</a:t>
            </a:r>
            <a:r>
              <a:rPr lang="zh-CN" altLang="en-US" dirty="0"/>
              <a:t>号）第五条第（十）项（部分作废条款除外）</a:t>
            </a:r>
          </a:p>
          <a:p>
            <a:r>
              <a:rPr lang="en-US" altLang="zh-CN" dirty="0"/>
              <a:t>3.《</a:t>
            </a:r>
            <a:r>
              <a:rPr lang="zh-CN" altLang="en-US" dirty="0"/>
              <a:t>国家税务总局关于部分税务行政审批事项取消后有关管理问题的公告</a:t>
            </a:r>
            <a:r>
              <a:rPr lang="en-US" altLang="zh-CN" dirty="0"/>
              <a:t>》</a:t>
            </a:r>
            <a:r>
              <a:rPr lang="zh-CN" altLang="en-US" dirty="0"/>
              <a:t>（国家税务总局公告</a:t>
            </a:r>
            <a:r>
              <a:rPr lang="en-US" altLang="zh-CN" dirty="0"/>
              <a:t>2015</a:t>
            </a:r>
            <a:r>
              <a:rPr lang="zh-CN" altLang="en-US" dirty="0"/>
              <a:t>年第</a:t>
            </a:r>
            <a:r>
              <a:rPr lang="en-US" altLang="zh-CN" dirty="0"/>
              <a:t>56</a:t>
            </a:r>
            <a:r>
              <a:rPr lang="zh-CN" altLang="en-US" dirty="0"/>
              <a:t>号）第三条第（八）项</a:t>
            </a:r>
          </a:p>
          <a:p>
            <a:r>
              <a:rPr lang="en-US" altLang="zh-CN" dirty="0"/>
              <a:t>4.《</a:t>
            </a:r>
            <a:r>
              <a:rPr lang="zh-CN" altLang="en-US" dirty="0"/>
              <a:t>国家税务总局关于</a:t>
            </a:r>
            <a:r>
              <a:rPr lang="en-US" altLang="zh-CN" dirty="0"/>
              <a:t>〈</a:t>
            </a:r>
            <a:r>
              <a:rPr lang="zh-CN" altLang="en-US" dirty="0"/>
              <a:t>全国税务机关出口退（免）税管理工作规范（</a:t>
            </a:r>
            <a:r>
              <a:rPr lang="en-US" altLang="zh-CN" dirty="0"/>
              <a:t>2.0</a:t>
            </a:r>
            <a:r>
              <a:rPr lang="zh-CN" altLang="en-US" dirty="0"/>
              <a:t>版）</a:t>
            </a:r>
            <a:r>
              <a:rPr lang="en-US" altLang="zh-CN" dirty="0"/>
              <a:t>〉</a:t>
            </a:r>
            <a:r>
              <a:rPr lang="zh-CN" altLang="en-US" dirty="0"/>
              <a:t>的通知</a:t>
            </a:r>
            <a:r>
              <a:rPr lang="en-US" altLang="zh-CN" dirty="0"/>
              <a:t>》</a:t>
            </a:r>
            <a:r>
              <a:rPr lang="zh-CN" altLang="en-US" dirty="0"/>
              <a:t>（税总发</a:t>
            </a:r>
            <a:r>
              <a:rPr lang="en-US" altLang="zh-CN" dirty="0"/>
              <a:t>〔2018〕48</a:t>
            </a:r>
            <a:r>
              <a:rPr lang="zh-CN" altLang="en-US" dirty="0"/>
              <a:t>号）第三章第十四条</a:t>
            </a:r>
          </a:p>
        </p:txBody>
      </p:sp>
      <p:sp>
        <p:nvSpPr>
          <p:cNvPr id="8" name="流程图: 过程 7"/>
          <p:cNvSpPr/>
          <p:nvPr/>
        </p:nvSpPr>
        <p:spPr>
          <a:xfrm>
            <a:off x="424656" y="1836420"/>
            <a:ext cx="7957344" cy="2905125"/>
          </a:xfrm>
          <a:prstGeom prst="flowChartProcess">
            <a:avLst/>
          </a:prstGeom>
          <a:noFill/>
          <a:ln w="38100">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流程图: 过程 8"/>
          <p:cNvSpPr/>
          <p:nvPr/>
        </p:nvSpPr>
        <p:spPr>
          <a:xfrm>
            <a:off x="2895600" y="1476375"/>
            <a:ext cx="2324100" cy="519945"/>
          </a:xfrm>
          <a:prstGeom prst="flowChartProcess">
            <a:avLst/>
          </a:prstGeom>
          <a:solidFill>
            <a:schemeClr val="tx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2400" b="1" dirty="0"/>
              <a:t>政 策 依 据</a:t>
            </a:r>
          </a:p>
        </p:txBody>
      </p:sp>
      <p:sp>
        <p:nvSpPr>
          <p:cNvPr id="10"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932069"/>
            <a:ext cx="319627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⑤边贸代理出口备案：</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3842547696"/>
      </p:ext>
    </p:extLst>
  </p:cSld>
  <p:clrMapOvr>
    <a:masterClrMapping/>
  </p:clrMapOvr>
  <p:transition spd="med" advClick="0" advTm="3000">
    <p:pull/>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TextBox 1"/>
          <p:cNvSpPr txBox="1"/>
          <p:nvPr/>
        </p:nvSpPr>
        <p:spPr>
          <a:xfrm>
            <a:off x="424656" y="1929645"/>
            <a:ext cx="7957344" cy="2696123"/>
          </a:xfrm>
          <a:prstGeom prst="rect">
            <a:avLst/>
          </a:prstGeom>
          <a:noFill/>
        </p:spPr>
        <p:txBody>
          <a:bodyPr wrap="square" rtlCol="0">
            <a:spAutoFit/>
          </a:bodyPr>
          <a:lstStyle/>
          <a:p>
            <a:pPr>
              <a:spcBef>
                <a:spcPct val="20000"/>
              </a:spcBef>
            </a:pPr>
            <a:r>
              <a:rPr lang="zh-CN" altLang="en-US" kern="0" dirty="0">
                <a:solidFill>
                  <a:srgbClr val="3C3C3C"/>
                </a:solidFill>
                <a:latin typeface="+mn-ea"/>
              </a:rPr>
              <a:t>       </a:t>
            </a:r>
            <a:r>
              <a:rPr lang="zh-CN" altLang="en-US" dirty="0"/>
              <a:t>以边境小额贸易方式代理外国企业、外国自然人出口货物（国家取消出口退税的货物除外），出口企业应当在货物报关出口之日（以出口货物报关单上的出口日期为准）次月起至次年</a:t>
            </a:r>
            <a:r>
              <a:rPr lang="en-US" altLang="zh-CN" dirty="0"/>
              <a:t>4</a:t>
            </a:r>
            <a:r>
              <a:rPr lang="zh-CN" altLang="en-US" dirty="0"/>
              <a:t>月</a:t>
            </a:r>
            <a:r>
              <a:rPr lang="en-US" altLang="zh-CN" dirty="0"/>
              <a:t>30</a:t>
            </a:r>
            <a:r>
              <a:rPr lang="zh-CN" altLang="en-US" dirty="0"/>
              <a:t>日前的各增值税纳税申报期内，提供规定资料向主管税务机关办理代理报关备案。</a:t>
            </a:r>
          </a:p>
          <a:p>
            <a:pPr>
              <a:spcBef>
                <a:spcPct val="20000"/>
              </a:spcBef>
            </a:pPr>
            <a:r>
              <a:rPr lang="zh-CN" altLang="en-US" dirty="0"/>
              <a:t>       出口企业以边境小额贸易方式代理外国企业、外国自然人出口的货物，按规定已备案的，不属于增值税应税范围，其仅就代理费收入进行增值税申报。</a:t>
            </a:r>
          </a:p>
          <a:p>
            <a:pPr>
              <a:spcBef>
                <a:spcPct val="20000"/>
              </a:spcBef>
            </a:pPr>
            <a:r>
              <a:rPr lang="zh-CN" altLang="en-US" dirty="0"/>
              <a:t>       主管税务机关应定期对出口企业以边境小额贸易方式代理外国企业、外国自然人出口货物的备案情况进行核查，发现出口企业未按照本条规定办理代理报关备案的，按有关规定处理。</a:t>
            </a:r>
          </a:p>
        </p:txBody>
      </p:sp>
      <p:sp>
        <p:nvSpPr>
          <p:cNvPr id="8" name="流程图: 过程 7"/>
          <p:cNvSpPr/>
          <p:nvPr/>
        </p:nvSpPr>
        <p:spPr>
          <a:xfrm>
            <a:off x="424656" y="1769745"/>
            <a:ext cx="7957344" cy="2905125"/>
          </a:xfrm>
          <a:prstGeom prst="flowChartProcess">
            <a:avLst/>
          </a:prstGeom>
          <a:noFill/>
          <a:ln w="38100">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流程图: 过程 8"/>
          <p:cNvSpPr/>
          <p:nvPr/>
        </p:nvSpPr>
        <p:spPr>
          <a:xfrm>
            <a:off x="2895600" y="1409700"/>
            <a:ext cx="2324100" cy="519945"/>
          </a:xfrm>
          <a:prstGeom prst="flowChartProcess">
            <a:avLst/>
          </a:prstGeom>
          <a:solidFill>
            <a:schemeClr val="tx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2400" b="1" dirty="0"/>
              <a:t>业 务 概 述</a:t>
            </a:r>
          </a:p>
        </p:txBody>
      </p:sp>
      <p:sp>
        <p:nvSpPr>
          <p:cNvPr id="10"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2385"/>
            <a:ext cx="319627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⑤边贸代理出口备案：</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2273581536"/>
      </p:ext>
    </p:extLst>
  </p:cSld>
  <p:clrMapOvr>
    <a:masterClrMapping/>
  </p:clrMapOvr>
  <p:transition spd="med" advClick="0" advTm="3000">
    <p:pull/>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11" name="图片 10"/>
          <p:cNvPicPr>
            <a:picLocks noChangeAspect="1"/>
          </p:cNvPicPr>
          <p:nvPr/>
        </p:nvPicPr>
        <p:blipFill>
          <a:blip r:embed="rId3"/>
          <a:stretch>
            <a:fillRect/>
          </a:stretch>
        </p:blipFill>
        <p:spPr>
          <a:xfrm>
            <a:off x="166688" y="1371116"/>
            <a:ext cx="8889085" cy="3604230"/>
          </a:xfrm>
          <a:prstGeom prst="rect">
            <a:avLst/>
          </a:prstGeom>
        </p:spPr>
      </p:pic>
      <p:sp>
        <p:nvSpPr>
          <p:cNvPr id="15" name="矩形 14"/>
          <p:cNvSpPr/>
          <p:nvPr/>
        </p:nvSpPr>
        <p:spPr>
          <a:xfrm>
            <a:off x="5913120" y="3782633"/>
            <a:ext cx="3230880" cy="1192713"/>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dirty="0"/>
              <a:t>* 要求有边贸代理业务的企业，按规定进行该备案的申请</a:t>
            </a:r>
            <a:endParaRPr lang="en-US" altLang="zh-CN" dirty="0"/>
          </a:p>
        </p:txBody>
      </p: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772169"/>
            <a:ext cx="319627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⑤边贸代理出口备案：</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383173635"/>
      </p:ext>
    </p:extLst>
  </p:cSld>
  <p:clrMapOvr>
    <a:masterClrMapping/>
  </p:clrMapOvr>
  <p:transition spd="med">
    <p:pull/>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备案数据采集</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772169"/>
            <a:ext cx="476899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⑥出口退税业务提醒信息申请：</a:t>
            </a:r>
            <a:endParaRPr lang="zh-CN" altLang="zh-CN" b="1" dirty="0">
              <a:latin typeface="微软雅黑" panose="020B0503020204020204" pitchFamily="34" charset="-122"/>
            </a:endParaRPr>
          </a:p>
        </p:txBody>
      </p:sp>
      <p:pic>
        <p:nvPicPr>
          <p:cNvPr id="6" name="图片 5"/>
          <p:cNvPicPr>
            <a:picLocks noChangeAspect="1"/>
          </p:cNvPicPr>
          <p:nvPr/>
        </p:nvPicPr>
        <p:blipFill>
          <a:blip r:embed="rId3"/>
          <a:stretch>
            <a:fillRect/>
          </a:stretch>
        </p:blipFill>
        <p:spPr>
          <a:xfrm>
            <a:off x="268646" y="1438459"/>
            <a:ext cx="7666667" cy="2952381"/>
          </a:xfrm>
          <a:prstGeom prst="rect">
            <a:avLst/>
          </a:prstGeom>
        </p:spPr>
      </p:pic>
      <p:sp>
        <p:nvSpPr>
          <p:cNvPr id="10" name="矩形 9"/>
          <p:cNvSpPr/>
          <p:nvPr/>
        </p:nvSpPr>
        <p:spPr>
          <a:xfrm>
            <a:off x="4831773" y="3782633"/>
            <a:ext cx="4312227" cy="1192713"/>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dirty="0"/>
              <a:t>新增字段：“填表人”“填表人身份证件类型”“填表人身份证件号码”</a:t>
            </a:r>
            <a:endParaRPr lang="en-US" altLang="zh-CN" dirty="0"/>
          </a:p>
        </p:txBody>
      </p:sp>
      <p:sp>
        <p:nvSpPr>
          <p:cNvPr id="12" name="图文框 11"/>
          <p:cNvSpPr/>
          <p:nvPr/>
        </p:nvSpPr>
        <p:spPr>
          <a:xfrm>
            <a:off x="4427220" y="3087796"/>
            <a:ext cx="3262053" cy="387319"/>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3" name="图文框 12"/>
          <p:cNvSpPr/>
          <p:nvPr/>
        </p:nvSpPr>
        <p:spPr>
          <a:xfrm>
            <a:off x="166688" y="3013365"/>
            <a:ext cx="3364011" cy="800442"/>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Tree>
    <p:extLst>
      <p:ext uri="{BB962C8B-B14F-4D97-AF65-F5344CB8AC3E}">
        <p14:creationId xmlns:p14="http://schemas.microsoft.com/office/powerpoint/2010/main" val="254702676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with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additive="base">
                                        <p:cTn id="7" dur="500" fill="hold"/>
                                        <p:tgtEl>
                                          <p:spTgt spid="12"/>
                                        </p:tgtEl>
                                        <p:attrNameLst>
                                          <p:attrName>ppt_x</p:attrName>
                                        </p:attrNameLst>
                                      </p:cBhvr>
                                      <p:tavLst>
                                        <p:tav tm="0">
                                          <p:val>
                                            <p:strVal val="#ppt_x"/>
                                          </p:val>
                                        </p:tav>
                                        <p:tav tm="100000">
                                          <p:val>
                                            <p:strVal val="#ppt_x"/>
                                          </p:val>
                                        </p:tav>
                                      </p:tavLst>
                                    </p:anim>
                                    <p:anim calcmode="lin" valueType="num">
                                      <p:cBhvr additive="base">
                                        <p:cTn id="8" dur="500" fill="hold"/>
                                        <p:tgtEl>
                                          <p:spTgt spid="1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additive="base">
                                        <p:cTn id="11" dur="500" fill="hold"/>
                                        <p:tgtEl>
                                          <p:spTgt spid="13"/>
                                        </p:tgtEl>
                                        <p:attrNameLst>
                                          <p:attrName>ppt_x</p:attrName>
                                        </p:attrNameLst>
                                      </p:cBhvr>
                                      <p:tavLst>
                                        <p:tav tm="0">
                                          <p:val>
                                            <p:strVal val="#ppt_x"/>
                                          </p:val>
                                        </p:tav>
                                        <p:tav tm="100000">
                                          <p:val>
                                            <p:strVal val="#ppt_x"/>
                                          </p:val>
                                        </p:tav>
                                      </p:tavLst>
                                    </p:anim>
                                    <p:anim calcmode="lin" valueType="num">
                                      <p:cBhvr additive="base">
                                        <p:cTn id="12"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P spid="13"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66688" y="127034"/>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备案数据生成</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11" name="图片 10"/>
          <p:cNvPicPr>
            <a:picLocks noChangeAspect="1"/>
          </p:cNvPicPr>
          <p:nvPr/>
        </p:nvPicPr>
        <p:blipFill>
          <a:blip r:embed="rId3"/>
          <a:stretch>
            <a:fillRect/>
          </a:stretch>
        </p:blipFill>
        <p:spPr>
          <a:xfrm>
            <a:off x="291402" y="921444"/>
            <a:ext cx="7596554" cy="3924361"/>
          </a:xfrm>
          <a:prstGeom prst="rect">
            <a:avLst/>
          </a:prstGeom>
        </p:spPr>
      </p:pic>
      <p:pic>
        <p:nvPicPr>
          <p:cNvPr id="7" name="图片 6"/>
          <p:cNvPicPr>
            <a:picLocks noChangeAspect="1"/>
          </p:cNvPicPr>
          <p:nvPr/>
        </p:nvPicPr>
        <p:blipFill>
          <a:blip r:embed="rId4"/>
          <a:stretch>
            <a:fillRect/>
          </a:stretch>
        </p:blipFill>
        <p:spPr>
          <a:xfrm>
            <a:off x="3562686" y="1035787"/>
            <a:ext cx="3347269" cy="3966553"/>
          </a:xfrm>
          <a:prstGeom prst="rect">
            <a:avLst/>
          </a:prstGeom>
        </p:spPr>
      </p:pic>
      <p:pic>
        <p:nvPicPr>
          <p:cNvPr id="6" name="图片 5"/>
          <p:cNvPicPr>
            <a:picLocks noChangeAspect="1"/>
          </p:cNvPicPr>
          <p:nvPr/>
        </p:nvPicPr>
        <p:blipFill>
          <a:blip r:embed="rId5"/>
          <a:stretch>
            <a:fillRect/>
          </a:stretch>
        </p:blipFill>
        <p:spPr>
          <a:xfrm>
            <a:off x="507783" y="1974643"/>
            <a:ext cx="5803014" cy="1874179"/>
          </a:xfrm>
          <a:prstGeom prst="rect">
            <a:avLst/>
          </a:prstGeom>
        </p:spPr>
      </p:pic>
    </p:spTree>
    <p:extLst>
      <p:ext uri="{BB962C8B-B14F-4D97-AF65-F5344CB8AC3E}">
        <p14:creationId xmlns:p14="http://schemas.microsoft.com/office/powerpoint/2010/main" val="3723323292"/>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xit" presetSubtype="4" fill="hold" nodeType="clickEffect">
                                  <p:stCondLst>
                                    <p:cond delay="0"/>
                                  </p:stCondLst>
                                  <p:childTnLst>
                                    <p:anim calcmode="lin" valueType="num">
                                      <p:cBhvr additive="base">
                                        <p:cTn id="12" dur="500"/>
                                        <p:tgtEl>
                                          <p:spTgt spid="7"/>
                                        </p:tgtEl>
                                        <p:attrNameLst>
                                          <p:attrName>ppt_x</p:attrName>
                                        </p:attrNameLst>
                                      </p:cBhvr>
                                      <p:tavLst>
                                        <p:tav tm="0">
                                          <p:val>
                                            <p:strVal val="ppt_x"/>
                                          </p:val>
                                        </p:tav>
                                        <p:tav tm="100000">
                                          <p:val>
                                            <p:strVal val="ppt_x"/>
                                          </p:val>
                                        </p:tav>
                                      </p:tavLst>
                                    </p:anim>
                                    <p:anim calcmode="lin" valueType="num">
                                      <p:cBhvr additive="base">
                                        <p:cTn id="13" dur="500"/>
                                        <p:tgtEl>
                                          <p:spTgt spid="7"/>
                                        </p:tgtEl>
                                        <p:attrNameLst>
                                          <p:attrName>ppt_y</p:attrName>
                                        </p:attrNameLst>
                                      </p:cBhvr>
                                      <p:tavLst>
                                        <p:tav tm="0">
                                          <p:val>
                                            <p:strVal val="ppt_y"/>
                                          </p:val>
                                        </p:tav>
                                        <p:tav tm="100000">
                                          <p:val>
                                            <p:strVal val="1+ppt_h/2"/>
                                          </p:val>
                                        </p:tav>
                                      </p:tavLst>
                                    </p:anim>
                                    <p:set>
                                      <p:cBhvr>
                                        <p:cTn id="14" dur="1" fill="hold">
                                          <p:stCondLst>
                                            <p:cond delay="499"/>
                                          </p:stCondLst>
                                        </p:cTn>
                                        <p:tgtEl>
                                          <p:spTgt spid="7"/>
                                        </p:tgtEl>
                                        <p:attrNameLst>
                                          <p:attrName>style.visibility</p:attrName>
                                        </p:attrNameLst>
                                      </p:cBhvr>
                                      <p:to>
                                        <p:strVal val="hidden"/>
                                      </p:to>
                                    </p:set>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additive="base">
                                        <p:cTn id="19" dur="500" fill="hold"/>
                                        <p:tgtEl>
                                          <p:spTgt spid="6"/>
                                        </p:tgtEl>
                                        <p:attrNameLst>
                                          <p:attrName>ppt_x</p:attrName>
                                        </p:attrNameLst>
                                      </p:cBhvr>
                                      <p:tavLst>
                                        <p:tav tm="0">
                                          <p:val>
                                            <p:strVal val="#ppt_x"/>
                                          </p:val>
                                        </p:tav>
                                        <p:tav tm="100000">
                                          <p:val>
                                            <p:strVal val="#ppt_x"/>
                                          </p:val>
                                        </p:tav>
                                      </p:tavLst>
                                    </p:anim>
                                    <p:anim calcmode="lin" valueType="num">
                                      <p:cBhvr additive="base">
                                        <p:cTn id="20"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66688" y="127034"/>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备案数据生成</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353664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生成数据格式变化：</a:t>
            </a:r>
            <a:endParaRPr lang="zh-CN" altLang="zh-CN" b="1" dirty="0">
              <a:latin typeface="微软雅黑" panose="020B0503020204020204" pitchFamily="34" charset="-122"/>
            </a:endParaRPr>
          </a:p>
        </p:txBody>
      </p:sp>
      <p:sp>
        <p:nvSpPr>
          <p:cNvPr id="8" name="圆角矩形 7"/>
          <p:cNvSpPr/>
          <p:nvPr/>
        </p:nvSpPr>
        <p:spPr>
          <a:xfrm>
            <a:off x="301335" y="1724892"/>
            <a:ext cx="3906983" cy="3065318"/>
          </a:xfrm>
          <a:prstGeom prst="round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6" name="图片 5"/>
          <p:cNvPicPr>
            <a:picLocks noChangeAspect="1"/>
          </p:cNvPicPr>
          <p:nvPr/>
        </p:nvPicPr>
        <p:blipFill>
          <a:blip r:embed="rId3"/>
          <a:stretch>
            <a:fillRect/>
          </a:stretch>
        </p:blipFill>
        <p:spPr>
          <a:xfrm>
            <a:off x="444437" y="1910075"/>
            <a:ext cx="3600000" cy="2742857"/>
          </a:xfrm>
          <a:prstGeom prst="rect">
            <a:avLst/>
          </a:prstGeom>
        </p:spPr>
      </p:pic>
      <p:sp>
        <p:nvSpPr>
          <p:cNvPr id="9" name="圆角矩形 8"/>
          <p:cNvSpPr/>
          <p:nvPr/>
        </p:nvSpPr>
        <p:spPr>
          <a:xfrm>
            <a:off x="5885425" y="1230846"/>
            <a:ext cx="1637598" cy="1639955"/>
          </a:xfrm>
          <a:prstGeom prst="round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zh-CN" altLang="en-US" dirty="0"/>
          </a:p>
        </p:txBody>
      </p:sp>
      <p:sp>
        <p:nvSpPr>
          <p:cNvPr id="11" name="圆角矩形 10"/>
          <p:cNvSpPr/>
          <p:nvPr/>
        </p:nvSpPr>
        <p:spPr>
          <a:xfrm>
            <a:off x="5958158" y="3146789"/>
            <a:ext cx="1637598" cy="1639957"/>
          </a:xfrm>
          <a:prstGeom prst="round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12" name="图片 11"/>
          <p:cNvPicPr>
            <a:picLocks noChangeAspect="1"/>
          </p:cNvPicPr>
          <p:nvPr/>
        </p:nvPicPr>
        <p:blipFill>
          <a:blip r:embed="rId4"/>
          <a:stretch>
            <a:fillRect/>
          </a:stretch>
        </p:blipFill>
        <p:spPr>
          <a:xfrm>
            <a:off x="6226533" y="1434097"/>
            <a:ext cx="1019048" cy="1295238"/>
          </a:xfrm>
          <a:prstGeom prst="rect">
            <a:avLst/>
          </a:prstGeom>
        </p:spPr>
      </p:pic>
      <p:pic>
        <p:nvPicPr>
          <p:cNvPr id="13" name="图片 12"/>
          <p:cNvPicPr>
            <a:picLocks noChangeAspect="1"/>
          </p:cNvPicPr>
          <p:nvPr/>
        </p:nvPicPr>
        <p:blipFill>
          <a:blip r:embed="rId5"/>
          <a:stretch>
            <a:fillRect/>
          </a:stretch>
        </p:blipFill>
        <p:spPr>
          <a:xfrm>
            <a:off x="6272195" y="3347596"/>
            <a:ext cx="1009524" cy="1295238"/>
          </a:xfrm>
          <a:prstGeom prst="rect">
            <a:avLst/>
          </a:prstGeom>
        </p:spPr>
      </p:pic>
      <p:sp>
        <p:nvSpPr>
          <p:cNvPr id="14" name="下箭头 13"/>
          <p:cNvSpPr/>
          <p:nvPr/>
        </p:nvSpPr>
        <p:spPr>
          <a:xfrm rot="14791098">
            <a:off x="4802057" y="1919903"/>
            <a:ext cx="426027" cy="1607442"/>
          </a:xfrm>
          <a:prstGeom prst="downArrow">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5" name="下箭头 14"/>
          <p:cNvSpPr/>
          <p:nvPr/>
        </p:nvSpPr>
        <p:spPr>
          <a:xfrm rot="17082929">
            <a:off x="4864444" y="2909816"/>
            <a:ext cx="426027" cy="1592627"/>
          </a:xfrm>
          <a:prstGeom prst="downArrow">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文本框 15"/>
          <p:cNvSpPr txBox="1"/>
          <p:nvPr/>
        </p:nvSpPr>
        <p:spPr>
          <a:xfrm>
            <a:off x="4698058" y="1910075"/>
            <a:ext cx="697627" cy="707886"/>
          </a:xfrm>
          <a:prstGeom prst="rect">
            <a:avLst/>
          </a:prstGeom>
          <a:noFill/>
        </p:spPr>
        <p:txBody>
          <a:bodyPr wrap="none" rtlCol="0">
            <a:spAutoFit/>
          </a:bodyPr>
          <a:lstStyle/>
          <a:p>
            <a:r>
              <a:rPr lang="zh-CN" altLang="en-US" sz="4000" b="1" dirty="0">
                <a:solidFill>
                  <a:srgbClr val="FF0000"/>
                </a:solidFill>
              </a:rPr>
              <a:t>新</a:t>
            </a:r>
          </a:p>
        </p:txBody>
      </p:sp>
      <p:sp>
        <p:nvSpPr>
          <p:cNvPr id="17" name="文本框 16"/>
          <p:cNvSpPr txBox="1"/>
          <p:nvPr/>
        </p:nvSpPr>
        <p:spPr>
          <a:xfrm>
            <a:off x="4690436" y="3760492"/>
            <a:ext cx="697627" cy="707886"/>
          </a:xfrm>
          <a:prstGeom prst="rect">
            <a:avLst/>
          </a:prstGeom>
          <a:noFill/>
        </p:spPr>
        <p:txBody>
          <a:bodyPr wrap="none" rtlCol="0">
            <a:spAutoFit/>
          </a:bodyPr>
          <a:lstStyle/>
          <a:p>
            <a:r>
              <a:rPr lang="zh-CN" altLang="en-US" sz="4000" b="1" dirty="0">
                <a:solidFill>
                  <a:srgbClr val="FF0000"/>
                </a:solidFill>
              </a:rPr>
              <a:t>旧</a:t>
            </a:r>
          </a:p>
        </p:txBody>
      </p:sp>
    </p:spTree>
    <p:extLst>
      <p:ext uri="{BB962C8B-B14F-4D97-AF65-F5344CB8AC3E}">
        <p14:creationId xmlns:p14="http://schemas.microsoft.com/office/powerpoint/2010/main" val="7090248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500" fill="hold"/>
                                        <p:tgtEl>
                                          <p:spTgt spid="16"/>
                                        </p:tgtEl>
                                        <p:attrNameLst>
                                          <p:attrName>ppt_x</p:attrName>
                                        </p:attrNameLst>
                                      </p:cBhvr>
                                      <p:tavLst>
                                        <p:tav tm="0">
                                          <p:val>
                                            <p:strVal val="#ppt_x"/>
                                          </p:val>
                                        </p:tav>
                                        <p:tav tm="100000">
                                          <p:val>
                                            <p:strVal val="#ppt_x"/>
                                          </p:val>
                                        </p:tav>
                                      </p:tavLst>
                                    </p:anim>
                                    <p:anim calcmode="lin" valueType="num">
                                      <p:cBhvr additive="base">
                                        <p:cTn id="8"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7"/>
                                        </p:tgtEl>
                                        <p:attrNameLst>
                                          <p:attrName>style.visibility</p:attrName>
                                        </p:attrNameLst>
                                      </p:cBhvr>
                                      <p:to>
                                        <p:strVal val="visible"/>
                                      </p:to>
                                    </p:set>
                                    <p:anim calcmode="lin" valueType="num">
                                      <p:cBhvr additive="base">
                                        <p:cTn id="13" dur="500" fill="hold"/>
                                        <p:tgtEl>
                                          <p:spTgt spid="17"/>
                                        </p:tgtEl>
                                        <p:attrNameLst>
                                          <p:attrName>ppt_x</p:attrName>
                                        </p:attrNameLst>
                                      </p:cBhvr>
                                      <p:tavLst>
                                        <p:tav tm="0">
                                          <p:val>
                                            <p:strVal val="#ppt_x"/>
                                          </p:val>
                                        </p:tav>
                                        <p:tav tm="100000">
                                          <p:val>
                                            <p:strVal val="#ppt_x"/>
                                          </p:val>
                                        </p:tav>
                                      </p:tavLst>
                                    </p:anim>
                                    <p:anim calcmode="lin" valueType="num">
                                      <p:cBhvr additive="base">
                                        <p:cTn id="14" dur="500" fill="hold"/>
                                        <p:tgtEl>
                                          <p:spTgt spid="1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17"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66688" y="127034"/>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备案数据生成</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908995"/>
            <a:ext cx="15166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远程申报</a:t>
            </a:r>
            <a:endParaRPr lang="zh-CN" altLang="zh-CN" b="1" dirty="0">
              <a:latin typeface="微软雅黑" panose="020B0503020204020204" pitchFamily="34" charset="-122"/>
            </a:endParaRPr>
          </a:p>
        </p:txBody>
      </p:sp>
      <p:pic>
        <p:nvPicPr>
          <p:cNvPr id="6" name="图片 5"/>
          <p:cNvPicPr>
            <a:picLocks noChangeAspect="1"/>
          </p:cNvPicPr>
          <p:nvPr/>
        </p:nvPicPr>
        <p:blipFill>
          <a:blip r:embed="rId3"/>
          <a:stretch>
            <a:fillRect/>
          </a:stretch>
        </p:blipFill>
        <p:spPr>
          <a:xfrm>
            <a:off x="72736" y="1398008"/>
            <a:ext cx="9144000" cy="4216096"/>
          </a:xfrm>
          <a:prstGeom prst="rect">
            <a:avLst/>
          </a:prstGeom>
        </p:spPr>
      </p:pic>
    </p:spTree>
    <p:extLst>
      <p:ext uri="{BB962C8B-B14F-4D97-AF65-F5344CB8AC3E}">
        <p14:creationId xmlns:p14="http://schemas.microsoft.com/office/powerpoint/2010/main" val="468514238"/>
      </p:ext>
    </p:extLst>
  </p:cSld>
  <p:clrMapOvr>
    <a:masterClrMapping/>
  </p:clrMapOvr>
  <p:transition spd="med">
    <p:pull/>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备案数据打印</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353664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备案变更报表打印：</a:t>
            </a:r>
            <a:endParaRPr lang="zh-CN" altLang="zh-CN" b="1" dirty="0">
              <a:latin typeface="微软雅黑" panose="020B0503020204020204" pitchFamily="34" charset="-122"/>
            </a:endParaRPr>
          </a:p>
        </p:txBody>
      </p:sp>
      <p:pic>
        <p:nvPicPr>
          <p:cNvPr id="13" name="图片 12"/>
          <p:cNvPicPr>
            <a:picLocks noChangeAspect="1"/>
          </p:cNvPicPr>
          <p:nvPr/>
        </p:nvPicPr>
        <p:blipFill>
          <a:blip r:embed="rId3"/>
          <a:stretch>
            <a:fillRect/>
          </a:stretch>
        </p:blipFill>
        <p:spPr>
          <a:xfrm>
            <a:off x="424656" y="1405678"/>
            <a:ext cx="5552381" cy="2657143"/>
          </a:xfrm>
          <a:prstGeom prst="rect">
            <a:avLst/>
          </a:prstGeom>
        </p:spPr>
      </p:pic>
      <p:sp>
        <p:nvSpPr>
          <p:cNvPr id="15" name="文本框 14"/>
          <p:cNvSpPr txBox="1"/>
          <p:nvPr/>
        </p:nvSpPr>
        <p:spPr>
          <a:xfrm>
            <a:off x="4355960" y="2934119"/>
            <a:ext cx="1477107" cy="769441"/>
          </a:xfrm>
          <a:prstGeom prst="rect">
            <a:avLst/>
          </a:prstGeom>
          <a:noFill/>
        </p:spPr>
        <p:txBody>
          <a:bodyPr wrap="square" rtlCol="0">
            <a:spAutoFit/>
          </a:bodyPr>
          <a:lstStyle/>
          <a:p>
            <a:r>
              <a:rPr lang="zh-CN" altLang="en-US" sz="4400" dirty="0">
                <a:solidFill>
                  <a:srgbClr val="FF0000"/>
                </a:solidFill>
              </a:rPr>
              <a:t>旧版</a:t>
            </a:r>
          </a:p>
        </p:txBody>
      </p:sp>
      <p:pic>
        <p:nvPicPr>
          <p:cNvPr id="14" name="图片 13"/>
          <p:cNvPicPr>
            <a:picLocks noChangeAspect="1"/>
          </p:cNvPicPr>
          <p:nvPr/>
        </p:nvPicPr>
        <p:blipFill>
          <a:blip r:embed="rId4"/>
          <a:stretch>
            <a:fillRect/>
          </a:stretch>
        </p:blipFill>
        <p:spPr>
          <a:xfrm>
            <a:off x="166688" y="1405678"/>
            <a:ext cx="6781231" cy="5143500"/>
          </a:xfrm>
          <a:prstGeom prst="rect">
            <a:avLst/>
          </a:prstGeom>
        </p:spPr>
      </p:pic>
      <p:sp>
        <p:nvSpPr>
          <p:cNvPr id="16" name="文本框 15"/>
          <p:cNvSpPr txBox="1"/>
          <p:nvPr/>
        </p:nvSpPr>
        <p:spPr>
          <a:xfrm>
            <a:off x="5227773" y="1708220"/>
            <a:ext cx="1210588" cy="707886"/>
          </a:xfrm>
          <a:prstGeom prst="rect">
            <a:avLst/>
          </a:prstGeom>
          <a:noFill/>
        </p:spPr>
        <p:txBody>
          <a:bodyPr wrap="none" rtlCol="0">
            <a:spAutoFit/>
          </a:bodyPr>
          <a:lstStyle/>
          <a:p>
            <a:r>
              <a:rPr lang="zh-CN" altLang="en-US" sz="4000" dirty="0">
                <a:solidFill>
                  <a:srgbClr val="FF0000"/>
                </a:solidFill>
              </a:rPr>
              <a:t>新版</a:t>
            </a:r>
          </a:p>
        </p:txBody>
      </p:sp>
      <p:sp>
        <p:nvSpPr>
          <p:cNvPr id="17" name="矩形 16"/>
          <p:cNvSpPr/>
          <p:nvPr/>
        </p:nvSpPr>
        <p:spPr>
          <a:xfrm>
            <a:off x="7038354" y="1405678"/>
            <a:ext cx="2105646" cy="3186419"/>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dirty="0"/>
              <a:t>1.</a:t>
            </a:r>
            <a:r>
              <a:rPr lang="zh-CN" altLang="en-US" dirty="0"/>
              <a:t>旧版按照申请表单样式打印，打印的表单就是变更前和变更后的内容</a:t>
            </a:r>
            <a:endParaRPr lang="en-US" altLang="zh-CN" dirty="0"/>
          </a:p>
          <a:p>
            <a:endParaRPr lang="en-US" altLang="zh-CN" dirty="0"/>
          </a:p>
          <a:p>
            <a:r>
              <a:rPr lang="en-US" altLang="zh-CN" dirty="0"/>
              <a:t>2.</a:t>
            </a:r>
            <a:r>
              <a:rPr lang="zh-CN" altLang="en-US" dirty="0"/>
              <a:t>新版备案变更打印样式与备案表一致。并且在表单上显示的是变更后的数据项。</a:t>
            </a:r>
          </a:p>
        </p:txBody>
      </p:sp>
    </p:spTree>
    <p:extLst>
      <p:ext uri="{BB962C8B-B14F-4D97-AF65-F5344CB8AC3E}">
        <p14:creationId xmlns:p14="http://schemas.microsoft.com/office/powerpoint/2010/main" val="402869817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6"/>
                                        </p:tgtEl>
                                        <p:attrNameLst>
                                          <p:attrName>style.visibility</p:attrName>
                                        </p:attrNameLst>
                                      </p:cBhvr>
                                      <p:to>
                                        <p:strVal val="visible"/>
                                      </p:to>
                                    </p:set>
                                    <p:anim calcmode="lin" valueType="num">
                                      <p:cBhvr additive="base">
                                        <p:cTn id="13" dur="500" fill="hold"/>
                                        <p:tgtEl>
                                          <p:spTgt spid="16"/>
                                        </p:tgtEl>
                                        <p:attrNameLst>
                                          <p:attrName>ppt_x</p:attrName>
                                        </p:attrNameLst>
                                      </p:cBhvr>
                                      <p:tavLst>
                                        <p:tav tm="0">
                                          <p:val>
                                            <p:strVal val="#ppt_x"/>
                                          </p:val>
                                        </p:tav>
                                        <p:tav tm="100000">
                                          <p:val>
                                            <p:strVal val="#ppt_x"/>
                                          </p:val>
                                        </p:tav>
                                      </p:tavLst>
                                    </p:anim>
                                    <p:anim calcmode="lin" valueType="num">
                                      <p:cBhvr additive="base">
                                        <p:cTn id="14"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1</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备案数据打印</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49313"/>
            <a:ext cx="353664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备案撤回报表打印：</a:t>
            </a:r>
            <a:endParaRPr lang="zh-CN" altLang="zh-CN" b="1" dirty="0">
              <a:latin typeface="微软雅黑" panose="020B0503020204020204" pitchFamily="34" charset="-122"/>
            </a:endParaRPr>
          </a:p>
        </p:txBody>
      </p:sp>
      <p:pic>
        <p:nvPicPr>
          <p:cNvPr id="7" name="图片 6"/>
          <p:cNvPicPr>
            <a:picLocks noChangeAspect="1"/>
          </p:cNvPicPr>
          <p:nvPr/>
        </p:nvPicPr>
        <p:blipFill>
          <a:blip r:embed="rId3"/>
          <a:stretch>
            <a:fillRect/>
          </a:stretch>
        </p:blipFill>
        <p:spPr>
          <a:xfrm>
            <a:off x="4385954" y="772169"/>
            <a:ext cx="4215155" cy="4484053"/>
          </a:xfrm>
          <a:prstGeom prst="rect">
            <a:avLst/>
          </a:prstGeom>
        </p:spPr>
      </p:pic>
      <p:pic>
        <p:nvPicPr>
          <p:cNvPr id="8" name="图片 7"/>
          <p:cNvPicPr>
            <a:picLocks noChangeAspect="1"/>
          </p:cNvPicPr>
          <p:nvPr/>
        </p:nvPicPr>
        <p:blipFill>
          <a:blip r:embed="rId4"/>
          <a:stretch>
            <a:fillRect/>
          </a:stretch>
        </p:blipFill>
        <p:spPr>
          <a:xfrm>
            <a:off x="375581" y="1365029"/>
            <a:ext cx="3327748" cy="3623935"/>
          </a:xfrm>
          <a:prstGeom prst="rect">
            <a:avLst/>
          </a:prstGeom>
        </p:spPr>
      </p:pic>
      <p:sp>
        <p:nvSpPr>
          <p:cNvPr id="18" name="文本框 17"/>
          <p:cNvSpPr txBox="1"/>
          <p:nvPr/>
        </p:nvSpPr>
        <p:spPr>
          <a:xfrm>
            <a:off x="7742373" y="839607"/>
            <a:ext cx="1210588" cy="707886"/>
          </a:xfrm>
          <a:prstGeom prst="rect">
            <a:avLst/>
          </a:prstGeom>
          <a:noFill/>
        </p:spPr>
        <p:txBody>
          <a:bodyPr wrap="none" rtlCol="0">
            <a:spAutoFit/>
          </a:bodyPr>
          <a:lstStyle/>
          <a:p>
            <a:r>
              <a:rPr lang="zh-CN" altLang="en-US" sz="4000" dirty="0">
                <a:solidFill>
                  <a:srgbClr val="FF0000"/>
                </a:solidFill>
              </a:rPr>
              <a:t>新版</a:t>
            </a:r>
          </a:p>
        </p:txBody>
      </p:sp>
      <p:sp>
        <p:nvSpPr>
          <p:cNvPr id="19" name="文本框 18"/>
          <p:cNvSpPr txBox="1"/>
          <p:nvPr/>
        </p:nvSpPr>
        <p:spPr>
          <a:xfrm>
            <a:off x="2163040" y="1788160"/>
            <a:ext cx="1367570" cy="769441"/>
          </a:xfrm>
          <a:prstGeom prst="rect">
            <a:avLst/>
          </a:prstGeom>
          <a:noFill/>
        </p:spPr>
        <p:txBody>
          <a:bodyPr wrap="square" rtlCol="0">
            <a:spAutoFit/>
          </a:bodyPr>
          <a:lstStyle/>
          <a:p>
            <a:r>
              <a:rPr lang="zh-CN" altLang="en-US" sz="4400" dirty="0">
                <a:solidFill>
                  <a:srgbClr val="FF0000"/>
                </a:solidFill>
              </a:rPr>
              <a:t>旧版</a:t>
            </a:r>
          </a:p>
        </p:txBody>
      </p:sp>
      <p:sp>
        <p:nvSpPr>
          <p:cNvPr id="9" name="椭圆 8"/>
          <p:cNvSpPr/>
          <p:nvPr/>
        </p:nvSpPr>
        <p:spPr>
          <a:xfrm>
            <a:off x="436349" y="2025560"/>
            <a:ext cx="555308" cy="294640"/>
          </a:xfrm>
          <a:prstGeom prst="ellipse">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137267270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 calcmode="lin" valueType="num">
                                      <p:cBhvr additive="base">
                                        <p:cTn id="7" dur="500" fill="hold"/>
                                        <p:tgtEl>
                                          <p:spTgt spid="18"/>
                                        </p:tgtEl>
                                        <p:attrNameLst>
                                          <p:attrName>ppt_x</p:attrName>
                                        </p:attrNameLst>
                                      </p:cBhvr>
                                      <p:tavLst>
                                        <p:tav tm="0">
                                          <p:val>
                                            <p:strVal val="#ppt_x"/>
                                          </p:val>
                                        </p:tav>
                                        <p:tav tm="100000">
                                          <p:val>
                                            <p:strVal val="#ppt_x"/>
                                          </p:val>
                                        </p:tav>
                                      </p:tavLst>
                                    </p:anim>
                                    <p:anim calcmode="lin" valueType="num">
                                      <p:cBhvr additive="base">
                                        <p:cTn id="8"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Lst>
  </p:timing>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182447"/>
        </a:solidFill>
        <a:effectLst/>
      </p:bgPr>
    </p:bg>
    <p:spTree>
      <p:nvGrpSpPr>
        <p:cNvPr id="1" name=""/>
        <p:cNvGrpSpPr/>
        <p:nvPr/>
      </p:nvGrpSpPr>
      <p:grpSpPr>
        <a:xfrm>
          <a:off x="0" y="0"/>
          <a:ext cx="0" cy="0"/>
          <a:chOff x="0" y="0"/>
          <a:chExt cx="0" cy="0"/>
        </a:xfrm>
      </p:grpSpPr>
      <p:sp>
        <p:nvSpPr>
          <p:cNvPr id="4" name="矩形 3"/>
          <p:cNvSpPr/>
          <p:nvPr/>
        </p:nvSpPr>
        <p:spPr>
          <a:xfrm>
            <a:off x="2735723" y="871052"/>
            <a:ext cx="3877985" cy="461665"/>
          </a:xfrm>
          <a:prstGeom prst="rect">
            <a:avLst/>
          </a:prstGeom>
        </p:spPr>
        <p:txBody>
          <a:bodyPr wrap="none">
            <a:spAutoFit/>
          </a:bodyPr>
          <a:lstStyle/>
          <a:p>
            <a:r>
              <a:rPr lang="zh-CN" altLang="en-US" sz="2400" b="1" dirty="0">
                <a:solidFill>
                  <a:schemeClr val="bg1"/>
                </a:solidFill>
                <a:latin typeface="微软雅黑" panose="020B0503020204020204" pitchFamily="34" charset="-122"/>
                <a:ea typeface="微软雅黑" panose="020B0503020204020204" pitchFamily="34" charset="-122"/>
              </a:rPr>
              <a:t>二、申报免抵退税流程详解</a:t>
            </a:r>
          </a:p>
        </p:txBody>
      </p:sp>
      <p:sp>
        <p:nvSpPr>
          <p:cNvPr id="5" name="圆角矩形 4"/>
          <p:cNvSpPr/>
          <p:nvPr/>
        </p:nvSpPr>
        <p:spPr>
          <a:xfrm>
            <a:off x="2162493" y="1912164"/>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6" name="圆角矩形 5"/>
          <p:cNvSpPr/>
          <p:nvPr/>
        </p:nvSpPr>
        <p:spPr>
          <a:xfrm>
            <a:off x="2172018" y="2456677"/>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7" name="圆角矩形 6"/>
          <p:cNvSpPr/>
          <p:nvPr/>
        </p:nvSpPr>
        <p:spPr>
          <a:xfrm>
            <a:off x="2172018" y="2991664"/>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8" name="圆角矩形 7"/>
          <p:cNvSpPr/>
          <p:nvPr/>
        </p:nvSpPr>
        <p:spPr>
          <a:xfrm>
            <a:off x="2162492" y="3538081"/>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11" name="TextBox 4"/>
          <p:cNvSpPr txBox="1">
            <a:spLocks noChangeArrowheads="1"/>
          </p:cNvSpPr>
          <p:nvPr/>
        </p:nvSpPr>
        <p:spPr bwMode="auto">
          <a:xfrm>
            <a:off x="2419300" y="1912164"/>
            <a:ext cx="4002087" cy="23083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生产企业申报免抵退流程</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r>
              <a:rPr lang="zh-CN" altLang="en-US" b="1" dirty="0">
                <a:solidFill>
                  <a:schemeClr val="tx2"/>
                </a:solidFill>
                <a:latin typeface="微软雅黑" panose="020B0503020204020204" pitchFamily="34" charset="-122"/>
                <a:ea typeface="微软雅黑" panose="020B0503020204020204" pitchFamily="34" charset="-122"/>
              </a:rPr>
              <a:t>生产企业申报退税各表单采集详解</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r>
              <a:rPr lang="zh-CN" altLang="en-US" b="1" dirty="0">
                <a:solidFill>
                  <a:schemeClr val="tx2"/>
                </a:solidFill>
                <a:latin typeface="微软雅黑" panose="020B0503020204020204" pitchFamily="34" charset="-122"/>
                <a:ea typeface="微软雅黑" panose="020B0503020204020204" pitchFamily="34" charset="-122"/>
              </a:rPr>
              <a:t>生成申报数据</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r>
              <a:rPr lang="en-US" altLang="zh-CN" b="1" dirty="0">
                <a:solidFill>
                  <a:schemeClr val="tx2"/>
                </a:solidFill>
                <a:latin typeface="微软雅黑" panose="020B0503020204020204" pitchFamily="34" charset="-122"/>
                <a:ea typeface="微软雅黑" panose="020B0503020204020204" pitchFamily="34" charset="-122"/>
              </a:rPr>
              <a:t>4.  </a:t>
            </a:r>
            <a:r>
              <a:rPr lang="zh-CN" altLang="en-US" b="1" dirty="0">
                <a:solidFill>
                  <a:schemeClr val="tx2"/>
                </a:solidFill>
                <a:latin typeface="微软雅黑" panose="020B0503020204020204" pitchFamily="34" charset="-122"/>
                <a:ea typeface="微软雅黑" panose="020B0503020204020204" pitchFamily="34" charset="-122"/>
              </a:rPr>
              <a:t>自检或远程申报</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endParaRPr lang="en-US" altLang="zh-CN" b="1" dirty="0">
              <a:solidFill>
                <a:schemeClr val="tx2"/>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1163507370"/>
      </p:ext>
    </p:extLst>
  </p:cSld>
  <p:clrMapOvr>
    <a:masterClrMapping/>
  </p:clrMapOvr>
  <p:transition spd="med">
    <p:pull/>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矩形 6"/>
          <p:cNvSpPr/>
          <p:nvPr/>
        </p:nvSpPr>
        <p:spPr>
          <a:xfrm>
            <a:off x="3261251" y="2572380"/>
            <a:ext cx="1893553" cy="934497"/>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4" name="圆角矩形 23"/>
          <p:cNvSpPr/>
          <p:nvPr/>
        </p:nvSpPr>
        <p:spPr>
          <a:xfrm>
            <a:off x="335498" y="1465765"/>
            <a:ext cx="2676996" cy="3494090"/>
          </a:xfrm>
          <a:prstGeom prst="roundRect">
            <a:avLst/>
          </a:prstGeom>
          <a:solidFill>
            <a:schemeClr val="bg2">
              <a:lumMod val="9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15" name="矩形 45"/>
          <p:cNvSpPr>
            <a:spLocks noChangeArrowheads="1"/>
          </p:cNvSpPr>
          <p:nvPr/>
        </p:nvSpPr>
        <p:spPr bwMode="auto">
          <a:xfrm>
            <a:off x="496348" y="1669004"/>
            <a:ext cx="2613575" cy="35317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① 明细数据采集</a:t>
            </a:r>
            <a:endParaRPr lang="en-US"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② 确认免抵退申报明细</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③ 生成汇总相关报表</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④ 生成申报数据</a:t>
            </a:r>
            <a:endParaRPr lang="zh-CN"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⑤ 自检或直接申报</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⑥ 查看自检疑点</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⑦ 确认申报</a:t>
            </a:r>
          </a:p>
          <a:p>
            <a:pPr marL="0" lvl="2" eaLnBrk="1" hangingPunct="1"/>
            <a:endParaRPr lang="zh-CN" altLang="zh-CN" b="1" dirty="0">
              <a:latin typeface="微软雅黑" panose="020B0503020204020204" pitchFamily="34" charset="-122"/>
              <a:ea typeface="微软雅黑" panose="020B0503020204020204" pitchFamily="34" charset="-122"/>
            </a:endParaRPr>
          </a:p>
          <a:p>
            <a:pPr marL="0" lvl="2" eaLnBrk="1" hangingPunct="1"/>
            <a:endParaRPr lang="zh-CN" altLang="zh-CN" b="1" dirty="0">
              <a:latin typeface="微软雅黑" panose="020B0503020204020204" pitchFamily="34" charset="-122"/>
              <a:ea typeface="微软雅黑" panose="020B0503020204020204" pitchFamily="34" charset="-122"/>
            </a:endParaRPr>
          </a:p>
        </p:txBody>
      </p:sp>
      <p:sp>
        <p:nvSpPr>
          <p:cNvPr id="21" name="矩形 59"/>
          <p:cNvSpPr>
            <a:spLocks noChangeArrowheads="1"/>
          </p:cNvSpPr>
          <p:nvPr/>
        </p:nvSpPr>
        <p:spPr bwMode="auto">
          <a:xfrm>
            <a:off x="483167" y="3656349"/>
            <a:ext cx="1506538" cy="3462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 </a:t>
            </a:r>
          </a:p>
        </p:txBody>
      </p:sp>
      <p:sp>
        <p:nvSpPr>
          <p:cNvPr id="23" name="矩形 45">
            <a:extLst>
              <a:ext uri="{FF2B5EF4-FFF2-40B4-BE49-F238E27FC236}">
                <a16:creationId xmlns:a16="http://schemas.microsoft.com/office/drawing/2014/main" id="{007E7F99-9087-48B4-AB50-83BEE0614386}"/>
              </a:ext>
            </a:extLst>
          </p:cNvPr>
          <p:cNvSpPr>
            <a:spLocks noChangeArrowheads="1"/>
          </p:cNvSpPr>
          <p:nvPr/>
        </p:nvSpPr>
        <p:spPr bwMode="auto">
          <a:xfrm>
            <a:off x="346552" y="899681"/>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流程比对：</a:t>
            </a:r>
            <a:endParaRPr lang="zh-CN" altLang="zh-CN" b="1" dirty="0">
              <a:latin typeface="微软雅黑" panose="020B0503020204020204" pitchFamily="34" charset="-122"/>
            </a:endParaRPr>
          </a:p>
        </p:txBody>
      </p:sp>
      <p:sp>
        <p:nvSpPr>
          <p:cNvPr id="25" name="圆角矩形 24"/>
          <p:cNvSpPr/>
          <p:nvPr/>
        </p:nvSpPr>
        <p:spPr>
          <a:xfrm>
            <a:off x="5696416" y="1348170"/>
            <a:ext cx="2676996" cy="3494090"/>
          </a:xfrm>
          <a:prstGeom prst="roundRect">
            <a:avLst/>
          </a:prstGeom>
          <a:solidFill>
            <a:schemeClr val="bg2">
              <a:lumMod val="9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6" name="矩形 45"/>
          <p:cNvSpPr>
            <a:spLocks noChangeArrowheads="1"/>
          </p:cNvSpPr>
          <p:nvPr/>
        </p:nvSpPr>
        <p:spPr bwMode="auto">
          <a:xfrm>
            <a:off x="5986294" y="1923733"/>
            <a:ext cx="2613575" cy="27007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① 明细数据采集</a:t>
            </a:r>
            <a:endParaRPr lang="en-US"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② 生成申报数据</a:t>
            </a:r>
            <a:endParaRPr lang="zh-CN"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③ 自检或直接申报</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④ 查看自检疑点</a:t>
            </a: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⑤ 确认申报</a:t>
            </a:r>
          </a:p>
          <a:p>
            <a:pPr marL="0" lvl="2" eaLnBrk="1" hangingPunct="1"/>
            <a:endParaRPr lang="zh-CN" altLang="zh-CN" b="1" dirty="0">
              <a:latin typeface="微软雅黑" panose="020B0503020204020204" pitchFamily="34" charset="-122"/>
              <a:ea typeface="微软雅黑" panose="020B0503020204020204" pitchFamily="34" charset="-122"/>
            </a:endParaRPr>
          </a:p>
          <a:p>
            <a:pPr marL="0" lvl="2" eaLnBrk="1" hangingPunct="1"/>
            <a:endParaRPr lang="zh-CN" altLang="zh-CN" b="1" dirty="0">
              <a:latin typeface="微软雅黑" panose="020B0503020204020204" pitchFamily="34" charset="-122"/>
              <a:ea typeface="微软雅黑" panose="020B0503020204020204" pitchFamily="34" charset="-122"/>
            </a:endParaRPr>
          </a:p>
        </p:txBody>
      </p:sp>
      <p:sp>
        <p:nvSpPr>
          <p:cNvPr id="6" name="左大括号 5"/>
          <p:cNvSpPr/>
          <p:nvPr/>
        </p:nvSpPr>
        <p:spPr>
          <a:xfrm>
            <a:off x="2984956" y="2351314"/>
            <a:ext cx="276295" cy="922784"/>
          </a:xfrm>
          <a:prstGeom prst="leftBrace">
            <a:avLst/>
          </a:prstGeom>
          <a:ln w="38100"/>
        </p:spPr>
        <p:style>
          <a:lnRef idx="1">
            <a:schemeClr val="accent1"/>
          </a:lnRef>
          <a:fillRef idx="0">
            <a:schemeClr val="accent1"/>
          </a:fillRef>
          <a:effectRef idx="0">
            <a:schemeClr val="accent1"/>
          </a:effectRef>
          <a:fontRef idx="minor">
            <a:schemeClr val="tx1"/>
          </a:fontRef>
        </p:style>
        <p:txBody>
          <a:bodyPr rtlCol="0" anchor="ctr"/>
          <a:lstStyle/>
          <a:p>
            <a:pPr algn="ctr"/>
            <a:endParaRPr lang="zh-CN" altLang="en-US"/>
          </a:p>
        </p:txBody>
      </p:sp>
      <p:sp>
        <p:nvSpPr>
          <p:cNvPr id="14" name="矩形 45"/>
          <p:cNvSpPr>
            <a:spLocks noChangeArrowheads="1"/>
          </p:cNvSpPr>
          <p:nvPr/>
        </p:nvSpPr>
        <p:spPr bwMode="auto">
          <a:xfrm>
            <a:off x="3302372" y="2119132"/>
            <a:ext cx="2613575" cy="131573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生成汇总表</a:t>
            </a:r>
            <a:endParaRPr lang="en-US"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生成汇总表附表</a:t>
            </a:r>
            <a:endParaRPr lang="en-US" altLang="zh-CN" b="1" dirty="0">
              <a:latin typeface="微软雅黑" panose="020B0503020204020204" pitchFamily="34" charset="-122"/>
              <a:ea typeface="微软雅黑" panose="020B0503020204020204" pitchFamily="34" charset="-122"/>
            </a:endParaRPr>
          </a:p>
          <a:p>
            <a:pPr marL="0" lvl="2" eaLnBrk="1" hangingPunct="1">
              <a:lnSpc>
                <a:spcPct val="150000"/>
              </a:lnSpc>
            </a:pPr>
            <a:r>
              <a:rPr lang="zh-CN" altLang="en-US" b="1" dirty="0">
                <a:latin typeface="微软雅黑" panose="020B0503020204020204" pitchFamily="34" charset="-122"/>
                <a:ea typeface="微软雅黑" panose="020B0503020204020204" pitchFamily="34" charset="-122"/>
              </a:rPr>
              <a:t>生成资料申报表</a:t>
            </a:r>
            <a:endParaRPr lang="en-US" altLang="zh-CN" b="1" dirty="0">
              <a:latin typeface="微软雅黑" panose="020B0503020204020204" pitchFamily="34" charset="-122"/>
              <a:ea typeface="微软雅黑" panose="020B0503020204020204" pitchFamily="34" charset="-122"/>
            </a:endParaRPr>
          </a:p>
        </p:txBody>
      </p:sp>
      <p:sp>
        <p:nvSpPr>
          <p:cNvPr id="17" name="矩形 16"/>
          <p:cNvSpPr/>
          <p:nvPr/>
        </p:nvSpPr>
        <p:spPr>
          <a:xfrm>
            <a:off x="424656" y="2119132"/>
            <a:ext cx="2587838" cy="871573"/>
          </a:xfrm>
          <a:prstGeom prst="rect">
            <a:avLst/>
          </a:pr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2348029307"/>
      </p:ext>
    </p:extLst>
  </p:cSld>
  <p:clrMapOvr>
    <a:masterClrMapping/>
  </p:clrMapOvr>
  <p:transition spd="med">
    <p:pull/>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3" name="矩形 45">
            <a:extLst>
              <a:ext uri="{FF2B5EF4-FFF2-40B4-BE49-F238E27FC236}">
                <a16:creationId xmlns:a16="http://schemas.microsoft.com/office/drawing/2014/main" id="{007E7F99-9087-48B4-AB50-83BEE0614386}"/>
              </a:ext>
            </a:extLst>
          </p:cNvPr>
          <p:cNvSpPr>
            <a:spLocks noChangeArrowheads="1"/>
          </p:cNvSpPr>
          <p:nvPr/>
        </p:nvSpPr>
        <p:spPr bwMode="auto">
          <a:xfrm>
            <a:off x="346552" y="899681"/>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表单比对：</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3"/>
          <a:stretch>
            <a:fillRect/>
          </a:stretch>
        </p:blipFill>
        <p:spPr>
          <a:xfrm>
            <a:off x="5555531" y="925195"/>
            <a:ext cx="2412465" cy="3675064"/>
          </a:xfrm>
          <a:prstGeom prst="rect">
            <a:avLst/>
          </a:prstGeom>
        </p:spPr>
      </p:pic>
      <p:pic>
        <p:nvPicPr>
          <p:cNvPr id="10" name="图片 9"/>
          <p:cNvPicPr>
            <a:picLocks noChangeAspect="1"/>
          </p:cNvPicPr>
          <p:nvPr/>
        </p:nvPicPr>
        <p:blipFill>
          <a:blip r:embed="rId4"/>
          <a:stretch>
            <a:fillRect/>
          </a:stretch>
        </p:blipFill>
        <p:spPr>
          <a:xfrm>
            <a:off x="5555531" y="4616113"/>
            <a:ext cx="2434298" cy="387966"/>
          </a:xfrm>
          <a:prstGeom prst="rect">
            <a:avLst/>
          </a:prstGeom>
        </p:spPr>
      </p:pic>
      <p:pic>
        <p:nvPicPr>
          <p:cNvPr id="11" name="图片 10"/>
          <p:cNvPicPr>
            <a:picLocks noChangeAspect="1"/>
          </p:cNvPicPr>
          <p:nvPr/>
        </p:nvPicPr>
        <p:blipFill>
          <a:blip r:embed="rId5"/>
          <a:stretch>
            <a:fillRect/>
          </a:stretch>
        </p:blipFill>
        <p:spPr>
          <a:xfrm>
            <a:off x="2249041" y="793220"/>
            <a:ext cx="1850685" cy="3701369"/>
          </a:xfrm>
          <a:prstGeom prst="rect">
            <a:avLst/>
          </a:prstGeom>
        </p:spPr>
      </p:pic>
      <p:pic>
        <p:nvPicPr>
          <p:cNvPr id="13" name="图片 12"/>
          <p:cNvPicPr>
            <a:picLocks noChangeAspect="1"/>
          </p:cNvPicPr>
          <p:nvPr/>
        </p:nvPicPr>
        <p:blipFill>
          <a:blip r:embed="rId6"/>
          <a:stretch>
            <a:fillRect/>
          </a:stretch>
        </p:blipFill>
        <p:spPr>
          <a:xfrm>
            <a:off x="2249041" y="4497565"/>
            <a:ext cx="1921025" cy="671964"/>
          </a:xfrm>
          <a:prstGeom prst="rect">
            <a:avLst/>
          </a:prstGeom>
        </p:spPr>
      </p:pic>
      <p:sp>
        <p:nvSpPr>
          <p:cNvPr id="14" name="图文框 13"/>
          <p:cNvSpPr/>
          <p:nvPr/>
        </p:nvSpPr>
        <p:spPr>
          <a:xfrm>
            <a:off x="5555531" y="3014505"/>
            <a:ext cx="2412465" cy="241161"/>
          </a:xfrm>
          <a:prstGeom prst="fra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22" name="图文框 21"/>
          <p:cNvSpPr/>
          <p:nvPr/>
        </p:nvSpPr>
        <p:spPr>
          <a:xfrm>
            <a:off x="5555529" y="4813004"/>
            <a:ext cx="2412465" cy="241161"/>
          </a:xfrm>
          <a:prstGeom prst="fra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24" name="图文框 23"/>
          <p:cNvSpPr/>
          <p:nvPr/>
        </p:nvSpPr>
        <p:spPr>
          <a:xfrm>
            <a:off x="2249041" y="4289930"/>
            <a:ext cx="2412465" cy="241161"/>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25" name="图文框 24"/>
          <p:cNvSpPr/>
          <p:nvPr/>
        </p:nvSpPr>
        <p:spPr>
          <a:xfrm>
            <a:off x="2249040" y="4946608"/>
            <a:ext cx="2412465" cy="241161"/>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Tree>
    <p:extLst>
      <p:ext uri="{BB962C8B-B14F-4D97-AF65-F5344CB8AC3E}">
        <p14:creationId xmlns:p14="http://schemas.microsoft.com/office/powerpoint/2010/main" val="1744290727"/>
      </p:ext>
    </p:extLst>
  </p:cSld>
  <p:clrMapOvr>
    <a:masterClrMapping/>
  </p:clrMapOvr>
  <p:transition spd="med">
    <p:pull/>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表格 3">
            <a:extLst>
              <a:ext uri="{FF2B5EF4-FFF2-40B4-BE49-F238E27FC236}">
                <a16:creationId xmlns:a16="http://schemas.microsoft.com/office/drawing/2014/main" id="{13485AAF-4140-45E9-A682-4BAFCF17565B}"/>
              </a:ext>
            </a:extLst>
          </p:cNvPr>
          <p:cNvGraphicFramePr>
            <a:graphicFrameLocks noGrp="1"/>
          </p:cNvGraphicFramePr>
          <p:nvPr>
            <p:extLst>
              <p:ext uri="{D42A27DB-BD31-4B8C-83A1-F6EECF244321}">
                <p14:modId xmlns:p14="http://schemas.microsoft.com/office/powerpoint/2010/main" val="92163690"/>
              </p:ext>
            </p:extLst>
          </p:nvPr>
        </p:nvGraphicFramePr>
        <p:xfrm>
          <a:off x="311498" y="849313"/>
          <a:ext cx="8521003" cy="3982020"/>
        </p:xfrm>
        <a:graphic>
          <a:graphicData uri="http://schemas.openxmlformats.org/drawingml/2006/table">
            <a:tbl>
              <a:tblPr firstRow="1" bandRow="1">
                <a:tableStyleId>{5C22544A-7EE6-4342-B048-85BDC9FD1C3A}</a:tableStyleId>
              </a:tblPr>
              <a:tblGrid>
                <a:gridCol w="4566999">
                  <a:extLst>
                    <a:ext uri="{9D8B030D-6E8A-4147-A177-3AD203B41FA5}">
                      <a16:colId xmlns:a16="http://schemas.microsoft.com/office/drawing/2014/main" val="1062743189"/>
                    </a:ext>
                  </a:extLst>
                </a:gridCol>
                <a:gridCol w="3954004">
                  <a:extLst>
                    <a:ext uri="{9D8B030D-6E8A-4147-A177-3AD203B41FA5}">
                      <a16:colId xmlns:a16="http://schemas.microsoft.com/office/drawing/2014/main" val="2716627879"/>
                    </a:ext>
                  </a:extLst>
                </a:gridCol>
              </a:tblGrid>
              <a:tr h="320374">
                <a:tc>
                  <a:txBody>
                    <a:bodyPr/>
                    <a:lstStyle/>
                    <a:p>
                      <a:pPr algn="ctr" fontAlgn="ctr"/>
                      <a:r>
                        <a:rPr lang="zh-CN" altLang="en-US" sz="1800" b="0" i="0" u="none" strike="noStrike" dirty="0">
                          <a:solidFill>
                            <a:srgbClr val="000000"/>
                          </a:solidFill>
                          <a:effectLst/>
                          <a:latin typeface="+mn-ea"/>
                          <a:ea typeface="+mn-ea"/>
                        </a:rPr>
                        <a:t>原申报表</a:t>
                      </a:r>
                    </a:p>
                  </a:txBody>
                  <a:tcPr marL="6350" marR="6350" marT="6350" marB="0" anchor="ctr"/>
                </a:tc>
                <a:tc>
                  <a:txBody>
                    <a:bodyPr/>
                    <a:lstStyle/>
                    <a:p>
                      <a:pPr algn="ctr" fontAlgn="ctr"/>
                      <a:r>
                        <a:rPr lang="zh-CN" altLang="en-US" sz="1800" b="0" i="0" u="none" strike="noStrike" dirty="0">
                          <a:solidFill>
                            <a:srgbClr val="000000"/>
                          </a:solidFill>
                          <a:effectLst/>
                          <a:latin typeface="+mn-ea"/>
                          <a:ea typeface="+mn-ea"/>
                        </a:rPr>
                        <a:t>变动情况</a:t>
                      </a:r>
                    </a:p>
                  </a:txBody>
                  <a:tcPr marL="6350" marR="6350" marT="6350" marB="0" anchor="ctr"/>
                </a:tc>
                <a:extLst>
                  <a:ext uri="{0D108BD9-81ED-4DB2-BD59-A6C34878D82A}">
                    <a16:rowId xmlns:a16="http://schemas.microsoft.com/office/drawing/2014/main" val="2368608030"/>
                  </a:ext>
                </a:extLst>
              </a:tr>
              <a:tr h="446703">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生产企业出口货物免、抵、退税申报明细表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项目变动、表名变动</a:t>
                      </a:r>
                    </a:p>
                  </a:txBody>
                  <a:tcPr marL="6350" marR="6350" marT="6350" marB="0" anchor="ctr"/>
                </a:tc>
                <a:extLst>
                  <a:ext uri="{0D108BD9-81ED-4DB2-BD59-A6C34878D82A}">
                    <a16:rowId xmlns:a16="http://schemas.microsoft.com/office/drawing/2014/main" val="1454814213"/>
                  </a:ext>
                </a:extLst>
              </a:tr>
              <a:tr h="349608">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出口货物离岸价差异原因说明表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02"/>
                  </a:ext>
                </a:extLst>
              </a:tr>
              <a:tr h="563916">
                <a:tc>
                  <a:txBody>
                    <a:bodyPr/>
                    <a:lstStyle/>
                    <a:p>
                      <a:pPr marL="0" marR="0" indent="0" algn="ctr"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海关出口商品代码、名称、退税率调整对应表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3277735223"/>
                  </a:ext>
                </a:extLst>
              </a:tr>
              <a:tr h="369331">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出口货物收汇申报表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966977735"/>
                  </a:ext>
                </a:extLst>
              </a:tr>
              <a:tr h="369331">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出口货物不能收汇申报表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304034112"/>
                  </a:ext>
                </a:extLst>
              </a:tr>
              <a:tr h="369331">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先退税后核销企业免抵退税申报附表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p>
                  </a:txBody>
                  <a:tcPr marL="6350" marR="6350" marT="6350" marB="0" anchor="ctr"/>
                </a:tc>
                <a:extLst>
                  <a:ext uri="{0D108BD9-81ED-4DB2-BD59-A6C34878D82A}">
                    <a16:rowId xmlns:a16="http://schemas.microsoft.com/office/drawing/2014/main" val="4135766163"/>
                  </a:ext>
                </a:extLst>
              </a:tr>
              <a:tr h="454764">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免抵退税申报汇总表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p>
                  </a:txBody>
                  <a:tcPr marL="6350" marR="6350" marT="6350" marB="0" anchor="ctr"/>
                </a:tc>
                <a:extLst>
                  <a:ext uri="{0D108BD9-81ED-4DB2-BD59-A6C34878D82A}">
                    <a16:rowId xmlns:a16="http://schemas.microsoft.com/office/drawing/2014/main" val="2707893657"/>
                  </a:ext>
                </a:extLst>
              </a:tr>
              <a:tr h="369331">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免抵退税申报汇总附表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删除</a:t>
                      </a:r>
                    </a:p>
                  </a:txBody>
                  <a:tcPr marL="6350" marR="6350" marT="6350" marB="0" anchor="ctr"/>
                </a:tc>
                <a:extLst>
                  <a:ext uri="{0D108BD9-81ED-4DB2-BD59-A6C34878D82A}">
                    <a16:rowId xmlns:a16="http://schemas.microsoft.com/office/drawing/2014/main" val="1945093930"/>
                  </a:ext>
                </a:extLst>
              </a:tr>
              <a:tr h="369331">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免抵退税申报资料情况表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删除</a:t>
                      </a:r>
                    </a:p>
                  </a:txBody>
                  <a:tcPr marL="6350" marR="6350" marT="6350" marB="0" anchor="ctr"/>
                </a:tc>
                <a:extLst>
                  <a:ext uri="{0D108BD9-81ED-4DB2-BD59-A6C34878D82A}">
                    <a16:rowId xmlns:a16="http://schemas.microsoft.com/office/drawing/2014/main" val="10009"/>
                  </a:ext>
                </a:extLst>
              </a:tr>
            </a:tbl>
          </a:graphicData>
        </a:graphic>
      </p:graphicFrame>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spTree>
    <p:extLst>
      <p:ext uri="{BB962C8B-B14F-4D97-AF65-F5344CB8AC3E}">
        <p14:creationId xmlns:p14="http://schemas.microsoft.com/office/powerpoint/2010/main" val="3534218093"/>
      </p:ext>
    </p:extLst>
  </p:cSld>
  <p:clrMapOvr>
    <a:masterClrMapping/>
  </p:clrMapOvr>
  <p:transition spd="med" advClick="0" advTm="3000">
    <p:pull/>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graphicFrame>
        <p:nvGraphicFramePr>
          <p:cNvPr id="5" name="表格 3">
            <a:extLst>
              <a:ext uri="{FF2B5EF4-FFF2-40B4-BE49-F238E27FC236}">
                <a16:creationId xmlns:a16="http://schemas.microsoft.com/office/drawing/2014/main" id="{13485AAF-4140-45E9-A682-4BAFCF17565B}"/>
              </a:ext>
            </a:extLst>
          </p:cNvPr>
          <p:cNvGraphicFramePr>
            <a:graphicFrameLocks noGrp="1"/>
          </p:cNvGraphicFramePr>
          <p:nvPr>
            <p:extLst>
              <p:ext uri="{D42A27DB-BD31-4B8C-83A1-F6EECF244321}">
                <p14:modId xmlns:p14="http://schemas.microsoft.com/office/powerpoint/2010/main" val="2614242387"/>
              </p:ext>
            </p:extLst>
          </p:nvPr>
        </p:nvGraphicFramePr>
        <p:xfrm>
          <a:off x="291411" y="1014614"/>
          <a:ext cx="8258876" cy="4048502"/>
        </p:xfrm>
        <a:graphic>
          <a:graphicData uri="http://schemas.openxmlformats.org/drawingml/2006/table">
            <a:tbl>
              <a:tblPr firstRow="1" bandRow="1">
                <a:tableStyleId>{5C22544A-7EE6-4342-B048-85BDC9FD1C3A}</a:tableStyleId>
              </a:tblPr>
              <a:tblGrid>
                <a:gridCol w="4426507">
                  <a:extLst>
                    <a:ext uri="{9D8B030D-6E8A-4147-A177-3AD203B41FA5}">
                      <a16:colId xmlns:a16="http://schemas.microsoft.com/office/drawing/2014/main" val="1062743189"/>
                    </a:ext>
                  </a:extLst>
                </a:gridCol>
                <a:gridCol w="3832369">
                  <a:extLst>
                    <a:ext uri="{9D8B030D-6E8A-4147-A177-3AD203B41FA5}">
                      <a16:colId xmlns:a16="http://schemas.microsoft.com/office/drawing/2014/main" val="2716627879"/>
                    </a:ext>
                  </a:extLst>
                </a:gridCol>
              </a:tblGrid>
              <a:tr h="216176">
                <a:tc>
                  <a:txBody>
                    <a:bodyPr/>
                    <a:lstStyle/>
                    <a:p>
                      <a:pPr algn="ctr" fontAlgn="ctr"/>
                      <a:r>
                        <a:rPr lang="zh-CN" altLang="en-US" sz="1800" b="0" i="0" u="none" strike="noStrike" dirty="0">
                          <a:solidFill>
                            <a:srgbClr val="000000"/>
                          </a:solidFill>
                          <a:effectLst/>
                          <a:latin typeface="+mn-ea"/>
                          <a:ea typeface="+mn-ea"/>
                        </a:rPr>
                        <a:t>原申报表</a:t>
                      </a:r>
                    </a:p>
                  </a:txBody>
                  <a:tcPr marL="6350" marR="6350" marT="6350" marB="0" anchor="ctr"/>
                </a:tc>
                <a:tc>
                  <a:txBody>
                    <a:bodyPr/>
                    <a:lstStyle/>
                    <a:p>
                      <a:pPr algn="ctr" fontAlgn="ctr"/>
                      <a:r>
                        <a:rPr lang="zh-CN" altLang="en-US" sz="1800" b="0" i="0" u="none" strike="noStrike" dirty="0">
                          <a:solidFill>
                            <a:srgbClr val="000000"/>
                          </a:solidFill>
                          <a:effectLst/>
                          <a:latin typeface="+mn-ea"/>
                          <a:ea typeface="+mn-ea"/>
                        </a:rPr>
                        <a:t>变动情况</a:t>
                      </a:r>
                    </a:p>
                  </a:txBody>
                  <a:tcPr marL="6350" marR="6350" marT="6350" marB="0" anchor="ctr"/>
                </a:tc>
                <a:extLst>
                  <a:ext uri="{0D108BD9-81ED-4DB2-BD59-A6C34878D82A}">
                    <a16:rowId xmlns:a16="http://schemas.microsoft.com/office/drawing/2014/main" val="2368608030"/>
                  </a:ext>
                </a:extLst>
              </a:tr>
              <a:tr h="41852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增值税零税率应税服务（国际运输</a:t>
                      </a: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港澳台运输）免抵退税申报明细表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项目变动、表名变动</a:t>
                      </a:r>
                    </a:p>
                  </a:txBody>
                  <a:tcPr marL="6350" marR="6350" marT="6350" marB="0" anchor="ctr"/>
                </a:tc>
                <a:extLst>
                  <a:ext uri="{0D108BD9-81ED-4DB2-BD59-A6C34878D82A}">
                    <a16:rowId xmlns:a16="http://schemas.microsoft.com/office/drawing/2014/main" val="1454814213"/>
                  </a:ext>
                </a:extLst>
              </a:tr>
              <a:tr h="32755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航空国际运输收入清算账单申报明细表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无变动</a:t>
                      </a:r>
                    </a:p>
                  </a:txBody>
                  <a:tcPr marL="6350" marR="6350" marT="6350" marB="0" anchor="ctr"/>
                </a:tc>
                <a:extLst>
                  <a:ext uri="{0D108BD9-81ED-4DB2-BD59-A6C34878D82A}">
                    <a16:rowId xmlns:a16="http://schemas.microsoft.com/office/drawing/2014/main" val="10002"/>
                  </a:ext>
                </a:extLst>
              </a:tr>
              <a:tr h="426563">
                <a:tc>
                  <a:txBody>
                    <a:bodyPr/>
                    <a:lstStyle/>
                    <a:p>
                      <a:pPr marL="0" marR="0" indent="0" algn="ctr"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国际客运（含香港直通车）旅客、行李包裹运输清算函件</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无变动</a:t>
                      </a:r>
                    </a:p>
                  </a:txBody>
                  <a:tcPr marL="6350" marR="6350" marT="6350" marB="0" anchor="ctr"/>
                </a:tc>
                <a:extLst>
                  <a:ext uri="{0D108BD9-81ED-4DB2-BD59-A6C34878D82A}">
                    <a16:rowId xmlns:a16="http://schemas.microsoft.com/office/drawing/2014/main" val="3277735223"/>
                  </a:ext>
                </a:extLst>
              </a:tr>
              <a:tr h="34603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中国铁路总公司国际货物运输明细表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表名变动</a:t>
                      </a:r>
                    </a:p>
                  </a:txBody>
                  <a:tcPr marL="6350" marR="6350" marT="6350" marB="0" anchor="ctr"/>
                </a:tc>
                <a:extLst>
                  <a:ext uri="{0D108BD9-81ED-4DB2-BD59-A6C34878D82A}">
                    <a16:rowId xmlns:a16="http://schemas.microsoft.com/office/drawing/2014/main" val="966977735"/>
                  </a:ext>
                </a:extLst>
              </a:tr>
              <a:tr h="374734">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增值税零税率应税服务（航天运输）免抵退税申报明细表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删除</a:t>
                      </a:r>
                    </a:p>
                  </a:txBody>
                  <a:tcPr marL="6350" marR="6350" marT="6350" marB="0" anchor="ctr"/>
                </a:tc>
                <a:extLst>
                  <a:ext uri="{0D108BD9-81ED-4DB2-BD59-A6C34878D82A}">
                    <a16:rowId xmlns:a16="http://schemas.microsoft.com/office/drawing/2014/main" val="304034112"/>
                  </a:ext>
                </a:extLst>
              </a:tr>
              <a:tr h="34603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提供航天运输服务收讫营业款明细清单</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删除</a:t>
                      </a:r>
                    </a:p>
                  </a:txBody>
                  <a:tcPr marL="6350" marR="6350" marT="6350" marB="0" anchor="ctr"/>
                </a:tc>
                <a:extLst>
                  <a:ext uri="{0D108BD9-81ED-4DB2-BD59-A6C34878D82A}">
                    <a16:rowId xmlns:a16="http://schemas.microsoft.com/office/drawing/2014/main" val="4135766163"/>
                  </a:ext>
                </a:extLst>
              </a:tr>
              <a:tr h="426072">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增值税零税率应税服务免抵退税申报明细表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项目变动、表名变动</a:t>
                      </a:r>
                    </a:p>
                  </a:txBody>
                  <a:tcPr marL="6350" marR="6350" marT="6350" marB="0" anchor="ctr"/>
                </a:tc>
                <a:extLst>
                  <a:ext uri="{0D108BD9-81ED-4DB2-BD59-A6C34878D82A}">
                    <a16:rowId xmlns:a16="http://schemas.microsoft.com/office/drawing/2014/main" val="2707893657"/>
                  </a:ext>
                </a:extLst>
              </a:tr>
              <a:tr h="34603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提供增值税零税率应税服务收讫营业款明细清单</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项目变动、表名变动</a:t>
                      </a:r>
                    </a:p>
                  </a:txBody>
                  <a:tcPr marL="6350" marR="6350" marT="6350" marB="0" anchor="ctr"/>
                </a:tc>
                <a:extLst>
                  <a:ext uri="{0D108BD9-81ED-4DB2-BD59-A6C34878D82A}">
                    <a16:rowId xmlns:a16="http://schemas.microsoft.com/office/drawing/2014/main" val="1945093930"/>
                  </a:ext>
                </a:extLst>
              </a:tr>
              <a:tr h="346030">
                <a:tc>
                  <a:txBody>
                    <a:bodyPr/>
                    <a:lstStyle/>
                    <a:p>
                      <a:pPr algn="ctr"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生产企业出口货物扣除国内免税原材料申请表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删除</a:t>
                      </a:r>
                    </a:p>
                  </a:txBody>
                  <a:tcPr marL="6350" marR="6350" marT="6350" marB="0" anchor="ctr"/>
                </a:tc>
                <a:extLst>
                  <a:ext uri="{0D108BD9-81ED-4DB2-BD59-A6C34878D82A}">
                    <a16:rowId xmlns:a16="http://schemas.microsoft.com/office/drawing/2014/main" val="10009"/>
                  </a:ext>
                </a:extLst>
              </a:tr>
            </a:tbl>
          </a:graphicData>
        </a:graphic>
      </p:graphicFrame>
    </p:spTree>
    <p:extLst>
      <p:ext uri="{BB962C8B-B14F-4D97-AF65-F5344CB8AC3E}">
        <p14:creationId xmlns:p14="http://schemas.microsoft.com/office/powerpoint/2010/main" val="14546800"/>
      </p:ext>
    </p:extLst>
  </p:cSld>
  <p:clrMapOvr>
    <a:masterClrMapping/>
  </p:clrMapOvr>
  <p:transition spd="med" advClick="0" advTm="3000">
    <p:pull/>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75744" y="879249"/>
            <a:ext cx="5998488"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生产企业出口货物免抵退明细数据采集：</a:t>
            </a:r>
            <a:endParaRPr lang="zh-CN" altLang="zh-CN" b="1" dirty="0">
              <a:latin typeface="微软雅黑" panose="020B0503020204020204" pitchFamily="34" charset="-122"/>
            </a:endParaRPr>
          </a:p>
        </p:txBody>
      </p:sp>
      <p:pic>
        <p:nvPicPr>
          <p:cNvPr id="7" name="图片 6"/>
          <p:cNvPicPr>
            <a:picLocks noChangeAspect="1"/>
          </p:cNvPicPr>
          <p:nvPr/>
        </p:nvPicPr>
        <p:blipFill>
          <a:blip r:embed="rId3"/>
          <a:stretch>
            <a:fillRect/>
          </a:stretch>
        </p:blipFill>
        <p:spPr>
          <a:xfrm>
            <a:off x="75744" y="1317821"/>
            <a:ext cx="6399679" cy="2731665"/>
          </a:xfrm>
          <a:prstGeom prst="rect">
            <a:avLst/>
          </a:prstGeom>
        </p:spPr>
      </p:pic>
      <p:pic>
        <p:nvPicPr>
          <p:cNvPr id="9" name="图片 8"/>
          <p:cNvPicPr>
            <a:picLocks noChangeAspect="1"/>
          </p:cNvPicPr>
          <p:nvPr/>
        </p:nvPicPr>
        <p:blipFill>
          <a:blip r:embed="rId4"/>
          <a:stretch>
            <a:fillRect/>
          </a:stretch>
        </p:blipFill>
        <p:spPr>
          <a:xfrm>
            <a:off x="-223992" y="4008043"/>
            <a:ext cx="6698439" cy="1255487"/>
          </a:xfrm>
          <a:prstGeom prst="rect">
            <a:avLst/>
          </a:prstGeom>
        </p:spPr>
      </p:pic>
      <p:sp>
        <p:nvSpPr>
          <p:cNvPr id="14" name="矩形 13"/>
          <p:cNvSpPr/>
          <p:nvPr/>
        </p:nvSpPr>
        <p:spPr>
          <a:xfrm>
            <a:off x="6474447" y="1537855"/>
            <a:ext cx="2669553" cy="3561395"/>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altLang="zh-CN" dirty="0"/>
              <a:t>1.</a:t>
            </a:r>
            <a:r>
              <a:rPr lang="zh-CN" altLang="en-US" dirty="0"/>
              <a:t>删除</a:t>
            </a:r>
            <a:endParaRPr lang="en-US" altLang="zh-CN" dirty="0"/>
          </a:p>
          <a:p>
            <a:r>
              <a:rPr lang="zh-CN" altLang="en-US" dirty="0"/>
              <a:t>①“出口收汇核销单号”</a:t>
            </a:r>
            <a:endParaRPr lang="en-US" altLang="zh-CN" dirty="0"/>
          </a:p>
          <a:p>
            <a:r>
              <a:rPr lang="zh-CN" altLang="en-US" dirty="0"/>
              <a:t>②“申报商品代码”</a:t>
            </a:r>
            <a:endParaRPr lang="en-US" altLang="zh-CN" dirty="0"/>
          </a:p>
          <a:p>
            <a:r>
              <a:rPr lang="zh-CN" altLang="en-US" dirty="0"/>
              <a:t>③“单证不齐标志“</a:t>
            </a:r>
            <a:endParaRPr lang="en-US" altLang="zh-CN" dirty="0"/>
          </a:p>
          <a:p>
            <a:endParaRPr lang="en-US" altLang="zh-CN" dirty="0"/>
          </a:p>
          <a:p>
            <a:r>
              <a:rPr lang="en-US" altLang="zh-CN" dirty="0"/>
              <a:t>2.</a:t>
            </a:r>
            <a:r>
              <a:rPr lang="zh-CN" altLang="en-US" dirty="0"/>
              <a:t>增加</a:t>
            </a:r>
            <a:endParaRPr lang="en-US" altLang="zh-CN" dirty="0"/>
          </a:p>
          <a:p>
            <a:r>
              <a:rPr lang="zh-CN" altLang="en-US" dirty="0"/>
              <a:t>①“计划分配率”</a:t>
            </a:r>
            <a:endParaRPr lang="en-US" altLang="zh-CN" dirty="0"/>
          </a:p>
          <a:p>
            <a:r>
              <a:rPr lang="zh-CN" altLang="en-US" dirty="0"/>
              <a:t>②“进料加工报税进口料件组成计税价格”</a:t>
            </a:r>
            <a:endParaRPr lang="en-US" altLang="zh-CN" dirty="0"/>
          </a:p>
          <a:p>
            <a:r>
              <a:rPr lang="zh-CN" altLang="en-US" dirty="0"/>
              <a:t>③“国内购进免税原材料价格”</a:t>
            </a:r>
            <a:endParaRPr lang="en-US" altLang="zh-CN" dirty="0"/>
          </a:p>
          <a:p>
            <a:r>
              <a:rPr lang="zh-CN" altLang="en-US" dirty="0"/>
              <a:t>④“先退税后核销出口合同号”</a:t>
            </a:r>
            <a:endParaRPr lang="en-US" altLang="zh-CN" dirty="0"/>
          </a:p>
        </p:txBody>
      </p:sp>
      <p:sp>
        <p:nvSpPr>
          <p:cNvPr id="15" name="图文框 14"/>
          <p:cNvSpPr/>
          <p:nvPr/>
        </p:nvSpPr>
        <p:spPr>
          <a:xfrm>
            <a:off x="4139921" y="3918858"/>
            <a:ext cx="2334526" cy="3303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6" name="图文框 15"/>
          <p:cNvSpPr/>
          <p:nvPr/>
        </p:nvSpPr>
        <p:spPr>
          <a:xfrm>
            <a:off x="-163245" y="4157711"/>
            <a:ext cx="3157654" cy="330347"/>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7" name="图文框 16"/>
          <p:cNvSpPr/>
          <p:nvPr/>
        </p:nvSpPr>
        <p:spPr>
          <a:xfrm>
            <a:off x="3528195" y="4178706"/>
            <a:ext cx="2945276" cy="330347"/>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8" name="图文框 17"/>
          <p:cNvSpPr/>
          <p:nvPr/>
        </p:nvSpPr>
        <p:spPr>
          <a:xfrm>
            <a:off x="3528194" y="2039435"/>
            <a:ext cx="2822363" cy="3303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8" name="矩形 7"/>
          <p:cNvSpPr/>
          <p:nvPr/>
        </p:nvSpPr>
        <p:spPr>
          <a:xfrm>
            <a:off x="0" y="3908888"/>
            <a:ext cx="6488540" cy="1200329"/>
          </a:xfrm>
          <a:prstGeom prst="rect">
            <a:avLst/>
          </a:prstGeom>
          <a:solidFill>
            <a:srgbClr val="336699"/>
          </a:solidFill>
        </p:spPr>
        <p:txBody>
          <a:bodyPr wrap="square">
            <a:spAutoFit/>
          </a:bodyPr>
          <a:lstStyle/>
          <a:p>
            <a:r>
              <a:rPr lang="zh-CN" altLang="en-US" sz="1200" b="1" dirty="0">
                <a:solidFill>
                  <a:schemeClr val="bg1"/>
                </a:solidFill>
              </a:rPr>
              <a:t>计划分配率：填写当前有效的计划分配率。如进料加工手（账）册已完成核销，则按照对应的手（账）册的实际分配率填写</a:t>
            </a:r>
            <a:endParaRPr lang="en-US" altLang="zh-CN" sz="1200" b="1" dirty="0">
              <a:solidFill>
                <a:schemeClr val="bg1"/>
              </a:solidFill>
            </a:endParaRPr>
          </a:p>
          <a:p>
            <a:r>
              <a:rPr lang="zh-CN" altLang="en-US" sz="1200" b="1" dirty="0">
                <a:solidFill>
                  <a:schemeClr val="bg1"/>
                </a:solidFill>
              </a:rPr>
              <a:t>进料加工报税进口料件组成计税价格：出口销售额（人民币）*计划分配率</a:t>
            </a:r>
            <a:endParaRPr lang="en-US" altLang="zh-CN" sz="1200" b="1" dirty="0">
              <a:solidFill>
                <a:schemeClr val="bg1"/>
              </a:solidFill>
            </a:endParaRPr>
          </a:p>
          <a:p>
            <a:r>
              <a:rPr lang="zh-CN" altLang="en-US" sz="1200" b="1" dirty="0">
                <a:solidFill>
                  <a:schemeClr val="bg1"/>
                </a:solidFill>
              </a:rPr>
              <a:t>国内购进免税原材料价格：填写用于加工出口货物的不计提进项税额的国内免税原材料价格</a:t>
            </a:r>
            <a:endParaRPr lang="en-US" altLang="zh-CN" sz="1200" b="1" dirty="0">
              <a:solidFill>
                <a:schemeClr val="bg1"/>
              </a:solidFill>
            </a:endParaRPr>
          </a:p>
          <a:p>
            <a:r>
              <a:rPr lang="zh-CN" altLang="en-US" sz="1200" b="1" dirty="0">
                <a:solidFill>
                  <a:schemeClr val="bg1"/>
                </a:solidFill>
              </a:rPr>
              <a:t>先退税后核销出口合同号：将享受该项政策的交通运输工具和集齐设备按照单位数量分别在合同编号后</a:t>
            </a:r>
            <a:r>
              <a:rPr lang="en-US" altLang="zh-CN" sz="1200" b="1" dirty="0">
                <a:solidFill>
                  <a:schemeClr val="bg1"/>
                </a:solidFill>
              </a:rPr>
              <a:t>+2</a:t>
            </a:r>
            <a:r>
              <a:rPr lang="zh-CN" altLang="en-US" sz="1200" b="1" dirty="0">
                <a:solidFill>
                  <a:schemeClr val="bg1"/>
                </a:solidFill>
              </a:rPr>
              <a:t>位项号填报</a:t>
            </a:r>
          </a:p>
        </p:txBody>
      </p:sp>
    </p:spTree>
    <p:extLst>
      <p:ext uri="{BB962C8B-B14F-4D97-AF65-F5344CB8AC3E}">
        <p14:creationId xmlns:p14="http://schemas.microsoft.com/office/powerpoint/2010/main" val="623962032"/>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内容占位符 1"/>
          <p:cNvSpPr>
            <a:spLocks noGrp="1" noChangeArrowheads="1"/>
          </p:cNvSpPr>
          <p:nvPr>
            <p:ph idx="1"/>
          </p:nvPr>
        </p:nvSpPr>
        <p:spPr>
          <a:xfrm>
            <a:off x="449263" y="857250"/>
            <a:ext cx="8120062" cy="3749675"/>
          </a:xfrm>
        </p:spPr>
        <p:txBody>
          <a:bodyPr/>
          <a:lstStyle/>
          <a:p>
            <a:pPr marL="0" indent="0" algn="just">
              <a:buFont typeface="Arial" panose="020B0604020202020204" pitchFamily="34" charset="0"/>
              <a:buNone/>
            </a:pPr>
            <a:endParaRPr lang="en-US" altLang="zh-CN" sz="2000" dirty="0">
              <a:ea typeface="微软雅黑" panose="020B0503020204020204" pitchFamily="34" charset="-122"/>
            </a:endParaRPr>
          </a:p>
          <a:p>
            <a:pPr marL="0" indent="0" algn="just">
              <a:buFont typeface="Arial" panose="020B0604020202020204" pitchFamily="34" charset="0"/>
              <a:buNone/>
            </a:pPr>
            <a:endParaRPr lang="zh-CN" altLang="zh-CN" sz="2000" dirty="0">
              <a:ea typeface="微软雅黑" panose="020B0503020204020204" pitchFamily="34" charset="-122"/>
            </a:endParaRPr>
          </a:p>
        </p:txBody>
      </p:sp>
      <p:sp>
        <p:nvSpPr>
          <p:cNvPr id="98311" name="文本框 2"/>
          <p:cNvSpPr txBox="1">
            <a:spLocks noChangeArrowheads="1"/>
          </p:cNvSpPr>
          <p:nvPr/>
        </p:nvSpPr>
        <p:spPr bwMode="auto">
          <a:xfrm>
            <a:off x="801688" y="3389313"/>
            <a:ext cx="73596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spcBef>
                <a:spcPct val="0"/>
              </a:spcBef>
              <a:buFontTx/>
              <a:buNone/>
            </a:pPr>
            <a:endParaRPr lang="zh-CN" altLang="en-US" sz="1800">
              <a:latin typeface="Arial" panose="020B0604020202020204" pitchFamily="34" charset="0"/>
              <a:ea typeface="宋体" panose="02010600030101010101" pitchFamily="2" charset="-122"/>
            </a:endParaRPr>
          </a:p>
        </p:txBody>
      </p:sp>
      <p:sp>
        <p:nvSpPr>
          <p:cNvPr id="6" name="矩形 5"/>
          <p:cNvSpPr>
            <a:spLocks noChangeArrowheads="1"/>
          </p:cNvSpPr>
          <p:nvPr/>
        </p:nvSpPr>
        <p:spPr bwMode="auto">
          <a:xfrm>
            <a:off x="31173" y="1901536"/>
            <a:ext cx="9016783" cy="3241964"/>
          </a:xfrm>
          <a:prstGeom prst="rect">
            <a:avLst/>
          </a:prstGeom>
          <a:noFill/>
          <a:ln w="28575">
            <a:solidFill>
              <a:srgbClr val="182447"/>
            </a:solidFill>
            <a:miter lim="800000"/>
            <a:headEnd/>
            <a:tailEnd/>
          </a:ln>
          <a:extLst>
            <a:ext uri="{909E8E84-426E-40DD-AFC4-6F175D3DCCD1}">
              <a14:hiddenFill xmlns:a14="http://schemas.microsoft.com/office/drawing/2010/main">
                <a:solidFill>
                  <a:srgbClr val="FFFFFF"/>
                </a:solidFill>
              </a14:hiddenFill>
            </a:ext>
          </a:extLst>
        </p:spPr>
        <p:txBody>
          <a:bodyPr lIns="0" rIns="0" bIns="0" anchor="b"/>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spcBef>
                <a:spcPct val="0"/>
              </a:spcBef>
              <a:buFont typeface="Arial" panose="020B0604020202020204" pitchFamily="34" charset="0"/>
              <a:buNone/>
            </a:pPr>
            <a:endParaRPr lang="zh-CN" altLang="en-US" sz="1800">
              <a:latin typeface="Arial" panose="020B0604020202020204" pitchFamily="34" charset="0"/>
              <a:ea typeface="宋体" panose="02010600030101010101" pitchFamily="2" charset="-122"/>
            </a:endParaRPr>
          </a:p>
        </p:txBody>
      </p:sp>
      <p:pic>
        <p:nvPicPr>
          <p:cNvPr id="14" name="图片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871" y="2205038"/>
            <a:ext cx="8951912" cy="2368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3" name="矩形 45">
            <a:extLst>
              <a:ext uri="{FF2B5EF4-FFF2-40B4-BE49-F238E27FC236}">
                <a16:creationId xmlns:a16="http://schemas.microsoft.com/office/drawing/2014/main" id="{007E7F99-9087-48B4-AB50-83BEE0614386}"/>
              </a:ext>
            </a:extLst>
          </p:cNvPr>
          <p:cNvSpPr>
            <a:spLocks noChangeArrowheads="1"/>
          </p:cNvSpPr>
          <p:nvPr/>
        </p:nvSpPr>
        <p:spPr bwMode="auto">
          <a:xfrm>
            <a:off x="31173" y="1011929"/>
            <a:ext cx="542405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生产企业出口货物免抵退明细打印：</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1048846221"/>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内容占位符 1"/>
          <p:cNvSpPr>
            <a:spLocks noGrp="1" noChangeArrowheads="1"/>
          </p:cNvSpPr>
          <p:nvPr>
            <p:ph idx="1"/>
          </p:nvPr>
        </p:nvSpPr>
        <p:spPr>
          <a:xfrm>
            <a:off x="449263" y="857250"/>
            <a:ext cx="8120062" cy="3749675"/>
          </a:xfrm>
        </p:spPr>
        <p:txBody>
          <a:bodyPr/>
          <a:lstStyle/>
          <a:p>
            <a:pPr marL="0" indent="0" algn="just">
              <a:buFont typeface="Arial" panose="020B0604020202020204" pitchFamily="34" charset="0"/>
              <a:buNone/>
            </a:pPr>
            <a:endParaRPr lang="en-US" altLang="zh-CN" sz="2000" dirty="0">
              <a:ea typeface="微软雅黑" panose="020B0503020204020204" pitchFamily="34" charset="-122"/>
            </a:endParaRPr>
          </a:p>
          <a:p>
            <a:pPr marL="0" indent="0" algn="just">
              <a:buFont typeface="Arial" panose="020B0604020202020204" pitchFamily="34" charset="0"/>
              <a:buNone/>
            </a:pPr>
            <a:endParaRPr lang="zh-CN" altLang="zh-CN" sz="2000" dirty="0">
              <a:ea typeface="微软雅黑" panose="020B0503020204020204" pitchFamily="34" charset="-122"/>
            </a:endParaRPr>
          </a:p>
        </p:txBody>
      </p:sp>
      <p:sp>
        <p:nvSpPr>
          <p:cNvPr id="98311" name="文本框 2"/>
          <p:cNvSpPr txBox="1">
            <a:spLocks noChangeArrowheads="1"/>
          </p:cNvSpPr>
          <p:nvPr/>
        </p:nvSpPr>
        <p:spPr bwMode="auto">
          <a:xfrm>
            <a:off x="801688" y="3389313"/>
            <a:ext cx="73596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spcBef>
                <a:spcPct val="0"/>
              </a:spcBef>
              <a:buFontTx/>
              <a:buNone/>
            </a:pPr>
            <a:endParaRPr lang="zh-CN" altLang="en-US" sz="1800">
              <a:latin typeface="Arial" panose="020B0604020202020204" pitchFamily="34" charset="0"/>
              <a:ea typeface="宋体" panose="02010600030101010101" pitchFamily="2" charset="-122"/>
            </a:endParaRPr>
          </a:p>
        </p:txBody>
      </p:sp>
      <p:sp>
        <p:nvSpPr>
          <p:cNvPr id="6" name="矩形 5"/>
          <p:cNvSpPr>
            <a:spLocks noChangeArrowheads="1"/>
          </p:cNvSpPr>
          <p:nvPr/>
        </p:nvSpPr>
        <p:spPr bwMode="auto">
          <a:xfrm>
            <a:off x="31173" y="1901536"/>
            <a:ext cx="9016783" cy="3241964"/>
          </a:xfrm>
          <a:prstGeom prst="rect">
            <a:avLst/>
          </a:prstGeom>
          <a:noFill/>
          <a:ln w="28575">
            <a:solidFill>
              <a:srgbClr val="182447"/>
            </a:solidFill>
            <a:miter lim="800000"/>
            <a:headEnd/>
            <a:tailEnd/>
          </a:ln>
          <a:extLst>
            <a:ext uri="{909E8E84-426E-40DD-AFC4-6F175D3DCCD1}">
              <a14:hiddenFill xmlns:a14="http://schemas.microsoft.com/office/drawing/2010/main">
                <a:solidFill>
                  <a:srgbClr val="FFFFFF"/>
                </a:solidFill>
              </a14:hiddenFill>
            </a:ext>
          </a:extLst>
        </p:spPr>
        <p:txBody>
          <a:bodyPr lIns="0" rIns="0" bIns="0" anchor="b"/>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spcBef>
                <a:spcPct val="0"/>
              </a:spcBef>
              <a:buFont typeface="Arial" panose="020B0604020202020204" pitchFamily="34" charset="0"/>
              <a:buNone/>
            </a:pPr>
            <a:endParaRPr lang="zh-CN" altLang="en-US" sz="1800">
              <a:latin typeface="Arial" panose="020B0604020202020204" pitchFamily="34" charset="0"/>
              <a:ea typeface="宋体" panose="02010600030101010101" pitchFamily="2" charset="-122"/>
            </a:endParaRPr>
          </a:p>
        </p:txBody>
      </p:sp>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3" name="矩形 45">
            <a:extLst>
              <a:ext uri="{FF2B5EF4-FFF2-40B4-BE49-F238E27FC236}">
                <a16:creationId xmlns:a16="http://schemas.microsoft.com/office/drawing/2014/main" id="{007E7F99-9087-48B4-AB50-83BEE0614386}"/>
              </a:ext>
            </a:extLst>
          </p:cNvPr>
          <p:cNvSpPr>
            <a:spLocks noChangeArrowheads="1"/>
          </p:cNvSpPr>
          <p:nvPr/>
        </p:nvSpPr>
        <p:spPr bwMode="auto">
          <a:xfrm>
            <a:off x="31173" y="1011929"/>
            <a:ext cx="542405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生产企业出口货物免抵退明细数据：</a:t>
            </a:r>
            <a:endParaRPr lang="zh-CN" altLang="zh-CN" b="1" dirty="0">
              <a:latin typeface="微软雅黑" panose="020B0503020204020204" pitchFamily="34" charset="-122"/>
            </a:endParaRPr>
          </a:p>
        </p:txBody>
      </p:sp>
      <p:pic>
        <p:nvPicPr>
          <p:cNvPr id="11" name="图片 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17588" y="1994326"/>
            <a:ext cx="6683375" cy="1423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文本框 8"/>
          <p:cNvSpPr txBox="1">
            <a:spLocks noChangeArrowheads="1"/>
          </p:cNvSpPr>
          <p:nvPr/>
        </p:nvSpPr>
        <p:spPr bwMode="auto">
          <a:xfrm>
            <a:off x="378768" y="3686968"/>
            <a:ext cx="461665" cy="1497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eaVert">
            <a:spAutoFit/>
          </a:bodyPr>
          <a:lstStyle/>
          <a:p>
            <a:r>
              <a:rPr lang="zh-CN" altLang="en-US" b="1" dirty="0">
                <a:solidFill>
                  <a:srgbClr val="182447"/>
                </a:solidFill>
              </a:rPr>
              <a:t>修  改  后</a:t>
            </a:r>
          </a:p>
        </p:txBody>
      </p:sp>
      <p:sp>
        <p:nvSpPr>
          <p:cNvPr id="13" name="文本框 9"/>
          <p:cNvSpPr txBox="1">
            <a:spLocks noChangeArrowheads="1"/>
          </p:cNvSpPr>
          <p:nvPr/>
        </p:nvSpPr>
        <p:spPr bwMode="auto">
          <a:xfrm>
            <a:off x="361811" y="2164189"/>
            <a:ext cx="461665" cy="1254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eaVert">
            <a:spAutoFit/>
          </a:bodyPr>
          <a:lstStyle/>
          <a:p>
            <a:r>
              <a:rPr lang="en-US" altLang="zh-CN" dirty="0"/>
              <a:t> </a:t>
            </a:r>
            <a:r>
              <a:rPr lang="zh-CN" altLang="en-US" b="1" dirty="0">
                <a:solidFill>
                  <a:srgbClr val="182447"/>
                </a:solidFill>
              </a:rPr>
              <a:t>修  改  前</a:t>
            </a:r>
          </a:p>
        </p:txBody>
      </p:sp>
      <p:pic>
        <p:nvPicPr>
          <p:cNvPr id="19" name="图片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17588" y="3671874"/>
            <a:ext cx="6683375" cy="1235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3" name="直接连接符 2"/>
          <p:cNvCxnSpPr/>
          <p:nvPr/>
        </p:nvCxnSpPr>
        <p:spPr>
          <a:xfrm>
            <a:off x="166688" y="3526772"/>
            <a:ext cx="8755062" cy="47484"/>
          </a:xfrm>
          <a:prstGeom prst="line">
            <a:avLst/>
          </a:prstGeom>
          <a:ln w="38100">
            <a:solidFill>
              <a:srgbClr val="182447"/>
            </a:solidFill>
            <a:prstDash val="sysDash"/>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74226253"/>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75744" y="879249"/>
            <a:ext cx="5998488"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生产企业出口货物免抵退明细数据采集：</a:t>
            </a:r>
            <a:endParaRPr lang="zh-CN" altLang="zh-CN" b="1" dirty="0">
              <a:latin typeface="微软雅黑" panose="020B0503020204020204" pitchFamily="34" charset="-122"/>
            </a:endParaRPr>
          </a:p>
        </p:txBody>
      </p:sp>
      <p:pic>
        <p:nvPicPr>
          <p:cNvPr id="19" name="图片 18"/>
          <p:cNvPicPr>
            <a:picLocks noChangeAspect="1"/>
          </p:cNvPicPr>
          <p:nvPr/>
        </p:nvPicPr>
        <p:blipFill>
          <a:blip r:embed="rId3"/>
          <a:stretch>
            <a:fillRect/>
          </a:stretch>
        </p:blipFill>
        <p:spPr>
          <a:xfrm>
            <a:off x="75744" y="1583421"/>
            <a:ext cx="8250382" cy="2652217"/>
          </a:xfrm>
          <a:prstGeom prst="rect">
            <a:avLst/>
          </a:prstGeom>
        </p:spPr>
      </p:pic>
      <p:sp>
        <p:nvSpPr>
          <p:cNvPr id="20" name="矩形 19"/>
          <p:cNvSpPr/>
          <p:nvPr/>
        </p:nvSpPr>
        <p:spPr>
          <a:xfrm>
            <a:off x="6308192" y="3327777"/>
            <a:ext cx="2669553" cy="1815723"/>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dirty="0"/>
              <a:t>业务类型：</a:t>
            </a:r>
            <a:endParaRPr lang="en-US" altLang="zh-CN" dirty="0"/>
          </a:p>
          <a:p>
            <a:r>
              <a:rPr lang="zh-CN" altLang="en-US" dirty="0"/>
              <a:t>由“先退后核”细化分为</a:t>
            </a:r>
            <a:endParaRPr lang="en-US" altLang="zh-CN" dirty="0"/>
          </a:p>
          <a:p>
            <a:r>
              <a:rPr lang="zh-CN" altLang="en-US" dirty="0"/>
              <a:t>“先退后核</a:t>
            </a:r>
            <a:r>
              <a:rPr lang="en-US" altLang="zh-CN" dirty="0"/>
              <a:t>-</a:t>
            </a:r>
            <a:r>
              <a:rPr lang="zh-CN" altLang="en-US" dirty="0"/>
              <a:t>先退”</a:t>
            </a:r>
            <a:endParaRPr lang="en-US" altLang="zh-CN" dirty="0"/>
          </a:p>
          <a:p>
            <a:r>
              <a:rPr lang="zh-CN" altLang="en-US" dirty="0"/>
              <a:t>“先退后核</a:t>
            </a:r>
            <a:r>
              <a:rPr lang="en-US" altLang="zh-CN" dirty="0"/>
              <a:t>-</a:t>
            </a:r>
            <a:r>
              <a:rPr lang="zh-CN" altLang="en-US" dirty="0"/>
              <a:t>冲减 ”</a:t>
            </a:r>
            <a:endParaRPr lang="en-US" altLang="zh-CN" dirty="0"/>
          </a:p>
          <a:p>
            <a:r>
              <a:rPr lang="zh-CN" altLang="en-US" dirty="0"/>
              <a:t>“先退后核</a:t>
            </a:r>
            <a:r>
              <a:rPr lang="en-US" altLang="zh-CN" dirty="0"/>
              <a:t>-</a:t>
            </a:r>
            <a:r>
              <a:rPr lang="zh-CN" altLang="en-US" dirty="0"/>
              <a:t>后核”</a:t>
            </a:r>
            <a:endParaRPr lang="en-US" altLang="zh-CN" dirty="0"/>
          </a:p>
        </p:txBody>
      </p:sp>
    </p:spTree>
    <p:extLst>
      <p:ext uri="{BB962C8B-B14F-4D97-AF65-F5344CB8AC3E}">
        <p14:creationId xmlns:p14="http://schemas.microsoft.com/office/powerpoint/2010/main" val="896059729"/>
      </p:ext>
    </p:extLst>
  </p:cSld>
  <p:clrMapOvr>
    <a:masterClrMapping/>
  </p:clrMapOvr>
  <p:transition spd="med">
    <p:pull/>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内容占位符 1"/>
          <p:cNvSpPr>
            <a:spLocks noGrp="1" noChangeArrowheads="1"/>
          </p:cNvSpPr>
          <p:nvPr>
            <p:ph idx="1"/>
          </p:nvPr>
        </p:nvSpPr>
        <p:spPr>
          <a:xfrm>
            <a:off x="449263" y="857250"/>
            <a:ext cx="8120062" cy="3749675"/>
          </a:xfrm>
        </p:spPr>
        <p:txBody>
          <a:bodyPr/>
          <a:lstStyle/>
          <a:p>
            <a:pPr marL="0" indent="0" algn="just">
              <a:buFont typeface="Arial" panose="020B0604020202020204" pitchFamily="34" charset="0"/>
              <a:buNone/>
            </a:pPr>
            <a:endParaRPr lang="en-US" altLang="zh-CN" sz="2000" dirty="0">
              <a:ea typeface="微软雅黑" panose="020B0503020204020204" pitchFamily="34" charset="-122"/>
            </a:endParaRPr>
          </a:p>
          <a:p>
            <a:pPr marL="0" indent="0" algn="just">
              <a:buFont typeface="Arial" panose="020B0604020202020204" pitchFamily="34" charset="0"/>
              <a:buNone/>
            </a:pPr>
            <a:endParaRPr lang="zh-CN" altLang="zh-CN" sz="2000" dirty="0">
              <a:ea typeface="微软雅黑" panose="020B0503020204020204" pitchFamily="34" charset="-122"/>
            </a:endParaRPr>
          </a:p>
        </p:txBody>
      </p:sp>
      <p:sp>
        <p:nvSpPr>
          <p:cNvPr id="6" name="矩形 5"/>
          <p:cNvSpPr>
            <a:spLocks noChangeArrowheads="1"/>
          </p:cNvSpPr>
          <p:nvPr/>
        </p:nvSpPr>
        <p:spPr bwMode="auto">
          <a:xfrm>
            <a:off x="31173" y="1295822"/>
            <a:ext cx="9016783" cy="3847678"/>
          </a:xfrm>
          <a:prstGeom prst="rect">
            <a:avLst/>
          </a:prstGeom>
          <a:noFill/>
          <a:ln w="28575">
            <a:solidFill>
              <a:srgbClr val="182447"/>
            </a:solidFill>
            <a:miter lim="800000"/>
            <a:headEnd/>
            <a:tailEnd/>
          </a:ln>
          <a:extLst>
            <a:ext uri="{909E8E84-426E-40DD-AFC4-6F175D3DCCD1}">
              <a14:hiddenFill xmlns:a14="http://schemas.microsoft.com/office/drawing/2010/main">
                <a:solidFill>
                  <a:srgbClr val="FFFFFF"/>
                </a:solidFill>
              </a14:hiddenFill>
            </a:ext>
          </a:extLst>
        </p:spPr>
        <p:txBody>
          <a:bodyPr lIns="0" rIns="0" bIns="0" anchor="b"/>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spcBef>
                <a:spcPct val="0"/>
              </a:spcBef>
              <a:buFont typeface="Arial" panose="020B0604020202020204" pitchFamily="34" charset="0"/>
              <a:buNone/>
            </a:pPr>
            <a:endParaRPr lang="zh-CN" altLang="en-US" sz="1800">
              <a:latin typeface="Arial" panose="020B0604020202020204" pitchFamily="34" charset="0"/>
              <a:ea typeface="宋体" panose="02010600030101010101" pitchFamily="2" charset="-122"/>
            </a:endParaRPr>
          </a:p>
        </p:txBody>
      </p:sp>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3" name="矩形 45">
            <a:extLst>
              <a:ext uri="{FF2B5EF4-FFF2-40B4-BE49-F238E27FC236}">
                <a16:creationId xmlns:a16="http://schemas.microsoft.com/office/drawing/2014/main" id="{007E7F99-9087-48B4-AB50-83BEE0614386}"/>
              </a:ext>
            </a:extLst>
          </p:cNvPr>
          <p:cNvSpPr>
            <a:spLocks noChangeArrowheads="1"/>
          </p:cNvSpPr>
          <p:nvPr/>
        </p:nvSpPr>
        <p:spPr bwMode="auto">
          <a:xfrm>
            <a:off x="31173" y="828715"/>
            <a:ext cx="542405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②</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生产企业出口货物汇总表明细数据：</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3"/>
          <a:stretch>
            <a:fillRect/>
          </a:stretch>
        </p:blipFill>
        <p:spPr>
          <a:xfrm>
            <a:off x="41221" y="1343929"/>
            <a:ext cx="6399772" cy="3717842"/>
          </a:xfrm>
          <a:prstGeom prst="rect">
            <a:avLst/>
          </a:prstGeom>
        </p:spPr>
      </p:pic>
      <p:pic>
        <p:nvPicPr>
          <p:cNvPr id="9" name="图片 8"/>
          <p:cNvPicPr>
            <a:picLocks noChangeAspect="1"/>
          </p:cNvPicPr>
          <p:nvPr/>
        </p:nvPicPr>
        <p:blipFill>
          <a:blip r:embed="rId4"/>
          <a:stretch>
            <a:fillRect/>
          </a:stretch>
        </p:blipFill>
        <p:spPr>
          <a:xfrm>
            <a:off x="4379576" y="2552851"/>
            <a:ext cx="2469459" cy="1299998"/>
          </a:xfrm>
          <a:prstGeom prst="rect">
            <a:avLst/>
          </a:prstGeom>
        </p:spPr>
      </p:pic>
      <p:sp>
        <p:nvSpPr>
          <p:cNvPr id="21" name="矩形 20"/>
          <p:cNvSpPr/>
          <p:nvPr/>
        </p:nvSpPr>
        <p:spPr>
          <a:xfrm>
            <a:off x="4279863" y="3636817"/>
            <a:ext cx="4768093" cy="1424953"/>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b="1" dirty="0"/>
              <a:t>*</a:t>
            </a:r>
            <a:r>
              <a:rPr lang="zh-CN" altLang="zh-CN" b="1" dirty="0"/>
              <a:t>删除《汇总表》中单证不齐销售额等冗余栏次。</a:t>
            </a:r>
            <a:r>
              <a:rPr lang="zh-CN" altLang="zh-CN" b="1" dirty="0">
                <a:solidFill>
                  <a:srgbClr val="FF0000"/>
                </a:solidFill>
              </a:rPr>
              <a:t>《汇总表》由</a:t>
            </a:r>
            <a:r>
              <a:rPr lang="en-US" altLang="zh-CN" b="1" dirty="0">
                <a:solidFill>
                  <a:srgbClr val="FF0000"/>
                </a:solidFill>
              </a:rPr>
              <a:t>37</a:t>
            </a:r>
            <a:r>
              <a:rPr lang="zh-CN" altLang="en-US" b="1" dirty="0">
                <a:solidFill>
                  <a:srgbClr val="FF0000"/>
                </a:solidFill>
              </a:rPr>
              <a:t>栏精简至</a:t>
            </a:r>
            <a:r>
              <a:rPr lang="en-US" altLang="zh-CN" b="1" dirty="0">
                <a:solidFill>
                  <a:srgbClr val="FF0000"/>
                </a:solidFill>
              </a:rPr>
              <a:t>19</a:t>
            </a:r>
            <a:r>
              <a:rPr lang="zh-CN" altLang="en-US" b="1" dirty="0">
                <a:solidFill>
                  <a:srgbClr val="FF0000"/>
                </a:solidFill>
              </a:rPr>
              <a:t>栏。</a:t>
            </a:r>
            <a:endParaRPr lang="en-US" altLang="zh-CN" b="1" dirty="0">
              <a:solidFill>
                <a:srgbClr val="FF0000"/>
              </a:solidFill>
            </a:endParaRPr>
          </a:p>
          <a:p>
            <a:r>
              <a:rPr lang="zh-CN" altLang="en-US" b="1" dirty="0"/>
              <a:t>*汇总表中除手动录入的纳税表字段可以修改，其他字段不可编辑修改。</a:t>
            </a:r>
            <a:endParaRPr lang="en-US" altLang="zh-CN" b="1" dirty="0"/>
          </a:p>
        </p:txBody>
      </p:sp>
      <p:sp>
        <p:nvSpPr>
          <p:cNvPr id="12" name="矩形 11"/>
          <p:cNvSpPr/>
          <p:nvPr/>
        </p:nvSpPr>
        <p:spPr>
          <a:xfrm>
            <a:off x="4289911" y="3639537"/>
            <a:ext cx="4768093" cy="1424953"/>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b="1" dirty="0"/>
              <a:t>*由于汇总表取消“免抵退出口货物劳务计税金额与增值税纳税申报表差额”，录入时删除“纳税表出口销售累加”</a:t>
            </a:r>
            <a:endParaRPr lang="en-US" altLang="zh-CN" b="1" dirty="0"/>
          </a:p>
        </p:txBody>
      </p:sp>
    </p:spTree>
    <p:extLst>
      <p:ext uri="{BB962C8B-B14F-4D97-AF65-F5344CB8AC3E}">
        <p14:creationId xmlns:p14="http://schemas.microsoft.com/office/powerpoint/2010/main" val="54044311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additive="base">
                                        <p:cTn id="7" dur="500" fill="hold"/>
                                        <p:tgtEl>
                                          <p:spTgt spid="9"/>
                                        </p:tgtEl>
                                        <p:attrNameLst>
                                          <p:attrName>ppt_x</p:attrName>
                                        </p:attrNameLst>
                                      </p:cBhvr>
                                      <p:tavLst>
                                        <p:tav tm="0">
                                          <p:val>
                                            <p:strVal val="#ppt_x"/>
                                          </p:val>
                                        </p:tav>
                                        <p:tav tm="100000">
                                          <p:val>
                                            <p:strVal val="#ppt_x"/>
                                          </p:val>
                                        </p:tav>
                                      </p:tavLst>
                                    </p:anim>
                                    <p:anim calcmode="lin" valueType="num">
                                      <p:cBhvr additive="base">
                                        <p:cTn id="8" dur="500" fill="hold"/>
                                        <p:tgtEl>
                                          <p:spTgt spid="9"/>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2"/>
                                        </p:tgtEl>
                                        <p:attrNameLst>
                                          <p:attrName>style.visibility</p:attrName>
                                        </p:attrNameLst>
                                      </p:cBhvr>
                                      <p:to>
                                        <p:strVal val="visible"/>
                                      </p:to>
                                    </p:set>
                                    <p:anim calcmode="lin" valueType="num">
                                      <p:cBhvr additive="base">
                                        <p:cTn id="11" dur="500" fill="hold"/>
                                        <p:tgtEl>
                                          <p:spTgt spid="12"/>
                                        </p:tgtEl>
                                        <p:attrNameLst>
                                          <p:attrName>ppt_x</p:attrName>
                                        </p:attrNameLst>
                                      </p:cBhvr>
                                      <p:tavLst>
                                        <p:tav tm="0">
                                          <p:val>
                                            <p:strVal val="#ppt_x"/>
                                          </p:val>
                                        </p:tav>
                                        <p:tav tm="100000">
                                          <p:val>
                                            <p:strVal val="#ppt_x"/>
                                          </p:val>
                                        </p:tav>
                                      </p:tavLst>
                                    </p:anim>
                                    <p:anim calcmode="lin" valueType="num">
                                      <p:cBhvr additive="base">
                                        <p:cTn id="12"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xit" presetSubtype="4" fill="hold" nodeType="clickEffect">
                                  <p:stCondLst>
                                    <p:cond delay="0"/>
                                  </p:stCondLst>
                                  <p:childTnLst>
                                    <p:anim calcmode="lin" valueType="num">
                                      <p:cBhvr additive="base">
                                        <p:cTn id="16" dur="500"/>
                                        <p:tgtEl>
                                          <p:spTgt spid="9"/>
                                        </p:tgtEl>
                                        <p:attrNameLst>
                                          <p:attrName>ppt_x</p:attrName>
                                        </p:attrNameLst>
                                      </p:cBhvr>
                                      <p:tavLst>
                                        <p:tav tm="0">
                                          <p:val>
                                            <p:strVal val="ppt_x"/>
                                          </p:val>
                                        </p:tav>
                                        <p:tav tm="100000">
                                          <p:val>
                                            <p:strVal val="ppt_x"/>
                                          </p:val>
                                        </p:tav>
                                      </p:tavLst>
                                    </p:anim>
                                    <p:anim calcmode="lin" valueType="num">
                                      <p:cBhvr additive="base">
                                        <p:cTn id="17" dur="500"/>
                                        <p:tgtEl>
                                          <p:spTgt spid="9"/>
                                        </p:tgtEl>
                                        <p:attrNameLst>
                                          <p:attrName>ppt_y</p:attrName>
                                        </p:attrNameLst>
                                      </p:cBhvr>
                                      <p:tavLst>
                                        <p:tav tm="0">
                                          <p:val>
                                            <p:strVal val="ppt_y"/>
                                          </p:val>
                                        </p:tav>
                                        <p:tav tm="100000">
                                          <p:val>
                                            <p:strVal val="1+ppt_h/2"/>
                                          </p:val>
                                        </p:tav>
                                      </p:tavLst>
                                    </p:anim>
                                    <p:set>
                                      <p:cBhvr>
                                        <p:cTn id="18" dur="1" fill="hold">
                                          <p:stCondLst>
                                            <p:cond delay="499"/>
                                          </p:stCondLst>
                                        </p:cTn>
                                        <p:tgtEl>
                                          <p:spTgt spid="9"/>
                                        </p:tgtEl>
                                        <p:attrNameLst>
                                          <p:attrName>style.visibility</p:attrName>
                                        </p:attrNameLst>
                                      </p:cBhvr>
                                      <p:to>
                                        <p:strVal val="hidden"/>
                                      </p:to>
                                    </p:set>
                                  </p:childTnLst>
                                </p:cTn>
                              </p:par>
                              <p:par>
                                <p:cTn id="19" presetID="2" presetClass="exit" presetSubtype="4" fill="hold" grpId="1" nodeType="withEffect">
                                  <p:stCondLst>
                                    <p:cond delay="0"/>
                                  </p:stCondLst>
                                  <p:childTnLst>
                                    <p:anim calcmode="lin" valueType="num">
                                      <p:cBhvr additive="base">
                                        <p:cTn id="20" dur="500"/>
                                        <p:tgtEl>
                                          <p:spTgt spid="12"/>
                                        </p:tgtEl>
                                        <p:attrNameLst>
                                          <p:attrName>ppt_x</p:attrName>
                                        </p:attrNameLst>
                                      </p:cBhvr>
                                      <p:tavLst>
                                        <p:tav tm="0">
                                          <p:val>
                                            <p:strVal val="ppt_x"/>
                                          </p:val>
                                        </p:tav>
                                        <p:tav tm="100000">
                                          <p:val>
                                            <p:strVal val="ppt_x"/>
                                          </p:val>
                                        </p:tav>
                                      </p:tavLst>
                                    </p:anim>
                                    <p:anim calcmode="lin" valueType="num">
                                      <p:cBhvr additive="base">
                                        <p:cTn id="21" dur="500"/>
                                        <p:tgtEl>
                                          <p:spTgt spid="12"/>
                                        </p:tgtEl>
                                        <p:attrNameLst>
                                          <p:attrName>ppt_y</p:attrName>
                                        </p:attrNameLst>
                                      </p:cBhvr>
                                      <p:tavLst>
                                        <p:tav tm="0">
                                          <p:val>
                                            <p:strVal val="ppt_y"/>
                                          </p:val>
                                        </p:tav>
                                        <p:tav tm="100000">
                                          <p:val>
                                            <p:strVal val="1+ppt_h/2"/>
                                          </p:val>
                                        </p:tav>
                                      </p:tavLst>
                                    </p:anim>
                                    <p:set>
                                      <p:cBhvr>
                                        <p:cTn id="22" dur="1" fill="hold">
                                          <p:stCondLst>
                                            <p:cond delay="499"/>
                                          </p:stCondLst>
                                        </p:cTn>
                                        <p:tgtEl>
                                          <p:spTgt spid="12"/>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21"/>
                                        </p:tgtEl>
                                        <p:attrNameLst>
                                          <p:attrName>style.visibility</p:attrName>
                                        </p:attrNameLst>
                                      </p:cBhvr>
                                      <p:to>
                                        <p:strVal val="visible"/>
                                      </p:to>
                                    </p:set>
                                    <p:anim calcmode="lin" valueType="num">
                                      <p:cBhvr additive="base">
                                        <p:cTn id="27" dur="500" fill="hold"/>
                                        <p:tgtEl>
                                          <p:spTgt spid="21"/>
                                        </p:tgtEl>
                                        <p:attrNameLst>
                                          <p:attrName>ppt_x</p:attrName>
                                        </p:attrNameLst>
                                      </p:cBhvr>
                                      <p:tavLst>
                                        <p:tav tm="0">
                                          <p:val>
                                            <p:strVal val="#ppt_x"/>
                                          </p:val>
                                        </p:tav>
                                        <p:tav tm="100000">
                                          <p:val>
                                            <p:strVal val="#ppt_x"/>
                                          </p:val>
                                        </p:tav>
                                      </p:tavLst>
                                    </p:anim>
                                    <p:anim calcmode="lin" valueType="num">
                                      <p:cBhvr additive="base">
                                        <p:cTn id="28"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animBg="1"/>
      <p:bldP spid="12" grpId="0" animBg="1"/>
      <p:bldP spid="12" grpId="1"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graphicFrame>
        <p:nvGraphicFramePr>
          <p:cNvPr id="13" name="表格 12"/>
          <p:cNvGraphicFramePr>
            <a:graphicFrameLocks noGrp="1"/>
          </p:cNvGraphicFramePr>
          <p:nvPr>
            <p:extLst>
              <p:ext uri="{D42A27DB-BD31-4B8C-83A1-F6EECF244321}">
                <p14:modId xmlns:p14="http://schemas.microsoft.com/office/powerpoint/2010/main" val="3469804020"/>
              </p:ext>
            </p:extLst>
          </p:nvPr>
        </p:nvGraphicFramePr>
        <p:xfrm>
          <a:off x="424656" y="792493"/>
          <a:ext cx="7886700" cy="2509742"/>
        </p:xfrm>
        <a:graphic>
          <a:graphicData uri="http://schemas.openxmlformats.org/drawingml/2006/table">
            <a:tbl>
              <a:tblPr>
                <a:tableStyleId>{5C22544A-7EE6-4342-B048-85BDC9FD1C3A}</a:tableStyleId>
              </a:tblPr>
              <a:tblGrid>
                <a:gridCol w="329444">
                  <a:extLst>
                    <a:ext uri="{9D8B030D-6E8A-4147-A177-3AD203B41FA5}">
                      <a16:colId xmlns:a16="http://schemas.microsoft.com/office/drawing/2014/main" val="20000"/>
                    </a:ext>
                  </a:extLst>
                </a:gridCol>
                <a:gridCol w="1684659">
                  <a:extLst>
                    <a:ext uri="{9D8B030D-6E8A-4147-A177-3AD203B41FA5}">
                      <a16:colId xmlns:a16="http://schemas.microsoft.com/office/drawing/2014/main" val="20001"/>
                    </a:ext>
                  </a:extLst>
                </a:gridCol>
                <a:gridCol w="1759533">
                  <a:extLst>
                    <a:ext uri="{9D8B030D-6E8A-4147-A177-3AD203B41FA5}">
                      <a16:colId xmlns:a16="http://schemas.microsoft.com/office/drawing/2014/main" val="20002"/>
                    </a:ext>
                  </a:extLst>
                </a:gridCol>
                <a:gridCol w="1816936">
                  <a:extLst>
                    <a:ext uri="{9D8B030D-6E8A-4147-A177-3AD203B41FA5}">
                      <a16:colId xmlns:a16="http://schemas.microsoft.com/office/drawing/2014/main" val="20003"/>
                    </a:ext>
                  </a:extLst>
                </a:gridCol>
                <a:gridCol w="1148064">
                  <a:extLst>
                    <a:ext uri="{9D8B030D-6E8A-4147-A177-3AD203B41FA5}">
                      <a16:colId xmlns:a16="http://schemas.microsoft.com/office/drawing/2014/main" val="20004"/>
                    </a:ext>
                  </a:extLst>
                </a:gridCol>
                <a:gridCol w="1148064">
                  <a:extLst>
                    <a:ext uri="{9D8B030D-6E8A-4147-A177-3AD203B41FA5}">
                      <a16:colId xmlns:a16="http://schemas.microsoft.com/office/drawing/2014/main" val="20005"/>
                    </a:ext>
                  </a:extLst>
                </a:gridCol>
              </a:tblGrid>
              <a:tr h="157623">
                <a:tc rowSpan="2" gridSpan="2">
                  <a:txBody>
                    <a:bodyPr/>
                    <a:lstStyle/>
                    <a:p>
                      <a:pPr algn="ctr" fontAlgn="ctr"/>
                      <a:r>
                        <a:rPr lang="zh-CN" altLang="en-US" sz="800" u="none" strike="noStrike" dirty="0">
                          <a:effectLst/>
                        </a:rPr>
                        <a:t>项目</a:t>
                      </a:r>
                      <a:endParaRPr lang="zh-CN" altLang="en-US" sz="800" b="1" i="0" u="none" strike="noStrike" dirty="0">
                        <a:effectLst/>
                        <a:latin typeface="宋体" panose="02010600030101010101" pitchFamily="2" charset="-122"/>
                        <a:ea typeface="宋体" panose="02010600030101010101" pitchFamily="2" charset="-122"/>
                      </a:endParaRPr>
                    </a:p>
                  </a:txBody>
                  <a:tcPr marL="8296" marR="8296" marT="8296" marB="0" anchor="ctr"/>
                </a:tc>
                <a:tc rowSpan="2" hMerge="1">
                  <a:txBody>
                    <a:bodyPr/>
                    <a:lstStyle/>
                    <a:p>
                      <a:endParaRPr lang="zh-CN" altLang="en-US"/>
                    </a:p>
                  </a:txBody>
                  <a:tcPr/>
                </a:tc>
                <a:tc rowSpan="2">
                  <a:txBody>
                    <a:bodyPr/>
                    <a:lstStyle/>
                    <a:p>
                      <a:pPr algn="ctr" fontAlgn="ctr"/>
                      <a:r>
                        <a:rPr lang="zh-CN" altLang="en-US" sz="800" u="none" strike="noStrike" dirty="0">
                          <a:effectLst/>
                        </a:rPr>
                        <a:t>栏次</a:t>
                      </a:r>
                      <a:endParaRPr lang="zh-CN" altLang="en-US" sz="800" b="1" i="0" u="none" strike="noStrike" dirty="0">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当期</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本年累计</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与增值税纳税申报表差额</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0"/>
                  </a:ext>
                </a:extLst>
              </a:tr>
              <a:tr h="157623">
                <a:tc gridSpan="2" vMerge="1">
                  <a:txBody>
                    <a:bodyPr/>
                    <a:lstStyle/>
                    <a:p>
                      <a:endParaRPr lang="zh-CN" altLang="en-US"/>
                    </a:p>
                  </a:txBody>
                  <a:tcPr/>
                </a:tc>
                <a:tc hMerge="1" vMerge="1">
                  <a:txBody>
                    <a:bodyPr/>
                    <a:lstStyle/>
                    <a:p>
                      <a:endParaRPr lang="zh-CN" altLang="en-US"/>
                    </a:p>
                  </a:txBody>
                  <a:tcPr/>
                </a:tc>
                <a:tc vMerge="1">
                  <a:txBody>
                    <a:bodyPr/>
                    <a:lstStyle/>
                    <a:p>
                      <a:endParaRPr lang="zh-CN" altLang="en-US"/>
                    </a:p>
                  </a:txBody>
                  <a:tcPr/>
                </a:tc>
                <a:tc>
                  <a:txBody>
                    <a:bodyPr/>
                    <a:lstStyle/>
                    <a:p>
                      <a:pPr algn="ctr" fontAlgn="ctr"/>
                      <a:r>
                        <a:rPr lang="en-US" sz="800" u="none" strike="noStrike">
                          <a:effectLst/>
                        </a:rPr>
                        <a:t>(a)</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en-US" sz="800" u="none" strike="noStrike">
                          <a:effectLst/>
                        </a:rPr>
                        <a:t>(b)</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en-US" sz="800" u="none" strike="noStrike">
                          <a:effectLst/>
                        </a:rPr>
                        <a:t>(c)</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extLst>
                  <a:ext uri="{0D108BD9-81ED-4DB2-BD59-A6C34878D82A}">
                    <a16:rowId xmlns:a16="http://schemas.microsoft.com/office/drawing/2014/main" val="10001"/>
                  </a:ext>
                </a:extLst>
              </a:tr>
              <a:tr h="242795">
                <a:tc rowSpan="4">
                  <a:txBody>
                    <a:bodyPr/>
                    <a:lstStyle/>
                    <a:p>
                      <a:pPr algn="ctr" fontAlgn="ctr"/>
                      <a:r>
                        <a:rPr lang="zh-CN" altLang="en-US" sz="800" u="none" strike="noStrike">
                          <a:effectLst/>
                        </a:rPr>
                        <a:t>出口销售额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vert="eaVert" anchor="ctr"/>
                </a:tc>
                <a:tc>
                  <a:txBody>
                    <a:bodyPr/>
                    <a:lstStyle/>
                    <a:p>
                      <a:pPr algn="l" fontAlgn="ctr"/>
                      <a:r>
                        <a:rPr lang="zh-CN" altLang="en-US" sz="800" u="none" strike="noStrike">
                          <a:effectLst/>
                        </a:rPr>
                        <a:t>免抵退出口销售额</a:t>
                      </a:r>
                      <a:r>
                        <a:rPr lang="en-US" altLang="zh-CN" sz="800" u="none" strike="noStrike">
                          <a:effectLst/>
                        </a:rPr>
                        <a:t>(</a:t>
                      </a:r>
                      <a:r>
                        <a:rPr lang="zh-CN" altLang="en-US" sz="800" u="none" strike="noStrike">
                          <a:effectLst/>
                        </a:rPr>
                        <a:t>美元</a:t>
                      </a:r>
                      <a:r>
                        <a:rPr lang="en-US" altLang="zh-CN" sz="800" u="none" strike="noStrike">
                          <a:effectLst/>
                        </a:rPr>
                        <a:t>)</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1=2+3</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2"/>
                  </a:ext>
                </a:extLst>
              </a:tr>
              <a:tr h="242795">
                <a:tc vMerge="1">
                  <a:txBody>
                    <a:bodyPr/>
                    <a:lstStyle/>
                    <a:p>
                      <a:endParaRPr lang="zh-CN" altLang="en-US"/>
                    </a:p>
                  </a:txBody>
                  <a:tcPr/>
                </a:tc>
                <a:tc>
                  <a:txBody>
                    <a:bodyPr/>
                    <a:lstStyle/>
                    <a:p>
                      <a:pPr algn="l" fontAlgn="ctr"/>
                      <a:r>
                        <a:rPr lang="zh-CN" altLang="en-US" sz="800" u="none" strike="noStrike">
                          <a:effectLst/>
                        </a:rPr>
                        <a:t>其中：出口货物销售额</a:t>
                      </a:r>
                      <a:r>
                        <a:rPr lang="en-US" altLang="zh-CN" sz="800" u="none" strike="noStrike">
                          <a:effectLst/>
                        </a:rPr>
                        <a:t>(</a:t>
                      </a:r>
                      <a:r>
                        <a:rPr lang="zh-CN" altLang="en-US" sz="800" u="none" strike="noStrike">
                          <a:effectLst/>
                        </a:rPr>
                        <a:t>美元</a:t>
                      </a: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2</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3"/>
                  </a:ext>
                </a:extLst>
              </a:tr>
              <a:tr h="242795">
                <a:tc vMerge="1">
                  <a:txBody>
                    <a:bodyPr/>
                    <a:lstStyle/>
                    <a:p>
                      <a:endParaRPr lang="zh-CN" altLang="en-US"/>
                    </a:p>
                  </a:txBody>
                  <a:tcPr/>
                </a:tc>
                <a:tc>
                  <a:txBody>
                    <a:bodyPr/>
                    <a:lstStyle/>
                    <a:p>
                      <a:pPr algn="l" fontAlgn="ctr"/>
                      <a:r>
                        <a:rPr lang="zh-CN" altLang="en-US" sz="800" u="none" strike="noStrike">
                          <a:effectLst/>
                        </a:rPr>
                        <a:t>      应税服务销售额</a:t>
                      </a:r>
                      <a:r>
                        <a:rPr lang="en-US" altLang="zh-CN" sz="800" u="none" strike="noStrike">
                          <a:effectLst/>
                        </a:rPr>
                        <a:t>(</a:t>
                      </a:r>
                      <a:r>
                        <a:rPr lang="zh-CN" altLang="en-US" sz="800" u="none" strike="noStrike">
                          <a:effectLst/>
                        </a:rPr>
                        <a:t>美元</a:t>
                      </a: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dirty="0">
                          <a:effectLst/>
                        </a:rPr>
                        <a:t>3</a:t>
                      </a:r>
                      <a:endParaRPr lang="en-US" altLang="zh-CN" sz="800" b="0" i="0" u="none" strike="noStrike" dirty="0">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4"/>
                  </a:ext>
                </a:extLst>
              </a:tr>
              <a:tr h="242795">
                <a:tc vMerge="1">
                  <a:txBody>
                    <a:bodyPr/>
                    <a:lstStyle/>
                    <a:p>
                      <a:endParaRPr lang="zh-CN" altLang="en-US"/>
                    </a:p>
                  </a:txBody>
                  <a:tcPr/>
                </a:tc>
                <a:tc>
                  <a:txBody>
                    <a:bodyPr/>
                    <a:lstStyle/>
                    <a:p>
                      <a:pPr algn="l" fontAlgn="ctr"/>
                      <a:r>
                        <a:rPr lang="zh-CN" altLang="en-US" sz="800" u="none" strike="noStrike" dirty="0">
                          <a:effectLst/>
                        </a:rPr>
                        <a:t>免抵退出口销售额（人民币）</a:t>
                      </a:r>
                      <a:endParaRPr lang="zh-CN" altLang="en-US" sz="800" b="0" i="0" u="none" strike="noStrike" dirty="0">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4</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5"/>
                  </a:ext>
                </a:extLst>
              </a:tr>
              <a:tr h="242795">
                <a:tc rowSpan="5">
                  <a:txBody>
                    <a:bodyPr/>
                    <a:lstStyle/>
                    <a:p>
                      <a:pPr algn="ctr" fontAlgn="ctr"/>
                      <a:r>
                        <a:rPr lang="zh-CN" altLang="en-US" sz="800" u="none" strike="noStrike">
                          <a:effectLst/>
                        </a:rPr>
                        <a:t>不得免征和抵扣税额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vert="eaVert" anchor="ctr"/>
                </a:tc>
                <a:tc>
                  <a:txBody>
                    <a:bodyPr/>
                    <a:lstStyle/>
                    <a:p>
                      <a:pPr algn="l" fontAlgn="ctr"/>
                      <a:r>
                        <a:rPr lang="zh-CN" altLang="en-US" sz="800" u="none" strike="noStrike" dirty="0">
                          <a:effectLst/>
                        </a:rPr>
                        <a:t>免抵退税不得免征和抵扣税额</a:t>
                      </a:r>
                      <a:endParaRPr lang="zh-CN" altLang="en-US" sz="800" b="0" i="0" u="none" strike="noStrike" dirty="0">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5=6+7</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6"/>
                  </a:ext>
                </a:extLst>
              </a:tr>
              <a:tr h="242795">
                <a:tc vMerge="1">
                  <a:txBody>
                    <a:bodyPr/>
                    <a:lstStyle/>
                    <a:p>
                      <a:endParaRPr lang="zh-CN" altLang="en-US"/>
                    </a:p>
                  </a:txBody>
                  <a:tcPr/>
                </a:tc>
                <a:tc>
                  <a:txBody>
                    <a:bodyPr/>
                    <a:lstStyle/>
                    <a:p>
                      <a:pPr algn="l" fontAlgn="ctr"/>
                      <a:r>
                        <a:rPr lang="zh-CN" altLang="en-US" sz="800" u="none" strike="noStrike" dirty="0">
                          <a:effectLst/>
                        </a:rPr>
                        <a:t>其中：出口货物不得免征和抵扣税额</a:t>
                      </a:r>
                      <a:endParaRPr lang="zh-CN" altLang="en-US" sz="800" b="0" i="0" u="none" strike="noStrike" dirty="0">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dirty="0">
                          <a:effectLst/>
                        </a:rPr>
                        <a:t>6</a:t>
                      </a:r>
                      <a:endParaRPr lang="en-US" altLang="zh-CN" sz="800" b="0" i="0" u="none" strike="noStrike" dirty="0">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7"/>
                  </a:ext>
                </a:extLst>
              </a:tr>
              <a:tr h="242795">
                <a:tc vMerge="1">
                  <a:txBody>
                    <a:bodyPr/>
                    <a:lstStyle/>
                    <a:p>
                      <a:endParaRPr lang="zh-CN" altLang="en-US"/>
                    </a:p>
                  </a:txBody>
                  <a:tcPr/>
                </a:tc>
                <a:tc>
                  <a:txBody>
                    <a:bodyPr/>
                    <a:lstStyle/>
                    <a:p>
                      <a:pPr algn="l" fontAlgn="ctr"/>
                      <a:r>
                        <a:rPr lang="zh-CN" altLang="en-US" sz="800" u="none" strike="noStrike" dirty="0">
                          <a:effectLst/>
                        </a:rPr>
                        <a:t>     应税服务不得免征和抵扣税额</a:t>
                      </a:r>
                      <a:endParaRPr lang="zh-CN" altLang="en-US" sz="800" b="0" i="0" u="none" strike="noStrike" dirty="0">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dirty="0">
                          <a:effectLst/>
                        </a:rPr>
                        <a:t>7</a:t>
                      </a:r>
                      <a:endParaRPr lang="en-US" altLang="zh-CN" sz="800" b="0" i="0" u="none" strike="noStrike" dirty="0">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dirty="0">
                          <a:effectLst/>
                        </a:rPr>
                        <a:t>——</a:t>
                      </a:r>
                      <a:endParaRPr lang="en-US" altLang="zh-CN" sz="800" b="0" i="0" u="none" strike="noStrike" dirty="0">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8"/>
                  </a:ext>
                </a:extLst>
              </a:tr>
              <a:tr h="247220">
                <a:tc vMerge="1">
                  <a:txBody>
                    <a:bodyPr/>
                    <a:lstStyle/>
                    <a:p>
                      <a:endParaRPr lang="zh-CN" altLang="en-US"/>
                    </a:p>
                  </a:txBody>
                  <a:tcPr/>
                </a:tc>
                <a:tc>
                  <a:txBody>
                    <a:bodyPr/>
                    <a:lstStyle/>
                    <a:p>
                      <a:pPr algn="l" fontAlgn="ctr"/>
                      <a:r>
                        <a:rPr lang="zh-CN" altLang="en-US" sz="800" u="none" strike="noStrike">
                          <a:effectLst/>
                        </a:rPr>
                        <a:t>进料加工核销应调整不得免征和抵扣税额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8</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9"/>
                  </a:ext>
                </a:extLst>
              </a:tr>
              <a:tr h="242795">
                <a:tc vMerge="1">
                  <a:txBody>
                    <a:bodyPr/>
                    <a:lstStyle/>
                    <a:p>
                      <a:endParaRPr lang="zh-CN" altLang="en-US"/>
                    </a:p>
                  </a:txBody>
                  <a:tcPr/>
                </a:tc>
                <a:tc>
                  <a:txBody>
                    <a:bodyPr/>
                    <a:lstStyle/>
                    <a:p>
                      <a:pPr algn="l" fontAlgn="ctr"/>
                      <a:r>
                        <a:rPr lang="zh-CN" altLang="en-US" sz="800" u="none" strike="noStrike">
                          <a:effectLst/>
                        </a:rPr>
                        <a:t>免抵退税不得免征和抵扣税额合计</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9=5+8</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zh-CN" altLang="en-US" sz="1000" u="none" strike="noStrike" dirty="0">
                          <a:effectLst/>
                        </a:rPr>
                        <a:t>　</a:t>
                      </a:r>
                      <a:endParaRPr lang="zh-CN" altLang="en-US" sz="1000" b="0" i="0" u="none" strike="noStrike" dirty="0">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10"/>
                  </a:ext>
                </a:extLst>
              </a:tr>
            </a:tbl>
          </a:graphicData>
        </a:graphic>
      </p:graphicFrame>
      <p:cxnSp>
        <p:nvCxnSpPr>
          <p:cNvPr id="19" name="直接连接符 8"/>
          <p:cNvCxnSpPr>
            <a:cxnSpLocks noChangeShapeType="1"/>
          </p:cNvCxnSpPr>
          <p:nvPr/>
        </p:nvCxnSpPr>
        <p:spPr bwMode="auto">
          <a:xfrm flipV="1">
            <a:off x="107519" y="3322560"/>
            <a:ext cx="8928961" cy="173"/>
          </a:xfrm>
          <a:prstGeom prst="line">
            <a:avLst/>
          </a:prstGeom>
          <a:noFill/>
          <a:ln w="38100">
            <a:solidFill>
              <a:srgbClr val="182447"/>
            </a:solidFill>
            <a:prstDash val="dashDot"/>
            <a:round/>
            <a:headEnd/>
            <a:tailEnd/>
          </a:ln>
          <a:extLst>
            <a:ext uri="{909E8E84-426E-40DD-AFC4-6F175D3DCCD1}">
              <a14:hiddenFill xmlns:a14="http://schemas.microsoft.com/office/drawing/2010/main">
                <a:noFill/>
              </a14:hiddenFill>
            </a:ext>
          </a:extLst>
        </p:spPr>
      </p:cxnSp>
      <p:sp>
        <p:nvSpPr>
          <p:cNvPr id="20" name="矩形 19"/>
          <p:cNvSpPr/>
          <p:nvPr/>
        </p:nvSpPr>
        <p:spPr>
          <a:xfrm>
            <a:off x="79999" y="3724573"/>
            <a:ext cx="8869793" cy="830997"/>
          </a:xfrm>
          <a:prstGeom prst="rect">
            <a:avLst/>
          </a:prstGeom>
        </p:spPr>
        <p:txBody>
          <a:bodyPr wrap="square">
            <a:spAutoFit/>
          </a:bodyPr>
          <a:lstStyle/>
          <a:p>
            <a:r>
              <a:rPr lang="zh-CN" altLang="en-US" sz="1600" dirty="0">
                <a:latin typeface="宋体" panose="02010600030101010101" pitchFamily="2" charset="-122"/>
                <a:ea typeface="宋体" panose="02010600030101010101" pitchFamily="2" charset="-122"/>
              </a:rPr>
              <a:t>第</a:t>
            </a:r>
            <a:r>
              <a:rPr lang="en-US" altLang="zh-CN" sz="1600" dirty="0">
                <a:latin typeface="宋体" panose="02010600030101010101" pitchFamily="2" charset="-122"/>
                <a:ea typeface="宋体" panose="02010600030101010101" pitchFamily="2" charset="-122"/>
              </a:rPr>
              <a:t>3</a:t>
            </a:r>
            <a:r>
              <a:rPr lang="zh-CN" altLang="en-US" sz="1600" dirty="0">
                <a:latin typeface="宋体" panose="02010600030101010101" pitchFamily="2" charset="-122"/>
                <a:ea typeface="宋体" panose="02010600030101010101" pitchFamily="2" charset="-122"/>
              </a:rPr>
              <a:t>栏“应税服务销售额</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美元</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：等于当期</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增值税零税率应税服务免抵退税申报明细表</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本期收款金额（美元）小计”</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当期</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增值税零税率应税服务（国际运输</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港澳台运输）免抵退税申报明细表</a:t>
            </a:r>
            <a:r>
              <a:rPr lang="en-US" altLang="zh-CN" sz="1600" dirty="0">
                <a:latin typeface="宋体" panose="02010600030101010101" pitchFamily="2" charset="-122"/>
                <a:ea typeface="宋体" panose="02010600030101010101" pitchFamily="2" charset="-122"/>
              </a:rPr>
              <a:t>》</a:t>
            </a:r>
            <a:r>
              <a:rPr lang="zh-CN" altLang="en-US" sz="1600" dirty="0">
                <a:solidFill>
                  <a:srgbClr val="FF0000"/>
                </a:solidFill>
                <a:latin typeface="宋体" panose="02010600030101010101" pitchFamily="2" charset="-122"/>
                <a:ea typeface="宋体" panose="02010600030101010101" pitchFamily="2" charset="-122"/>
              </a:rPr>
              <a:t>“免抵退税计税金额”折算美元金额的合计数</a:t>
            </a:r>
            <a:r>
              <a:rPr lang="zh-CN" altLang="en-US" sz="1600" dirty="0">
                <a:latin typeface="宋体" panose="02010600030101010101" pitchFamily="2" charset="-122"/>
                <a:ea typeface="宋体" panose="02010600030101010101" pitchFamily="2" charset="-122"/>
              </a:rPr>
              <a:t>。</a:t>
            </a:r>
            <a:r>
              <a:rPr lang="zh-CN" altLang="en-US" sz="1600" dirty="0"/>
              <a:t> </a:t>
            </a:r>
          </a:p>
        </p:txBody>
      </p:sp>
      <p:sp>
        <p:nvSpPr>
          <p:cNvPr id="22" name="矩形 21"/>
          <p:cNvSpPr/>
          <p:nvPr/>
        </p:nvSpPr>
        <p:spPr>
          <a:xfrm>
            <a:off x="79999" y="3322559"/>
            <a:ext cx="9006898" cy="1815882"/>
          </a:xfrm>
          <a:prstGeom prst="rect">
            <a:avLst/>
          </a:prstGeom>
        </p:spPr>
        <p:txBody>
          <a:bodyPr wrap="square">
            <a:spAutoFit/>
          </a:bodyPr>
          <a:lstStyle/>
          <a:p>
            <a:r>
              <a:rPr lang="zh-CN" altLang="en-US" sz="1600" dirty="0">
                <a:latin typeface="宋体" panose="02010600030101010101" pitchFamily="2" charset="-122"/>
                <a:ea typeface="宋体" panose="02010600030101010101" pitchFamily="2" charset="-122"/>
              </a:rPr>
              <a:t>第</a:t>
            </a:r>
            <a:r>
              <a:rPr lang="en-US" altLang="zh-CN" sz="1600" dirty="0">
                <a:latin typeface="宋体" panose="02010600030101010101" pitchFamily="2" charset="-122"/>
                <a:ea typeface="宋体" panose="02010600030101010101" pitchFamily="2" charset="-122"/>
              </a:rPr>
              <a:t>8</a:t>
            </a:r>
            <a:r>
              <a:rPr lang="zh-CN" altLang="en-US" sz="1600" dirty="0">
                <a:latin typeface="宋体" panose="02010600030101010101" pitchFamily="2" charset="-122"/>
                <a:ea typeface="宋体" panose="02010600030101010101" pitchFamily="2" charset="-122"/>
              </a:rPr>
              <a:t>栏“进料加工核销应调整不得免征和抵扣税额”：</a:t>
            </a:r>
            <a:r>
              <a:rPr lang="zh-CN" altLang="en-US" sz="1600" kern="0" dirty="0">
                <a:solidFill>
                  <a:srgbClr val="3C3C3C"/>
                </a:solidFill>
                <a:latin typeface="+mn-ea"/>
                <a:sym typeface="Arial" charset="0"/>
              </a:rPr>
              <a:t>最近一次免抵退税申报至本次免抵退税申报期间核销确认的</a:t>
            </a:r>
            <a:r>
              <a:rPr lang="en-US" altLang="zh-CN" sz="1600" kern="0" dirty="0">
                <a:solidFill>
                  <a:srgbClr val="3C3C3C"/>
                </a:solidFill>
                <a:latin typeface="+mn-ea"/>
                <a:sym typeface="Arial" charset="0"/>
              </a:rPr>
              <a:t>《</a:t>
            </a:r>
            <a:r>
              <a:rPr lang="zh-CN" altLang="en-US" sz="1600" kern="0" dirty="0">
                <a:solidFill>
                  <a:srgbClr val="3C3C3C"/>
                </a:solidFill>
                <a:latin typeface="+mn-ea"/>
                <a:sym typeface="Arial" charset="0"/>
              </a:rPr>
              <a:t>生产企业进料加工业务免抵退税核销表</a:t>
            </a:r>
            <a:r>
              <a:rPr lang="en-US" altLang="zh-CN" sz="1600" kern="0" dirty="0">
                <a:solidFill>
                  <a:srgbClr val="3C3C3C"/>
                </a:solidFill>
                <a:latin typeface="+mn-ea"/>
                <a:sym typeface="Arial" charset="0"/>
              </a:rPr>
              <a:t>》“</a:t>
            </a:r>
            <a:r>
              <a:rPr lang="zh-CN" altLang="en-US" sz="1600" kern="0" dirty="0">
                <a:solidFill>
                  <a:srgbClr val="3C3C3C"/>
                </a:solidFill>
                <a:latin typeface="+mn-ea"/>
                <a:sym typeface="Arial" charset="0"/>
              </a:rPr>
              <a:t>应调整不得免征和抵扣税额合计”</a:t>
            </a:r>
            <a:r>
              <a:rPr lang="en-US" altLang="zh-CN" sz="1600" kern="0" dirty="0">
                <a:solidFill>
                  <a:srgbClr val="3C3C3C"/>
                </a:solidFill>
                <a:latin typeface="+mn-ea"/>
                <a:sym typeface="Arial" charset="0"/>
              </a:rPr>
              <a:t>-</a:t>
            </a:r>
            <a:r>
              <a:rPr lang="zh-CN" altLang="en-US" sz="1600" kern="0" dirty="0">
                <a:solidFill>
                  <a:srgbClr val="3C3C3C"/>
                </a:solidFill>
                <a:latin typeface="+mn-ea"/>
                <a:sym typeface="Arial" charset="0"/>
              </a:rPr>
              <a:t>最近一期税务机关核准的</a:t>
            </a:r>
            <a:r>
              <a:rPr lang="en-US" altLang="zh-CN" sz="1600" kern="0" dirty="0">
                <a:solidFill>
                  <a:srgbClr val="3C3C3C"/>
                </a:solidFill>
                <a:latin typeface="+mn-ea"/>
                <a:sym typeface="Arial" charset="0"/>
              </a:rPr>
              <a:t>《</a:t>
            </a:r>
            <a:r>
              <a:rPr lang="zh-CN" altLang="en-US" sz="1600" kern="0" dirty="0">
                <a:solidFill>
                  <a:srgbClr val="3C3C3C"/>
                </a:solidFill>
                <a:latin typeface="+mn-ea"/>
                <a:sym typeface="Arial" charset="0"/>
              </a:rPr>
              <a:t>汇总表</a:t>
            </a:r>
            <a:r>
              <a:rPr lang="en-US" altLang="zh-CN" sz="1600" kern="0" dirty="0">
                <a:solidFill>
                  <a:srgbClr val="3C3C3C"/>
                </a:solidFill>
                <a:latin typeface="+mn-ea"/>
                <a:sym typeface="Arial" charset="0"/>
              </a:rPr>
              <a:t>》</a:t>
            </a:r>
            <a:r>
              <a:rPr lang="zh-CN" altLang="en-US" sz="1600" kern="0" dirty="0">
                <a:solidFill>
                  <a:srgbClr val="3C3C3C"/>
                </a:solidFill>
                <a:latin typeface="+mn-ea"/>
                <a:sym typeface="Arial" charset="0"/>
              </a:rPr>
              <a:t>的“结转下期免抵退税不得免征和抵扣税额抵减额”。</a:t>
            </a:r>
            <a:r>
              <a:rPr lang="zh-CN" altLang="zh-CN" sz="1600" dirty="0"/>
              <a:t>核销确认发生在新《汇总表》生效前的，其核销确认的“应调整不得免征和抵扣税额合计”以负数参与计算。</a:t>
            </a:r>
            <a:r>
              <a:rPr lang="zh-CN" altLang="zh-CN" sz="1600" dirty="0">
                <a:solidFill>
                  <a:srgbClr val="FF0000"/>
                </a:solidFill>
              </a:rPr>
              <a:t>注：“结转下期免抵退税不得免征和抵扣税额抵减额”为旧规则下生成，在新系统上线后首次申报时存在</a:t>
            </a:r>
            <a:r>
              <a:rPr lang="en-US" altLang="zh-CN" sz="1600" dirty="0">
                <a:solidFill>
                  <a:srgbClr val="FF0000"/>
                </a:solidFill>
              </a:rPr>
              <a:t>“</a:t>
            </a:r>
            <a:r>
              <a:rPr lang="zh-CN" altLang="zh-CN" sz="1600" dirty="0">
                <a:solidFill>
                  <a:srgbClr val="FF0000"/>
                </a:solidFill>
              </a:rPr>
              <a:t>结转下期免抵退税不得免征和抵扣税额抵减额</a:t>
            </a:r>
            <a:r>
              <a:rPr lang="en-US" altLang="zh-CN" sz="1600" dirty="0">
                <a:solidFill>
                  <a:srgbClr val="FF0000"/>
                </a:solidFill>
              </a:rPr>
              <a:t>”</a:t>
            </a:r>
            <a:r>
              <a:rPr lang="zh-CN" altLang="zh-CN" sz="1600" dirty="0">
                <a:solidFill>
                  <a:srgbClr val="FF0000"/>
                </a:solidFill>
              </a:rPr>
              <a:t>，除此之外，没有</a:t>
            </a:r>
            <a:r>
              <a:rPr lang="en-US" altLang="zh-CN" sz="1600" dirty="0">
                <a:solidFill>
                  <a:srgbClr val="FF0000"/>
                </a:solidFill>
              </a:rPr>
              <a:t>“</a:t>
            </a:r>
            <a:r>
              <a:rPr lang="zh-CN" altLang="zh-CN" sz="1600" dirty="0">
                <a:solidFill>
                  <a:srgbClr val="FF0000"/>
                </a:solidFill>
              </a:rPr>
              <a:t>结转下期免抵退税不得免征和抵扣税额抵减额</a:t>
            </a:r>
            <a:r>
              <a:rPr lang="en-US" altLang="zh-CN" sz="1600" dirty="0">
                <a:solidFill>
                  <a:srgbClr val="FF0000"/>
                </a:solidFill>
              </a:rPr>
              <a:t>”</a:t>
            </a:r>
            <a:r>
              <a:rPr lang="zh-CN" altLang="zh-CN" sz="1600" dirty="0">
                <a:solidFill>
                  <a:srgbClr val="FF0000"/>
                </a:solidFill>
              </a:rPr>
              <a:t>。</a:t>
            </a:r>
            <a:endParaRPr lang="en-US" altLang="zh-CN" sz="1600" dirty="0">
              <a:solidFill>
                <a:srgbClr val="FF0000"/>
              </a:solidFill>
            </a:endParaRPr>
          </a:p>
        </p:txBody>
      </p:sp>
      <p:sp>
        <p:nvSpPr>
          <p:cNvPr id="24" name="矩形 23"/>
          <p:cNvSpPr/>
          <p:nvPr/>
        </p:nvSpPr>
        <p:spPr>
          <a:xfrm>
            <a:off x="107519" y="3447866"/>
            <a:ext cx="8569326" cy="1569660"/>
          </a:xfrm>
          <a:prstGeom prst="rect">
            <a:avLst/>
          </a:prstGeom>
        </p:spPr>
        <p:txBody>
          <a:bodyPr wrap="square">
            <a:spAutoFit/>
          </a:bodyPr>
          <a:lstStyle/>
          <a:p>
            <a:r>
              <a:rPr lang="zh-CN" altLang="en-US" sz="1600" dirty="0"/>
              <a:t>第</a:t>
            </a:r>
            <a:r>
              <a:rPr lang="en-US" altLang="zh-CN" sz="1600" dirty="0"/>
              <a:t>9(c)</a:t>
            </a:r>
            <a:r>
              <a:rPr lang="zh-CN" altLang="en-US" sz="1600" dirty="0"/>
              <a:t>栏“免抵退税不得免征和抵扣税额合计与增值税纳税申报表差额”：等于当期本表第</a:t>
            </a:r>
            <a:r>
              <a:rPr lang="en-US" altLang="zh-CN" sz="1600" dirty="0"/>
              <a:t>9(a)</a:t>
            </a:r>
            <a:r>
              <a:rPr lang="zh-CN" altLang="en-US" sz="1600" dirty="0"/>
              <a:t>栏</a:t>
            </a:r>
            <a:r>
              <a:rPr lang="en-US" altLang="zh-CN" sz="1600" dirty="0"/>
              <a:t>-</a:t>
            </a:r>
            <a:r>
              <a:rPr lang="zh-CN" altLang="en-US" sz="1600" dirty="0"/>
              <a:t>最近一次免抵退税申报下一属期至当期的</a:t>
            </a:r>
            <a:r>
              <a:rPr lang="en-US" altLang="zh-CN" sz="1600" dirty="0"/>
              <a:t>《</a:t>
            </a:r>
            <a:r>
              <a:rPr lang="zh-CN" altLang="en-US" sz="1600" dirty="0"/>
              <a:t>增值税纳税申报表（一般纳税人适用）</a:t>
            </a:r>
            <a:r>
              <a:rPr lang="en-US" altLang="zh-CN" sz="1600" dirty="0"/>
              <a:t>》</a:t>
            </a:r>
            <a:r>
              <a:rPr lang="zh-CN" altLang="en-US" sz="1600" dirty="0"/>
              <a:t>附表二“免抵退税办法不得抵扣的进项税额”栏次的合计数</a:t>
            </a:r>
            <a:r>
              <a:rPr lang="en-US" altLang="zh-CN" sz="1600" dirty="0"/>
              <a:t>+</a:t>
            </a:r>
            <a:r>
              <a:rPr lang="zh-CN" altLang="en-US" sz="1600" dirty="0"/>
              <a:t>税务机关核准的最近一期本表的第</a:t>
            </a:r>
            <a:r>
              <a:rPr lang="en-US" altLang="zh-CN" sz="1600" dirty="0"/>
              <a:t>9(c)</a:t>
            </a:r>
            <a:r>
              <a:rPr lang="zh-CN" altLang="en-US" sz="1600" dirty="0"/>
              <a:t>栏。升级前最近一期税务机关核准的</a:t>
            </a:r>
            <a:r>
              <a:rPr lang="en-US" altLang="zh-CN" sz="1600" dirty="0"/>
              <a:t>《</a:t>
            </a:r>
            <a:r>
              <a:rPr lang="zh-CN" altLang="en-US" sz="1600" dirty="0"/>
              <a:t>免抵退税申报汇总表</a:t>
            </a:r>
            <a:r>
              <a:rPr lang="en-US" altLang="zh-CN" sz="1600" dirty="0"/>
              <a:t>》</a:t>
            </a:r>
            <a:r>
              <a:rPr lang="zh-CN" altLang="en-US" sz="1600" dirty="0"/>
              <a:t>的第</a:t>
            </a:r>
            <a:r>
              <a:rPr lang="en-US" altLang="zh-CN" sz="1600" dirty="0"/>
              <a:t>25(c)</a:t>
            </a:r>
            <a:r>
              <a:rPr lang="zh-CN" altLang="en-US" sz="1600" dirty="0"/>
              <a:t>栏按照上述公式计算填报在本栏。企业应做相应账务调整并在下期增值税纳税申报时对</a:t>
            </a:r>
            <a:r>
              <a:rPr lang="en-US" altLang="zh-CN" sz="1600" dirty="0"/>
              <a:t>《</a:t>
            </a:r>
            <a:r>
              <a:rPr lang="zh-CN" altLang="en-US" sz="1600" dirty="0"/>
              <a:t>增值税纳税申报表（一般纳税人适用）</a:t>
            </a:r>
            <a:r>
              <a:rPr lang="en-US" altLang="zh-CN" sz="1600" dirty="0"/>
              <a:t>》</a:t>
            </a:r>
            <a:r>
              <a:rPr lang="zh-CN" altLang="en-US" sz="1600" dirty="0"/>
              <a:t>附表二“免抵退税办法不得抵扣的进项税额”栏次进行调整。</a:t>
            </a:r>
          </a:p>
        </p:txBody>
      </p:sp>
    </p:spTree>
    <p:extLst>
      <p:ext uri="{BB962C8B-B14F-4D97-AF65-F5344CB8AC3E}">
        <p14:creationId xmlns:p14="http://schemas.microsoft.com/office/powerpoint/2010/main" val="3588635222"/>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xit" presetSubtype="4" fill="hold" grpId="0" nodeType="clickEffect">
                                  <p:stCondLst>
                                    <p:cond delay="0"/>
                                  </p:stCondLst>
                                  <p:childTnLst>
                                    <p:anim calcmode="lin" valueType="num">
                                      <p:cBhvr additive="base">
                                        <p:cTn id="6" dur="500"/>
                                        <p:tgtEl>
                                          <p:spTgt spid="20"/>
                                        </p:tgtEl>
                                        <p:attrNameLst>
                                          <p:attrName>ppt_x</p:attrName>
                                        </p:attrNameLst>
                                      </p:cBhvr>
                                      <p:tavLst>
                                        <p:tav tm="0">
                                          <p:val>
                                            <p:strVal val="ppt_x"/>
                                          </p:val>
                                        </p:tav>
                                        <p:tav tm="100000">
                                          <p:val>
                                            <p:strVal val="ppt_x"/>
                                          </p:val>
                                        </p:tav>
                                      </p:tavLst>
                                    </p:anim>
                                    <p:anim calcmode="lin" valueType="num">
                                      <p:cBhvr additive="base">
                                        <p:cTn id="7" dur="500"/>
                                        <p:tgtEl>
                                          <p:spTgt spid="20"/>
                                        </p:tgtEl>
                                        <p:attrNameLst>
                                          <p:attrName>ppt_y</p:attrName>
                                        </p:attrNameLst>
                                      </p:cBhvr>
                                      <p:tavLst>
                                        <p:tav tm="0">
                                          <p:val>
                                            <p:strVal val="ppt_y"/>
                                          </p:val>
                                        </p:tav>
                                        <p:tav tm="100000">
                                          <p:val>
                                            <p:strVal val="1+ppt_h/2"/>
                                          </p:val>
                                        </p:tav>
                                      </p:tavLst>
                                    </p:anim>
                                    <p:set>
                                      <p:cBhvr>
                                        <p:cTn id="8" dur="1" fill="hold">
                                          <p:stCondLst>
                                            <p:cond delay="499"/>
                                          </p:stCondLst>
                                        </p:cTn>
                                        <p:tgtEl>
                                          <p:spTgt spid="20"/>
                                        </p:tgtEl>
                                        <p:attrNameLst>
                                          <p:attrName>style.visibility</p:attrName>
                                        </p:attrNameLst>
                                      </p:cBhvr>
                                      <p:to>
                                        <p:strVal val="hidden"/>
                                      </p:to>
                                    </p:set>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1" nodeType="clickEffect">
                                  <p:stCondLst>
                                    <p:cond delay="0"/>
                                  </p:stCondLst>
                                  <p:childTnLst>
                                    <p:set>
                                      <p:cBhvr>
                                        <p:cTn id="12" dur="1" fill="hold">
                                          <p:stCondLst>
                                            <p:cond delay="0"/>
                                          </p:stCondLst>
                                        </p:cTn>
                                        <p:tgtEl>
                                          <p:spTgt spid="22"/>
                                        </p:tgtEl>
                                        <p:attrNameLst>
                                          <p:attrName>style.visibility</p:attrName>
                                        </p:attrNameLst>
                                      </p:cBhvr>
                                      <p:to>
                                        <p:strVal val="visible"/>
                                      </p:to>
                                    </p:set>
                                    <p:anim calcmode="lin" valueType="num">
                                      <p:cBhvr additive="base">
                                        <p:cTn id="13" dur="500" fill="hold"/>
                                        <p:tgtEl>
                                          <p:spTgt spid="22"/>
                                        </p:tgtEl>
                                        <p:attrNameLst>
                                          <p:attrName>ppt_x</p:attrName>
                                        </p:attrNameLst>
                                      </p:cBhvr>
                                      <p:tavLst>
                                        <p:tav tm="0">
                                          <p:val>
                                            <p:strVal val="#ppt_x"/>
                                          </p:val>
                                        </p:tav>
                                        <p:tav tm="100000">
                                          <p:val>
                                            <p:strVal val="#ppt_x"/>
                                          </p:val>
                                        </p:tav>
                                      </p:tavLst>
                                    </p:anim>
                                    <p:anim calcmode="lin" valueType="num">
                                      <p:cBhvr additive="base">
                                        <p:cTn id="14" dur="500" fill="hold"/>
                                        <p:tgtEl>
                                          <p:spTgt spid="22"/>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xit" presetSubtype="4" fill="hold" grpId="0" nodeType="clickEffect">
                                  <p:stCondLst>
                                    <p:cond delay="0"/>
                                  </p:stCondLst>
                                  <p:childTnLst>
                                    <p:anim calcmode="lin" valueType="num">
                                      <p:cBhvr additive="base">
                                        <p:cTn id="18" dur="500"/>
                                        <p:tgtEl>
                                          <p:spTgt spid="22"/>
                                        </p:tgtEl>
                                        <p:attrNameLst>
                                          <p:attrName>ppt_x</p:attrName>
                                        </p:attrNameLst>
                                      </p:cBhvr>
                                      <p:tavLst>
                                        <p:tav tm="0">
                                          <p:val>
                                            <p:strVal val="ppt_x"/>
                                          </p:val>
                                        </p:tav>
                                        <p:tav tm="100000">
                                          <p:val>
                                            <p:strVal val="ppt_x"/>
                                          </p:val>
                                        </p:tav>
                                      </p:tavLst>
                                    </p:anim>
                                    <p:anim calcmode="lin" valueType="num">
                                      <p:cBhvr additive="base">
                                        <p:cTn id="19" dur="500"/>
                                        <p:tgtEl>
                                          <p:spTgt spid="22"/>
                                        </p:tgtEl>
                                        <p:attrNameLst>
                                          <p:attrName>ppt_y</p:attrName>
                                        </p:attrNameLst>
                                      </p:cBhvr>
                                      <p:tavLst>
                                        <p:tav tm="0">
                                          <p:val>
                                            <p:strVal val="ppt_y"/>
                                          </p:val>
                                        </p:tav>
                                        <p:tav tm="100000">
                                          <p:val>
                                            <p:strVal val="1+ppt_h/2"/>
                                          </p:val>
                                        </p:tav>
                                      </p:tavLst>
                                    </p:anim>
                                    <p:set>
                                      <p:cBhvr>
                                        <p:cTn id="20" dur="1" fill="hold">
                                          <p:stCondLst>
                                            <p:cond delay="499"/>
                                          </p:stCondLst>
                                        </p:cTn>
                                        <p:tgtEl>
                                          <p:spTgt spid="22"/>
                                        </p:tgtEl>
                                        <p:attrNameLst>
                                          <p:attrName>style.visibility</p:attrName>
                                        </p:attrNameLst>
                                      </p:cBhvr>
                                      <p:to>
                                        <p:strVal val="hidden"/>
                                      </p:to>
                                    </p:se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24"/>
                                        </p:tgtEl>
                                        <p:attrNameLst>
                                          <p:attrName>style.visibility</p:attrName>
                                        </p:attrNameLst>
                                      </p:cBhvr>
                                      <p:to>
                                        <p:strVal val="visible"/>
                                      </p:to>
                                    </p:set>
                                    <p:anim calcmode="lin" valueType="num">
                                      <p:cBhvr additive="base">
                                        <p:cTn id="25" dur="500" fill="hold"/>
                                        <p:tgtEl>
                                          <p:spTgt spid="24"/>
                                        </p:tgtEl>
                                        <p:attrNameLst>
                                          <p:attrName>ppt_x</p:attrName>
                                        </p:attrNameLst>
                                      </p:cBhvr>
                                      <p:tavLst>
                                        <p:tav tm="0">
                                          <p:val>
                                            <p:strVal val="#ppt_x"/>
                                          </p:val>
                                        </p:tav>
                                        <p:tav tm="100000">
                                          <p:val>
                                            <p:strVal val="#ppt_x"/>
                                          </p:val>
                                        </p:tav>
                                      </p:tavLst>
                                    </p:anim>
                                    <p:anim calcmode="lin" valueType="num">
                                      <p:cBhvr additive="base">
                                        <p:cTn id="26"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p:bldP spid="22" grpId="0"/>
      <p:bldP spid="22" grpId="1"/>
      <p:bldP spid="24"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cxnSp>
        <p:nvCxnSpPr>
          <p:cNvPr id="19" name="直接连接符 8"/>
          <p:cNvCxnSpPr>
            <a:cxnSpLocks noChangeShapeType="1"/>
          </p:cNvCxnSpPr>
          <p:nvPr/>
        </p:nvCxnSpPr>
        <p:spPr bwMode="auto">
          <a:xfrm flipV="1">
            <a:off x="107519" y="3322560"/>
            <a:ext cx="8928961" cy="173"/>
          </a:xfrm>
          <a:prstGeom prst="line">
            <a:avLst/>
          </a:prstGeom>
          <a:noFill/>
          <a:ln w="38100">
            <a:solidFill>
              <a:srgbClr val="182447"/>
            </a:solidFill>
            <a:prstDash val="dashDot"/>
            <a:round/>
            <a:headEnd/>
            <a:tailEnd/>
          </a:ln>
          <a:extLst>
            <a:ext uri="{909E8E84-426E-40DD-AFC4-6F175D3DCCD1}">
              <a14:hiddenFill xmlns:a14="http://schemas.microsoft.com/office/drawing/2010/main">
                <a:noFill/>
              </a14:hiddenFill>
            </a:ext>
          </a:extLst>
        </p:spPr>
      </p:cxnSp>
      <p:sp>
        <p:nvSpPr>
          <p:cNvPr id="20" name="矩形 19"/>
          <p:cNvSpPr/>
          <p:nvPr/>
        </p:nvSpPr>
        <p:spPr>
          <a:xfrm>
            <a:off x="137102" y="3363209"/>
            <a:ext cx="8869793" cy="830997"/>
          </a:xfrm>
          <a:prstGeom prst="rect">
            <a:avLst/>
          </a:prstGeom>
        </p:spPr>
        <p:txBody>
          <a:bodyPr wrap="square">
            <a:spAutoFit/>
          </a:bodyPr>
          <a:lstStyle/>
          <a:p>
            <a:r>
              <a:rPr lang="zh-CN" altLang="en-US" sz="1600" dirty="0">
                <a:latin typeface="宋体" panose="02010600030101010101" pitchFamily="2" charset="-122"/>
                <a:ea typeface="宋体" panose="02010600030101010101" pitchFamily="2" charset="-122"/>
              </a:rPr>
              <a:t>第</a:t>
            </a:r>
            <a:r>
              <a:rPr lang="en-US" altLang="zh-CN" sz="1600" dirty="0">
                <a:latin typeface="宋体" panose="02010600030101010101" pitchFamily="2" charset="-122"/>
                <a:ea typeface="宋体" panose="02010600030101010101" pitchFamily="2" charset="-122"/>
              </a:rPr>
              <a:t>13</a:t>
            </a:r>
            <a:r>
              <a:rPr lang="zh-CN" altLang="en-US" sz="1600" dirty="0">
                <a:latin typeface="宋体" panose="02010600030101010101" pitchFamily="2" charset="-122"/>
                <a:ea typeface="宋体" panose="02010600030101010101" pitchFamily="2" charset="-122"/>
              </a:rPr>
              <a:t>栏“上期结转需冲减的免抵退税额”：填写上期本表“结转下期需冲减的免抵退税额”。本公告生效前最近一期税务机关核准的</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免抵退税申报汇总表</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的“结转下期免抵退税额抵减额”在本公告生效后首次填报本表时填写在本栏。</a:t>
            </a:r>
            <a:endParaRPr lang="zh-CN" altLang="en-US" sz="1600" dirty="0"/>
          </a:p>
        </p:txBody>
      </p:sp>
      <p:sp>
        <p:nvSpPr>
          <p:cNvPr id="22" name="矩形 21"/>
          <p:cNvSpPr/>
          <p:nvPr/>
        </p:nvSpPr>
        <p:spPr>
          <a:xfrm>
            <a:off x="137102" y="4194206"/>
            <a:ext cx="9006898" cy="584775"/>
          </a:xfrm>
          <a:prstGeom prst="rect">
            <a:avLst/>
          </a:prstGeom>
        </p:spPr>
        <p:txBody>
          <a:bodyPr wrap="square">
            <a:spAutoFit/>
          </a:bodyPr>
          <a:lstStyle/>
          <a:p>
            <a:r>
              <a:rPr lang="zh-CN" altLang="en-US" sz="1600" dirty="0">
                <a:latin typeface="宋体" panose="02010600030101010101" pitchFamily="2" charset="-122"/>
                <a:ea typeface="宋体" panose="02010600030101010101" pitchFamily="2" charset="-122"/>
              </a:rPr>
              <a:t>第</a:t>
            </a:r>
            <a:r>
              <a:rPr lang="en-US" altLang="zh-CN" sz="1600" dirty="0">
                <a:latin typeface="宋体" panose="02010600030101010101" pitchFamily="2" charset="-122"/>
                <a:ea typeface="宋体" panose="02010600030101010101" pitchFamily="2" charset="-122"/>
              </a:rPr>
              <a:t>14</a:t>
            </a:r>
            <a:r>
              <a:rPr lang="zh-CN" altLang="en-US" sz="1600" dirty="0">
                <a:latin typeface="宋体" panose="02010600030101010101" pitchFamily="2" charset="-122"/>
                <a:ea typeface="宋体" panose="02010600030101010101" pitchFamily="2" charset="-122"/>
              </a:rPr>
              <a:t>栏“进料加工核销应调整免抵退税额”：填写最近一次免抵退税申报至本次免抵退税申报期间税务机关核销确认的</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生产企业进料加工业务免抵退税核销表</a:t>
            </a:r>
            <a:r>
              <a:rPr lang="en-US" altLang="zh-CN" sz="1600" dirty="0">
                <a:latin typeface="宋体" panose="02010600030101010101" pitchFamily="2" charset="-122"/>
                <a:ea typeface="宋体" panose="02010600030101010101" pitchFamily="2" charset="-122"/>
              </a:rPr>
              <a:t>》“</a:t>
            </a:r>
            <a:r>
              <a:rPr lang="zh-CN" altLang="en-US" sz="1600" dirty="0">
                <a:latin typeface="宋体" panose="02010600030101010101" pitchFamily="2" charset="-122"/>
                <a:ea typeface="宋体" panose="02010600030101010101" pitchFamily="2" charset="-122"/>
              </a:rPr>
              <a:t>应调整免抵退税额合计”。</a:t>
            </a:r>
            <a:endParaRPr lang="zh-CN" altLang="en-US" sz="1600" dirty="0"/>
          </a:p>
        </p:txBody>
      </p:sp>
      <p:graphicFrame>
        <p:nvGraphicFramePr>
          <p:cNvPr id="2" name="表格 1"/>
          <p:cNvGraphicFramePr>
            <a:graphicFrameLocks noGrp="1"/>
          </p:cNvGraphicFramePr>
          <p:nvPr>
            <p:extLst>
              <p:ext uri="{D42A27DB-BD31-4B8C-83A1-F6EECF244321}">
                <p14:modId xmlns:p14="http://schemas.microsoft.com/office/powerpoint/2010/main" val="1628767881"/>
              </p:ext>
            </p:extLst>
          </p:nvPr>
        </p:nvGraphicFramePr>
        <p:xfrm>
          <a:off x="535188" y="765855"/>
          <a:ext cx="7724558" cy="2528404"/>
        </p:xfrm>
        <a:graphic>
          <a:graphicData uri="http://schemas.openxmlformats.org/drawingml/2006/table">
            <a:tbl>
              <a:tblPr>
                <a:tableStyleId>{5C22544A-7EE6-4342-B048-85BDC9FD1C3A}</a:tableStyleId>
              </a:tblPr>
              <a:tblGrid>
                <a:gridCol w="322671">
                  <a:extLst>
                    <a:ext uri="{9D8B030D-6E8A-4147-A177-3AD203B41FA5}">
                      <a16:colId xmlns:a16="http://schemas.microsoft.com/office/drawing/2014/main" val="20000"/>
                    </a:ext>
                  </a:extLst>
                </a:gridCol>
                <a:gridCol w="1650024">
                  <a:extLst>
                    <a:ext uri="{9D8B030D-6E8A-4147-A177-3AD203B41FA5}">
                      <a16:colId xmlns:a16="http://schemas.microsoft.com/office/drawing/2014/main" val="20001"/>
                    </a:ext>
                  </a:extLst>
                </a:gridCol>
                <a:gridCol w="1723359">
                  <a:extLst>
                    <a:ext uri="{9D8B030D-6E8A-4147-A177-3AD203B41FA5}">
                      <a16:colId xmlns:a16="http://schemas.microsoft.com/office/drawing/2014/main" val="20002"/>
                    </a:ext>
                  </a:extLst>
                </a:gridCol>
                <a:gridCol w="1779582">
                  <a:extLst>
                    <a:ext uri="{9D8B030D-6E8A-4147-A177-3AD203B41FA5}">
                      <a16:colId xmlns:a16="http://schemas.microsoft.com/office/drawing/2014/main" val="20003"/>
                    </a:ext>
                  </a:extLst>
                </a:gridCol>
                <a:gridCol w="1124461">
                  <a:extLst>
                    <a:ext uri="{9D8B030D-6E8A-4147-A177-3AD203B41FA5}">
                      <a16:colId xmlns:a16="http://schemas.microsoft.com/office/drawing/2014/main" val="20004"/>
                    </a:ext>
                  </a:extLst>
                </a:gridCol>
                <a:gridCol w="1124461">
                  <a:extLst>
                    <a:ext uri="{9D8B030D-6E8A-4147-A177-3AD203B41FA5}">
                      <a16:colId xmlns:a16="http://schemas.microsoft.com/office/drawing/2014/main" val="20005"/>
                    </a:ext>
                  </a:extLst>
                </a:gridCol>
              </a:tblGrid>
              <a:tr h="136184">
                <a:tc rowSpan="2" gridSpan="2">
                  <a:txBody>
                    <a:bodyPr/>
                    <a:lstStyle/>
                    <a:p>
                      <a:pPr algn="ctr" fontAlgn="ctr"/>
                      <a:r>
                        <a:rPr lang="zh-CN" altLang="en-US" sz="800" u="none" strike="noStrike">
                          <a:effectLst/>
                        </a:rPr>
                        <a:t>项目</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rowSpan="2" hMerge="1">
                  <a:txBody>
                    <a:bodyPr/>
                    <a:lstStyle/>
                    <a:p>
                      <a:endParaRPr lang="zh-CN" altLang="en-US"/>
                    </a:p>
                  </a:txBody>
                  <a:tcPr/>
                </a:tc>
                <a:tc rowSpan="2">
                  <a:txBody>
                    <a:bodyPr/>
                    <a:lstStyle/>
                    <a:p>
                      <a:pPr algn="ctr" fontAlgn="ctr"/>
                      <a:r>
                        <a:rPr lang="zh-CN" altLang="en-US" sz="800" u="none" strike="noStrike">
                          <a:effectLst/>
                        </a:rPr>
                        <a:t>栏次</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当期</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本年累计</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zh-CN" altLang="en-US" sz="800" u="none" strike="noStrike">
                          <a:effectLst/>
                        </a:rPr>
                        <a:t>与增值税纳税申报表差额</a:t>
                      </a:r>
                      <a:endParaRPr lang="zh-CN" altLang="en-US" sz="800" b="1"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0"/>
                  </a:ext>
                </a:extLst>
              </a:tr>
              <a:tr h="136184">
                <a:tc gridSpan="2" vMerge="1">
                  <a:txBody>
                    <a:bodyPr/>
                    <a:lstStyle/>
                    <a:p>
                      <a:endParaRPr lang="zh-CN" altLang="en-US"/>
                    </a:p>
                  </a:txBody>
                  <a:tcPr/>
                </a:tc>
                <a:tc hMerge="1" vMerge="1">
                  <a:txBody>
                    <a:bodyPr/>
                    <a:lstStyle/>
                    <a:p>
                      <a:endParaRPr lang="zh-CN" altLang="en-US"/>
                    </a:p>
                  </a:txBody>
                  <a:tcPr/>
                </a:tc>
                <a:tc vMerge="1">
                  <a:txBody>
                    <a:bodyPr/>
                    <a:lstStyle/>
                    <a:p>
                      <a:endParaRPr lang="zh-CN" altLang="en-US"/>
                    </a:p>
                  </a:txBody>
                  <a:tcPr/>
                </a:tc>
                <a:tc>
                  <a:txBody>
                    <a:bodyPr/>
                    <a:lstStyle/>
                    <a:p>
                      <a:pPr algn="ctr" fontAlgn="ctr"/>
                      <a:r>
                        <a:rPr lang="en-US" sz="800" u="none" strike="noStrike">
                          <a:effectLst/>
                        </a:rPr>
                        <a:t>(a)</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en-US" sz="800" u="none" strike="noStrike">
                          <a:effectLst/>
                        </a:rPr>
                        <a:t>(b)</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en-US" sz="800" u="none" strike="noStrike">
                          <a:effectLst/>
                        </a:rPr>
                        <a:t>(c)</a:t>
                      </a:r>
                      <a:endParaRPr lang="en-US" sz="800" b="1" i="0" u="none" strike="noStrike">
                        <a:effectLst/>
                        <a:latin typeface="Times New Roman" panose="02020603050405020304" pitchFamily="18" charset="0"/>
                        <a:ea typeface="宋体" panose="02010600030101010101" pitchFamily="2" charset="-122"/>
                      </a:endParaRPr>
                    </a:p>
                  </a:txBody>
                  <a:tcPr marL="8296" marR="8296" marT="8296" marB="0" anchor="ctr"/>
                </a:tc>
                <a:extLst>
                  <a:ext uri="{0D108BD9-81ED-4DB2-BD59-A6C34878D82A}">
                    <a16:rowId xmlns:a16="http://schemas.microsoft.com/office/drawing/2014/main" val="10001"/>
                  </a:ext>
                </a:extLst>
              </a:tr>
              <a:tr h="209772">
                <a:tc rowSpan="10">
                  <a:txBody>
                    <a:bodyPr/>
                    <a:lstStyle/>
                    <a:p>
                      <a:pPr algn="ctr" fontAlgn="ctr"/>
                      <a:r>
                        <a:rPr lang="zh-CN" altLang="en-US" sz="800" u="none" strike="noStrike">
                          <a:effectLst/>
                        </a:rPr>
                        <a:t>应退税额和免抵税额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vert="eaVert" anchor="ctr"/>
                </a:tc>
                <a:tc>
                  <a:txBody>
                    <a:bodyPr/>
                    <a:lstStyle/>
                    <a:p>
                      <a:pPr algn="l" fontAlgn="ctr"/>
                      <a:r>
                        <a:rPr lang="zh-CN" altLang="en-US" sz="800" u="none" strike="noStrike">
                          <a:effectLst/>
                        </a:rPr>
                        <a:t>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10=11+12</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2"/>
                  </a:ext>
                </a:extLst>
              </a:tr>
              <a:tr h="209772">
                <a:tc vMerge="1">
                  <a:txBody>
                    <a:bodyPr/>
                    <a:lstStyle/>
                    <a:p>
                      <a:endParaRPr lang="zh-CN" altLang="en-US"/>
                    </a:p>
                  </a:txBody>
                  <a:tcPr/>
                </a:tc>
                <a:tc>
                  <a:txBody>
                    <a:bodyPr/>
                    <a:lstStyle/>
                    <a:p>
                      <a:pPr algn="l" fontAlgn="ctr"/>
                      <a:r>
                        <a:rPr lang="zh-CN" altLang="en-US" sz="800" u="none" strike="noStrike">
                          <a:effectLst/>
                        </a:rPr>
                        <a:t>其中：出口货物免抵退税额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11</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3"/>
                  </a:ext>
                </a:extLst>
              </a:tr>
              <a:tr h="209772">
                <a:tc vMerge="1">
                  <a:txBody>
                    <a:bodyPr/>
                    <a:lstStyle/>
                    <a:p>
                      <a:endParaRPr lang="zh-CN" altLang="en-US"/>
                    </a:p>
                  </a:txBody>
                  <a:tcPr/>
                </a:tc>
                <a:tc>
                  <a:txBody>
                    <a:bodyPr/>
                    <a:lstStyle/>
                    <a:p>
                      <a:pPr algn="l" fontAlgn="ctr"/>
                      <a:r>
                        <a:rPr lang="zh-CN" altLang="en-US" sz="800" u="none" strike="noStrike">
                          <a:effectLst/>
                        </a:rPr>
                        <a:t>      应税服务免抵退税额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12</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4"/>
                  </a:ext>
                </a:extLst>
              </a:tr>
              <a:tr h="209772">
                <a:tc vMerge="1">
                  <a:txBody>
                    <a:bodyPr/>
                    <a:lstStyle/>
                    <a:p>
                      <a:endParaRPr lang="zh-CN" altLang="en-US"/>
                    </a:p>
                  </a:txBody>
                  <a:tcPr/>
                </a:tc>
                <a:tc>
                  <a:txBody>
                    <a:bodyPr/>
                    <a:lstStyle/>
                    <a:p>
                      <a:pPr algn="l" fontAlgn="ctr"/>
                      <a:r>
                        <a:rPr lang="zh-CN" altLang="en-US" sz="800" u="none" strike="noStrike">
                          <a:effectLst/>
                        </a:rPr>
                        <a:t>上期结转需冲减的免抵退税额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13</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5"/>
                  </a:ext>
                </a:extLst>
              </a:tr>
              <a:tr h="209772">
                <a:tc vMerge="1">
                  <a:txBody>
                    <a:bodyPr/>
                    <a:lstStyle/>
                    <a:p>
                      <a:endParaRPr lang="zh-CN" altLang="en-US"/>
                    </a:p>
                  </a:txBody>
                  <a:tcPr/>
                </a:tc>
                <a:tc>
                  <a:txBody>
                    <a:bodyPr/>
                    <a:lstStyle/>
                    <a:p>
                      <a:pPr algn="l" fontAlgn="ctr"/>
                      <a:r>
                        <a:rPr lang="zh-CN" altLang="en-US" sz="800" u="none" strike="noStrike">
                          <a:effectLst/>
                        </a:rPr>
                        <a:t>进料加工核销应调整免抵退税额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14</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6"/>
                  </a:ext>
                </a:extLst>
              </a:tr>
              <a:tr h="217843">
                <a:tc vMerge="1">
                  <a:txBody>
                    <a:bodyPr/>
                    <a:lstStyle/>
                    <a:p>
                      <a:endParaRPr lang="zh-CN" altLang="en-US"/>
                    </a:p>
                  </a:txBody>
                  <a:tcPr/>
                </a:tc>
                <a:tc>
                  <a:txBody>
                    <a:bodyPr/>
                    <a:lstStyle/>
                    <a:p>
                      <a:pPr algn="l" fontAlgn="ctr"/>
                      <a:r>
                        <a:rPr lang="zh-CN" altLang="en-US" sz="800" u="none" strike="noStrike">
                          <a:effectLst/>
                        </a:rPr>
                        <a:t>免抵退税额合计</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15</a:t>
                      </a:r>
                      <a:r>
                        <a:rPr lang="zh-CN" altLang="en-US" sz="800" u="none" strike="noStrike">
                          <a:effectLst/>
                        </a:rPr>
                        <a:t>（如</a:t>
                      </a:r>
                      <a:r>
                        <a:rPr lang="en-US" altLang="zh-CN" sz="800" u="none" strike="noStrike">
                          <a:effectLst/>
                        </a:rPr>
                        <a:t>10-13+14</a:t>
                      </a:r>
                      <a:r>
                        <a:rPr lang="zh-CN" altLang="en-US" sz="800" u="none" strike="noStrike">
                          <a:effectLst/>
                        </a:rPr>
                        <a:t>＞</a:t>
                      </a:r>
                      <a:r>
                        <a:rPr lang="en-US" altLang="zh-CN" sz="800" u="none" strike="noStrike">
                          <a:effectLst/>
                        </a:rPr>
                        <a:t>0</a:t>
                      </a:r>
                      <a:r>
                        <a:rPr lang="zh-CN" altLang="en-US" sz="800" u="none" strike="noStrike">
                          <a:effectLst/>
                        </a:rPr>
                        <a:t>则为</a:t>
                      </a:r>
                      <a:r>
                        <a:rPr lang="en-US" altLang="zh-CN" sz="800" u="none" strike="noStrike">
                          <a:effectLst/>
                        </a:rPr>
                        <a:t>10-13+14,</a:t>
                      </a:r>
                      <a:r>
                        <a:rPr lang="zh-CN" altLang="en-US" sz="800" u="none" strike="noStrike">
                          <a:effectLst/>
                        </a:rPr>
                        <a:t>否则为</a:t>
                      </a:r>
                      <a:r>
                        <a:rPr lang="en-US" altLang="zh-CN" sz="800" u="none" strike="noStrike">
                          <a:effectLst/>
                        </a:rPr>
                        <a:t>0)</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7"/>
                  </a:ext>
                </a:extLst>
              </a:tr>
              <a:tr h="209772">
                <a:tc vMerge="1">
                  <a:txBody>
                    <a:bodyPr/>
                    <a:lstStyle/>
                    <a:p>
                      <a:endParaRPr lang="zh-CN" altLang="en-US"/>
                    </a:p>
                  </a:txBody>
                  <a:tcPr/>
                </a:tc>
                <a:tc>
                  <a:txBody>
                    <a:bodyPr/>
                    <a:lstStyle/>
                    <a:p>
                      <a:pPr algn="l" fontAlgn="ctr"/>
                      <a:r>
                        <a:rPr lang="zh-CN" altLang="en-US" sz="800" u="none" strike="noStrike">
                          <a:effectLst/>
                        </a:rPr>
                        <a:t>结转下期需冲减的免抵退税额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16=13-10-14+15</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8"/>
                  </a:ext>
                </a:extLst>
              </a:tr>
              <a:tr h="209772">
                <a:tc vMerge="1">
                  <a:txBody>
                    <a:bodyPr/>
                    <a:lstStyle/>
                    <a:p>
                      <a:endParaRPr lang="zh-CN" altLang="en-US"/>
                    </a:p>
                  </a:txBody>
                  <a:tcPr/>
                </a:tc>
                <a:tc>
                  <a:txBody>
                    <a:bodyPr/>
                    <a:lstStyle/>
                    <a:p>
                      <a:pPr algn="l" fontAlgn="ctr"/>
                      <a:r>
                        <a:rPr lang="zh-CN" altLang="en-US" sz="800" u="none" strike="noStrike">
                          <a:effectLst/>
                        </a:rPr>
                        <a:t>增值税纳税申报表期末留抵税额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17</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09"/>
                  </a:ext>
                </a:extLst>
              </a:tr>
              <a:tr h="209772">
                <a:tc vMerge="1">
                  <a:txBody>
                    <a:bodyPr/>
                    <a:lstStyle/>
                    <a:p>
                      <a:endParaRPr lang="zh-CN" altLang="en-US"/>
                    </a:p>
                  </a:txBody>
                  <a:tcPr/>
                </a:tc>
                <a:tc>
                  <a:txBody>
                    <a:bodyPr/>
                    <a:lstStyle/>
                    <a:p>
                      <a:pPr algn="l" fontAlgn="ctr"/>
                      <a:r>
                        <a:rPr lang="zh-CN" altLang="en-US" sz="800" u="none" strike="noStrike">
                          <a:effectLst/>
                        </a:rPr>
                        <a:t>应退税额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18(</a:t>
                      </a:r>
                      <a:r>
                        <a:rPr lang="zh-CN" altLang="en-US" sz="800" u="none" strike="noStrike">
                          <a:effectLst/>
                        </a:rPr>
                        <a:t>如</a:t>
                      </a:r>
                      <a:r>
                        <a:rPr lang="en-US" altLang="zh-CN" sz="800" u="none" strike="noStrike">
                          <a:effectLst/>
                        </a:rPr>
                        <a:t>15&gt;17</a:t>
                      </a:r>
                      <a:r>
                        <a:rPr lang="zh-CN" altLang="en-US" sz="800" u="none" strike="noStrike">
                          <a:effectLst/>
                        </a:rPr>
                        <a:t>则为</a:t>
                      </a:r>
                      <a:r>
                        <a:rPr lang="en-US" altLang="zh-CN" sz="800" u="none" strike="noStrike">
                          <a:effectLst/>
                        </a:rPr>
                        <a:t>17,</a:t>
                      </a:r>
                      <a:r>
                        <a:rPr lang="zh-CN" altLang="en-US" sz="800" u="none" strike="noStrike">
                          <a:effectLst/>
                        </a:rPr>
                        <a:t>否则为</a:t>
                      </a:r>
                      <a:r>
                        <a:rPr lang="en-US" altLang="zh-CN" sz="800" u="none" strike="noStrike">
                          <a:effectLst/>
                        </a:rPr>
                        <a:t>15)</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a:effectLst/>
                        </a:rPr>
                        <a:t>——</a:t>
                      </a:r>
                      <a:endParaRPr lang="en-US" altLang="zh-CN" sz="800" b="0" i="0" u="none" strike="noStrike">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10"/>
                  </a:ext>
                </a:extLst>
              </a:tr>
              <a:tr h="209772">
                <a:tc vMerge="1">
                  <a:txBody>
                    <a:bodyPr/>
                    <a:lstStyle/>
                    <a:p>
                      <a:endParaRPr lang="zh-CN" altLang="en-US"/>
                    </a:p>
                  </a:txBody>
                  <a:tcPr/>
                </a:tc>
                <a:tc>
                  <a:txBody>
                    <a:bodyPr/>
                    <a:lstStyle/>
                    <a:p>
                      <a:pPr algn="l" fontAlgn="ctr"/>
                      <a:r>
                        <a:rPr lang="zh-CN" altLang="en-US" sz="800" u="none" strike="noStrike">
                          <a:effectLst/>
                        </a:rPr>
                        <a:t>免抵税额</a:t>
                      </a:r>
                      <a:endParaRPr lang="zh-CN" altLang="en-US" sz="800" b="0" i="0" u="none" strike="noStrike">
                        <a:effectLst/>
                        <a:latin typeface="宋体" panose="02010600030101010101" pitchFamily="2" charset="-122"/>
                        <a:ea typeface="宋体" panose="02010600030101010101" pitchFamily="2" charset="-122"/>
                      </a:endParaRPr>
                    </a:p>
                  </a:txBody>
                  <a:tcPr marL="8296" marR="8296" marT="8296" marB="0" anchor="ctr"/>
                </a:tc>
                <a:tc>
                  <a:txBody>
                    <a:bodyPr/>
                    <a:lstStyle/>
                    <a:p>
                      <a:pPr algn="ctr" fontAlgn="ctr"/>
                      <a:r>
                        <a:rPr lang="en-US" altLang="zh-CN" sz="800" u="none" strike="noStrike">
                          <a:effectLst/>
                        </a:rPr>
                        <a:t>19=15-18</a:t>
                      </a:r>
                      <a:endParaRPr lang="en-US" altLang="zh-CN" sz="800" b="0" i="0" u="none" strike="noStrike">
                        <a:effectLst/>
                        <a:latin typeface="Times New Roman" panose="02020603050405020304" pitchFamily="18" charset="0"/>
                        <a:ea typeface="宋体" panose="02010600030101010101" pitchFamily="2" charset="-122"/>
                      </a:endParaRPr>
                    </a:p>
                  </a:txBody>
                  <a:tcPr marL="8296" marR="8296" marT="8296" marB="0" anchor="ctr"/>
                </a:tc>
                <a:tc>
                  <a:txBody>
                    <a:bodyPr/>
                    <a:lstStyle/>
                    <a:p>
                      <a:pPr algn="ctr"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l" fontAlgn="ctr"/>
                      <a:r>
                        <a:rPr lang="zh-CN" altLang="en-US" sz="800" u="none" strike="noStrike">
                          <a:effectLst/>
                        </a:rPr>
                        <a:t>　</a:t>
                      </a:r>
                      <a:endParaRPr lang="zh-CN" altLang="en-US" sz="800" b="0" i="0" u="none" strike="noStrike">
                        <a:effectLst/>
                        <a:latin typeface="Arial Narrow" panose="020B06060202020A0204" pitchFamily="2" charset="0"/>
                        <a:ea typeface="宋体" panose="02010600030101010101" pitchFamily="2" charset="-122"/>
                      </a:endParaRPr>
                    </a:p>
                  </a:txBody>
                  <a:tcPr marL="8296" marR="8296" marT="8296" marB="0" anchor="ctr"/>
                </a:tc>
                <a:tc>
                  <a:txBody>
                    <a:bodyPr/>
                    <a:lstStyle/>
                    <a:p>
                      <a:pPr algn="ctr" fontAlgn="ctr"/>
                      <a:r>
                        <a:rPr lang="en-US" altLang="zh-CN" sz="800" u="none" strike="noStrike" dirty="0">
                          <a:effectLst/>
                        </a:rPr>
                        <a:t>——</a:t>
                      </a:r>
                      <a:endParaRPr lang="en-US" altLang="zh-CN" sz="800" b="0" i="0" u="none" strike="noStrike" dirty="0">
                        <a:effectLst/>
                        <a:latin typeface="宋体" panose="02010600030101010101" pitchFamily="2" charset="-122"/>
                        <a:ea typeface="宋体" panose="02010600030101010101" pitchFamily="2" charset="-122"/>
                      </a:endParaRPr>
                    </a:p>
                  </a:txBody>
                  <a:tcPr marL="8296" marR="8296" marT="8296" marB="0" anchor="ctr"/>
                </a:tc>
                <a:extLst>
                  <a:ext uri="{0D108BD9-81ED-4DB2-BD59-A6C34878D82A}">
                    <a16:rowId xmlns:a16="http://schemas.microsoft.com/office/drawing/2014/main" val="10011"/>
                  </a:ext>
                </a:extLst>
              </a:tr>
            </a:tbl>
          </a:graphicData>
        </a:graphic>
      </p:graphicFrame>
      <p:sp>
        <p:nvSpPr>
          <p:cNvPr id="24" name="矩形 23"/>
          <p:cNvSpPr/>
          <p:nvPr/>
        </p:nvSpPr>
        <p:spPr>
          <a:xfrm>
            <a:off x="166688" y="3532486"/>
            <a:ext cx="8569326" cy="1323439"/>
          </a:xfrm>
          <a:prstGeom prst="rect">
            <a:avLst/>
          </a:prstGeom>
        </p:spPr>
        <p:txBody>
          <a:bodyPr wrap="square">
            <a:spAutoFit/>
          </a:bodyPr>
          <a:lstStyle/>
          <a:p>
            <a:r>
              <a:rPr lang="zh-CN" altLang="en-US" sz="1600" dirty="0"/>
              <a:t>第</a:t>
            </a:r>
            <a:r>
              <a:rPr lang="en-US" altLang="zh-CN" sz="1600" dirty="0"/>
              <a:t>16</a:t>
            </a:r>
            <a:r>
              <a:rPr lang="zh-CN" altLang="en-US" sz="1600" dirty="0"/>
              <a:t>栏“结转下期需冲减的免抵退税额”：按“第</a:t>
            </a:r>
            <a:r>
              <a:rPr lang="en-US" altLang="zh-CN" sz="1600" dirty="0"/>
              <a:t>13</a:t>
            </a:r>
            <a:r>
              <a:rPr lang="zh-CN" altLang="en-US" sz="1600" dirty="0"/>
              <a:t>栏</a:t>
            </a:r>
            <a:r>
              <a:rPr lang="en-US" altLang="zh-CN" sz="1600" dirty="0"/>
              <a:t>-</a:t>
            </a:r>
            <a:r>
              <a:rPr lang="zh-CN" altLang="en-US" sz="1600" dirty="0"/>
              <a:t>第</a:t>
            </a:r>
            <a:r>
              <a:rPr lang="en-US" altLang="zh-CN" sz="1600" dirty="0"/>
              <a:t>10</a:t>
            </a:r>
            <a:r>
              <a:rPr lang="zh-CN" altLang="en-US" sz="1600" dirty="0"/>
              <a:t>栏</a:t>
            </a:r>
            <a:r>
              <a:rPr lang="en-US" altLang="zh-CN" sz="1600" dirty="0"/>
              <a:t>-</a:t>
            </a:r>
            <a:r>
              <a:rPr lang="zh-CN" altLang="en-US" sz="1600" dirty="0"/>
              <a:t>第</a:t>
            </a:r>
            <a:r>
              <a:rPr lang="en-US" altLang="zh-CN" sz="1600" dirty="0"/>
              <a:t>14</a:t>
            </a:r>
            <a:r>
              <a:rPr lang="zh-CN" altLang="en-US" sz="1600" dirty="0"/>
              <a:t>栏</a:t>
            </a:r>
            <a:r>
              <a:rPr lang="en-US" altLang="zh-CN" sz="1600" dirty="0"/>
              <a:t>+</a:t>
            </a:r>
            <a:r>
              <a:rPr lang="zh-CN" altLang="en-US" sz="1600" dirty="0"/>
              <a:t>第</a:t>
            </a:r>
            <a:r>
              <a:rPr lang="en-US" altLang="zh-CN" sz="1600" dirty="0"/>
              <a:t>15</a:t>
            </a:r>
            <a:r>
              <a:rPr lang="zh-CN" altLang="en-US" sz="1600" dirty="0"/>
              <a:t>栏”计算填写。</a:t>
            </a:r>
            <a:endParaRPr lang="en-US" altLang="zh-CN" sz="1600" dirty="0"/>
          </a:p>
          <a:p>
            <a:endParaRPr lang="en-US" altLang="zh-CN" sz="1600" dirty="0"/>
          </a:p>
          <a:p>
            <a:r>
              <a:rPr lang="zh-CN" altLang="en-US" sz="1600" dirty="0"/>
              <a:t>第</a:t>
            </a:r>
            <a:r>
              <a:rPr lang="en-US" altLang="zh-CN" sz="1600" dirty="0"/>
              <a:t>17</a:t>
            </a:r>
            <a:r>
              <a:rPr lang="zh-CN" altLang="en-US" sz="1600" dirty="0"/>
              <a:t>栏“增值税纳税申报表期末留抵税额”：填写同属期</a:t>
            </a:r>
            <a:r>
              <a:rPr lang="en-US" altLang="zh-CN" sz="1600" dirty="0"/>
              <a:t>《</a:t>
            </a:r>
            <a:r>
              <a:rPr lang="zh-CN" altLang="en-US" sz="1600" dirty="0"/>
              <a:t>增值税纳税申报表（一般纳税人适用）</a:t>
            </a:r>
            <a:r>
              <a:rPr lang="en-US" altLang="zh-CN" sz="1600" dirty="0"/>
              <a:t>》“</a:t>
            </a:r>
            <a:r>
              <a:rPr lang="zh-CN" altLang="en-US" sz="1600" dirty="0"/>
              <a:t>期末留抵税额”。一般纳税人转登记为小规模纳税人的，按照“应交税费</a:t>
            </a:r>
            <a:r>
              <a:rPr lang="en-US" altLang="zh-CN" sz="1600" dirty="0"/>
              <a:t>—</a:t>
            </a:r>
            <a:r>
              <a:rPr lang="zh-CN" altLang="en-US" sz="1600" dirty="0"/>
              <a:t>待抵扣进项税额”据实填写。</a:t>
            </a:r>
          </a:p>
        </p:txBody>
      </p:sp>
    </p:spTree>
    <p:extLst>
      <p:ext uri="{BB962C8B-B14F-4D97-AF65-F5344CB8AC3E}">
        <p14:creationId xmlns:p14="http://schemas.microsoft.com/office/powerpoint/2010/main" val="1797402625"/>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xit" presetSubtype="4" fill="hold" grpId="0" nodeType="clickEffect">
                                  <p:stCondLst>
                                    <p:cond delay="0"/>
                                  </p:stCondLst>
                                  <p:childTnLst>
                                    <p:anim calcmode="lin" valueType="num">
                                      <p:cBhvr additive="base">
                                        <p:cTn id="6" dur="500"/>
                                        <p:tgtEl>
                                          <p:spTgt spid="20"/>
                                        </p:tgtEl>
                                        <p:attrNameLst>
                                          <p:attrName>ppt_x</p:attrName>
                                        </p:attrNameLst>
                                      </p:cBhvr>
                                      <p:tavLst>
                                        <p:tav tm="0">
                                          <p:val>
                                            <p:strVal val="ppt_x"/>
                                          </p:val>
                                        </p:tav>
                                        <p:tav tm="100000">
                                          <p:val>
                                            <p:strVal val="ppt_x"/>
                                          </p:val>
                                        </p:tav>
                                      </p:tavLst>
                                    </p:anim>
                                    <p:anim calcmode="lin" valueType="num">
                                      <p:cBhvr additive="base">
                                        <p:cTn id="7" dur="500"/>
                                        <p:tgtEl>
                                          <p:spTgt spid="20"/>
                                        </p:tgtEl>
                                        <p:attrNameLst>
                                          <p:attrName>ppt_y</p:attrName>
                                        </p:attrNameLst>
                                      </p:cBhvr>
                                      <p:tavLst>
                                        <p:tav tm="0">
                                          <p:val>
                                            <p:strVal val="ppt_y"/>
                                          </p:val>
                                        </p:tav>
                                        <p:tav tm="100000">
                                          <p:val>
                                            <p:strVal val="1+ppt_h/2"/>
                                          </p:val>
                                        </p:tav>
                                      </p:tavLst>
                                    </p:anim>
                                    <p:set>
                                      <p:cBhvr>
                                        <p:cTn id="8" dur="1" fill="hold">
                                          <p:stCondLst>
                                            <p:cond delay="499"/>
                                          </p:stCondLst>
                                        </p:cTn>
                                        <p:tgtEl>
                                          <p:spTgt spid="20"/>
                                        </p:tgtEl>
                                        <p:attrNameLst>
                                          <p:attrName>style.visibility</p:attrName>
                                        </p:attrNameLst>
                                      </p:cBhvr>
                                      <p:to>
                                        <p:strVal val="hidden"/>
                                      </p:to>
                                    </p:set>
                                  </p:childTnLst>
                                </p:cTn>
                              </p:par>
                              <p:par>
                                <p:cTn id="9" presetID="2" presetClass="exit" presetSubtype="4" fill="hold" grpId="0" nodeType="withEffect">
                                  <p:stCondLst>
                                    <p:cond delay="0"/>
                                  </p:stCondLst>
                                  <p:childTnLst>
                                    <p:anim calcmode="lin" valueType="num">
                                      <p:cBhvr additive="base">
                                        <p:cTn id="10" dur="500"/>
                                        <p:tgtEl>
                                          <p:spTgt spid="22"/>
                                        </p:tgtEl>
                                        <p:attrNameLst>
                                          <p:attrName>ppt_x</p:attrName>
                                        </p:attrNameLst>
                                      </p:cBhvr>
                                      <p:tavLst>
                                        <p:tav tm="0">
                                          <p:val>
                                            <p:strVal val="ppt_x"/>
                                          </p:val>
                                        </p:tav>
                                        <p:tav tm="100000">
                                          <p:val>
                                            <p:strVal val="ppt_x"/>
                                          </p:val>
                                        </p:tav>
                                      </p:tavLst>
                                    </p:anim>
                                    <p:anim calcmode="lin" valueType="num">
                                      <p:cBhvr additive="base">
                                        <p:cTn id="11" dur="500"/>
                                        <p:tgtEl>
                                          <p:spTgt spid="22"/>
                                        </p:tgtEl>
                                        <p:attrNameLst>
                                          <p:attrName>ppt_y</p:attrName>
                                        </p:attrNameLst>
                                      </p:cBhvr>
                                      <p:tavLst>
                                        <p:tav tm="0">
                                          <p:val>
                                            <p:strVal val="ppt_y"/>
                                          </p:val>
                                        </p:tav>
                                        <p:tav tm="100000">
                                          <p:val>
                                            <p:strVal val="1+ppt_h/2"/>
                                          </p:val>
                                        </p:tav>
                                      </p:tavLst>
                                    </p:anim>
                                    <p:set>
                                      <p:cBhvr>
                                        <p:cTn id="12" dur="1" fill="hold">
                                          <p:stCondLst>
                                            <p:cond delay="499"/>
                                          </p:stCondLst>
                                        </p:cTn>
                                        <p:tgtEl>
                                          <p:spTgt spid="22"/>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24"/>
                                        </p:tgtEl>
                                        <p:attrNameLst>
                                          <p:attrName>style.visibility</p:attrName>
                                        </p:attrNameLst>
                                      </p:cBhvr>
                                      <p:to>
                                        <p:strVal val="visible"/>
                                      </p:to>
                                    </p:set>
                                    <p:anim calcmode="lin" valueType="num">
                                      <p:cBhvr additive="base">
                                        <p:cTn id="17" dur="500" fill="hold"/>
                                        <p:tgtEl>
                                          <p:spTgt spid="24"/>
                                        </p:tgtEl>
                                        <p:attrNameLst>
                                          <p:attrName>ppt_x</p:attrName>
                                        </p:attrNameLst>
                                      </p:cBhvr>
                                      <p:tavLst>
                                        <p:tav tm="0">
                                          <p:val>
                                            <p:strVal val="#ppt_x"/>
                                          </p:val>
                                        </p:tav>
                                        <p:tav tm="100000">
                                          <p:val>
                                            <p:strVal val="#ppt_x"/>
                                          </p:val>
                                        </p:tav>
                                      </p:tavLst>
                                    </p:anim>
                                    <p:anim calcmode="lin" valueType="num">
                                      <p:cBhvr additive="base">
                                        <p:cTn id="18"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p:bldP spid="22" grpId="0"/>
      <p:bldP spid="24"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内容占位符 1"/>
          <p:cNvSpPr>
            <a:spLocks noGrp="1" noChangeArrowheads="1"/>
          </p:cNvSpPr>
          <p:nvPr>
            <p:ph idx="1"/>
          </p:nvPr>
        </p:nvSpPr>
        <p:spPr>
          <a:xfrm>
            <a:off x="449263" y="857250"/>
            <a:ext cx="8120062" cy="3749675"/>
          </a:xfrm>
        </p:spPr>
        <p:txBody>
          <a:bodyPr/>
          <a:lstStyle/>
          <a:p>
            <a:pPr marL="0" indent="0" algn="just">
              <a:buFont typeface="Arial" panose="020B0604020202020204" pitchFamily="34" charset="0"/>
              <a:buNone/>
            </a:pPr>
            <a:endParaRPr lang="en-US" altLang="zh-CN" sz="2000" dirty="0">
              <a:ea typeface="微软雅黑" panose="020B0503020204020204" pitchFamily="34" charset="-122"/>
            </a:endParaRPr>
          </a:p>
          <a:p>
            <a:pPr marL="0" indent="0" algn="just">
              <a:buFont typeface="Arial" panose="020B0604020202020204" pitchFamily="34" charset="0"/>
              <a:buNone/>
            </a:pPr>
            <a:endParaRPr lang="zh-CN" altLang="zh-CN" sz="2000" dirty="0">
              <a:ea typeface="微软雅黑" panose="020B0503020204020204" pitchFamily="34" charset="-122"/>
            </a:endParaRPr>
          </a:p>
        </p:txBody>
      </p:sp>
      <p:sp>
        <p:nvSpPr>
          <p:cNvPr id="98311" name="文本框 2"/>
          <p:cNvSpPr txBox="1">
            <a:spLocks noChangeArrowheads="1"/>
          </p:cNvSpPr>
          <p:nvPr/>
        </p:nvSpPr>
        <p:spPr bwMode="auto">
          <a:xfrm>
            <a:off x="801688" y="3389313"/>
            <a:ext cx="73596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spcBef>
                <a:spcPct val="0"/>
              </a:spcBef>
              <a:buFontTx/>
              <a:buNone/>
            </a:pPr>
            <a:endParaRPr lang="zh-CN" altLang="en-US" sz="1800">
              <a:latin typeface="Arial" panose="020B0604020202020204" pitchFamily="34" charset="0"/>
              <a:ea typeface="宋体" panose="02010600030101010101" pitchFamily="2" charset="-122"/>
            </a:endParaRPr>
          </a:p>
        </p:txBody>
      </p:sp>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0" name="矩形 45">
            <a:extLst>
              <a:ext uri="{FF2B5EF4-FFF2-40B4-BE49-F238E27FC236}">
                <a16:creationId xmlns:a16="http://schemas.microsoft.com/office/drawing/2014/main" id="{007E7F99-9087-48B4-AB50-83BEE0614386}"/>
              </a:ext>
            </a:extLst>
          </p:cNvPr>
          <p:cNvSpPr>
            <a:spLocks noChangeArrowheads="1"/>
          </p:cNvSpPr>
          <p:nvPr/>
        </p:nvSpPr>
        <p:spPr bwMode="auto">
          <a:xfrm>
            <a:off x="126004" y="2114594"/>
            <a:ext cx="3043815" cy="807903"/>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②</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a:t>
            </a:r>
            <a:endParaRPr lang="en-US" altLang="zh-CN" b="1" dirty="0">
              <a:latin typeface="微软雅黑" panose="020B0503020204020204" pitchFamily="34" charset="-122"/>
            </a:endParaRPr>
          </a:p>
          <a:p>
            <a:pPr marL="0" lvl="2" eaLnBrk="1" hangingPunct="1">
              <a:spcBef>
                <a:spcPct val="0"/>
              </a:spcBef>
              <a:buFontTx/>
              <a:buNone/>
            </a:pPr>
            <a:r>
              <a:rPr lang="en-US" altLang="zh-CN" b="1" dirty="0">
                <a:latin typeface="微软雅黑" panose="020B0503020204020204" pitchFamily="34" charset="-122"/>
              </a:rPr>
              <a:t>  </a:t>
            </a:r>
            <a:r>
              <a:rPr lang="zh-CN" altLang="en-US" b="1" dirty="0">
                <a:latin typeface="微软雅黑" panose="020B0503020204020204" pitchFamily="34" charset="-122"/>
              </a:rPr>
              <a:t>货物汇总表打印：</a:t>
            </a:r>
            <a:endParaRPr lang="zh-CN" altLang="zh-CN" b="1" dirty="0">
              <a:latin typeface="微软雅黑" panose="020B0503020204020204" pitchFamily="34" charset="-122"/>
            </a:endParaRPr>
          </a:p>
        </p:txBody>
      </p:sp>
      <p:pic>
        <p:nvPicPr>
          <p:cNvPr id="14" name="图片 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6545" y="64144"/>
            <a:ext cx="5026054" cy="50793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86211011"/>
      </p:ext>
    </p:extLst>
  </p:cSld>
  <p:clrMapOvr>
    <a:masterClrMapping/>
  </p:clrMapOvr>
  <p:transition spd="med">
    <p:pull/>
  </p:transition>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9" name="内容占位符 1"/>
          <p:cNvSpPr>
            <a:spLocks noGrp="1" noChangeArrowheads="1"/>
          </p:cNvSpPr>
          <p:nvPr>
            <p:ph idx="1"/>
          </p:nvPr>
        </p:nvSpPr>
        <p:spPr>
          <a:xfrm>
            <a:off x="449263" y="857250"/>
            <a:ext cx="8120062" cy="3749675"/>
          </a:xfrm>
        </p:spPr>
        <p:txBody>
          <a:bodyPr/>
          <a:lstStyle/>
          <a:p>
            <a:pPr marL="0" indent="0" algn="just">
              <a:buFont typeface="Arial" panose="020B0604020202020204" pitchFamily="34" charset="0"/>
              <a:buNone/>
            </a:pPr>
            <a:endParaRPr lang="en-US" altLang="zh-CN" sz="2000" dirty="0">
              <a:ea typeface="微软雅黑" panose="020B0503020204020204" pitchFamily="34" charset="-122"/>
            </a:endParaRPr>
          </a:p>
          <a:p>
            <a:pPr marL="0" indent="0" algn="just">
              <a:buFont typeface="Arial" panose="020B0604020202020204" pitchFamily="34" charset="0"/>
              <a:buNone/>
            </a:pPr>
            <a:endParaRPr lang="zh-CN" altLang="zh-CN" sz="2000" dirty="0">
              <a:ea typeface="微软雅黑" panose="020B0503020204020204" pitchFamily="34" charset="-122"/>
            </a:endParaRPr>
          </a:p>
        </p:txBody>
      </p:sp>
      <p:sp>
        <p:nvSpPr>
          <p:cNvPr id="98311" name="文本框 2"/>
          <p:cNvSpPr txBox="1">
            <a:spLocks noChangeArrowheads="1"/>
          </p:cNvSpPr>
          <p:nvPr/>
        </p:nvSpPr>
        <p:spPr bwMode="auto">
          <a:xfrm>
            <a:off x="801688" y="3389313"/>
            <a:ext cx="73596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spcBef>
                <a:spcPct val="0"/>
              </a:spcBef>
              <a:buFontTx/>
              <a:buNone/>
            </a:pPr>
            <a:endParaRPr lang="zh-CN" altLang="en-US" sz="1800">
              <a:latin typeface="Arial" panose="020B0604020202020204" pitchFamily="34" charset="0"/>
              <a:ea typeface="宋体" panose="02010600030101010101" pitchFamily="2" charset="-122"/>
            </a:endParaRPr>
          </a:p>
        </p:txBody>
      </p:sp>
      <p:sp>
        <p:nvSpPr>
          <p:cNvPr id="6" name="矩形 5"/>
          <p:cNvSpPr>
            <a:spLocks noChangeArrowheads="1"/>
          </p:cNvSpPr>
          <p:nvPr/>
        </p:nvSpPr>
        <p:spPr bwMode="auto">
          <a:xfrm>
            <a:off x="31173" y="1393017"/>
            <a:ext cx="9016783" cy="3750483"/>
          </a:xfrm>
          <a:prstGeom prst="rect">
            <a:avLst/>
          </a:prstGeom>
          <a:noFill/>
          <a:ln w="28575">
            <a:solidFill>
              <a:srgbClr val="182447"/>
            </a:solidFill>
            <a:miter lim="800000"/>
            <a:headEnd/>
            <a:tailEnd/>
          </a:ln>
          <a:extLst>
            <a:ext uri="{909E8E84-426E-40DD-AFC4-6F175D3DCCD1}">
              <a14:hiddenFill xmlns:a14="http://schemas.microsoft.com/office/drawing/2010/main">
                <a:solidFill>
                  <a:srgbClr val="FFFFFF"/>
                </a:solidFill>
              </a14:hiddenFill>
            </a:ext>
          </a:extLst>
        </p:spPr>
        <p:txBody>
          <a:bodyPr lIns="0" rIns="0" bIns="0" anchor="b"/>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spcBef>
                <a:spcPct val="0"/>
              </a:spcBef>
              <a:buFont typeface="Arial" panose="020B0604020202020204" pitchFamily="34" charset="0"/>
              <a:buNone/>
            </a:pPr>
            <a:endParaRPr lang="zh-CN" altLang="en-US" sz="1800">
              <a:latin typeface="Arial" panose="020B0604020202020204" pitchFamily="34" charset="0"/>
              <a:ea typeface="宋体" panose="02010600030101010101" pitchFamily="2" charset="-122"/>
            </a:endParaRPr>
          </a:p>
        </p:txBody>
      </p:sp>
      <p:sp>
        <p:nvSpPr>
          <p:cNvPr id="15" name="矩形 14"/>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17"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18" name="直接连接符 17"/>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0" name="矩形 45">
            <a:extLst>
              <a:ext uri="{FF2B5EF4-FFF2-40B4-BE49-F238E27FC236}">
                <a16:creationId xmlns:a16="http://schemas.microsoft.com/office/drawing/2014/main" id="{007E7F99-9087-48B4-AB50-83BEE0614386}"/>
              </a:ext>
            </a:extLst>
          </p:cNvPr>
          <p:cNvSpPr>
            <a:spLocks noChangeArrowheads="1"/>
          </p:cNvSpPr>
          <p:nvPr/>
        </p:nvSpPr>
        <p:spPr bwMode="auto">
          <a:xfrm>
            <a:off x="31173" y="828715"/>
            <a:ext cx="542405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②</a:t>
            </a:r>
            <a:r>
              <a:rPr lang="en-US" altLang="zh-CN" b="1" dirty="0">
                <a:latin typeface="微软雅黑" panose="020B0503020204020204" pitchFamily="34" charset="-122"/>
              </a:rPr>
              <a:t>.</a:t>
            </a:r>
            <a:r>
              <a:rPr lang="zh-CN" altLang="en-US" b="1" dirty="0">
                <a:latin typeface="微软雅黑" panose="020B0503020204020204" pitchFamily="34" charset="-122"/>
              </a:rPr>
              <a:t>生产企业出口货物汇总表打印：</a:t>
            </a:r>
            <a:endParaRPr lang="zh-CN" altLang="zh-CN" b="1" dirty="0">
              <a:latin typeface="微软雅黑" panose="020B0503020204020204" pitchFamily="34" charset="-122"/>
            </a:endParaRPr>
          </a:p>
        </p:txBody>
      </p:sp>
      <p:pic>
        <p:nvPicPr>
          <p:cNvPr id="13" name="图片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73063" y="2881313"/>
            <a:ext cx="8216900" cy="1993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矩形 1"/>
          <p:cNvSpPr/>
          <p:nvPr/>
        </p:nvSpPr>
        <p:spPr>
          <a:xfrm>
            <a:off x="200675" y="1618388"/>
            <a:ext cx="8561676" cy="369332"/>
          </a:xfrm>
          <a:prstGeom prst="rect">
            <a:avLst/>
          </a:prstGeom>
        </p:spPr>
        <p:txBody>
          <a:bodyPr wrap="square">
            <a:spAutoFit/>
          </a:bodyPr>
          <a:lstStyle/>
          <a:p>
            <a:pPr algn="just">
              <a:defRPr/>
            </a:pPr>
            <a:r>
              <a:rPr lang="zh-CN" altLang="zh-CN" b="1" dirty="0"/>
              <a:t>统一《汇总表》声明体例。</a:t>
            </a:r>
            <a:r>
              <a:rPr lang="zh-CN" altLang="zh-CN" dirty="0"/>
              <a:t>保持与《增值税纳税申报表（一般纳税人适用）》一致。</a:t>
            </a:r>
          </a:p>
        </p:txBody>
      </p:sp>
      <p:sp>
        <p:nvSpPr>
          <p:cNvPr id="3" name="矩形 2"/>
          <p:cNvSpPr/>
          <p:nvPr/>
        </p:nvSpPr>
        <p:spPr>
          <a:xfrm>
            <a:off x="3325505" y="2387084"/>
            <a:ext cx="2492990" cy="369332"/>
          </a:xfrm>
          <a:prstGeom prst="rect">
            <a:avLst/>
          </a:prstGeom>
        </p:spPr>
        <p:txBody>
          <a:bodyPr wrap="none">
            <a:spAutoFit/>
          </a:bodyPr>
          <a:lstStyle/>
          <a:p>
            <a:pPr algn="ctr">
              <a:defRPr/>
            </a:pPr>
            <a:r>
              <a:rPr lang="zh-CN" altLang="zh-CN" b="1" dirty="0">
                <a:solidFill>
                  <a:srgbClr val="FF0000"/>
                </a:solidFill>
              </a:rPr>
              <a:t>新《汇总表》声明栏次</a:t>
            </a:r>
          </a:p>
        </p:txBody>
      </p:sp>
    </p:spTree>
    <p:extLst>
      <p:ext uri="{BB962C8B-B14F-4D97-AF65-F5344CB8AC3E}">
        <p14:creationId xmlns:p14="http://schemas.microsoft.com/office/powerpoint/2010/main" val="207527230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1634" y="1751879"/>
            <a:ext cx="6500813" cy="280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346552" y="899681"/>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通用表单：</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121074622"/>
      </p:ext>
    </p:extLst>
  </p:cSld>
  <p:clrMapOvr>
    <a:masterClrMapping/>
  </p:clrMapOvr>
  <p:transition spd="med">
    <p:pull/>
  </p:transition>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91303"/>
            <a:ext cx="7099273"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en-US" altLang="zh-CN" dirty="0">
                <a:latin typeface="微软雅黑" panose="020B0503020204020204" pitchFamily="34" charset="-122"/>
                <a:ea typeface="微软雅黑" panose="020B0503020204020204" pitchFamily="34" charset="-122"/>
              </a:rPr>
              <a:t>《</a:t>
            </a:r>
            <a:r>
              <a:rPr lang="zh-CN" altLang="en-US" dirty="0">
                <a:latin typeface="微软雅黑" panose="020B0503020204020204" pitchFamily="34" charset="-122"/>
                <a:ea typeface="微软雅黑" panose="020B0503020204020204" pitchFamily="34" charset="-122"/>
              </a:rPr>
              <a:t>海关出口商品代码、名称、退税率调整对应表</a:t>
            </a:r>
            <a:r>
              <a:rPr lang="en-US" altLang="zh-CN" dirty="0">
                <a:latin typeface="微软雅黑" panose="020B0503020204020204" pitchFamily="34" charset="-122"/>
                <a:ea typeface="微软雅黑" panose="020B0503020204020204" pitchFamily="34" charset="-122"/>
              </a:rPr>
              <a:t>》</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sp>
        <p:nvSpPr>
          <p:cNvPr id="7" name="内容占位符 1"/>
          <p:cNvSpPr txBox="1">
            <a:spLocks noChangeArrowheads="1"/>
          </p:cNvSpPr>
          <p:nvPr/>
        </p:nvSpPr>
        <p:spPr>
          <a:xfrm>
            <a:off x="176358" y="1489658"/>
            <a:ext cx="8196263" cy="3372300"/>
          </a:xfrm>
          <a:prstGeom prst="rect">
            <a:avLst/>
          </a:prstGeom>
        </p:spPr>
        <p:txBody>
          <a:bodyPr>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lgn="just">
              <a:buFont typeface="Arial" panose="020B0604020202020204" pitchFamily="34" charset="0"/>
              <a:buNone/>
              <a:defRPr/>
            </a:pPr>
            <a:r>
              <a:rPr lang="zh-CN" altLang="en-US" sz="1400" b="1" dirty="0">
                <a:latin typeface="微软雅黑" panose="020B0503020204020204" pitchFamily="34" charset="-122"/>
                <a:ea typeface="微软雅黑" panose="020B0503020204020204" pitchFamily="34" charset="-122"/>
              </a:rPr>
              <a:t>政策依据：国家税务总局</a:t>
            </a:r>
            <a:r>
              <a:rPr lang="en-US" altLang="zh-CN" sz="1400" b="1" dirty="0">
                <a:latin typeface="微软雅黑" panose="020B0503020204020204" pitchFamily="34" charset="-122"/>
                <a:ea typeface="微软雅黑" panose="020B0503020204020204" pitchFamily="34" charset="-122"/>
              </a:rPr>
              <a:t>2013</a:t>
            </a:r>
            <a:r>
              <a:rPr lang="zh-CN" altLang="en-US" sz="1400" b="1" dirty="0">
                <a:latin typeface="微软雅黑" panose="020B0503020204020204" pitchFamily="34" charset="-122"/>
                <a:ea typeface="微软雅黑" panose="020B0503020204020204" pitchFamily="34" charset="-122"/>
              </a:rPr>
              <a:t>年第</a:t>
            </a:r>
            <a:r>
              <a:rPr lang="en-US" altLang="zh-CN" sz="1400" b="1" dirty="0">
                <a:latin typeface="微软雅黑" panose="020B0503020204020204" pitchFamily="34" charset="-122"/>
                <a:ea typeface="微软雅黑" panose="020B0503020204020204" pitchFamily="34" charset="-122"/>
              </a:rPr>
              <a:t>12</a:t>
            </a:r>
            <a:r>
              <a:rPr lang="zh-CN" altLang="en-US" sz="1400" b="1" dirty="0">
                <a:latin typeface="微软雅黑" panose="020B0503020204020204" pitchFamily="34" charset="-122"/>
                <a:ea typeface="微软雅黑" panose="020B0503020204020204" pitchFamily="34" charset="-122"/>
              </a:rPr>
              <a:t>号公告</a:t>
            </a:r>
            <a:endParaRPr lang="en-US" altLang="zh-CN" sz="1400" b="1"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zh-CN" altLang="en-US" sz="1400" b="1" dirty="0">
                <a:latin typeface="微软雅黑" panose="020B0503020204020204" pitchFamily="34" charset="-122"/>
                <a:ea typeface="微软雅黑" panose="020B0503020204020204" pitchFamily="34" charset="-122"/>
              </a:rPr>
              <a:t>使用情形：</a:t>
            </a:r>
            <a:endParaRPr lang="en-US" altLang="zh-CN" sz="1400" b="1"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en-US" altLang="zh-CN" sz="1400" b="1" dirty="0">
                <a:latin typeface="微软雅黑" panose="020B0503020204020204" pitchFamily="34" charset="-122"/>
                <a:ea typeface="微软雅黑" panose="020B0503020204020204" pitchFamily="34" charset="-122"/>
              </a:rPr>
              <a:t>       </a:t>
            </a:r>
            <a:r>
              <a:rPr lang="zh-CN" altLang="zh-CN" sz="1400" b="1" dirty="0">
                <a:latin typeface="微软雅黑" panose="020B0503020204020204" pitchFamily="34" charset="-122"/>
                <a:ea typeface="微软雅黑" panose="020B0503020204020204" pitchFamily="34" charset="-122"/>
              </a:rPr>
              <a:t>在出口货物报关单上的申报日期和出口日期期间，若海关调整商品代码，导致出口货物报关单上的商品代码与调整后的商品代码不一致的，出口企业或其他单位应按照出口货物报关单上列明的商品代码申报退（免）税，并同时报送《海关出口商品代码、名称、退税率调整对应表》</a:t>
            </a:r>
            <a:endParaRPr lang="en-US" altLang="zh-CN" sz="1400" b="1"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endParaRPr lang="zh-CN" altLang="zh-CN" sz="1350" dirty="0">
              <a:latin typeface="微软雅黑" panose="020B0503020204020204" pitchFamily="34" charset="-122"/>
              <a:ea typeface="微软雅黑" panose="020B0503020204020204" pitchFamily="34" charset="-122"/>
            </a:endParaRPr>
          </a:p>
        </p:txBody>
      </p:sp>
      <p:pic>
        <p:nvPicPr>
          <p:cNvPr id="8" name="图片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0116" y="2857500"/>
            <a:ext cx="7415694" cy="19005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811035408"/>
      </p:ext>
    </p:extLst>
  </p:cSld>
  <p:clrMapOvr>
    <a:masterClrMapping/>
  </p:clrMapOvr>
  <p:transition spd="med">
    <p:pull/>
  </p:transition>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p:cNvPicPr>
          <p:nvPr/>
        </p:nvPicPr>
        <p:blipFill>
          <a:blip r:embed="rId2"/>
          <a:stretch>
            <a:fillRect/>
          </a:stretch>
        </p:blipFill>
        <p:spPr>
          <a:xfrm>
            <a:off x="166688" y="1720487"/>
            <a:ext cx="8580952" cy="2714286"/>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1027042"/>
            <a:ext cx="7099273"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en-US" altLang="zh-CN" dirty="0">
                <a:latin typeface="微软雅黑" panose="020B0503020204020204" pitchFamily="34" charset="-122"/>
                <a:ea typeface="微软雅黑" panose="020B0503020204020204" pitchFamily="34" charset="-122"/>
              </a:rPr>
              <a:t>《</a:t>
            </a:r>
            <a:r>
              <a:rPr lang="zh-CN" altLang="en-US" dirty="0">
                <a:latin typeface="微软雅黑" panose="020B0503020204020204" pitchFamily="34" charset="-122"/>
                <a:ea typeface="微软雅黑" panose="020B0503020204020204" pitchFamily="34" charset="-122"/>
              </a:rPr>
              <a:t>海关出口商品代码、名称、退税率调整对应表</a:t>
            </a:r>
            <a:r>
              <a:rPr lang="en-US" altLang="zh-CN" dirty="0">
                <a:latin typeface="微软雅黑" panose="020B0503020204020204" pitchFamily="34" charset="-122"/>
                <a:ea typeface="微软雅黑" panose="020B0503020204020204" pitchFamily="34" charset="-122"/>
              </a:rPr>
              <a:t>》</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sp>
        <p:nvSpPr>
          <p:cNvPr id="8" name="矩形 7"/>
          <p:cNvSpPr/>
          <p:nvPr/>
        </p:nvSpPr>
        <p:spPr>
          <a:xfrm>
            <a:off x="4457700" y="2109354"/>
            <a:ext cx="4042063" cy="345227"/>
          </a:xfrm>
          <a:prstGeom prst="rect">
            <a:avLst/>
          </a:prstGeom>
          <a:noFill/>
          <a:ln w="762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8"/>
          <p:cNvSpPr/>
          <p:nvPr/>
        </p:nvSpPr>
        <p:spPr>
          <a:xfrm>
            <a:off x="6965618" y="3044536"/>
            <a:ext cx="2105646" cy="1965589"/>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dirty="0"/>
              <a:t>①增加了“代理出口货物证明号”</a:t>
            </a:r>
            <a:endParaRPr lang="en-US" altLang="zh-CN" dirty="0"/>
          </a:p>
          <a:p>
            <a:endParaRPr lang="en-US" altLang="zh-CN" dirty="0"/>
          </a:p>
          <a:p>
            <a:r>
              <a:rPr lang="zh-CN" altLang="en-US" dirty="0"/>
              <a:t>②优化了字段显示名称</a:t>
            </a:r>
          </a:p>
        </p:txBody>
      </p:sp>
    </p:spTree>
    <p:extLst>
      <p:ext uri="{BB962C8B-B14F-4D97-AF65-F5344CB8AC3E}">
        <p14:creationId xmlns:p14="http://schemas.microsoft.com/office/powerpoint/2010/main" val="168148565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1027042"/>
            <a:ext cx="7099273"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出口货物收汇申报表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出口货物不能收汇申报表</a:t>
            </a:r>
            <a:r>
              <a:rPr lang="en-US" altLang="zh-CN" sz="1800" b="1" dirty="0">
                <a:latin typeface="微软雅黑" panose="020B0503020204020204" pitchFamily="34" charset="-122"/>
                <a:ea typeface="微软雅黑" panose="020B0503020204020204" pitchFamily="34" charset="-122"/>
              </a:rPr>
              <a:t>》</a:t>
            </a:r>
          </a:p>
        </p:txBody>
      </p:sp>
      <p:sp>
        <p:nvSpPr>
          <p:cNvPr id="10" name="内容占位符 1"/>
          <p:cNvSpPr txBox="1">
            <a:spLocks noChangeArrowheads="1"/>
          </p:cNvSpPr>
          <p:nvPr/>
        </p:nvSpPr>
        <p:spPr>
          <a:xfrm>
            <a:off x="166688" y="1491466"/>
            <a:ext cx="8161338" cy="3938587"/>
          </a:xfrm>
          <a:prstGeom prst="rect">
            <a:avLst/>
          </a:prstGeom>
        </p:spPr>
        <p:txBody>
          <a:bodyPr>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Font typeface="Arial" panose="020B0604020202020204" pitchFamily="34" charset="0"/>
              <a:buNone/>
              <a:defRPr/>
            </a:pPr>
            <a:r>
              <a:rPr lang="zh-CN" altLang="en-US" sz="1400" b="1" dirty="0">
                <a:latin typeface="宋体" panose="02010600030101010101" pitchFamily="2" charset="-122"/>
                <a:ea typeface="宋体" panose="02010600030101010101" pitchFamily="2" charset="-122"/>
              </a:rPr>
              <a:t>  政策依据：国家税务总局</a:t>
            </a:r>
            <a:r>
              <a:rPr lang="en-US" altLang="zh-CN" sz="1400" b="1" dirty="0">
                <a:latin typeface="宋体" panose="02010600030101010101" pitchFamily="2" charset="-122"/>
                <a:ea typeface="宋体" panose="02010600030101010101" pitchFamily="2" charset="-122"/>
              </a:rPr>
              <a:t>2013</a:t>
            </a:r>
            <a:r>
              <a:rPr lang="zh-CN" altLang="en-US" sz="1400" b="1" dirty="0">
                <a:latin typeface="宋体" panose="02010600030101010101" pitchFamily="2" charset="-122"/>
                <a:ea typeface="宋体" panose="02010600030101010101" pitchFamily="2" charset="-122"/>
              </a:rPr>
              <a:t>年第</a:t>
            </a:r>
            <a:r>
              <a:rPr lang="en-US" altLang="zh-CN" sz="1400" b="1" dirty="0">
                <a:latin typeface="宋体" panose="02010600030101010101" pitchFamily="2" charset="-122"/>
                <a:ea typeface="宋体" panose="02010600030101010101" pitchFamily="2" charset="-122"/>
              </a:rPr>
              <a:t>30</a:t>
            </a:r>
            <a:r>
              <a:rPr lang="zh-CN" altLang="en-US" sz="1400" b="1" dirty="0">
                <a:latin typeface="宋体" panose="02010600030101010101" pitchFamily="2" charset="-122"/>
                <a:ea typeface="宋体" panose="02010600030101010101" pitchFamily="2" charset="-122"/>
              </a:rPr>
              <a:t>号公告</a:t>
            </a: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r>
              <a:rPr lang="zh-CN" altLang="en-US" sz="1400" b="1" dirty="0">
                <a:latin typeface="宋体" panose="02010600030101010101" pitchFamily="2" charset="-122"/>
                <a:ea typeface="宋体" panose="02010600030101010101" pitchFamily="2" charset="-122"/>
              </a:rPr>
              <a:t>  使用情形：被认定为需提供收汇资料的出口企业在申报出口退税时需提供</a:t>
            </a:r>
            <a:r>
              <a:rPr lang="en-US" altLang="zh-CN" sz="1400" b="1" dirty="0">
                <a:latin typeface="宋体" panose="02010600030101010101" pitchFamily="2" charset="-122"/>
                <a:ea typeface="宋体" panose="02010600030101010101" pitchFamily="2" charset="-122"/>
              </a:rPr>
              <a:t>《</a:t>
            </a:r>
            <a:r>
              <a:rPr lang="zh-CN" altLang="en-US" sz="1400" b="1" dirty="0">
                <a:latin typeface="宋体" panose="02010600030101010101" pitchFamily="2" charset="-122"/>
                <a:ea typeface="宋体" panose="02010600030101010101" pitchFamily="2" charset="-122"/>
              </a:rPr>
              <a:t>出口货物收汇申报表</a:t>
            </a:r>
            <a:r>
              <a:rPr lang="en-US" altLang="zh-CN" sz="1400" b="1" dirty="0">
                <a:latin typeface="宋体" panose="02010600030101010101" pitchFamily="2" charset="-122"/>
                <a:ea typeface="宋体" panose="02010600030101010101" pitchFamily="2" charset="-122"/>
              </a:rPr>
              <a:t>》</a:t>
            </a:r>
            <a:r>
              <a:rPr lang="zh-CN" altLang="en-US" sz="1400" b="1" dirty="0">
                <a:latin typeface="宋体" panose="02010600030101010101" pitchFamily="2" charset="-122"/>
                <a:ea typeface="宋体" panose="02010600030101010101" pitchFamily="2" charset="-122"/>
              </a:rPr>
              <a:t>、</a:t>
            </a: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r>
              <a:rPr lang="en-US" altLang="zh-CN" sz="1400" b="1" dirty="0">
                <a:latin typeface="宋体" panose="02010600030101010101" pitchFamily="2" charset="-122"/>
                <a:ea typeface="宋体" panose="02010600030101010101" pitchFamily="2" charset="-122"/>
              </a:rPr>
              <a:t>                 《</a:t>
            </a:r>
            <a:r>
              <a:rPr lang="zh-CN" altLang="en-US" sz="1400" b="1" dirty="0">
                <a:latin typeface="宋体" panose="02010600030101010101" pitchFamily="2" charset="-122"/>
                <a:ea typeface="宋体" panose="02010600030101010101" pitchFamily="2" charset="-122"/>
              </a:rPr>
              <a:t>出口货物不能收汇申报表</a:t>
            </a:r>
            <a:r>
              <a:rPr lang="en-US" altLang="zh-CN" sz="1400" b="1" dirty="0">
                <a:latin typeface="宋体" panose="02010600030101010101" pitchFamily="2" charset="-122"/>
                <a:ea typeface="宋体" panose="02010600030101010101" pitchFamily="2" charset="-122"/>
              </a:rPr>
              <a:t>》</a:t>
            </a:r>
          </a:p>
          <a:p>
            <a:pPr marL="0" indent="0">
              <a:buFont typeface="Arial" panose="020B0604020202020204" pitchFamily="34" charset="0"/>
              <a:buNone/>
              <a:defRPr/>
            </a:pPr>
            <a:r>
              <a:rPr lang="en-US" altLang="zh-CN" sz="1400" b="1" dirty="0">
                <a:latin typeface="宋体" panose="02010600030101010101" pitchFamily="2" charset="-122"/>
                <a:ea typeface="宋体" panose="02010600030101010101" pitchFamily="2" charset="-122"/>
              </a:rPr>
              <a:t>  </a:t>
            </a:r>
          </a:p>
          <a:p>
            <a:pPr marL="0" indent="0">
              <a:buFont typeface="Arial" panose="020B0604020202020204" pitchFamily="34" charset="0"/>
              <a:buNone/>
              <a:defRPr/>
            </a:pP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r>
              <a:rPr lang="en-US" altLang="zh-CN" sz="1400" b="1" dirty="0">
                <a:latin typeface="宋体" panose="02010600030101010101" pitchFamily="2" charset="-122"/>
                <a:ea typeface="宋体" panose="02010600030101010101" pitchFamily="2" charset="-122"/>
              </a:rPr>
              <a:t>Tips:</a:t>
            </a:r>
            <a:r>
              <a:rPr lang="zh-CN" altLang="en-US" sz="1400" b="1" dirty="0">
                <a:latin typeface="宋体" panose="02010600030101010101" pitchFamily="2" charset="-122"/>
                <a:ea typeface="宋体" panose="02010600030101010101" pitchFamily="2" charset="-122"/>
              </a:rPr>
              <a:t> </a:t>
            </a: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r>
              <a:rPr lang="en-US" altLang="zh-CN" sz="1400" b="1" dirty="0">
                <a:latin typeface="宋体" panose="02010600030101010101" pitchFamily="2" charset="-122"/>
                <a:ea typeface="宋体" panose="02010600030101010101" pitchFamily="2" charset="-122"/>
              </a:rPr>
              <a:t> </a:t>
            </a:r>
            <a:r>
              <a:rPr lang="zh-CN" altLang="en-US" sz="1400" b="1" dirty="0">
                <a:latin typeface="宋体" panose="02010600030101010101" pitchFamily="2" charset="-122"/>
                <a:ea typeface="宋体" panose="02010600030101010101" pitchFamily="2" charset="-122"/>
              </a:rPr>
              <a:t>认定为需提供收汇资料的出口企业情形</a:t>
            </a:r>
            <a:r>
              <a:rPr lang="en-US" altLang="zh-CN" sz="1400" b="1" dirty="0">
                <a:latin typeface="宋体" panose="02010600030101010101" pitchFamily="2" charset="-122"/>
                <a:ea typeface="宋体" panose="02010600030101010101" pitchFamily="2" charset="-122"/>
              </a:rPr>
              <a:t>(</a:t>
            </a:r>
            <a:r>
              <a:rPr lang="zh-CN" altLang="en-US" sz="1400" b="1" dirty="0">
                <a:latin typeface="宋体" panose="02010600030101010101" pitchFamily="2" charset="-122"/>
                <a:ea typeface="宋体" panose="02010600030101010101" pitchFamily="2" charset="-122"/>
              </a:rPr>
              <a:t>国家税务总局</a:t>
            </a:r>
            <a:r>
              <a:rPr lang="en-US" altLang="zh-CN" sz="1400" b="1" dirty="0">
                <a:latin typeface="宋体" panose="02010600030101010101" pitchFamily="2" charset="-122"/>
                <a:ea typeface="宋体" panose="02010600030101010101" pitchFamily="2" charset="-122"/>
              </a:rPr>
              <a:t>2018</a:t>
            </a:r>
            <a:r>
              <a:rPr lang="zh-CN" altLang="en-US" sz="1400" b="1" dirty="0">
                <a:latin typeface="宋体" panose="02010600030101010101" pitchFamily="2" charset="-122"/>
                <a:ea typeface="宋体" panose="02010600030101010101" pitchFamily="2" charset="-122"/>
              </a:rPr>
              <a:t>年</a:t>
            </a:r>
            <a:r>
              <a:rPr lang="en-US" altLang="zh-CN" sz="1400" b="1" dirty="0">
                <a:latin typeface="宋体" panose="02010600030101010101" pitchFamily="2" charset="-122"/>
                <a:ea typeface="宋体" panose="02010600030101010101" pitchFamily="2" charset="-122"/>
              </a:rPr>
              <a:t>16</a:t>
            </a:r>
            <a:r>
              <a:rPr lang="zh-CN" altLang="en-US" sz="1400" b="1" dirty="0">
                <a:latin typeface="宋体" panose="02010600030101010101" pitchFamily="2" charset="-122"/>
                <a:ea typeface="宋体" panose="02010600030101010101" pitchFamily="2" charset="-122"/>
              </a:rPr>
              <a:t>号公告）：</a:t>
            </a:r>
            <a:endParaRPr lang="en-US" altLang="zh-CN" sz="1400" b="1" dirty="0">
              <a:latin typeface="宋体" panose="02010600030101010101" pitchFamily="2" charset="-122"/>
              <a:ea typeface="宋体" panose="02010600030101010101" pitchFamily="2" charset="-122"/>
            </a:endParaRPr>
          </a:p>
          <a:p>
            <a:pPr marL="0" indent="0">
              <a:buFont typeface="Arial" panose="020B0604020202020204" pitchFamily="34" charset="0"/>
              <a:buNone/>
              <a:defRPr/>
            </a:pPr>
            <a:r>
              <a:rPr lang="en-US" altLang="zh-CN" sz="1400" b="1" dirty="0">
                <a:solidFill>
                  <a:srgbClr val="FF0000"/>
                </a:solidFill>
                <a:latin typeface="宋体" panose="02010600030101010101" pitchFamily="2" charset="-122"/>
                <a:ea typeface="宋体" panose="02010600030101010101" pitchFamily="2" charset="-122"/>
              </a:rPr>
              <a:t>     (</a:t>
            </a:r>
            <a:r>
              <a:rPr lang="zh-CN" altLang="en-US" sz="1400" b="1" dirty="0">
                <a:solidFill>
                  <a:srgbClr val="FF0000"/>
                </a:solidFill>
                <a:latin typeface="宋体" panose="02010600030101010101" pitchFamily="2" charset="-122"/>
                <a:ea typeface="宋体" panose="02010600030101010101" pitchFamily="2" charset="-122"/>
              </a:rPr>
              <a:t>一）出口退（免）税企业分类管理类别为四类的；</a:t>
            </a:r>
            <a:br>
              <a:rPr lang="zh-CN" altLang="en-US" sz="1400" b="1" dirty="0">
                <a:solidFill>
                  <a:srgbClr val="FF0000"/>
                </a:solidFill>
                <a:latin typeface="宋体" panose="02010600030101010101" pitchFamily="2" charset="-122"/>
                <a:ea typeface="宋体" panose="02010600030101010101" pitchFamily="2" charset="-122"/>
              </a:rPr>
            </a:br>
            <a:r>
              <a:rPr lang="zh-CN" altLang="en-US" sz="1400" b="1" dirty="0">
                <a:latin typeface="宋体" panose="02010600030101010101" pitchFamily="2" charset="-122"/>
                <a:ea typeface="宋体" panose="02010600030101010101" pitchFamily="2" charset="-122"/>
              </a:rPr>
              <a:t>    （二）主管税务机关发现出口企业申报的不能收汇原因是虚假的；</a:t>
            </a:r>
            <a:br>
              <a:rPr lang="zh-CN" altLang="en-US" sz="1400" b="1" dirty="0">
                <a:latin typeface="宋体" panose="02010600030101010101" pitchFamily="2" charset="-122"/>
                <a:ea typeface="宋体" panose="02010600030101010101" pitchFamily="2" charset="-122"/>
              </a:rPr>
            </a:br>
            <a:r>
              <a:rPr lang="zh-CN" altLang="en-US" sz="1400" b="1" dirty="0">
                <a:latin typeface="宋体" panose="02010600030101010101" pitchFamily="2" charset="-122"/>
                <a:ea typeface="宋体" panose="02010600030101010101" pitchFamily="2" charset="-122"/>
              </a:rPr>
              <a:t>    （三）主管税务机关发现出口企业提供的出口货物收汇凭证是冒用的。</a:t>
            </a:r>
            <a:endParaRPr lang="zh-CN" altLang="zh-CN" sz="1400" b="1" dirty="0">
              <a:latin typeface="宋体" panose="02010600030101010101" pitchFamily="2" charset="-122"/>
              <a:ea typeface="宋体" panose="02010600030101010101" pitchFamily="2" charset="-122"/>
            </a:endParaRPr>
          </a:p>
        </p:txBody>
      </p:sp>
    </p:spTree>
    <p:extLst>
      <p:ext uri="{BB962C8B-B14F-4D97-AF65-F5344CB8AC3E}">
        <p14:creationId xmlns:p14="http://schemas.microsoft.com/office/powerpoint/2010/main" val="1551996551"/>
      </p:ext>
    </p:extLst>
  </p:cSld>
  <p:clrMapOvr>
    <a:masterClrMapping/>
  </p:clrMapOvr>
  <p:transition spd="med">
    <p:pull/>
  </p:transition>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p:cNvPicPr>
          <p:nvPr/>
        </p:nvPicPr>
        <p:blipFill>
          <a:blip r:embed="rId3"/>
          <a:stretch>
            <a:fillRect/>
          </a:stretch>
        </p:blipFill>
        <p:spPr>
          <a:xfrm>
            <a:off x="200571" y="965844"/>
            <a:ext cx="8742857" cy="3514286"/>
          </a:xfrm>
          <a:prstGeom prst="rect">
            <a:avLst/>
          </a:prstGeom>
        </p:spPr>
      </p:pic>
      <p:sp>
        <p:nvSpPr>
          <p:cNvPr id="7" name="矩形 6"/>
          <p:cNvSpPr/>
          <p:nvPr/>
        </p:nvSpPr>
        <p:spPr>
          <a:xfrm>
            <a:off x="5288972" y="1299559"/>
            <a:ext cx="3408218" cy="345227"/>
          </a:xfrm>
          <a:prstGeom prst="rect">
            <a:avLst/>
          </a:prstGeom>
          <a:noFill/>
          <a:ln w="762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8" name="矩形 7"/>
          <p:cNvSpPr/>
          <p:nvPr/>
        </p:nvSpPr>
        <p:spPr>
          <a:xfrm>
            <a:off x="134360" y="4606367"/>
            <a:ext cx="5881255" cy="369332"/>
          </a:xfrm>
          <a:prstGeom prst="rect">
            <a:avLst/>
          </a:prstGeom>
        </p:spPr>
        <p:txBody>
          <a:bodyPr wrap="square">
            <a:spAutoFit/>
          </a:bodyPr>
          <a:lstStyle/>
          <a:p>
            <a:pPr lvl="0" defTabSz="685800">
              <a:defRPr/>
            </a:pPr>
            <a:r>
              <a:rPr lang="zh-CN" altLang="en-US" dirty="0">
                <a:latin typeface="微软雅黑" panose="020B0503020204020204" pitchFamily="34" charset="-122"/>
                <a:ea typeface="微软雅黑" panose="020B0503020204020204" pitchFamily="34" charset="-122"/>
              </a:rPr>
              <a:t>委托出口货物申报出口退税也要申报收汇情况</a:t>
            </a:r>
            <a:endParaRPr lang="en-US" altLang="zh-CN"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222252964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1027042"/>
            <a:ext cx="249612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视同自产进货明细清单</a:t>
            </a:r>
            <a:endParaRPr lang="en-US" altLang="zh-CN" sz="1800" b="1" dirty="0">
              <a:latin typeface="微软雅黑" panose="020B0503020204020204" pitchFamily="34" charset="-122"/>
              <a:ea typeface="微软雅黑" panose="020B0503020204020204" pitchFamily="34" charset="-122"/>
            </a:endParaRPr>
          </a:p>
        </p:txBody>
      </p:sp>
      <p:pic>
        <p:nvPicPr>
          <p:cNvPr id="7" name="图片 6"/>
          <p:cNvPicPr>
            <a:picLocks noChangeAspect="1"/>
          </p:cNvPicPr>
          <p:nvPr/>
        </p:nvPicPr>
        <p:blipFill>
          <a:blip r:embed="rId2"/>
          <a:stretch>
            <a:fillRect/>
          </a:stretch>
        </p:blipFill>
        <p:spPr>
          <a:xfrm>
            <a:off x="166688" y="1628154"/>
            <a:ext cx="8819048" cy="2952381"/>
          </a:xfrm>
          <a:prstGeom prst="rect">
            <a:avLst/>
          </a:prstGeom>
        </p:spPr>
      </p:pic>
      <p:sp>
        <p:nvSpPr>
          <p:cNvPr id="8" name="矩形 113"/>
          <p:cNvSpPr>
            <a:spLocks noChangeArrowheads="1"/>
          </p:cNvSpPr>
          <p:nvPr/>
        </p:nvSpPr>
        <p:spPr bwMode="auto">
          <a:xfrm>
            <a:off x="3647552" y="3758084"/>
            <a:ext cx="5338184" cy="1280446"/>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1200" dirty="0">
                <a:solidFill>
                  <a:schemeClr val="bg1"/>
                </a:solidFill>
                <a:latin typeface="微软雅黑" panose="020B0503020204020204" pitchFamily="34" charset="-122"/>
                <a:ea typeface="微软雅黑" panose="020B0503020204020204" pitchFamily="34" charset="-122"/>
              </a:rPr>
              <a:t>* 四类企业申报视同自产业务类型应填报此表单</a:t>
            </a:r>
            <a:endParaRPr lang="en-US" altLang="zh-CN" sz="1200" dirty="0">
              <a:solidFill>
                <a:schemeClr val="bg1"/>
              </a:solidFill>
              <a:latin typeface="微软雅黑" panose="020B0503020204020204" pitchFamily="34" charset="-122"/>
              <a:ea typeface="微软雅黑" panose="020B0503020204020204" pitchFamily="34" charset="-122"/>
            </a:endParaRPr>
          </a:p>
          <a:p>
            <a:pPr eaLnBrk="1" hangingPunct="1"/>
            <a:r>
              <a:rPr lang="zh-CN" altLang="en-US" sz="1200" dirty="0">
                <a:solidFill>
                  <a:schemeClr val="bg1"/>
                </a:solidFill>
                <a:latin typeface="微软雅黑" panose="020B0503020204020204" pitchFamily="34" charset="-122"/>
                <a:ea typeface="微软雅黑" panose="020B0503020204020204" pitchFamily="34" charset="-122"/>
              </a:rPr>
              <a:t>* 所属期应填写的是对应的“生产企业出口货物免抵退税申报明细表”中的所 </a:t>
            </a:r>
            <a:endParaRPr lang="en-US" altLang="zh-CN" sz="12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  </a:t>
            </a:r>
            <a:r>
              <a:rPr lang="zh-CN" altLang="en-US" sz="1200" dirty="0">
                <a:solidFill>
                  <a:schemeClr val="bg1"/>
                </a:solidFill>
                <a:latin typeface="微软雅黑" panose="020B0503020204020204" pitchFamily="34" charset="-122"/>
                <a:ea typeface="微软雅黑" panose="020B0503020204020204" pitchFamily="34" charset="-122"/>
              </a:rPr>
              <a:t>属期</a:t>
            </a:r>
            <a:endParaRPr lang="en-US" altLang="zh-CN" sz="1200" dirty="0">
              <a:solidFill>
                <a:schemeClr val="bg1"/>
              </a:solidFill>
              <a:latin typeface="微软雅黑" panose="020B0503020204020204" pitchFamily="34" charset="-122"/>
              <a:ea typeface="微软雅黑" panose="020B0503020204020204" pitchFamily="34" charset="-122"/>
            </a:endParaRPr>
          </a:p>
          <a:p>
            <a:pPr eaLnBrk="1" hangingPunct="1"/>
            <a:r>
              <a:rPr lang="zh-CN" altLang="en-US" sz="1200" dirty="0">
                <a:solidFill>
                  <a:schemeClr val="bg1"/>
                </a:solidFill>
                <a:latin typeface="微软雅黑" panose="020B0503020204020204" pitchFamily="34" charset="-122"/>
                <a:ea typeface="微软雅黑" panose="020B0503020204020204" pitchFamily="34" charset="-122"/>
              </a:rPr>
              <a:t>* 序号对应的是八位流水号</a:t>
            </a:r>
            <a:endParaRPr lang="en-US" altLang="zh-CN" sz="1200" dirty="0">
              <a:solidFill>
                <a:schemeClr val="bg1"/>
              </a:solidFill>
              <a:latin typeface="微软雅黑" panose="020B0503020204020204" pitchFamily="34" charset="-122"/>
              <a:ea typeface="微软雅黑" panose="020B0503020204020204" pitchFamily="34" charset="-122"/>
            </a:endParaRPr>
          </a:p>
          <a:p>
            <a:pPr eaLnBrk="1" hangingPunct="1"/>
            <a:r>
              <a:rPr lang="zh-CN" altLang="en-US" sz="1200" dirty="0">
                <a:solidFill>
                  <a:schemeClr val="bg1"/>
                </a:solidFill>
                <a:latin typeface="微软雅黑" panose="020B0503020204020204" pitchFamily="34" charset="-122"/>
                <a:ea typeface="微软雅黑" panose="020B0503020204020204" pitchFamily="34" charset="-122"/>
              </a:rPr>
              <a:t>* 免抵退税申报明细序号填写</a:t>
            </a:r>
            <a:r>
              <a:rPr lang="en-US" altLang="zh-CN" sz="1200" dirty="0">
                <a:solidFill>
                  <a:schemeClr val="bg1"/>
                </a:solidFill>
                <a:latin typeface="微软雅黑" panose="020B0503020204020204" pitchFamily="34" charset="-122"/>
                <a:ea typeface="微软雅黑" panose="020B0503020204020204" pitchFamily="34" charset="-122"/>
              </a:rPr>
              <a:t>《</a:t>
            </a:r>
            <a:r>
              <a:rPr lang="zh-CN" altLang="en-US" sz="1200" dirty="0">
                <a:solidFill>
                  <a:schemeClr val="bg1"/>
                </a:solidFill>
                <a:latin typeface="微软雅黑" panose="020B0503020204020204" pitchFamily="34" charset="-122"/>
                <a:ea typeface="微软雅黑" panose="020B0503020204020204" pitchFamily="34" charset="-122"/>
              </a:rPr>
              <a:t>生产企业出口货物免抵退税申报明细表</a:t>
            </a:r>
            <a:r>
              <a:rPr lang="en-US" altLang="zh-CN" sz="1200" dirty="0">
                <a:solidFill>
                  <a:schemeClr val="bg1"/>
                </a:solidFill>
                <a:latin typeface="微软雅黑" panose="020B0503020204020204" pitchFamily="34" charset="-122"/>
                <a:ea typeface="微软雅黑" panose="020B0503020204020204" pitchFamily="34" charset="-122"/>
              </a:rPr>
              <a:t>》</a:t>
            </a:r>
            <a:r>
              <a:rPr lang="zh-CN" altLang="en-US" sz="1200" dirty="0">
                <a:solidFill>
                  <a:schemeClr val="bg1"/>
                </a:solidFill>
                <a:latin typeface="微软雅黑" panose="020B0503020204020204" pitchFamily="34" charset="-122"/>
                <a:ea typeface="微软雅黑" panose="020B0503020204020204" pitchFamily="34" charset="-122"/>
              </a:rPr>
              <a:t>中业务类型包含视同自产的明细的序号。</a:t>
            </a:r>
            <a:endParaRPr lang="en-US" altLang="zh-CN" sz="1200" dirty="0">
              <a:solidFill>
                <a:schemeClr val="bg1"/>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883808063"/>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965706"/>
            <a:ext cx="6334596"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跨境应税行为（国际运输</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港澳台运输）免抵退税申报明细表</a:t>
            </a:r>
            <a:endParaRPr lang="en-US" altLang="zh-CN" sz="1800" b="1" dirty="0">
              <a:latin typeface="微软雅黑" panose="020B0503020204020204" pitchFamily="34" charset="-122"/>
              <a:ea typeface="微软雅黑" panose="020B0503020204020204" pitchFamily="34" charset="-122"/>
            </a:endParaRPr>
          </a:p>
        </p:txBody>
      </p:sp>
      <p:pic>
        <p:nvPicPr>
          <p:cNvPr id="10" name="图片 9"/>
          <p:cNvPicPr>
            <a:picLocks noChangeAspect="1"/>
          </p:cNvPicPr>
          <p:nvPr/>
        </p:nvPicPr>
        <p:blipFill>
          <a:blip r:embed="rId2"/>
          <a:stretch>
            <a:fillRect/>
          </a:stretch>
        </p:blipFill>
        <p:spPr>
          <a:xfrm>
            <a:off x="166688" y="1382283"/>
            <a:ext cx="8323809" cy="3409524"/>
          </a:xfrm>
          <a:prstGeom prst="rect">
            <a:avLst/>
          </a:prstGeom>
        </p:spPr>
      </p:pic>
      <p:sp>
        <p:nvSpPr>
          <p:cNvPr id="11" name="矩形 113"/>
          <p:cNvSpPr>
            <a:spLocks noChangeArrowheads="1"/>
          </p:cNvSpPr>
          <p:nvPr/>
        </p:nvSpPr>
        <p:spPr bwMode="auto">
          <a:xfrm>
            <a:off x="3848518" y="3848518"/>
            <a:ext cx="5295482" cy="1294982"/>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1200" dirty="0">
                <a:solidFill>
                  <a:schemeClr val="bg1"/>
                </a:solidFill>
                <a:latin typeface="微软雅黑" panose="020B0503020204020204" pitchFamily="34" charset="-122"/>
                <a:ea typeface="微软雅黑" panose="020B0503020204020204" pitchFamily="34" charset="-122"/>
              </a:rPr>
              <a:t>1.</a:t>
            </a:r>
            <a:r>
              <a:rPr lang="zh-CN" altLang="en-US" sz="1200" dirty="0">
                <a:solidFill>
                  <a:schemeClr val="bg1"/>
                </a:solidFill>
                <a:latin typeface="微软雅黑" panose="020B0503020204020204" pitchFamily="34" charset="-122"/>
                <a:ea typeface="微软雅黑" panose="020B0503020204020204" pitchFamily="34" charset="-122"/>
              </a:rPr>
              <a:t>修改表名、字段名，将零税率应税服务等字眼都修改为“跨境应税行为”，统一表述。</a:t>
            </a: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2.</a:t>
            </a:r>
            <a:r>
              <a:rPr lang="zh-CN" altLang="en-US" sz="1200" dirty="0">
                <a:solidFill>
                  <a:schemeClr val="bg1"/>
                </a:solidFill>
                <a:latin typeface="微软雅黑" panose="020B0503020204020204" pitchFamily="34" charset="-122"/>
                <a:ea typeface="微软雅黑" panose="020B0503020204020204" pitchFamily="34" charset="-122"/>
              </a:rPr>
              <a:t>增加“跨境应税行为营业额（折美元）”，实现美元销售额统计；</a:t>
            </a: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3.</a:t>
            </a:r>
            <a:r>
              <a:rPr lang="zh-CN" altLang="en-US" sz="1200" dirty="0">
                <a:solidFill>
                  <a:schemeClr val="bg1"/>
                </a:solidFill>
                <a:latin typeface="微软雅黑" panose="020B0503020204020204" pitchFamily="34" charset="-122"/>
                <a:ea typeface="微软雅黑" panose="020B0503020204020204" pitchFamily="34" charset="-122"/>
              </a:rPr>
              <a:t>删除“支付给非试点纳税人价款”；</a:t>
            </a: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3.</a:t>
            </a:r>
            <a:r>
              <a:rPr lang="zh-CN" altLang="en-US" sz="1200" dirty="0">
                <a:solidFill>
                  <a:schemeClr val="bg1"/>
                </a:solidFill>
                <a:latin typeface="微软雅黑" panose="020B0503020204020204" pitchFamily="34" charset="-122"/>
                <a:ea typeface="微软雅黑" panose="020B0503020204020204" pitchFamily="34" charset="-122"/>
              </a:rPr>
              <a:t>增加“出口发票号码”“出口日期”，实现征退税率准确适用。</a:t>
            </a:r>
          </a:p>
        </p:txBody>
      </p:sp>
    </p:spTree>
    <p:extLst>
      <p:ext uri="{BB962C8B-B14F-4D97-AF65-F5344CB8AC3E}">
        <p14:creationId xmlns:p14="http://schemas.microsoft.com/office/powerpoint/2010/main" val="3750414876"/>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additive="base">
                                        <p:cTn id="7" dur="500" fill="hold"/>
                                        <p:tgtEl>
                                          <p:spTgt spid="11"/>
                                        </p:tgtEl>
                                        <p:attrNameLst>
                                          <p:attrName>ppt_x</p:attrName>
                                        </p:attrNameLst>
                                      </p:cBhvr>
                                      <p:tavLst>
                                        <p:tav tm="0">
                                          <p:val>
                                            <p:strVal val="#ppt_x"/>
                                          </p:val>
                                        </p:tav>
                                        <p:tav tm="100000">
                                          <p:val>
                                            <p:strVal val="#ppt_x"/>
                                          </p:val>
                                        </p:tav>
                                      </p:tavLst>
                                    </p:anim>
                                    <p:anim calcmode="lin" valueType="num">
                                      <p:cBhvr additive="base">
                                        <p:cTn id="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965706"/>
            <a:ext cx="3681830"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跨境应税行为免抵退税申报明细表</a:t>
            </a:r>
            <a:endParaRPr lang="en-US" altLang="zh-CN" sz="1800" b="1" dirty="0">
              <a:latin typeface="微软雅黑" panose="020B0503020204020204" pitchFamily="34" charset="-122"/>
              <a:ea typeface="微软雅黑" panose="020B0503020204020204" pitchFamily="34" charset="-122"/>
            </a:endParaRPr>
          </a:p>
        </p:txBody>
      </p:sp>
      <p:pic>
        <p:nvPicPr>
          <p:cNvPr id="2" name="图片 1"/>
          <p:cNvPicPr>
            <a:picLocks noChangeAspect="1"/>
          </p:cNvPicPr>
          <p:nvPr/>
        </p:nvPicPr>
        <p:blipFill>
          <a:blip r:embed="rId2"/>
          <a:stretch>
            <a:fillRect/>
          </a:stretch>
        </p:blipFill>
        <p:spPr>
          <a:xfrm>
            <a:off x="166688" y="1311945"/>
            <a:ext cx="8200000" cy="3419048"/>
          </a:xfrm>
          <a:prstGeom prst="rect">
            <a:avLst/>
          </a:prstGeom>
        </p:spPr>
      </p:pic>
      <p:sp>
        <p:nvSpPr>
          <p:cNvPr id="11" name="矩形 113"/>
          <p:cNvSpPr>
            <a:spLocks noChangeArrowheads="1"/>
          </p:cNvSpPr>
          <p:nvPr/>
        </p:nvSpPr>
        <p:spPr bwMode="auto">
          <a:xfrm>
            <a:off x="3848518" y="4049486"/>
            <a:ext cx="5295482" cy="1094014"/>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1200" dirty="0">
                <a:solidFill>
                  <a:schemeClr val="bg1"/>
                </a:solidFill>
                <a:latin typeface="微软雅黑" panose="020B0503020204020204" pitchFamily="34" charset="-122"/>
                <a:ea typeface="微软雅黑" panose="020B0503020204020204" pitchFamily="34" charset="-122"/>
              </a:rPr>
              <a:t>1.</a:t>
            </a:r>
            <a:r>
              <a:rPr lang="zh-CN" altLang="en-US" sz="1200" dirty="0">
                <a:solidFill>
                  <a:schemeClr val="bg1"/>
                </a:solidFill>
                <a:latin typeface="微软雅黑" panose="020B0503020204020204" pitchFamily="34" charset="-122"/>
                <a:ea typeface="微软雅黑" panose="020B0503020204020204" pitchFamily="34" charset="-122"/>
              </a:rPr>
              <a:t>修改表名字段名，将零税率应税服务等字眼都修改为“跨境应税行为”，统一表述。</a:t>
            </a: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2.</a:t>
            </a:r>
            <a:r>
              <a:rPr lang="zh-CN" altLang="en-US" sz="1200" dirty="0">
                <a:solidFill>
                  <a:schemeClr val="bg1"/>
                </a:solidFill>
                <a:latin typeface="微软雅黑" panose="020B0503020204020204" pitchFamily="34" charset="-122"/>
                <a:ea typeface="微软雅黑" panose="020B0503020204020204" pitchFamily="34" charset="-122"/>
              </a:rPr>
              <a:t>删除“本期收款凭证份数”；</a:t>
            </a:r>
          </a:p>
          <a:p>
            <a:pPr eaLnBrk="1" hangingPunct="1"/>
            <a:r>
              <a:rPr lang="en-US" altLang="zh-CN" sz="1200" dirty="0">
                <a:solidFill>
                  <a:schemeClr val="bg1"/>
                </a:solidFill>
                <a:latin typeface="微软雅黑" panose="020B0503020204020204" pitchFamily="34" charset="-122"/>
                <a:ea typeface="微软雅黑" panose="020B0503020204020204" pitchFamily="34" charset="-122"/>
              </a:rPr>
              <a:t>3.</a:t>
            </a:r>
            <a:r>
              <a:rPr lang="zh-CN" altLang="en-US" sz="1200" dirty="0">
                <a:solidFill>
                  <a:schemeClr val="bg1"/>
                </a:solidFill>
                <a:latin typeface="微软雅黑" panose="020B0503020204020204" pitchFamily="34" charset="-122"/>
                <a:ea typeface="微软雅黑" panose="020B0503020204020204" pitchFamily="34" charset="-122"/>
              </a:rPr>
              <a:t>增加“出口发票号码”“出口日期”，实现确定适用税率。</a:t>
            </a:r>
          </a:p>
        </p:txBody>
      </p:sp>
    </p:spTree>
    <p:extLst>
      <p:ext uri="{BB962C8B-B14F-4D97-AF65-F5344CB8AC3E}">
        <p14:creationId xmlns:p14="http://schemas.microsoft.com/office/powerpoint/2010/main" val="2918107708"/>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additive="base">
                                        <p:cTn id="7" dur="500" fill="hold"/>
                                        <p:tgtEl>
                                          <p:spTgt spid="11"/>
                                        </p:tgtEl>
                                        <p:attrNameLst>
                                          <p:attrName>ppt_x</p:attrName>
                                        </p:attrNameLst>
                                      </p:cBhvr>
                                      <p:tavLst>
                                        <p:tav tm="0">
                                          <p:val>
                                            <p:strVal val="#ppt_x"/>
                                          </p:val>
                                        </p:tav>
                                        <p:tav tm="100000">
                                          <p:val>
                                            <p:strVal val="#ppt_x"/>
                                          </p:val>
                                        </p:tav>
                                      </p:tavLst>
                                    </p:anim>
                                    <p:anim calcmode="lin" valueType="num">
                                      <p:cBhvr additive="base">
                                        <p:cTn id="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99438"/>
            <a:ext cx="3681830"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跨境应税行为收讫营业款明细清单</a:t>
            </a:r>
            <a:endParaRPr lang="en-US" altLang="zh-CN" sz="1800" b="1" dirty="0">
              <a:latin typeface="微软雅黑" panose="020B0503020204020204" pitchFamily="34" charset="-122"/>
              <a:ea typeface="微软雅黑" panose="020B0503020204020204" pitchFamily="34" charset="-122"/>
            </a:endParaRPr>
          </a:p>
        </p:txBody>
      </p:sp>
      <p:pic>
        <p:nvPicPr>
          <p:cNvPr id="7" name="图片 6"/>
          <p:cNvPicPr>
            <a:picLocks noChangeAspect="1"/>
          </p:cNvPicPr>
          <p:nvPr/>
        </p:nvPicPr>
        <p:blipFill>
          <a:blip r:embed="rId2"/>
          <a:stretch>
            <a:fillRect/>
          </a:stretch>
        </p:blipFill>
        <p:spPr>
          <a:xfrm>
            <a:off x="166688" y="1291731"/>
            <a:ext cx="8409524" cy="3304762"/>
          </a:xfrm>
          <a:prstGeom prst="rect">
            <a:avLst/>
          </a:prstGeom>
        </p:spPr>
      </p:pic>
      <p:sp>
        <p:nvSpPr>
          <p:cNvPr id="11" name="矩形 113"/>
          <p:cNvSpPr>
            <a:spLocks noChangeArrowheads="1"/>
          </p:cNvSpPr>
          <p:nvPr/>
        </p:nvSpPr>
        <p:spPr bwMode="auto">
          <a:xfrm>
            <a:off x="5034225" y="3938954"/>
            <a:ext cx="4009292" cy="1094014"/>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1200" dirty="0">
                <a:solidFill>
                  <a:schemeClr val="bg1"/>
                </a:solidFill>
                <a:latin typeface="微软雅黑" panose="020B0503020204020204" pitchFamily="34" charset="-122"/>
                <a:ea typeface="微软雅黑" panose="020B0503020204020204" pitchFamily="34" charset="-122"/>
              </a:rPr>
              <a:t>增加“收款凭证总金额（折美元）”  “收款金额（折美元）”，实现对凭证金额的总量控制，防范出口企业在不同属期超限额重复使用同一收款凭证的风险。</a:t>
            </a:r>
          </a:p>
        </p:txBody>
      </p:sp>
    </p:spTree>
    <p:extLst>
      <p:ext uri="{BB962C8B-B14F-4D97-AF65-F5344CB8AC3E}">
        <p14:creationId xmlns:p14="http://schemas.microsoft.com/office/powerpoint/2010/main" val="2261132290"/>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additive="base">
                                        <p:cTn id="7" dur="500" fill="hold"/>
                                        <p:tgtEl>
                                          <p:spTgt spid="11"/>
                                        </p:tgtEl>
                                        <p:attrNameLst>
                                          <p:attrName>ppt_x</p:attrName>
                                        </p:attrNameLst>
                                      </p:cBhvr>
                                      <p:tavLst>
                                        <p:tav tm="0">
                                          <p:val>
                                            <p:strVal val="#ppt_x"/>
                                          </p:val>
                                        </p:tav>
                                        <p:tav tm="100000">
                                          <p:val>
                                            <p:strVal val="#ppt_x"/>
                                          </p:val>
                                        </p:tav>
                                      </p:tavLst>
                                    </p:anim>
                                    <p:anim calcmode="lin" valueType="num">
                                      <p:cBhvr additive="base">
                                        <p:cTn id="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1"/>
          <p:cNvPicPr>
            <a:picLocks noChangeAspect="1"/>
          </p:cNvPicPr>
          <p:nvPr/>
        </p:nvPicPr>
        <p:blipFill>
          <a:blip r:embed="rId2"/>
          <a:stretch>
            <a:fillRect/>
          </a:stretch>
        </p:blipFill>
        <p:spPr>
          <a:xfrm>
            <a:off x="96349" y="1543052"/>
            <a:ext cx="2549646" cy="2974587"/>
          </a:xfrm>
          <a:prstGeom prst="rect">
            <a:avLst/>
          </a:prstGeom>
        </p:spPr>
      </p:pic>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2</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03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7" name="图片 6"/>
          <p:cNvPicPr>
            <a:picLocks noChangeAspect="1"/>
          </p:cNvPicPr>
          <p:nvPr/>
        </p:nvPicPr>
        <p:blipFill>
          <a:blip r:embed="rId3"/>
          <a:stretch>
            <a:fillRect/>
          </a:stretch>
        </p:blipFill>
        <p:spPr>
          <a:xfrm>
            <a:off x="3392091" y="2320895"/>
            <a:ext cx="6592443" cy="2934393"/>
          </a:xfrm>
          <a:prstGeom prst="rect">
            <a:avLst/>
          </a:prstGeom>
        </p:spPr>
      </p:pic>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1033282"/>
            <a:ext cx="1853031"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数据生成和申报</a:t>
            </a:r>
            <a:endParaRPr lang="en-US" altLang="zh-CN" sz="1800" b="1" dirty="0">
              <a:latin typeface="微软雅黑" panose="020B0503020204020204" pitchFamily="34" charset="-122"/>
              <a:ea typeface="微软雅黑" panose="020B0503020204020204" pitchFamily="34" charset="-122"/>
            </a:endParaRPr>
          </a:p>
        </p:txBody>
      </p:sp>
      <p:sp>
        <p:nvSpPr>
          <p:cNvPr id="9" name="下箭头 8"/>
          <p:cNvSpPr/>
          <p:nvPr/>
        </p:nvSpPr>
        <p:spPr>
          <a:xfrm rot="17991542">
            <a:off x="2812074" y="2572832"/>
            <a:ext cx="422031" cy="90496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3903986406"/>
      </p:ext>
    </p:extLst>
  </p:cSld>
  <p:clrMapOvr>
    <a:masterClrMapping/>
  </p:clrMapOvr>
  <p:transition spd="med" advClick="0" advTm="3000">
    <p:pull/>
  </p:transition>
</p:sld>
</file>

<file path=ppt/slides/slide46.xml><?xml version="1.0" encoding="utf-8"?>
<p:sld xmlns:a="http://schemas.openxmlformats.org/drawingml/2006/main" xmlns:r="http://schemas.openxmlformats.org/officeDocument/2006/relationships" xmlns:p="http://schemas.openxmlformats.org/presentationml/2006/main">
  <p:cSld>
    <p:bg>
      <p:bgPr>
        <a:solidFill>
          <a:srgbClr val="182447"/>
        </a:solidFill>
        <a:effectLst/>
      </p:bgPr>
    </p:bg>
    <p:spTree>
      <p:nvGrpSpPr>
        <p:cNvPr id="1" name=""/>
        <p:cNvGrpSpPr/>
        <p:nvPr/>
      </p:nvGrpSpPr>
      <p:grpSpPr>
        <a:xfrm>
          <a:off x="0" y="0"/>
          <a:ext cx="0" cy="0"/>
          <a:chOff x="0" y="0"/>
          <a:chExt cx="0" cy="0"/>
        </a:xfrm>
      </p:grpSpPr>
      <p:sp>
        <p:nvSpPr>
          <p:cNvPr id="4" name="矩形 3"/>
          <p:cNvSpPr/>
          <p:nvPr/>
        </p:nvSpPr>
        <p:spPr>
          <a:xfrm>
            <a:off x="2735723" y="871052"/>
            <a:ext cx="3262432" cy="461665"/>
          </a:xfrm>
          <a:prstGeom prst="rect">
            <a:avLst/>
          </a:prstGeom>
        </p:spPr>
        <p:txBody>
          <a:bodyPr wrap="none">
            <a:spAutoFit/>
          </a:bodyPr>
          <a:lstStyle/>
          <a:p>
            <a:r>
              <a:rPr lang="zh-CN" altLang="en-US" sz="2400" b="1" dirty="0">
                <a:solidFill>
                  <a:schemeClr val="bg1"/>
                </a:solidFill>
                <a:latin typeface="微软雅黑" panose="020B0503020204020204" pitchFamily="34" charset="-122"/>
                <a:ea typeface="微软雅黑" panose="020B0503020204020204" pitchFamily="34" charset="-122"/>
              </a:rPr>
              <a:t>三、进料加工流程详解</a:t>
            </a:r>
          </a:p>
        </p:txBody>
      </p:sp>
      <p:sp>
        <p:nvSpPr>
          <p:cNvPr id="5" name="圆角矩形 4"/>
          <p:cNvSpPr/>
          <p:nvPr/>
        </p:nvSpPr>
        <p:spPr>
          <a:xfrm>
            <a:off x="2162493" y="1912164"/>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6" name="圆角矩形 5"/>
          <p:cNvSpPr/>
          <p:nvPr/>
        </p:nvSpPr>
        <p:spPr>
          <a:xfrm>
            <a:off x="2172018" y="2456677"/>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7" name="圆角矩形 6"/>
          <p:cNvSpPr/>
          <p:nvPr/>
        </p:nvSpPr>
        <p:spPr>
          <a:xfrm>
            <a:off x="2172018" y="2991664"/>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8" name="圆角矩形 7"/>
          <p:cNvSpPr/>
          <p:nvPr/>
        </p:nvSpPr>
        <p:spPr>
          <a:xfrm>
            <a:off x="2162492" y="3538081"/>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11" name="TextBox 4"/>
          <p:cNvSpPr txBox="1">
            <a:spLocks noChangeArrowheads="1"/>
          </p:cNvSpPr>
          <p:nvPr/>
        </p:nvSpPr>
        <p:spPr bwMode="auto">
          <a:xfrm>
            <a:off x="2419300" y="1912164"/>
            <a:ext cx="4423627" cy="23083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生产企业申报进料加工流程</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r>
              <a:rPr lang="zh-CN" altLang="en-US" b="1" dirty="0">
                <a:solidFill>
                  <a:schemeClr val="tx2"/>
                </a:solidFill>
                <a:latin typeface="微软雅黑" panose="020B0503020204020204" pitchFamily="34" charset="-122"/>
                <a:ea typeface="微软雅黑" panose="020B0503020204020204" pitchFamily="34" charset="-122"/>
              </a:rPr>
              <a:t>生产企业进料加工核销表单采集详解</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r>
              <a:rPr lang="zh-CN" altLang="en-US" b="1" dirty="0">
                <a:solidFill>
                  <a:schemeClr val="tx2"/>
                </a:solidFill>
                <a:latin typeface="微软雅黑" panose="020B0503020204020204" pitchFamily="34" charset="-122"/>
                <a:ea typeface="微软雅黑" panose="020B0503020204020204" pitchFamily="34" charset="-122"/>
              </a:rPr>
              <a:t>生成申报数据</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r>
              <a:rPr lang="en-US" altLang="zh-CN" b="1" dirty="0">
                <a:solidFill>
                  <a:schemeClr val="tx2"/>
                </a:solidFill>
                <a:latin typeface="微软雅黑" panose="020B0503020204020204" pitchFamily="34" charset="-122"/>
                <a:ea typeface="微软雅黑" panose="020B0503020204020204" pitchFamily="34" charset="-122"/>
              </a:rPr>
              <a:t>4.  </a:t>
            </a:r>
            <a:r>
              <a:rPr lang="zh-CN" altLang="en-US" b="1" dirty="0">
                <a:solidFill>
                  <a:schemeClr val="tx2"/>
                </a:solidFill>
                <a:latin typeface="微软雅黑" panose="020B0503020204020204" pitchFamily="34" charset="-122"/>
                <a:ea typeface="微软雅黑" panose="020B0503020204020204" pitchFamily="34" charset="-122"/>
              </a:rPr>
              <a:t>自检或远程申报</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endParaRPr lang="en-US" altLang="zh-CN" b="1" dirty="0">
              <a:solidFill>
                <a:schemeClr val="tx2"/>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3196192350"/>
      </p:ext>
    </p:extLst>
  </p:cSld>
  <p:clrMapOvr>
    <a:masterClrMapping/>
  </p:clrMapOvr>
  <p:transition spd="med">
    <p:pull/>
  </p:transition>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004"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矩形 19"/>
          <p:cNvSpPr>
            <a:spLocks noChangeArrowheads="1"/>
          </p:cNvSpPr>
          <p:nvPr/>
        </p:nvSpPr>
        <p:spPr bwMode="auto">
          <a:xfrm>
            <a:off x="1042988" y="193675"/>
            <a:ext cx="4849404"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进料加工手账册核销</a:t>
            </a:r>
            <a:r>
              <a:rPr lang="en-US" altLang="zh-CN" sz="2400" b="1" dirty="0">
                <a:solidFill>
                  <a:schemeClr val="bg1"/>
                </a:solidFill>
                <a:latin typeface="微软雅黑" panose="020B0503020204020204" pitchFamily="34" charset="-122"/>
                <a:ea typeface="微软雅黑" panose="020B0503020204020204" pitchFamily="34" charset="-122"/>
              </a:rPr>
              <a:t>——</a:t>
            </a:r>
            <a:r>
              <a:rPr lang="zh-CN" altLang="en-US" sz="2400" b="1" dirty="0">
                <a:solidFill>
                  <a:schemeClr val="bg1"/>
                </a:solidFill>
                <a:latin typeface="微软雅黑" panose="020B0503020204020204" pitchFamily="34" charset="-122"/>
                <a:ea typeface="微软雅黑" panose="020B0503020204020204" pitchFamily="34" charset="-122"/>
              </a:rPr>
              <a:t>政策依据</a:t>
            </a:r>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5">
            <a:extLst>
              <a:ext uri="{FF2B5EF4-FFF2-40B4-BE49-F238E27FC236}">
                <a16:creationId xmlns:a16="http://schemas.microsoft.com/office/drawing/2014/main" id="{68C1B652-9989-47F1-8492-B39C5F85CB15}"/>
              </a:ext>
            </a:extLst>
          </p:cNvPr>
          <p:cNvSpPr/>
          <p:nvPr/>
        </p:nvSpPr>
        <p:spPr>
          <a:xfrm>
            <a:off x="0" y="2173161"/>
            <a:ext cx="9144000" cy="1152572"/>
          </a:xfrm>
          <a:prstGeom prst="rect">
            <a:avLst/>
          </a:prstGeom>
          <a:solidFill>
            <a:srgbClr val="18244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350">
              <a:ea typeface="微软雅黑" panose="020B0503020204020204" pitchFamily="34" charset="-122"/>
            </a:endParaRPr>
          </a:p>
        </p:txBody>
      </p:sp>
      <p:sp>
        <p:nvSpPr>
          <p:cNvPr id="7" name="圆角矩形 6"/>
          <p:cNvSpPr/>
          <p:nvPr/>
        </p:nvSpPr>
        <p:spPr>
          <a:xfrm rot="10800000" flipH="1">
            <a:off x="603571" y="906491"/>
            <a:ext cx="6120680" cy="350803"/>
          </a:xfrm>
          <a:prstGeom prst="roundRect">
            <a:avLst>
              <a:gd name="adj" fmla="val 50000"/>
            </a:avLst>
          </a:prstGeom>
          <a:gradFill flip="none" rotWithShape="1">
            <a:gsLst>
              <a:gs pos="92000">
                <a:srgbClr val="FFC000">
                  <a:alpha val="0"/>
                </a:srgbClr>
              </a:gs>
              <a:gs pos="42000">
                <a:srgbClr val="002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defRPr/>
            </a:pPr>
            <a:endParaRPr lang="zh-CN" altLang="en-US" sz="1200">
              <a:solidFill>
                <a:schemeClr val="bg1"/>
              </a:solidFill>
              <a:latin typeface="微软雅黑" pitchFamily="34" charset="-122"/>
              <a:ea typeface="微软雅黑" pitchFamily="34" charset="-122"/>
            </a:endParaRPr>
          </a:p>
        </p:txBody>
      </p:sp>
      <p:sp>
        <p:nvSpPr>
          <p:cNvPr id="8" name="TextBox 3"/>
          <p:cNvSpPr txBox="1">
            <a:spLocks noChangeArrowheads="1"/>
          </p:cNvSpPr>
          <p:nvPr/>
        </p:nvSpPr>
        <p:spPr bwMode="auto">
          <a:xfrm>
            <a:off x="768350" y="949325"/>
            <a:ext cx="7332663" cy="25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68571" tIns="34285" rIns="68571" bIns="34285">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1200" b="1">
                <a:solidFill>
                  <a:schemeClr val="bg1"/>
                </a:solidFill>
                <a:latin typeface="微软雅黑" panose="020B0503020204020204" pitchFamily="34" charset="-122"/>
                <a:ea typeface="微软雅黑" panose="020B0503020204020204" pitchFamily="34" charset="-122"/>
              </a:rPr>
              <a:t>政策依据：国家税务总局公告 </a:t>
            </a:r>
            <a:r>
              <a:rPr lang="en-US" altLang="zh-CN" sz="1200" b="1">
                <a:solidFill>
                  <a:schemeClr val="bg1"/>
                </a:solidFill>
                <a:latin typeface="微软雅黑" panose="020B0503020204020204" pitchFamily="34" charset="-122"/>
                <a:ea typeface="微软雅黑" panose="020B0503020204020204" pitchFamily="34" charset="-122"/>
              </a:rPr>
              <a:t>2018 </a:t>
            </a:r>
            <a:r>
              <a:rPr lang="zh-CN" altLang="en-US" sz="1200" b="1">
                <a:solidFill>
                  <a:schemeClr val="bg1"/>
                </a:solidFill>
                <a:latin typeface="微软雅黑" panose="020B0503020204020204" pitchFamily="34" charset="-122"/>
                <a:ea typeface="微软雅黑" panose="020B0503020204020204" pitchFamily="34" charset="-122"/>
              </a:rPr>
              <a:t>年第 </a:t>
            </a:r>
            <a:r>
              <a:rPr lang="en-US" altLang="zh-CN" sz="1200" b="1">
                <a:solidFill>
                  <a:schemeClr val="bg1"/>
                </a:solidFill>
                <a:latin typeface="微软雅黑" panose="020B0503020204020204" pitchFamily="34" charset="-122"/>
                <a:ea typeface="微软雅黑" panose="020B0503020204020204" pitchFamily="34" charset="-122"/>
              </a:rPr>
              <a:t>16 </a:t>
            </a:r>
            <a:r>
              <a:rPr lang="zh-CN" altLang="en-US" sz="1200" b="1">
                <a:solidFill>
                  <a:schemeClr val="bg1"/>
                </a:solidFill>
                <a:latin typeface="微软雅黑" panose="020B0503020204020204" pitchFamily="34" charset="-122"/>
                <a:ea typeface="微软雅黑" panose="020B0503020204020204" pitchFamily="34" charset="-122"/>
              </a:rPr>
              <a:t>号第九条</a:t>
            </a:r>
          </a:p>
        </p:txBody>
      </p:sp>
      <p:sp>
        <p:nvSpPr>
          <p:cNvPr id="9" name="矩形 1"/>
          <p:cNvSpPr>
            <a:spLocks noChangeArrowheads="1"/>
          </p:cNvSpPr>
          <p:nvPr/>
        </p:nvSpPr>
        <p:spPr bwMode="auto">
          <a:xfrm>
            <a:off x="939800" y="1708150"/>
            <a:ext cx="7304088" cy="2676525"/>
          </a:xfrm>
          <a:prstGeom prst="rect">
            <a:avLst/>
          </a:prstGeom>
          <a:solidFill>
            <a:schemeClr val="bg1"/>
          </a:solidFill>
          <a:ln w="28575">
            <a:solidFill>
              <a:srgbClr val="182447"/>
            </a:solidFill>
            <a:miter lim="800000"/>
            <a:headEnd/>
            <a:tailEnd/>
          </a:ln>
        </p:spPr>
        <p:txBody>
          <a:bodyPr>
            <a:spAutoFit/>
          </a:bodyPr>
          <a:lstStyle>
            <a:lvl1pPr indent="4572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lnSpc>
                <a:spcPct val="150000"/>
              </a:lnSpc>
            </a:pPr>
            <a:r>
              <a:rPr lang="zh-CN" altLang="en-US" sz="1600" dirty="0">
                <a:latin typeface="微软雅黑" panose="020B0503020204020204" pitchFamily="34" charset="-122"/>
                <a:ea typeface="微软雅黑" panose="020B0503020204020204" pitchFamily="34" charset="-122"/>
              </a:rPr>
              <a:t>海关已核销的进料加工手</a:t>
            </a:r>
            <a:r>
              <a:rPr lang="en-US" altLang="zh-CN" sz="1600" dirty="0">
                <a:latin typeface="微软雅黑" panose="020B0503020204020204" pitchFamily="34" charset="-122"/>
                <a:ea typeface="微软雅黑" panose="020B0503020204020204" pitchFamily="34" charset="-122"/>
              </a:rPr>
              <a:t>(</a:t>
            </a:r>
            <a:r>
              <a:rPr lang="zh-CN" altLang="en-US" sz="1600" dirty="0">
                <a:latin typeface="微软雅黑" panose="020B0503020204020204" pitchFamily="34" charset="-122"/>
                <a:ea typeface="微软雅黑" panose="020B0503020204020204" pitchFamily="34" charset="-122"/>
              </a:rPr>
              <a:t>账</a:t>
            </a:r>
            <a:r>
              <a:rPr lang="en-US" altLang="zh-CN" sz="1600" dirty="0">
                <a:latin typeface="微软雅黑" panose="020B0503020204020204" pitchFamily="34" charset="-122"/>
                <a:ea typeface="微软雅黑" panose="020B0503020204020204" pitchFamily="34" charset="-122"/>
              </a:rPr>
              <a:t>)</a:t>
            </a:r>
            <a:r>
              <a:rPr lang="zh-CN" altLang="en-US" sz="1600" dirty="0">
                <a:latin typeface="微软雅黑" panose="020B0503020204020204" pitchFamily="34" charset="-122"/>
                <a:ea typeface="微软雅黑" panose="020B0503020204020204" pitchFamily="34" charset="-122"/>
              </a:rPr>
              <a:t>册项下的进料加工业务核销手续，应于次年申报期申报办理。</a:t>
            </a:r>
            <a:endParaRPr lang="en-US" altLang="zh-CN" sz="1600" dirty="0">
              <a:latin typeface="微软雅黑" panose="020B0503020204020204" pitchFamily="34" charset="-122"/>
              <a:ea typeface="微软雅黑" panose="020B0503020204020204" pitchFamily="34" charset="-122"/>
            </a:endParaRPr>
          </a:p>
          <a:p>
            <a:pPr eaLnBrk="1" hangingPunct="1">
              <a:lnSpc>
                <a:spcPct val="150000"/>
              </a:lnSpc>
            </a:pPr>
            <a:r>
              <a:rPr lang="zh-CN" altLang="en-US" sz="1600" dirty="0">
                <a:latin typeface="微软雅黑" panose="020B0503020204020204" pitchFamily="34" charset="-122"/>
                <a:ea typeface="微软雅黑" panose="020B0503020204020204" pitchFamily="34" charset="-122"/>
              </a:rPr>
              <a:t>需要注意的是：</a:t>
            </a:r>
            <a:endParaRPr lang="en-US" altLang="zh-CN" sz="1600" dirty="0">
              <a:latin typeface="微软雅黑" panose="020B0503020204020204" pitchFamily="34" charset="-122"/>
              <a:ea typeface="微软雅黑" panose="020B0503020204020204" pitchFamily="34" charset="-122"/>
            </a:endParaRPr>
          </a:p>
          <a:p>
            <a:pPr eaLnBrk="1" hangingPunct="1">
              <a:lnSpc>
                <a:spcPct val="150000"/>
              </a:lnSpc>
            </a:pPr>
            <a:r>
              <a:rPr lang="en-US" altLang="zh-CN" sz="1600" dirty="0">
                <a:latin typeface="微软雅黑" panose="020B0503020204020204" pitchFamily="34" charset="-122"/>
                <a:ea typeface="微软雅黑" panose="020B0503020204020204" pitchFamily="34" charset="-122"/>
              </a:rPr>
              <a:t>1. 2020</a:t>
            </a:r>
            <a:r>
              <a:rPr lang="zh-CN" altLang="en-US" sz="1600" dirty="0">
                <a:latin typeface="微软雅黑" panose="020B0503020204020204" pitchFamily="34" charset="-122"/>
                <a:ea typeface="微软雅黑" panose="020B0503020204020204" pitchFamily="34" charset="-122"/>
              </a:rPr>
              <a:t>年</a:t>
            </a:r>
            <a:r>
              <a:rPr lang="en-US" altLang="zh-CN" sz="1600" dirty="0">
                <a:latin typeface="微软雅黑" panose="020B0503020204020204" pitchFamily="34" charset="-122"/>
                <a:ea typeface="微软雅黑" panose="020B0503020204020204" pitchFamily="34" charset="-122"/>
              </a:rPr>
              <a:t>4</a:t>
            </a:r>
            <a:r>
              <a:rPr lang="zh-CN" altLang="en-US" sz="1600" dirty="0">
                <a:latin typeface="微软雅黑" panose="020B0503020204020204" pitchFamily="34" charset="-122"/>
                <a:ea typeface="微软雅黑" panose="020B0503020204020204" pitchFamily="34" charset="-122"/>
              </a:rPr>
              <a:t>月 </a:t>
            </a:r>
            <a:r>
              <a:rPr lang="en-US" altLang="zh-CN" sz="1600" dirty="0">
                <a:latin typeface="微软雅黑" panose="020B0503020204020204" pitchFamily="34" charset="-122"/>
                <a:ea typeface="微软雅黑" panose="020B0503020204020204" pitchFamily="34" charset="-122"/>
              </a:rPr>
              <a:t>20</a:t>
            </a:r>
            <a:r>
              <a:rPr lang="zh-CN" altLang="en-US" sz="1600" dirty="0">
                <a:latin typeface="微软雅黑" panose="020B0503020204020204" pitchFamily="34" charset="-122"/>
                <a:ea typeface="微软雅黑" panose="020B0503020204020204" pitchFamily="34" charset="-122"/>
              </a:rPr>
              <a:t>日前未进行核销的，主管税务机关对出口退（免）税业务暂不办理，进行核销后再办理。</a:t>
            </a:r>
            <a:endParaRPr lang="en-US" altLang="zh-CN" sz="1600" dirty="0">
              <a:latin typeface="微软雅黑" panose="020B0503020204020204" pitchFamily="34" charset="-122"/>
              <a:ea typeface="微软雅黑" panose="020B0503020204020204" pitchFamily="34" charset="-122"/>
            </a:endParaRPr>
          </a:p>
          <a:p>
            <a:pPr eaLnBrk="1" hangingPunct="1">
              <a:lnSpc>
                <a:spcPct val="150000"/>
              </a:lnSpc>
            </a:pPr>
            <a:r>
              <a:rPr lang="en-US" altLang="zh-CN" sz="1600" dirty="0">
                <a:latin typeface="微软雅黑" panose="020B0503020204020204" pitchFamily="34" charset="-122"/>
                <a:ea typeface="微软雅黑" panose="020B0503020204020204" pitchFamily="34" charset="-122"/>
              </a:rPr>
              <a:t>2. </a:t>
            </a:r>
            <a:r>
              <a:rPr lang="zh-CN" altLang="en-US" sz="1600" dirty="0">
                <a:latin typeface="微软雅黑" panose="020B0503020204020204" pitchFamily="34" charset="-122"/>
                <a:ea typeface="微软雅黑" panose="020B0503020204020204" pitchFamily="34" charset="-122"/>
              </a:rPr>
              <a:t>如果发现核销数据有误的，应在发现次月按照有关规定向主管税务机关重新办理核销手续。</a:t>
            </a:r>
          </a:p>
        </p:txBody>
      </p:sp>
    </p:spTree>
    <p:extLst>
      <p:ext uri="{BB962C8B-B14F-4D97-AF65-F5344CB8AC3E}">
        <p14:creationId xmlns:p14="http://schemas.microsoft.com/office/powerpoint/2010/main" val="4197500093"/>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outVertical)">
                                      <p:cBhvr>
                                        <p:cTn id="7" dur="75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004"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5">
            <a:extLst>
              <a:ext uri="{FF2B5EF4-FFF2-40B4-BE49-F238E27FC236}">
                <a16:creationId xmlns:a16="http://schemas.microsoft.com/office/drawing/2014/main" id="{68C1B652-9989-47F1-8492-B39C5F85CB15}"/>
              </a:ext>
            </a:extLst>
          </p:cNvPr>
          <p:cNvSpPr/>
          <p:nvPr/>
        </p:nvSpPr>
        <p:spPr>
          <a:xfrm>
            <a:off x="0" y="2173161"/>
            <a:ext cx="9144000" cy="1152572"/>
          </a:xfrm>
          <a:prstGeom prst="rect">
            <a:avLst/>
          </a:prstGeom>
          <a:solidFill>
            <a:srgbClr val="18244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350">
              <a:ea typeface="微软雅黑" panose="020B0503020204020204" pitchFamily="34" charset="-122"/>
            </a:endParaRPr>
          </a:p>
        </p:txBody>
      </p:sp>
      <p:sp>
        <p:nvSpPr>
          <p:cNvPr id="7" name="矩形 1"/>
          <p:cNvSpPr>
            <a:spLocks noChangeArrowheads="1"/>
          </p:cNvSpPr>
          <p:nvPr/>
        </p:nvSpPr>
        <p:spPr bwMode="auto">
          <a:xfrm>
            <a:off x="531813" y="1062038"/>
            <a:ext cx="8280400" cy="3646487"/>
          </a:xfrm>
          <a:prstGeom prst="rect">
            <a:avLst/>
          </a:prstGeom>
          <a:solidFill>
            <a:schemeClr val="bg1"/>
          </a:solidFill>
          <a:ln w="28575">
            <a:solidFill>
              <a:srgbClr val="182447"/>
            </a:solidFill>
            <a:miter lim="800000"/>
            <a:headEnd/>
            <a:tailEnd/>
          </a:ln>
        </p:spPr>
        <p:txBody>
          <a:bodyPr>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lnSpc>
                <a:spcPct val="150000"/>
              </a:lnSpc>
            </a:pPr>
            <a:r>
              <a:rPr lang="zh-CN" altLang="en-US" sz="1400" b="1" dirty="0">
                <a:latin typeface="微软雅黑" panose="020B0503020204020204" pitchFamily="34" charset="-122"/>
                <a:ea typeface="微软雅黑" panose="020B0503020204020204" pitchFamily="34" charset="-122"/>
              </a:rPr>
              <a:t>业务说明</a:t>
            </a:r>
            <a:r>
              <a:rPr lang="en-US" altLang="zh-CN" sz="1400" b="1" dirty="0">
                <a:latin typeface="微软雅黑" panose="020B0503020204020204" pitchFamily="34" charset="-122"/>
                <a:ea typeface="微软雅黑" panose="020B0503020204020204" pitchFamily="34" charset="-122"/>
              </a:rPr>
              <a:t> </a:t>
            </a:r>
            <a:r>
              <a:rPr lang="zh-CN" altLang="en-US" sz="1400" b="1" dirty="0">
                <a:latin typeface="微软雅黑" panose="020B0503020204020204" pitchFamily="34" charset="-122"/>
                <a:ea typeface="微软雅黑" panose="020B0503020204020204" pitchFamily="34" charset="-122"/>
              </a:rPr>
              <a:t>：</a:t>
            </a:r>
            <a:r>
              <a:rPr lang="en-US" altLang="zh-CN" sz="1400" b="1" dirty="0">
                <a:latin typeface="微软雅黑" panose="020B0503020204020204" pitchFamily="34" charset="-122"/>
                <a:ea typeface="微软雅黑" panose="020B0503020204020204" pitchFamily="34" charset="-122"/>
              </a:rPr>
              <a:t>      </a:t>
            </a:r>
          </a:p>
          <a:p>
            <a:pPr eaLnBrk="1" hangingPunct="1">
              <a:lnSpc>
                <a:spcPct val="150000"/>
              </a:lnSpc>
            </a:pPr>
            <a:r>
              <a:rPr lang="zh-CN" altLang="en-US" sz="1400" dirty="0">
                <a:latin typeface="微软雅黑" panose="020B0503020204020204" pitchFamily="34" charset="-122"/>
                <a:ea typeface="微软雅黑" panose="020B0503020204020204" pitchFamily="34" charset="-122"/>
              </a:rPr>
              <a:t>进料加工是指国内有外贸经营权的单位用外汇从国外进口原材料、材料、辅料、元器件、配套件和包装物料，经生产加工成成品或半成品后再返销出口的业务。海关对加工贸易经营单位签发手册，对进口原辅料、元器件、配套件和包装物根据加工贸易制度予以保税管理。</a:t>
            </a: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pP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pPr>
            <a:r>
              <a:rPr lang="zh-CN" altLang="en-US" sz="1400" b="1" dirty="0">
                <a:latin typeface="微软雅黑" panose="020B0503020204020204" pitchFamily="34" charset="-122"/>
                <a:ea typeface="微软雅黑" panose="020B0503020204020204" pitchFamily="34" charset="-122"/>
              </a:rPr>
              <a:t>申报资料：</a:t>
            </a:r>
            <a:endParaRPr lang="en-US" altLang="zh-CN" sz="1400" b="1" dirty="0">
              <a:latin typeface="微软雅黑" panose="020B0503020204020204" pitchFamily="34" charset="-122"/>
              <a:ea typeface="微软雅黑" panose="020B0503020204020204" pitchFamily="34" charset="-122"/>
            </a:endParaRPr>
          </a:p>
          <a:p>
            <a:pPr eaLnBrk="1" hangingPunct="1">
              <a:lnSpc>
                <a:spcPct val="150000"/>
              </a:lnSpc>
              <a:buFontTx/>
              <a:buAutoNum type="arabicPeriod"/>
            </a:pPr>
            <a:r>
              <a:rPr lang="zh-CN" altLang="en-US" sz="1400" dirty="0">
                <a:latin typeface="微软雅黑" panose="020B0503020204020204" pitchFamily="34" charset="-122"/>
                <a:ea typeface="微软雅黑" panose="020B0503020204020204" pitchFamily="34" charset="-122"/>
              </a:rPr>
              <a:t>进口报关单、出口报关单（无纸化不需要，除启运港业务）；</a:t>
            </a: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buFontTx/>
              <a:buAutoNum type="arabicPeriod"/>
            </a:pPr>
            <a:r>
              <a:rPr lang="zh-CN" altLang="en-US" sz="1400" dirty="0">
                <a:latin typeface="微软雅黑" panose="020B0503020204020204" pitchFamily="34" charset="-122"/>
                <a:ea typeface="微软雅黑" panose="020B0503020204020204" pitchFamily="34" charset="-122"/>
              </a:rPr>
              <a:t>进料加工登记手册（手册核销时用）；</a:t>
            </a: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buFontTx/>
              <a:buAutoNum type="arabicPeriod"/>
            </a:pPr>
            <a:r>
              <a:rPr lang="zh-CN" altLang="en-US" sz="1400" dirty="0">
                <a:latin typeface="微软雅黑" panose="020B0503020204020204" pitchFamily="34" charset="-122"/>
                <a:ea typeface="微软雅黑" panose="020B0503020204020204" pitchFamily="34" charset="-122"/>
              </a:rPr>
              <a:t>委托出口</a:t>
            </a:r>
            <a:r>
              <a:rPr lang="en-US" altLang="zh-CN" sz="1400" dirty="0">
                <a:latin typeface="微软雅黑" panose="020B0503020204020204" pitchFamily="34" charset="-122"/>
                <a:ea typeface="微软雅黑" panose="020B0503020204020204" pitchFamily="34" charset="-122"/>
              </a:rPr>
              <a:t>/</a:t>
            </a:r>
            <a:r>
              <a:rPr lang="zh-CN" altLang="en-US" sz="1400" dirty="0">
                <a:latin typeface="微软雅黑" panose="020B0503020204020204" pitchFamily="34" charset="-122"/>
                <a:ea typeface="微软雅黑" panose="020B0503020204020204" pitchFamily="34" charset="-122"/>
              </a:rPr>
              <a:t>进口的货物，提供受托方主管税务机关签发的代理出口</a:t>
            </a:r>
            <a:r>
              <a:rPr lang="en-US" altLang="zh-CN" sz="1400" dirty="0">
                <a:latin typeface="微软雅黑" panose="020B0503020204020204" pitchFamily="34" charset="-122"/>
                <a:ea typeface="微软雅黑" panose="020B0503020204020204" pitchFamily="34" charset="-122"/>
              </a:rPr>
              <a:t>/</a:t>
            </a:r>
            <a:r>
              <a:rPr lang="zh-CN" altLang="en-US" sz="1400" dirty="0">
                <a:latin typeface="微软雅黑" panose="020B0503020204020204" pitchFamily="34" charset="-122"/>
                <a:ea typeface="微软雅黑" panose="020B0503020204020204" pitchFamily="34" charset="-122"/>
              </a:rPr>
              <a:t>进口货物证明，以及协议复印件；</a:t>
            </a: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buFontTx/>
              <a:buAutoNum type="arabicPeriod"/>
            </a:pPr>
            <a:r>
              <a:rPr lang="zh-CN" altLang="en-US" sz="1400" dirty="0">
                <a:latin typeface="微软雅黑" panose="020B0503020204020204" pitchFamily="34" charset="-122"/>
                <a:ea typeface="微软雅黑" panose="020B0503020204020204" pitchFamily="34" charset="-122"/>
              </a:rPr>
              <a:t>进料加工手册海关结案通知书（手册核销时用）；</a:t>
            </a:r>
            <a:endParaRPr lang="en-US" altLang="zh-CN" sz="1400" dirty="0">
              <a:latin typeface="微软雅黑" panose="020B0503020204020204" pitchFamily="34" charset="-122"/>
              <a:ea typeface="微软雅黑" panose="020B0503020204020204" pitchFamily="34" charset="-122"/>
            </a:endParaRPr>
          </a:p>
          <a:p>
            <a:pPr eaLnBrk="1" hangingPunct="1">
              <a:lnSpc>
                <a:spcPct val="150000"/>
              </a:lnSpc>
              <a:buFontTx/>
              <a:buAutoNum type="arabicPeriod"/>
            </a:pPr>
            <a:r>
              <a:rPr lang="zh-CN" altLang="en-US" sz="1400" dirty="0">
                <a:latin typeface="微软雅黑" panose="020B0503020204020204" pitchFamily="34" charset="-122"/>
                <a:ea typeface="微软雅黑" panose="020B0503020204020204" pitchFamily="34" charset="-122"/>
              </a:rPr>
              <a:t>主管税务机关要求提供的其他资料。</a:t>
            </a:r>
            <a:endParaRPr lang="en-US" altLang="zh-CN" sz="1400"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3805206744"/>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outVertical)">
                                      <p:cBhvr>
                                        <p:cTn id="7" dur="75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a:grpSpLocks noChangeAspect="1"/>
          </p:cNvGrpSpPr>
          <p:nvPr/>
        </p:nvGrpSpPr>
        <p:grpSpPr bwMode="auto">
          <a:xfrm>
            <a:off x="2652393" y="943861"/>
            <a:ext cx="4766117" cy="2636171"/>
            <a:chOff x="3614" y="2038"/>
            <a:chExt cx="7433" cy="4117"/>
          </a:xfrm>
          <a:solidFill>
            <a:schemeClr val="accent4">
              <a:lumMod val="20000"/>
              <a:lumOff val="80000"/>
            </a:schemeClr>
          </a:solidFill>
        </p:grpSpPr>
        <p:sp>
          <p:nvSpPr>
            <p:cNvPr id="3" name="AutoShape 13"/>
            <p:cNvSpPr>
              <a:spLocks noChangeArrowheads="1"/>
            </p:cNvSpPr>
            <p:nvPr/>
          </p:nvSpPr>
          <p:spPr bwMode="auto">
            <a:xfrm>
              <a:off x="3614" y="2038"/>
              <a:ext cx="7433" cy="1232"/>
            </a:xfrm>
            <a:prstGeom prst="flowChartProcess">
              <a:avLst/>
            </a:prstGeom>
            <a:grpFill/>
            <a:ln w="9525">
              <a:solidFill>
                <a:schemeClr val="tx2">
                  <a:lumMod val="75000"/>
                </a:schemeClr>
              </a:solidFill>
              <a:miter lim="800000"/>
              <a:headEnd/>
              <a:tailEnd/>
            </a:ln>
          </p:spPr>
          <p:txBody>
            <a:bodyPr/>
            <a:lstStyle/>
            <a:p>
              <a:pPr algn="ctr">
                <a:lnSpc>
                  <a:spcPct val="150000"/>
                </a:lnSpc>
                <a:defRPr/>
              </a:pPr>
              <a:r>
                <a:rPr lang="zh-CN" sz="1200" dirty="0">
                  <a:latin typeface="微软雅黑" pitchFamily="34" charset="-122"/>
                  <a:ea typeface="微软雅黑" pitchFamily="34" charset="-122"/>
                  <a:cs typeface="Times New Roman" pitchFamily="18" charset="0"/>
                </a:rPr>
                <a:t>企业申请进料加工业务核销</a:t>
              </a:r>
              <a:r>
                <a:rPr lang="zh-CN" altLang="en-US" sz="1200" dirty="0">
                  <a:latin typeface="微软雅黑" pitchFamily="34" charset="-122"/>
                  <a:ea typeface="微软雅黑" pitchFamily="34" charset="-122"/>
                  <a:cs typeface="Times New Roman" pitchFamily="18" charset="0"/>
                </a:rPr>
                <a:t>填报</a:t>
              </a:r>
              <a:r>
                <a:rPr lang="en-US" altLang="zh-CN" sz="1200" dirty="0">
                  <a:latin typeface="微软雅黑" pitchFamily="34" charset="-122"/>
                  <a:ea typeface="微软雅黑" pitchFamily="34" charset="-122"/>
                  <a:cs typeface="Times New Roman" pitchFamily="18" charset="0"/>
                </a:rPr>
                <a:t>《</a:t>
              </a:r>
              <a:r>
                <a:rPr lang="zh-CN" altLang="en-US" sz="1200" dirty="0">
                  <a:latin typeface="微软雅黑" pitchFamily="34" charset="-122"/>
                  <a:ea typeface="微软雅黑" pitchFamily="34" charset="-122"/>
                  <a:cs typeface="Times New Roman" pitchFamily="18" charset="0"/>
                </a:rPr>
                <a:t>生产企业进料加工业务免抵退税核销申报表</a:t>
              </a:r>
              <a:r>
                <a:rPr lang="en-US" altLang="zh-CN" sz="1200" dirty="0">
                  <a:latin typeface="微软雅黑" pitchFamily="34" charset="-122"/>
                  <a:ea typeface="微软雅黑" pitchFamily="34" charset="-122"/>
                  <a:cs typeface="Times New Roman" pitchFamily="18" charset="0"/>
                </a:rPr>
                <a:t>》</a:t>
              </a:r>
              <a:r>
                <a:rPr lang="zh-CN" altLang="zh-CN" sz="1200" dirty="0">
                  <a:latin typeface="微软雅黑" pitchFamily="34" charset="-122"/>
                  <a:ea typeface="微软雅黑" pitchFamily="34" charset="-122"/>
                  <a:cs typeface="Times New Roman" pitchFamily="18" charset="0"/>
                </a:rPr>
                <a:t>《已核销手册海关数据调整报告表》及其电子数据</a:t>
              </a:r>
            </a:p>
          </p:txBody>
        </p:sp>
        <p:sp>
          <p:nvSpPr>
            <p:cNvPr id="4" name="AutoShape 11"/>
            <p:cNvSpPr>
              <a:spLocks noChangeArrowheads="1"/>
            </p:cNvSpPr>
            <p:nvPr/>
          </p:nvSpPr>
          <p:spPr bwMode="auto">
            <a:xfrm>
              <a:off x="4641" y="3718"/>
              <a:ext cx="4662" cy="525"/>
            </a:xfrm>
            <a:prstGeom prst="flowChartProcess">
              <a:avLst/>
            </a:prstGeom>
            <a:grpFill/>
            <a:ln w="9525">
              <a:solidFill>
                <a:schemeClr val="tx2">
                  <a:lumMod val="75000"/>
                </a:schemeClr>
              </a:solidFill>
              <a:miter lim="800000"/>
              <a:headEnd/>
              <a:tailEnd/>
            </a:ln>
          </p:spPr>
          <p:txBody>
            <a:bodyPr/>
            <a:lstStyle/>
            <a:p>
              <a:pPr algn="ctr">
                <a:defRPr/>
              </a:pPr>
              <a:r>
                <a:rPr lang="zh-CN" altLang="en-US" sz="1400" dirty="0">
                  <a:latin typeface="微软雅黑" pitchFamily="34" charset="-122"/>
                  <a:ea typeface="微软雅黑" pitchFamily="34" charset="-122"/>
                  <a:cs typeface="Times New Roman" pitchFamily="18" charset="0"/>
                </a:rPr>
                <a:t>税务机关对</a:t>
              </a:r>
              <a:r>
                <a:rPr lang="zh-CN" sz="1400" dirty="0">
                  <a:latin typeface="微软雅黑" pitchFamily="34" charset="-122"/>
                  <a:ea typeface="微软雅黑" pitchFamily="34" charset="-122"/>
                  <a:cs typeface="Times New Roman" pitchFamily="18" charset="0"/>
                </a:rPr>
                <a:t>企业数据进行核实</a:t>
              </a:r>
            </a:p>
          </p:txBody>
        </p:sp>
        <p:sp>
          <p:nvSpPr>
            <p:cNvPr id="5" name="Line 9"/>
            <p:cNvSpPr>
              <a:spLocks noChangeShapeType="1"/>
            </p:cNvSpPr>
            <p:nvPr/>
          </p:nvSpPr>
          <p:spPr bwMode="auto">
            <a:xfrm>
              <a:off x="3614" y="4620"/>
              <a:ext cx="4697" cy="0"/>
            </a:xfrm>
            <a:prstGeom prst="line">
              <a:avLst/>
            </a:prstGeom>
            <a:grpFill/>
            <a:ln w="9525">
              <a:solidFill>
                <a:schemeClr val="tx2">
                  <a:lumMod val="75000"/>
                </a:schemeClr>
              </a:solidFill>
              <a:round/>
              <a:headEnd/>
              <a:tailEnd/>
            </a:ln>
          </p:spPr>
          <p:txBody>
            <a:bodyPr/>
            <a:lstStyle/>
            <a:p>
              <a:pPr>
                <a:defRPr/>
              </a:pPr>
              <a:endParaRPr lang="zh-CN" altLang="en-US" sz="1600">
                <a:latin typeface="微软雅黑" pitchFamily="34" charset="-122"/>
                <a:ea typeface="微软雅黑" pitchFamily="34" charset="-122"/>
              </a:endParaRPr>
            </a:p>
          </p:txBody>
        </p:sp>
        <p:sp>
          <p:nvSpPr>
            <p:cNvPr id="6" name="Rectangle 8"/>
            <p:cNvSpPr>
              <a:spLocks noChangeArrowheads="1"/>
            </p:cNvSpPr>
            <p:nvPr/>
          </p:nvSpPr>
          <p:spPr bwMode="auto">
            <a:xfrm>
              <a:off x="6987" y="4971"/>
              <a:ext cx="4060" cy="1184"/>
            </a:xfrm>
            <a:prstGeom prst="rect">
              <a:avLst/>
            </a:prstGeom>
            <a:grpFill/>
            <a:ln w="9525">
              <a:solidFill>
                <a:schemeClr val="tx2">
                  <a:lumMod val="75000"/>
                </a:schemeClr>
              </a:solidFill>
              <a:miter lim="800000"/>
              <a:headEnd/>
              <a:tailEnd/>
            </a:ln>
          </p:spPr>
          <p:txBody>
            <a:bodyPr/>
            <a:lstStyle/>
            <a:p>
              <a:pPr algn="ctr">
                <a:lnSpc>
                  <a:spcPct val="150000"/>
                </a:lnSpc>
                <a:defRPr/>
              </a:pPr>
              <a:r>
                <a:rPr lang="en-US" altLang="zh-CN" sz="1400" dirty="0">
                  <a:latin typeface="微软雅黑" pitchFamily="34" charset="-122"/>
                  <a:ea typeface="微软雅黑" pitchFamily="34" charset="-122"/>
                  <a:cs typeface="Times New Roman" pitchFamily="18" charset="0"/>
                </a:rPr>
                <a:t> </a:t>
              </a:r>
              <a:r>
                <a:rPr lang="zh-CN" sz="1400" dirty="0">
                  <a:latin typeface="微软雅黑" pitchFamily="34" charset="-122"/>
                  <a:ea typeface="微软雅黑" pitchFamily="34" charset="-122"/>
                  <a:cs typeface="Times New Roman" pitchFamily="18" charset="0"/>
                </a:rPr>
                <a:t>核对不符，</a:t>
              </a:r>
              <a:r>
                <a:rPr lang="zh-CN" altLang="en-US" sz="1400" dirty="0">
                  <a:latin typeface="微软雅黑" pitchFamily="34" charset="-122"/>
                  <a:ea typeface="微软雅黑" pitchFamily="34" charset="-122"/>
                  <a:cs typeface="Times New Roman" pitchFamily="18" charset="0"/>
                </a:rPr>
                <a:t>提供不符情况，企业重新修改数据</a:t>
              </a:r>
              <a:endParaRPr lang="zh-CN" sz="1400" dirty="0">
                <a:latin typeface="微软雅黑" pitchFamily="34" charset="-122"/>
                <a:ea typeface="微软雅黑" pitchFamily="34" charset="-122"/>
                <a:cs typeface="Times New Roman" pitchFamily="18" charset="0"/>
              </a:endParaRPr>
            </a:p>
          </p:txBody>
        </p:sp>
        <p:sp>
          <p:nvSpPr>
            <p:cNvPr id="7" name="Line 7"/>
            <p:cNvSpPr>
              <a:spLocks noChangeShapeType="1"/>
            </p:cNvSpPr>
            <p:nvPr/>
          </p:nvSpPr>
          <p:spPr bwMode="auto">
            <a:xfrm>
              <a:off x="3614" y="4620"/>
              <a:ext cx="0" cy="351"/>
            </a:xfrm>
            <a:prstGeom prst="line">
              <a:avLst/>
            </a:prstGeom>
            <a:grpFill/>
            <a:ln w="9525">
              <a:solidFill>
                <a:schemeClr val="tx2">
                  <a:lumMod val="75000"/>
                </a:schemeClr>
              </a:solidFill>
              <a:round/>
              <a:headEnd/>
              <a:tailEnd type="triangle" w="med" len="med"/>
            </a:ln>
          </p:spPr>
          <p:txBody>
            <a:bodyPr/>
            <a:lstStyle/>
            <a:p>
              <a:pPr>
                <a:defRPr/>
              </a:pPr>
              <a:endParaRPr lang="zh-CN" altLang="en-US" sz="1600">
                <a:latin typeface="微软雅黑" pitchFamily="34" charset="-122"/>
                <a:ea typeface="微软雅黑" pitchFamily="34" charset="-122"/>
              </a:endParaRPr>
            </a:p>
          </p:txBody>
        </p:sp>
        <p:sp>
          <p:nvSpPr>
            <p:cNvPr id="8" name="Line 6"/>
            <p:cNvSpPr>
              <a:spLocks noChangeShapeType="1"/>
            </p:cNvSpPr>
            <p:nvPr/>
          </p:nvSpPr>
          <p:spPr bwMode="auto">
            <a:xfrm>
              <a:off x="8311" y="4619"/>
              <a:ext cx="0" cy="352"/>
            </a:xfrm>
            <a:prstGeom prst="line">
              <a:avLst/>
            </a:prstGeom>
            <a:grpFill/>
            <a:ln w="9525">
              <a:solidFill>
                <a:schemeClr val="tx2">
                  <a:lumMod val="75000"/>
                </a:schemeClr>
              </a:solidFill>
              <a:round/>
              <a:headEnd/>
              <a:tailEnd type="triangle" w="med" len="med"/>
            </a:ln>
          </p:spPr>
          <p:txBody>
            <a:bodyPr/>
            <a:lstStyle/>
            <a:p>
              <a:pPr>
                <a:defRPr/>
              </a:pPr>
              <a:endParaRPr lang="zh-CN" altLang="en-US" sz="1600">
                <a:latin typeface="微软雅黑" pitchFamily="34" charset="-122"/>
                <a:ea typeface="微软雅黑" pitchFamily="34" charset="-122"/>
              </a:endParaRPr>
            </a:p>
          </p:txBody>
        </p:sp>
        <p:sp>
          <p:nvSpPr>
            <p:cNvPr id="9" name="Line 4"/>
            <p:cNvSpPr>
              <a:spLocks noChangeShapeType="1"/>
            </p:cNvSpPr>
            <p:nvPr/>
          </p:nvSpPr>
          <p:spPr bwMode="auto">
            <a:xfrm flipH="1">
              <a:off x="6972" y="3270"/>
              <a:ext cx="0" cy="408"/>
            </a:xfrm>
            <a:prstGeom prst="line">
              <a:avLst/>
            </a:prstGeom>
            <a:grpFill/>
            <a:ln w="9525">
              <a:solidFill>
                <a:schemeClr val="tx2">
                  <a:lumMod val="75000"/>
                </a:schemeClr>
              </a:solidFill>
              <a:round/>
              <a:headEnd/>
              <a:tailEnd type="triangle" w="med" len="med"/>
            </a:ln>
          </p:spPr>
          <p:txBody>
            <a:bodyPr/>
            <a:lstStyle/>
            <a:p>
              <a:pPr>
                <a:defRPr/>
              </a:pPr>
              <a:endParaRPr lang="zh-CN" altLang="en-US" sz="1600">
                <a:latin typeface="微软雅黑" pitchFamily="34" charset="-122"/>
                <a:ea typeface="微软雅黑" pitchFamily="34" charset="-122"/>
              </a:endParaRPr>
            </a:p>
          </p:txBody>
        </p:sp>
        <p:sp>
          <p:nvSpPr>
            <p:cNvPr id="10" name="Line 3"/>
            <p:cNvSpPr>
              <a:spLocks noChangeShapeType="1"/>
            </p:cNvSpPr>
            <p:nvPr/>
          </p:nvSpPr>
          <p:spPr bwMode="auto">
            <a:xfrm>
              <a:off x="6972" y="4243"/>
              <a:ext cx="0" cy="376"/>
            </a:xfrm>
            <a:prstGeom prst="line">
              <a:avLst/>
            </a:prstGeom>
            <a:grpFill/>
            <a:ln w="9525">
              <a:solidFill>
                <a:schemeClr val="tx2">
                  <a:lumMod val="75000"/>
                </a:schemeClr>
              </a:solidFill>
              <a:round/>
              <a:headEnd/>
              <a:tailEnd type="triangle" w="med" len="med"/>
            </a:ln>
          </p:spPr>
          <p:txBody>
            <a:bodyPr/>
            <a:lstStyle/>
            <a:p>
              <a:pPr>
                <a:defRPr/>
              </a:pPr>
              <a:endParaRPr lang="zh-CN" altLang="en-US" sz="1600">
                <a:latin typeface="微软雅黑" pitchFamily="34" charset="-122"/>
                <a:ea typeface="微软雅黑" pitchFamily="34" charset="-122"/>
              </a:endParaRPr>
            </a:p>
          </p:txBody>
        </p:sp>
      </p:grpSp>
      <p:sp>
        <p:nvSpPr>
          <p:cNvPr id="11" name="Line 16"/>
          <p:cNvSpPr>
            <a:spLocks noChangeShapeType="1"/>
          </p:cNvSpPr>
          <p:nvPr/>
        </p:nvSpPr>
        <p:spPr bwMode="auto">
          <a:xfrm>
            <a:off x="1812926" y="1257300"/>
            <a:ext cx="844550" cy="0"/>
          </a:xfrm>
          <a:prstGeom prst="line">
            <a:avLst/>
          </a:prstGeom>
          <a:noFill/>
          <a:ln w="9525">
            <a:solidFill>
              <a:schemeClr val="tx2">
                <a:lumMod val="75000"/>
              </a:schemeClr>
            </a:solidFill>
            <a:round/>
            <a:headEnd/>
            <a:tailEnd type="triangle" w="med" len="med"/>
          </a:ln>
          <a:extLst>
            <a:ext uri="{909E8E84-426E-40DD-AFC4-6F175D3DCCD1}">
              <a14:hiddenFill xmlns:a14="http://schemas.microsoft.com/office/drawing/2010/main">
                <a:noFill/>
              </a14:hiddenFill>
            </a:ext>
          </a:extLst>
        </p:spPr>
        <p:txBody>
          <a:bodyPr/>
          <a:lstStyle/>
          <a:p>
            <a:endParaRPr lang="zh-CN" altLang="en-US"/>
          </a:p>
        </p:txBody>
      </p:sp>
      <p:sp>
        <p:nvSpPr>
          <p:cNvPr id="12" name="Rectangle 23"/>
          <p:cNvSpPr>
            <a:spLocks noChangeArrowheads="1"/>
          </p:cNvSpPr>
          <p:nvPr/>
        </p:nvSpPr>
        <p:spPr bwMode="auto">
          <a:xfrm>
            <a:off x="971550" y="2822575"/>
            <a:ext cx="2959100" cy="1054100"/>
          </a:xfrm>
          <a:prstGeom prst="rect">
            <a:avLst/>
          </a:prstGeom>
          <a:solidFill>
            <a:schemeClr val="accent4">
              <a:lumMod val="20000"/>
              <a:lumOff val="80000"/>
            </a:schemeClr>
          </a:solidFill>
          <a:ln w="9525">
            <a:solidFill>
              <a:schemeClr val="tx2">
                <a:lumMod val="75000"/>
              </a:schemeClr>
            </a:solidFill>
            <a:miter lim="800000"/>
            <a:headEnd/>
            <a:tailEnd/>
          </a:ln>
        </p:spPr>
        <p:txBody>
          <a:bodyPr/>
          <a:lstStyle/>
          <a:p>
            <a:pPr>
              <a:lnSpc>
                <a:spcPct val="150000"/>
              </a:lnSpc>
              <a:defRPr/>
            </a:pPr>
            <a:r>
              <a:rPr lang="zh-CN" altLang="en-US" sz="1400">
                <a:latin typeface="微软雅黑" pitchFamily="34" charset="-122"/>
                <a:ea typeface="微软雅黑" pitchFamily="34" charset="-122"/>
              </a:rPr>
              <a:t>核对相符，</a:t>
            </a:r>
            <a:r>
              <a:rPr lang="zh-CN" sz="1400">
                <a:latin typeface="微软雅黑" pitchFamily="34" charset="-122"/>
                <a:ea typeface="微软雅黑" pitchFamily="34" charset="-122"/>
              </a:rPr>
              <a:t>税务机关确认实际分配率，将</a:t>
            </a:r>
            <a:r>
              <a:rPr lang="zh-CN" altLang="zh-CN" sz="1400">
                <a:latin typeface="微软雅黑" pitchFamily="34" charset="-122"/>
                <a:ea typeface="微软雅黑" pitchFamily="34" charset="-122"/>
              </a:rPr>
              <a:t>《</a:t>
            </a:r>
            <a:r>
              <a:rPr lang="zh-CN" altLang="en-US" sz="1400">
                <a:latin typeface="微软雅黑" pitchFamily="34" charset="-122"/>
                <a:ea typeface="微软雅黑" pitchFamily="34" charset="-122"/>
              </a:rPr>
              <a:t>生产企业进料加工业务免抵退税核销申报表</a:t>
            </a:r>
            <a:r>
              <a:rPr lang="zh-CN" altLang="zh-CN" sz="1400">
                <a:latin typeface="微软雅黑" pitchFamily="34" charset="-122"/>
                <a:ea typeface="微软雅黑" pitchFamily="34" charset="-122"/>
              </a:rPr>
              <a:t>》</a:t>
            </a:r>
            <a:r>
              <a:rPr lang="zh-CN" sz="1400">
                <a:latin typeface="微软雅黑" pitchFamily="34" charset="-122"/>
                <a:ea typeface="微软雅黑" pitchFamily="34" charset="-122"/>
              </a:rPr>
              <a:t>反馈给企业</a:t>
            </a:r>
          </a:p>
        </p:txBody>
      </p:sp>
      <p:sp>
        <p:nvSpPr>
          <p:cNvPr id="13" name="Rectangle 24"/>
          <p:cNvSpPr>
            <a:spLocks noChangeArrowheads="1"/>
          </p:cNvSpPr>
          <p:nvPr/>
        </p:nvSpPr>
        <p:spPr bwMode="auto">
          <a:xfrm>
            <a:off x="1327150" y="4102098"/>
            <a:ext cx="2603500" cy="801688"/>
          </a:xfrm>
          <a:prstGeom prst="rect">
            <a:avLst/>
          </a:prstGeom>
          <a:solidFill>
            <a:schemeClr val="accent4">
              <a:lumMod val="20000"/>
              <a:lumOff val="80000"/>
            </a:schemeClr>
          </a:solidFill>
          <a:ln w="9525">
            <a:solidFill>
              <a:schemeClr val="tx2">
                <a:lumMod val="75000"/>
              </a:schemeClr>
            </a:solidFill>
            <a:miter lim="800000"/>
            <a:headEnd/>
            <a:tailEnd/>
          </a:ln>
        </p:spPr>
        <p:txBody>
          <a:bodyPr/>
          <a:lstStyle/>
          <a:p>
            <a:pPr algn="ctr">
              <a:lnSpc>
                <a:spcPct val="150000"/>
              </a:lnSpc>
              <a:defRPr/>
            </a:pPr>
            <a:r>
              <a:rPr lang="zh-CN" sz="1400" dirty="0">
                <a:latin typeface="微软雅黑" pitchFamily="34" charset="-122"/>
                <a:ea typeface="微软雅黑" pitchFamily="34" charset="-122"/>
              </a:rPr>
              <a:t>企业在次月调整前期免抵退税额及不得免征和抵扣税额</a:t>
            </a:r>
          </a:p>
        </p:txBody>
      </p:sp>
      <p:sp>
        <p:nvSpPr>
          <p:cNvPr id="14" name="Line 26"/>
          <p:cNvSpPr>
            <a:spLocks noChangeShapeType="1"/>
          </p:cNvSpPr>
          <p:nvPr/>
        </p:nvSpPr>
        <p:spPr bwMode="auto">
          <a:xfrm flipH="1">
            <a:off x="2652393" y="3875089"/>
            <a:ext cx="320" cy="227010"/>
          </a:xfrm>
          <a:prstGeom prst="line">
            <a:avLst/>
          </a:prstGeom>
          <a:noFill/>
          <a:ln w="9525">
            <a:solidFill>
              <a:schemeClr val="tx2">
                <a:lumMod val="75000"/>
              </a:schemeClr>
            </a:solidFill>
            <a:round/>
            <a:headEnd/>
            <a:tailEnd type="triangle" w="med" len="med"/>
          </a:ln>
          <a:extLst>
            <a:ext uri="{909E8E84-426E-40DD-AFC4-6F175D3DCCD1}">
              <a14:hiddenFill xmlns:a14="http://schemas.microsoft.com/office/drawing/2010/main">
                <a:noFill/>
              </a14:hiddenFill>
            </a:ext>
          </a:extLst>
        </p:spPr>
        <p:txBody>
          <a:bodyPr/>
          <a:lstStyle/>
          <a:p>
            <a:endParaRPr lang="zh-CN" altLang="en-US"/>
          </a:p>
        </p:txBody>
      </p:sp>
      <p:sp>
        <p:nvSpPr>
          <p:cNvPr id="15" name="Line 18"/>
          <p:cNvSpPr>
            <a:spLocks noChangeShapeType="1"/>
          </p:cNvSpPr>
          <p:nvPr/>
        </p:nvSpPr>
        <p:spPr bwMode="auto">
          <a:xfrm flipH="1">
            <a:off x="7418388" y="3284538"/>
            <a:ext cx="688975" cy="0"/>
          </a:xfrm>
          <a:prstGeom prst="line">
            <a:avLst/>
          </a:prstGeom>
          <a:noFill/>
          <a:ln w="9525">
            <a:solidFill>
              <a:schemeClr val="tx2">
                <a:lumMod val="75000"/>
              </a:schemeClr>
            </a:solidFill>
            <a:round/>
            <a:headEnd/>
            <a:tailEnd/>
          </a:ln>
          <a:extLst>
            <a:ext uri="{909E8E84-426E-40DD-AFC4-6F175D3DCCD1}">
              <a14:hiddenFill xmlns:a14="http://schemas.microsoft.com/office/drawing/2010/main">
                <a:noFill/>
              </a14:hiddenFill>
            </a:ext>
          </a:extLst>
        </p:spPr>
        <p:txBody>
          <a:bodyPr/>
          <a:lstStyle/>
          <a:p>
            <a:endParaRPr lang="zh-CN" altLang="en-US"/>
          </a:p>
        </p:txBody>
      </p:sp>
      <p:sp>
        <p:nvSpPr>
          <p:cNvPr id="16" name="Line 19"/>
          <p:cNvSpPr>
            <a:spLocks noChangeShapeType="1"/>
          </p:cNvSpPr>
          <p:nvPr/>
        </p:nvSpPr>
        <p:spPr bwMode="auto">
          <a:xfrm flipH="1">
            <a:off x="7418388" y="1338263"/>
            <a:ext cx="688975" cy="0"/>
          </a:xfrm>
          <a:prstGeom prst="line">
            <a:avLst/>
          </a:prstGeom>
          <a:noFill/>
          <a:ln w="9525">
            <a:solidFill>
              <a:schemeClr val="tx2">
                <a:lumMod val="75000"/>
              </a:schemeClr>
            </a:solidFill>
            <a:round/>
            <a:headEnd/>
            <a:tailEnd type="triangle" w="med" len="med"/>
          </a:ln>
          <a:extLst>
            <a:ext uri="{909E8E84-426E-40DD-AFC4-6F175D3DCCD1}">
              <a14:hiddenFill xmlns:a14="http://schemas.microsoft.com/office/drawing/2010/main">
                <a:noFill/>
              </a14:hiddenFill>
            </a:ext>
          </a:extLst>
        </p:spPr>
        <p:txBody>
          <a:bodyPr/>
          <a:lstStyle/>
          <a:p>
            <a:endParaRPr lang="zh-CN" altLang="en-US"/>
          </a:p>
        </p:txBody>
      </p:sp>
      <p:sp>
        <p:nvSpPr>
          <p:cNvPr id="17" name="Line 20"/>
          <p:cNvSpPr>
            <a:spLocks noChangeShapeType="1"/>
          </p:cNvSpPr>
          <p:nvPr/>
        </p:nvSpPr>
        <p:spPr bwMode="auto">
          <a:xfrm flipH="1">
            <a:off x="8107363" y="1338263"/>
            <a:ext cx="0" cy="1946275"/>
          </a:xfrm>
          <a:prstGeom prst="line">
            <a:avLst/>
          </a:prstGeom>
          <a:noFill/>
          <a:ln w="9525">
            <a:solidFill>
              <a:schemeClr val="tx2">
                <a:lumMod val="75000"/>
              </a:schemeClr>
            </a:solidFill>
            <a:round/>
            <a:headEnd/>
            <a:tailEnd/>
          </a:ln>
          <a:extLst>
            <a:ext uri="{909E8E84-426E-40DD-AFC4-6F175D3DCCD1}">
              <a14:hiddenFill xmlns:a14="http://schemas.microsoft.com/office/drawing/2010/main">
                <a:noFill/>
              </a14:hiddenFill>
            </a:ext>
          </a:extLst>
        </p:spPr>
        <p:txBody>
          <a:bodyPr/>
          <a:lstStyle/>
          <a:p>
            <a:endParaRPr lang="zh-CN" altLang="en-US"/>
          </a:p>
        </p:txBody>
      </p:sp>
      <p:sp>
        <p:nvSpPr>
          <p:cNvPr id="18" name="Rectangle 24"/>
          <p:cNvSpPr>
            <a:spLocks noChangeArrowheads="1"/>
          </p:cNvSpPr>
          <p:nvPr/>
        </p:nvSpPr>
        <p:spPr bwMode="auto">
          <a:xfrm>
            <a:off x="392113" y="1060450"/>
            <a:ext cx="1420812" cy="393700"/>
          </a:xfrm>
          <a:prstGeom prst="rect">
            <a:avLst/>
          </a:prstGeom>
          <a:solidFill>
            <a:schemeClr val="accent4">
              <a:lumMod val="20000"/>
              <a:lumOff val="80000"/>
            </a:schemeClr>
          </a:solidFill>
          <a:ln w="9525">
            <a:solidFill>
              <a:schemeClr val="tx2">
                <a:lumMod val="75000"/>
              </a:schemeClr>
            </a:solidFill>
            <a:miter lim="800000"/>
            <a:headEnd/>
            <a:tailEnd/>
          </a:ln>
        </p:spPr>
        <p:txBody>
          <a:bodyPr/>
          <a:lstStyle/>
          <a:p>
            <a:pPr>
              <a:defRPr/>
            </a:pPr>
            <a:r>
              <a:rPr lang="zh-CN" altLang="en-US" sz="1400">
                <a:latin typeface="微软雅黑" pitchFamily="34" charset="-122"/>
                <a:ea typeface="微软雅黑" pitchFamily="34" charset="-122"/>
              </a:rPr>
              <a:t>  加工贸易反馈</a:t>
            </a:r>
            <a:endParaRPr lang="zh-CN" sz="1400">
              <a:latin typeface="微软雅黑" pitchFamily="34" charset="-122"/>
              <a:ea typeface="微软雅黑" pitchFamily="34" charset="-122"/>
            </a:endParaRPr>
          </a:p>
        </p:txBody>
      </p:sp>
      <p:sp>
        <p:nvSpPr>
          <p:cNvPr id="19" name="矩形 18"/>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0"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21"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Tree>
    <p:extLst>
      <p:ext uri="{BB962C8B-B14F-4D97-AF65-F5344CB8AC3E}">
        <p14:creationId xmlns:p14="http://schemas.microsoft.com/office/powerpoint/2010/main" val="3668515936"/>
      </p:ext>
    </p:extLst>
  </p:cSld>
  <p:clrMapOvr>
    <a:masterClrMapping/>
  </p:clrMapOvr>
  <p:transition spd="med" advClick="0" advTm="3000">
    <p:pull/>
  </p:transition>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p:cNvPicPr>
            <a:picLocks noChangeAspect="1"/>
          </p:cNvPicPr>
          <p:nvPr/>
        </p:nvPicPr>
        <p:blipFill>
          <a:blip r:embed="rId3"/>
          <a:stretch>
            <a:fillRect/>
          </a:stretch>
        </p:blipFill>
        <p:spPr>
          <a:xfrm>
            <a:off x="6359549" y="1109980"/>
            <a:ext cx="2333333" cy="3685714"/>
          </a:xfrm>
          <a:prstGeom prst="rect">
            <a:avLst/>
          </a:prstGeom>
        </p:spPr>
      </p:pic>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9" name="图片 8"/>
          <p:cNvPicPr>
            <a:picLocks noChangeAspect="1"/>
          </p:cNvPicPr>
          <p:nvPr/>
        </p:nvPicPr>
        <p:blipFill>
          <a:blip r:embed="rId4"/>
          <a:stretch>
            <a:fillRect/>
          </a:stretch>
        </p:blipFill>
        <p:spPr>
          <a:xfrm>
            <a:off x="424932" y="1179567"/>
            <a:ext cx="5491844" cy="3546540"/>
          </a:xfrm>
          <a:prstGeom prst="rect">
            <a:avLst/>
          </a:prstGeom>
        </p:spPr>
      </p:pic>
    </p:spTree>
    <p:extLst>
      <p:ext uri="{BB962C8B-B14F-4D97-AF65-F5344CB8AC3E}">
        <p14:creationId xmlns:p14="http://schemas.microsoft.com/office/powerpoint/2010/main" val="461127642"/>
      </p:ext>
    </p:extLst>
  </p:cSld>
  <p:clrMapOvr>
    <a:masterClrMapping/>
  </p:clrMapOvr>
  <p:transition spd="med" advClick="0" advTm="3000">
    <p:pull/>
  </p:transition>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3" name="图片 2"/>
          <p:cNvPicPr>
            <a:picLocks noChangeAspect="1"/>
          </p:cNvPicPr>
          <p:nvPr/>
        </p:nvPicPr>
        <p:blipFill>
          <a:blip r:embed="rId2"/>
          <a:stretch>
            <a:fillRect/>
          </a:stretch>
        </p:blipFill>
        <p:spPr>
          <a:xfrm>
            <a:off x="70338" y="1301468"/>
            <a:ext cx="9144000" cy="3190145"/>
          </a:xfrm>
          <a:prstGeom prst="rect">
            <a:avLst/>
          </a:prstGeom>
        </p:spPr>
      </p:pic>
      <p:pic>
        <p:nvPicPr>
          <p:cNvPr id="10" name="图片 9"/>
          <p:cNvPicPr>
            <a:picLocks noChangeAspect="1"/>
          </p:cNvPicPr>
          <p:nvPr/>
        </p:nvPicPr>
        <p:blipFill>
          <a:blip r:embed="rId3"/>
          <a:stretch>
            <a:fillRect/>
          </a:stretch>
        </p:blipFill>
        <p:spPr>
          <a:xfrm>
            <a:off x="3123241" y="2896540"/>
            <a:ext cx="5590476" cy="1590476"/>
          </a:xfrm>
          <a:prstGeom prst="rect">
            <a:avLst/>
          </a:prstGeom>
        </p:spPr>
      </p:pic>
      <p:sp>
        <p:nvSpPr>
          <p:cNvPr id="11"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49015"/>
            <a:ext cx="229102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手（账）册核销信息</a:t>
            </a:r>
            <a:endParaRPr lang="en-US" altLang="zh-CN" sz="1800" b="1" dirty="0">
              <a:latin typeface="微软雅黑" panose="020B0503020204020204" pitchFamily="34" charset="-122"/>
              <a:ea typeface="微软雅黑" panose="020B0503020204020204" pitchFamily="34" charset="-122"/>
            </a:endParaRPr>
          </a:p>
        </p:txBody>
      </p:sp>
      <p:pic>
        <p:nvPicPr>
          <p:cNvPr id="12" name="图片 11"/>
          <p:cNvPicPr>
            <a:picLocks noChangeAspect="1"/>
          </p:cNvPicPr>
          <p:nvPr/>
        </p:nvPicPr>
        <p:blipFill>
          <a:blip r:embed="rId4"/>
          <a:stretch>
            <a:fillRect/>
          </a:stretch>
        </p:blipFill>
        <p:spPr>
          <a:xfrm>
            <a:off x="166688" y="2801302"/>
            <a:ext cx="1849192" cy="1685714"/>
          </a:xfrm>
          <a:prstGeom prst="rect">
            <a:avLst/>
          </a:prstGeom>
        </p:spPr>
      </p:pic>
    </p:spTree>
    <p:extLst>
      <p:ext uri="{BB962C8B-B14F-4D97-AF65-F5344CB8AC3E}">
        <p14:creationId xmlns:p14="http://schemas.microsoft.com/office/powerpoint/2010/main" val="957689656"/>
      </p:ext>
    </p:extLst>
  </p:cSld>
  <p:clrMapOvr>
    <a:masterClrMapping/>
  </p:clrMapOvr>
  <p:transition spd="med" advClick="0" advTm="3000">
    <p:pull/>
  </p:transition>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2" name="图片 1"/>
          <p:cNvPicPr>
            <a:picLocks noChangeAspect="1"/>
          </p:cNvPicPr>
          <p:nvPr/>
        </p:nvPicPr>
        <p:blipFill>
          <a:blip r:embed="rId2"/>
          <a:stretch>
            <a:fillRect/>
          </a:stretch>
        </p:blipFill>
        <p:spPr>
          <a:xfrm>
            <a:off x="0" y="1392508"/>
            <a:ext cx="9144000" cy="3383415"/>
          </a:xfrm>
          <a:prstGeom prst="rect">
            <a:avLst/>
          </a:prstGeom>
        </p:spPr>
      </p:pic>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9" y="849015"/>
            <a:ext cx="1808704"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核销报关单明细</a:t>
            </a:r>
            <a:endParaRPr lang="en-US" altLang="zh-CN" sz="1800" b="1" dirty="0">
              <a:latin typeface="微软雅黑" panose="020B0503020204020204" pitchFamily="34" charset="-122"/>
              <a:ea typeface="微软雅黑" panose="020B0503020204020204" pitchFamily="34" charset="-122"/>
            </a:endParaRPr>
          </a:p>
        </p:txBody>
      </p:sp>
      <p:pic>
        <p:nvPicPr>
          <p:cNvPr id="3" name="图片 2"/>
          <p:cNvPicPr>
            <a:picLocks noChangeAspect="1"/>
          </p:cNvPicPr>
          <p:nvPr/>
        </p:nvPicPr>
        <p:blipFill>
          <a:blip r:embed="rId3"/>
          <a:stretch>
            <a:fillRect/>
          </a:stretch>
        </p:blipFill>
        <p:spPr>
          <a:xfrm>
            <a:off x="2526634" y="2556875"/>
            <a:ext cx="5819048" cy="2219048"/>
          </a:xfrm>
          <a:prstGeom prst="rect">
            <a:avLst/>
          </a:prstGeom>
        </p:spPr>
      </p:pic>
      <p:pic>
        <p:nvPicPr>
          <p:cNvPr id="5" name="图片 4"/>
          <p:cNvPicPr>
            <a:picLocks noChangeAspect="1"/>
          </p:cNvPicPr>
          <p:nvPr/>
        </p:nvPicPr>
        <p:blipFill>
          <a:blip r:embed="rId4"/>
          <a:stretch>
            <a:fillRect/>
          </a:stretch>
        </p:blipFill>
        <p:spPr>
          <a:xfrm>
            <a:off x="168880" y="2526731"/>
            <a:ext cx="1702371" cy="2249192"/>
          </a:xfrm>
          <a:prstGeom prst="rect">
            <a:avLst/>
          </a:prstGeom>
        </p:spPr>
      </p:pic>
    </p:spTree>
    <p:extLst>
      <p:ext uri="{BB962C8B-B14F-4D97-AF65-F5344CB8AC3E}">
        <p14:creationId xmlns:p14="http://schemas.microsoft.com/office/powerpoint/2010/main" val="199780052"/>
      </p:ext>
    </p:extLst>
  </p:cSld>
  <p:clrMapOvr>
    <a:masterClrMapping/>
  </p:clrMapOvr>
  <p:transition spd="med" advClick="0" advTm="3000">
    <p:pull/>
  </p:transition>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404948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手册</a:t>
            </a:r>
            <a:endParaRPr lang="en-US" altLang="zh-CN" sz="1800" b="1" dirty="0">
              <a:latin typeface="微软雅黑" panose="020B0503020204020204" pitchFamily="34" charset="-122"/>
              <a:ea typeface="微软雅黑" panose="020B0503020204020204" pitchFamily="34" charset="-122"/>
            </a:endParaRPr>
          </a:p>
        </p:txBody>
      </p:sp>
      <p:pic>
        <p:nvPicPr>
          <p:cNvPr id="3" name="图片 2"/>
          <p:cNvPicPr>
            <a:picLocks noChangeAspect="1"/>
          </p:cNvPicPr>
          <p:nvPr/>
        </p:nvPicPr>
        <p:blipFill>
          <a:blip r:embed="rId2"/>
          <a:stretch>
            <a:fillRect/>
          </a:stretch>
        </p:blipFill>
        <p:spPr>
          <a:xfrm>
            <a:off x="166688" y="1224775"/>
            <a:ext cx="8361905" cy="3676190"/>
          </a:xfrm>
          <a:prstGeom prst="rect">
            <a:avLst/>
          </a:prstGeom>
        </p:spPr>
      </p:pic>
      <p:sp>
        <p:nvSpPr>
          <p:cNvPr id="4" name="图文框 3"/>
          <p:cNvSpPr/>
          <p:nvPr/>
        </p:nvSpPr>
        <p:spPr>
          <a:xfrm>
            <a:off x="1042988" y="3125037"/>
            <a:ext cx="2936159" cy="33159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Tree>
    <p:extLst>
      <p:ext uri="{BB962C8B-B14F-4D97-AF65-F5344CB8AC3E}">
        <p14:creationId xmlns:p14="http://schemas.microsoft.com/office/powerpoint/2010/main" val="1752240876"/>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5" name="图片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6863" y="841375"/>
            <a:ext cx="8509094" cy="3978149"/>
          </a:xfrm>
          <a:prstGeom prst="rect">
            <a:avLst/>
          </a:prstGeom>
        </p:spPr>
      </p:pic>
    </p:spTree>
    <p:extLst>
      <p:ext uri="{BB962C8B-B14F-4D97-AF65-F5344CB8AC3E}">
        <p14:creationId xmlns:p14="http://schemas.microsoft.com/office/powerpoint/2010/main" val="3532405785"/>
      </p:ext>
    </p:extLst>
  </p:cSld>
  <p:clrMapOvr>
    <a:masterClrMapping/>
  </p:clrMapOvr>
  <p:transition spd="med" advClick="0" advTm="3000">
    <p:pull/>
  </p:transition>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004"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矩形 19"/>
          <p:cNvSpPr>
            <a:spLocks noChangeArrowheads="1"/>
          </p:cNvSpPr>
          <p:nvPr/>
        </p:nvSpPr>
        <p:spPr bwMode="auto">
          <a:xfrm>
            <a:off x="1042988" y="193675"/>
            <a:ext cx="484940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进料加工手账册核销</a:t>
            </a:r>
            <a:r>
              <a:rPr lang="en-US" altLang="zh-CN" sz="2400" b="1" dirty="0">
                <a:solidFill>
                  <a:schemeClr val="bg1"/>
                </a:solidFill>
                <a:latin typeface="微软雅黑" panose="020B0503020204020204" pitchFamily="34" charset="-122"/>
                <a:ea typeface="微软雅黑" panose="020B0503020204020204" pitchFamily="34" charset="-122"/>
              </a:rPr>
              <a:t>——</a:t>
            </a:r>
            <a:r>
              <a:rPr lang="zh-CN" altLang="en-US" sz="2400" b="1" dirty="0">
                <a:solidFill>
                  <a:schemeClr val="bg1"/>
                </a:solidFill>
                <a:latin typeface="微软雅黑" panose="020B0503020204020204" pitchFamily="34" charset="-122"/>
                <a:ea typeface="微软雅黑" panose="020B0503020204020204" pitchFamily="34" charset="-122"/>
              </a:rPr>
              <a:t>核销申报</a:t>
            </a:r>
          </a:p>
          <a:p>
            <a:pPr eaLnBrk="1" hangingPunct="1"/>
            <a:endParaRPr lang="zh-CN" altLang="en-US" sz="2400" b="1" dirty="0">
              <a:solidFill>
                <a:schemeClr val="bg1"/>
              </a:solidFill>
              <a:latin typeface="微软雅黑" panose="020B0503020204020204" pitchFamily="34" charset="-122"/>
              <a:ea typeface="微软雅黑" panose="020B0503020204020204" pitchFamily="34" charset="-122"/>
            </a:endParaRPr>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5">
            <a:extLst>
              <a:ext uri="{FF2B5EF4-FFF2-40B4-BE49-F238E27FC236}">
                <a16:creationId xmlns:a16="http://schemas.microsoft.com/office/drawing/2014/main" id="{68C1B652-9989-47F1-8492-B39C5F85CB15}"/>
              </a:ext>
            </a:extLst>
          </p:cNvPr>
          <p:cNvSpPr/>
          <p:nvPr/>
        </p:nvSpPr>
        <p:spPr>
          <a:xfrm>
            <a:off x="0" y="2173161"/>
            <a:ext cx="9144000" cy="1152572"/>
          </a:xfrm>
          <a:prstGeom prst="rect">
            <a:avLst/>
          </a:prstGeom>
          <a:solidFill>
            <a:srgbClr val="18244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sz="1350">
              <a:ea typeface="微软雅黑" panose="020B0503020204020204" pitchFamily="34" charset="-122"/>
            </a:endParaRPr>
          </a:p>
        </p:txBody>
      </p:sp>
      <p:sp>
        <p:nvSpPr>
          <p:cNvPr id="7" name="文本框 6"/>
          <p:cNvSpPr txBox="1"/>
          <p:nvPr/>
        </p:nvSpPr>
        <p:spPr>
          <a:xfrm>
            <a:off x="1042988" y="865042"/>
            <a:ext cx="1008112" cy="369332"/>
          </a:xfrm>
          <a:prstGeom prst="rect">
            <a:avLst/>
          </a:prstGeom>
          <a:noFill/>
        </p:spPr>
        <p:txBody>
          <a:bodyPr wrap="square" rtlCol="0">
            <a:spAutoFit/>
          </a:bodyPr>
          <a:lstStyle/>
          <a:p>
            <a:r>
              <a:rPr lang="zh-CN" altLang="en-US" dirty="0">
                <a:latin typeface="微软雅黑" panose="020B0503020204020204" pitchFamily="34" charset="-122"/>
                <a:ea typeface="微软雅黑" panose="020B0503020204020204" pitchFamily="34" charset="-122"/>
              </a:rPr>
              <a:t>企业</a:t>
            </a:r>
            <a:r>
              <a:rPr lang="en-US" altLang="zh-CN" dirty="0">
                <a:latin typeface="微软雅黑" panose="020B0503020204020204" pitchFamily="34" charset="-122"/>
                <a:ea typeface="微软雅黑" panose="020B0503020204020204" pitchFamily="34" charset="-122"/>
              </a:rPr>
              <a:t>A</a:t>
            </a:r>
            <a:r>
              <a:rPr lang="zh-CN" altLang="en-US" dirty="0">
                <a:latin typeface="微软雅黑" panose="020B0503020204020204" pitchFamily="34" charset="-122"/>
                <a:ea typeface="微软雅黑" panose="020B0503020204020204" pitchFamily="34" charset="-122"/>
              </a:rPr>
              <a:t>：</a:t>
            </a:r>
          </a:p>
        </p:txBody>
      </p:sp>
      <p:sp>
        <p:nvSpPr>
          <p:cNvPr id="8" name="文本框 7"/>
          <p:cNvSpPr txBox="1"/>
          <p:nvPr/>
        </p:nvSpPr>
        <p:spPr>
          <a:xfrm>
            <a:off x="251520" y="804482"/>
            <a:ext cx="1008112" cy="400110"/>
          </a:xfrm>
          <a:prstGeom prst="rect">
            <a:avLst/>
          </a:prstGeom>
          <a:noFill/>
        </p:spPr>
        <p:txBody>
          <a:bodyPr wrap="square" rtlCol="0">
            <a:spAutoFit/>
          </a:bodyPr>
          <a:lstStyle/>
          <a:p>
            <a:r>
              <a:rPr lang="zh-CN" altLang="en-US" sz="2000" b="1">
                <a:latin typeface="微软雅黑" panose="020B0503020204020204" pitchFamily="34" charset="-122"/>
                <a:ea typeface="微软雅黑" panose="020B0503020204020204" pitchFamily="34" charset="-122"/>
              </a:rPr>
              <a:t>例如：</a:t>
            </a:r>
          </a:p>
        </p:txBody>
      </p:sp>
      <p:graphicFrame>
        <p:nvGraphicFramePr>
          <p:cNvPr id="9" name="表格 8"/>
          <p:cNvGraphicFramePr>
            <a:graphicFrameLocks noGrp="1"/>
          </p:cNvGraphicFramePr>
          <p:nvPr/>
        </p:nvGraphicFramePr>
        <p:xfrm>
          <a:off x="366085" y="1275633"/>
          <a:ext cx="8315690" cy="3445633"/>
        </p:xfrm>
        <a:graphic>
          <a:graphicData uri="http://schemas.openxmlformats.org/drawingml/2006/table">
            <a:tbl>
              <a:tblPr firstRow="1" bandRow="1">
                <a:tableStyleId>{5C22544A-7EE6-4342-B048-85BDC9FD1C3A}</a:tableStyleId>
              </a:tblPr>
              <a:tblGrid>
                <a:gridCol w="1804358">
                  <a:extLst>
                    <a:ext uri="{9D8B030D-6E8A-4147-A177-3AD203B41FA5}">
                      <a16:colId xmlns:a16="http://schemas.microsoft.com/office/drawing/2014/main" val="20000"/>
                    </a:ext>
                  </a:extLst>
                </a:gridCol>
                <a:gridCol w="874207">
                  <a:extLst>
                    <a:ext uri="{9D8B030D-6E8A-4147-A177-3AD203B41FA5}">
                      <a16:colId xmlns:a16="http://schemas.microsoft.com/office/drawing/2014/main" val="20001"/>
                    </a:ext>
                  </a:extLst>
                </a:gridCol>
                <a:gridCol w="1366576">
                  <a:extLst>
                    <a:ext uri="{9D8B030D-6E8A-4147-A177-3AD203B41FA5}">
                      <a16:colId xmlns:a16="http://schemas.microsoft.com/office/drawing/2014/main" val="1707578725"/>
                    </a:ext>
                  </a:extLst>
                </a:gridCol>
                <a:gridCol w="1838848">
                  <a:extLst>
                    <a:ext uri="{9D8B030D-6E8A-4147-A177-3AD203B41FA5}">
                      <a16:colId xmlns:a16="http://schemas.microsoft.com/office/drawing/2014/main" val="20002"/>
                    </a:ext>
                  </a:extLst>
                </a:gridCol>
                <a:gridCol w="894304">
                  <a:extLst>
                    <a:ext uri="{9D8B030D-6E8A-4147-A177-3AD203B41FA5}">
                      <a16:colId xmlns:a16="http://schemas.microsoft.com/office/drawing/2014/main" val="20003"/>
                    </a:ext>
                  </a:extLst>
                </a:gridCol>
                <a:gridCol w="1537397">
                  <a:extLst>
                    <a:ext uri="{9D8B030D-6E8A-4147-A177-3AD203B41FA5}">
                      <a16:colId xmlns:a16="http://schemas.microsoft.com/office/drawing/2014/main" val="1764904575"/>
                    </a:ext>
                  </a:extLst>
                </a:gridCol>
              </a:tblGrid>
              <a:tr h="816058">
                <a:tc>
                  <a:txBody>
                    <a:bodyPr/>
                    <a:lstStyle/>
                    <a:p>
                      <a:r>
                        <a:rPr lang="zh-CN" altLang="en-US" dirty="0"/>
                        <a:t>进口贸易性质码</a:t>
                      </a:r>
                    </a:p>
                  </a:txBody>
                  <a:tcPr/>
                </a:tc>
                <a:tc>
                  <a:txBody>
                    <a:bodyPr/>
                    <a:lstStyle/>
                    <a:p>
                      <a:r>
                        <a:rPr lang="zh-CN" altLang="en-US" dirty="0"/>
                        <a:t>   金额（美元）</a:t>
                      </a:r>
                    </a:p>
                  </a:txBody>
                  <a:tcPr/>
                </a:tc>
                <a:tc>
                  <a:txBody>
                    <a:bodyPr/>
                    <a:lstStyle/>
                    <a:p>
                      <a:r>
                        <a:rPr lang="zh-CN" altLang="en-US" dirty="0"/>
                        <a:t>计算方式</a:t>
                      </a:r>
                    </a:p>
                  </a:txBody>
                  <a:tcPr/>
                </a:tc>
                <a:tc>
                  <a:txBody>
                    <a:bodyPr/>
                    <a:lstStyle/>
                    <a:p>
                      <a:r>
                        <a:rPr lang="zh-CN" altLang="en-US" dirty="0"/>
                        <a:t>出口贸易性质码</a:t>
                      </a:r>
                    </a:p>
                  </a:txBody>
                  <a:tcPr/>
                </a:tc>
                <a:tc>
                  <a:txBody>
                    <a:bodyPr/>
                    <a:lstStyle/>
                    <a:p>
                      <a:r>
                        <a:rPr lang="zh-CN" altLang="en-US" dirty="0"/>
                        <a:t>   金额（美元）</a:t>
                      </a:r>
                    </a:p>
                  </a:txBody>
                  <a:tcPr/>
                </a:tc>
                <a:tc>
                  <a:txBody>
                    <a:bodyPr/>
                    <a:lstStyle/>
                    <a:p>
                      <a:r>
                        <a:rPr lang="zh-CN" altLang="en-US" dirty="0"/>
                        <a:t>计算方式</a:t>
                      </a:r>
                    </a:p>
                  </a:txBody>
                  <a:tcPr/>
                </a:tc>
                <a:extLst>
                  <a:ext uri="{0D108BD9-81ED-4DB2-BD59-A6C34878D82A}">
                    <a16:rowId xmlns:a16="http://schemas.microsoft.com/office/drawing/2014/main" val="10000"/>
                  </a:ext>
                </a:extLst>
              </a:tr>
              <a:tr h="358053">
                <a:tc>
                  <a:txBody>
                    <a:bodyPr/>
                    <a:lstStyle/>
                    <a:p>
                      <a:pPr marL="0" algn="l" defTabSz="914400" rtl="0" eaLnBrk="1" latinLnBrk="0" hangingPunct="1"/>
                      <a:r>
                        <a:rPr lang="en-US" altLang="zh-CN" sz="1400" kern="1200">
                          <a:solidFill>
                            <a:schemeClr val="dk1"/>
                          </a:solidFill>
                          <a:latin typeface="+mn-lt"/>
                          <a:ea typeface="+mn-ea"/>
                          <a:cs typeface="+mn-cs"/>
                        </a:rPr>
                        <a:t>0615</a:t>
                      </a:r>
                      <a:r>
                        <a:rPr lang="zh-CN" altLang="en-US" sz="1400" kern="1200">
                          <a:solidFill>
                            <a:schemeClr val="dk1"/>
                          </a:solidFill>
                          <a:latin typeface="+mn-lt"/>
                          <a:ea typeface="+mn-ea"/>
                          <a:cs typeface="+mn-cs"/>
                        </a:rPr>
                        <a:t>进料对口</a:t>
                      </a:r>
                    </a:p>
                  </a:txBody>
                  <a:tcPr/>
                </a:tc>
                <a:tc>
                  <a:txBody>
                    <a:bodyPr/>
                    <a:lstStyle/>
                    <a:p>
                      <a:r>
                        <a:rPr lang="en-US" altLang="zh-CN"/>
                        <a:t>800</a:t>
                      </a:r>
                      <a:endParaRPr lang="zh-CN" altLang="en-US"/>
                    </a:p>
                  </a:txBody>
                  <a:tcPr/>
                </a:tc>
                <a:tc>
                  <a:txBody>
                    <a:bodyPr/>
                    <a:lstStyle/>
                    <a:p>
                      <a:endParaRPr lang="zh-CN" altLang="en-US" dirty="0"/>
                    </a:p>
                  </a:txBody>
                  <a:tcPr/>
                </a:tc>
                <a:tc>
                  <a:txBody>
                    <a:bodyPr/>
                    <a:lstStyle/>
                    <a:p>
                      <a:pPr marL="0" algn="l" defTabSz="914400" rtl="0" eaLnBrk="1" latinLnBrk="0" hangingPunct="1"/>
                      <a:r>
                        <a:rPr lang="en-US" altLang="zh-CN" sz="1400" kern="1200" dirty="0">
                          <a:solidFill>
                            <a:schemeClr val="dk1"/>
                          </a:solidFill>
                          <a:latin typeface="+mn-lt"/>
                          <a:ea typeface="+mn-ea"/>
                          <a:cs typeface="+mn-cs"/>
                        </a:rPr>
                        <a:t>0615</a:t>
                      </a:r>
                      <a:r>
                        <a:rPr lang="zh-CN" altLang="en-US" sz="1400" kern="1200" dirty="0">
                          <a:solidFill>
                            <a:schemeClr val="dk1"/>
                          </a:solidFill>
                          <a:latin typeface="+mn-lt"/>
                          <a:ea typeface="+mn-ea"/>
                          <a:cs typeface="+mn-cs"/>
                        </a:rPr>
                        <a:t>进料对口</a:t>
                      </a:r>
                    </a:p>
                  </a:txBody>
                  <a:tcPr/>
                </a:tc>
                <a:tc>
                  <a:txBody>
                    <a:bodyPr/>
                    <a:lstStyle/>
                    <a:p>
                      <a:r>
                        <a:rPr lang="en-US" altLang="zh-CN"/>
                        <a:t>1000</a:t>
                      </a:r>
                      <a:endParaRPr lang="zh-CN" altLang="en-US"/>
                    </a:p>
                  </a:txBody>
                  <a:tcPr/>
                </a:tc>
                <a:tc>
                  <a:txBody>
                    <a:bodyPr/>
                    <a:lstStyle/>
                    <a:p>
                      <a:endParaRPr lang="zh-CN" altLang="en-US" dirty="0"/>
                    </a:p>
                  </a:txBody>
                  <a:tcPr/>
                </a:tc>
                <a:extLst>
                  <a:ext uri="{0D108BD9-81ED-4DB2-BD59-A6C34878D82A}">
                    <a16:rowId xmlns:a16="http://schemas.microsoft.com/office/drawing/2014/main" val="10001"/>
                  </a:ext>
                </a:extLst>
              </a:tr>
              <a:tr h="358053">
                <a:tc>
                  <a:txBody>
                    <a:bodyPr/>
                    <a:lstStyle/>
                    <a:p>
                      <a:pPr marL="0" algn="l" defTabSz="914400" rtl="0" eaLnBrk="1" latinLnBrk="0" hangingPunct="1"/>
                      <a:r>
                        <a:rPr lang="en-US" altLang="zh-CN" sz="1400" kern="1200">
                          <a:solidFill>
                            <a:schemeClr val="dk1"/>
                          </a:solidFill>
                          <a:latin typeface="+mn-lt"/>
                          <a:ea typeface="+mn-ea"/>
                          <a:cs typeface="+mn-cs"/>
                        </a:rPr>
                        <a:t>0654</a:t>
                      </a:r>
                      <a:r>
                        <a:rPr lang="zh-CN" altLang="en-US" sz="1400" kern="1200">
                          <a:solidFill>
                            <a:schemeClr val="dk1"/>
                          </a:solidFill>
                          <a:latin typeface="+mn-lt"/>
                          <a:ea typeface="+mn-ea"/>
                          <a:cs typeface="+mn-cs"/>
                        </a:rPr>
                        <a:t>进料深加工</a:t>
                      </a:r>
                    </a:p>
                  </a:txBody>
                  <a:tcPr/>
                </a:tc>
                <a:tc>
                  <a:txBody>
                    <a:bodyPr/>
                    <a:lstStyle/>
                    <a:p>
                      <a:r>
                        <a:rPr lang="en-US" altLang="zh-CN"/>
                        <a:t>500</a:t>
                      </a:r>
                      <a:endParaRPr lang="zh-CN" altLang="en-US"/>
                    </a:p>
                  </a:txBody>
                  <a:tcPr/>
                </a:tc>
                <a:tc>
                  <a:txBody>
                    <a:bodyPr/>
                    <a:lstStyle/>
                    <a:p>
                      <a:endParaRPr lang="zh-CN" altLang="en-US"/>
                    </a:p>
                  </a:txBody>
                  <a:tcPr/>
                </a:tc>
                <a:tc>
                  <a:txBody>
                    <a:bodyPr/>
                    <a:lstStyle/>
                    <a:p>
                      <a:pPr marL="0" algn="l" defTabSz="914400" rtl="0" eaLnBrk="1" latinLnBrk="0" hangingPunct="1"/>
                      <a:r>
                        <a:rPr lang="en-US" altLang="zh-CN" sz="1400" kern="1200">
                          <a:solidFill>
                            <a:schemeClr val="dk1"/>
                          </a:solidFill>
                          <a:latin typeface="+mn-lt"/>
                          <a:ea typeface="+mn-ea"/>
                          <a:cs typeface="+mn-cs"/>
                        </a:rPr>
                        <a:t>0654</a:t>
                      </a:r>
                      <a:r>
                        <a:rPr lang="zh-CN" altLang="en-US" sz="1400" kern="1200">
                          <a:solidFill>
                            <a:schemeClr val="dk1"/>
                          </a:solidFill>
                          <a:latin typeface="+mn-lt"/>
                          <a:ea typeface="+mn-ea"/>
                          <a:cs typeface="+mn-cs"/>
                        </a:rPr>
                        <a:t>进料深加工</a:t>
                      </a:r>
                    </a:p>
                  </a:txBody>
                  <a:tcPr/>
                </a:tc>
                <a:tc>
                  <a:txBody>
                    <a:bodyPr/>
                    <a:lstStyle/>
                    <a:p>
                      <a:r>
                        <a:rPr lang="en-US" altLang="zh-CN" dirty="0"/>
                        <a:t>500</a:t>
                      </a:r>
                      <a:endParaRPr lang="zh-CN" altLang="en-US" dirty="0"/>
                    </a:p>
                  </a:txBody>
                  <a:tcPr/>
                </a:tc>
                <a:tc>
                  <a:txBody>
                    <a:bodyPr/>
                    <a:lstStyle/>
                    <a:p>
                      <a:endParaRPr lang="zh-CN" altLang="en-US" dirty="0"/>
                    </a:p>
                  </a:txBody>
                  <a:tcPr/>
                </a:tc>
                <a:extLst>
                  <a:ext uri="{0D108BD9-81ED-4DB2-BD59-A6C34878D82A}">
                    <a16:rowId xmlns:a16="http://schemas.microsoft.com/office/drawing/2014/main" val="10002"/>
                  </a:ext>
                </a:extLst>
              </a:tr>
              <a:tr h="358053">
                <a:tc>
                  <a:txBody>
                    <a:bodyPr/>
                    <a:lstStyle/>
                    <a:p>
                      <a:pPr marL="0" algn="l" defTabSz="914400" rtl="0" eaLnBrk="1" latinLnBrk="0" hangingPunct="1"/>
                      <a:r>
                        <a:rPr lang="en-US" altLang="zh-CN" sz="1400" kern="1200">
                          <a:solidFill>
                            <a:schemeClr val="dk1"/>
                          </a:solidFill>
                          <a:latin typeface="+mn-lt"/>
                          <a:ea typeface="+mn-ea"/>
                          <a:cs typeface="+mn-cs"/>
                        </a:rPr>
                        <a:t>0657</a:t>
                      </a:r>
                      <a:r>
                        <a:rPr lang="zh-CN" altLang="en-US" sz="1400" kern="1200">
                          <a:solidFill>
                            <a:schemeClr val="dk1"/>
                          </a:solidFill>
                          <a:latin typeface="+mn-lt"/>
                          <a:ea typeface="+mn-ea"/>
                          <a:cs typeface="+mn-cs"/>
                        </a:rPr>
                        <a:t>进料余料结转</a:t>
                      </a:r>
                    </a:p>
                  </a:txBody>
                  <a:tcPr/>
                </a:tc>
                <a:tc>
                  <a:txBody>
                    <a:bodyPr/>
                    <a:lstStyle/>
                    <a:p>
                      <a:r>
                        <a:rPr lang="en-US" altLang="zh-CN"/>
                        <a:t>300</a:t>
                      </a:r>
                      <a:endParaRPr lang="zh-CN" altLang="en-US"/>
                    </a:p>
                  </a:txBody>
                  <a:tcPr/>
                </a:tc>
                <a:tc>
                  <a:txBody>
                    <a:bodyPr/>
                    <a:lstStyle/>
                    <a:p>
                      <a:endParaRPr lang="zh-CN" altLang="en-US"/>
                    </a:p>
                  </a:txBody>
                  <a:tcPr/>
                </a:tc>
                <a:tc>
                  <a:txBody>
                    <a:bodyPr/>
                    <a:lstStyle/>
                    <a:p>
                      <a:pPr marL="0" algn="l" defTabSz="914400" rtl="0" eaLnBrk="1" latinLnBrk="0" hangingPunct="1"/>
                      <a:r>
                        <a:rPr lang="en-US" altLang="zh-CN" sz="1400" kern="1200">
                          <a:solidFill>
                            <a:schemeClr val="dk1"/>
                          </a:solidFill>
                          <a:latin typeface="+mn-lt"/>
                          <a:ea typeface="+mn-ea"/>
                          <a:cs typeface="+mn-cs"/>
                        </a:rPr>
                        <a:t>0657</a:t>
                      </a:r>
                      <a:r>
                        <a:rPr lang="zh-CN" altLang="en-US" sz="1400" kern="1200">
                          <a:solidFill>
                            <a:schemeClr val="dk1"/>
                          </a:solidFill>
                          <a:latin typeface="+mn-lt"/>
                          <a:ea typeface="+mn-ea"/>
                          <a:cs typeface="+mn-cs"/>
                        </a:rPr>
                        <a:t>进料余料结转</a:t>
                      </a:r>
                    </a:p>
                  </a:txBody>
                  <a:tcPr/>
                </a:tc>
                <a:tc>
                  <a:txBody>
                    <a:bodyPr/>
                    <a:lstStyle/>
                    <a:p>
                      <a:r>
                        <a:rPr lang="en-US" altLang="zh-CN"/>
                        <a:t>300</a:t>
                      </a:r>
                      <a:endParaRPr lang="zh-CN" altLang="en-US"/>
                    </a:p>
                  </a:txBody>
                  <a:tcPr/>
                </a:tc>
                <a:tc>
                  <a:txBody>
                    <a:bodyPr/>
                    <a:lstStyle/>
                    <a:p>
                      <a:endParaRPr lang="zh-CN" altLang="en-US" dirty="0"/>
                    </a:p>
                  </a:txBody>
                  <a:tcPr/>
                </a:tc>
                <a:extLst>
                  <a:ext uri="{0D108BD9-81ED-4DB2-BD59-A6C34878D82A}">
                    <a16:rowId xmlns:a16="http://schemas.microsoft.com/office/drawing/2014/main" val="10003"/>
                  </a:ext>
                </a:extLst>
              </a:tr>
              <a:tr h="358053">
                <a:tc>
                  <a:txBody>
                    <a:bodyPr/>
                    <a:lstStyle/>
                    <a:p>
                      <a:pPr marL="0" algn="l" defTabSz="914400" rtl="0" eaLnBrk="1" latinLnBrk="0" hangingPunct="1"/>
                      <a:r>
                        <a:rPr lang="en-US" altLang="zh-CN" sz="1400" kern="1200">
                          <a:solidFill>
                            <a:schemeClr val="dk1"/>
                          </a:solidFill>
                          <a:latin typeface="+mn-lt"/>
                          <a:ea typeface="+mn-ea"/>
                          <a:cs typeface="+mn-cs"/>
                        </a:rPr>
                        <a:t>0700</a:t>
                      </a:r>
                      <a:r>
                        <a:rPr lang="zh-CN" altLang="en-US" sz="1400" kern="1200">
                          <a:solidFill>
                            <a:schemeClr val="dk1"/>
                          </a:solidFill>
                          <a:latin typeface="+mn-lt"/>
                          <a:ea typeface="+mn-ea"/>
                          <a:cs typeface="+mn-cs"/>
                        </a:rPr>
                        <a:t>进料料件退换</a:t>
                      </a:r>
                    </a:p>
                  </a:txBody>
                  <a:tcPr/>
                </a:tc>
                <a:tc>
                  <a:txBody>
                    <a:bodyPr/>
                    <a:lstStyle/>
                    <a:p>
                      <a:r>
                        <a:rPr lang="en-US" altLang="zh-CN"/>
                        <a:t>200</a:t>
                      </a:r>
                      <a:endParaRPr lang="zh-CN" altLang="en-US"/>
                    </a:p>
                  </a:txBody>
                  <a:tcPr/>
                </a:tc>
                <a:tc>
                  <a:txBody>
                    <a:bodyPr/>
                    <a:lstStyle/>
                    <a:p>
                      <a:endParaRPr lang="zh-CN" altLang="en-US"/>
                    </a:p>
                  </a:txBody>
                  <a:tcPr/>
                </a:tc>
                <a:tc>
                  <a:txBody>
                    <a:bodyPr/>
                    <a:lstStyle/>
                    <a:p>
                      <a:pPr marL="0" algn="l" defTabSz="914400" rtl="0" eaLnBrk="1" latinLnBrk="0" hangingPunct="1"/>
                      <a:r>
                        <a:rPr lang="en-US" altLang="zh-CN" sz="1400" kern="1200">
                          <a:solidFill>
                            <a:schemeClr val="dk1"/>
                          </a:solidFill>
                          <a:latin typeface="+mn-lt"/>
                          <a:ea typeface="+mn-ea"/>
                          <a:cs typeface="+mn-cs"/>
                        </a:rPr>
                        <a:t>0700</a:t>
                      </a:r>
                      <a:r>
                        <a:rPr lang="zh-CN" altLang="en-US" sz="1400" kern="1200">
                          <a:solidFill>
                            <a:schemeClr val="dk1"/>
                          </a:solidFill>
                          <a:latin typeface="+mn-lt"/>
                          <a:ea typeface="+mn-ea"/>
                          <a:cs typeface="+mn-cs"/>
                        </a:rPr>
                        <a:t>进料料件退换</a:t>
                      </a:r>
                    </a:p>
                  </a:txBody>
                  <a:tcPr/>
                </a:tc>
                <a:tc>
                  <a:txBody>
                    <a:bodyPr/>
                    <a:lstStyle/>
                    <a:p>
                      <a:r>
                        <a:rPr lang="en-US" altLang="zh-CN"/>
                        <a:t>200</a:t>
                      </a:r>
                      <a:endParaRPr lang="zh-CN" altLang="en-US"/>
                    </a:p>
                  </a:txBody>
                  <a:tcPr/>
                </a:tc>
                <a:tc>
                  <a:txBody>
                    <a:bodyPr/>
                    <a:lstStyle/>
                    <a:p>
                      <a:endParaRPr lang="zh-CN" altLang="en-US" dirty="0"/>
                    </a:p>
                  </a:txBody>
                  <a:tcPr/>
                </a:tc>
                <a:extLst>
                  <a:ext uri="{0D108BD9-81ED-4DB2-BD59-A6C34878D82A}">
                    <a16:rowId xmlns:a16="http://schemas.microsoft.com/office/drawing/2014/main" val="10004"/>
                  </a:ext>
                </a:extLst>
              </a:tr>
              <a:tr h="358053">
                <a:tc>
                  <a:txBody>
                    <a:bodyPr/>
                    <a:lstStyle/>
                    <a:p>
                      <a:pPr marL="0" algn="l" defTabSz="914400" rtl="0" eaLnBrk="1" latinLnBrk="0" hangingPunct="1"/>
                      <a:r>
                        <a:rPr lang="en-US" altLang="zh-CN" sz="1400" kern="1200">
                          <a:solidFill>
                            <a:schemeClr val="dk1"/>
                          </a:solidFill>
                          <a:latin typeface="+mn-lt"/>
                          <a:ea typeface="+mn-ea"/>
                          <a:cs typeface="+mn-cs"/>
                        </a:rPr>
                        <a:t>0644</a:t>
                      </a:r>
                      <a:r>
                        <a:rPr lang="zh-CN" altLang="en-US" sz="1400" kern="1200">
                          <a:solidFill>
                            <a:schemeClr val="dk1"/>
                          </a:solidFill>
                          <a:latin typeface="+mn-lt"/>
                          <a:ea typeface="+mn-ea"/>
                          <a:cs typeface="+mn-cs"/>
                        </a:rPr>
                        <a:t>进料料件内销</a:t>
                      </a:r>
                    </a:p>
                  </a:txBody>
                  <a:tcPr/>
                </a:tc>
                <a:tc>
                  <a:txBody>
                    <a:bodyPr/>
                    <a:lstStyle/>
                    <a:p>
                      <a:r>
                        <a:rPr lang="en-US" altLang="zh-CN"/>
                        <a:t>200</a:t>
                      </a:r>
                      <a:endParaRPr lang="zh-CN" altLang="en-US"/>
                    </a:p>
                  </a:txBody>
                  <a:tcPr/>
                </a:tc>
                <a:tc>
                  <a:txBody>
                    <a:bodyPr/>
                    <a:lstStyle/>
                    <a:p>
                      <a:endParaRPr lang="zh-CN" altLang="en-US"/>
                    </a:p>
                  </a:txBody>
                  <a:tcPr/>
                </a:tc>
                <a:tc>
                  <a:txBody>
                    <a:bodyPr/>
                    <a:lstStyle/>
                    <a:p>
                      <a:pPr marL="0" algn="l" defTabSz="914400" rtl="0" eaLnBrk="1" latinLnBrk="0" hangingPunct="1"/>
                      <a:r>
                        <a:rPr lang="en-US" altLang="zh-CN" sz="1400" kern="1200" dirty="0">
                          <a:solidFill>
                            <a:schemeClr val="dk1"/>
                          </a:solidFill>
                          <a:latin typeface="+mn-lt"/>
                          <a:ea typeface="+mn-ea"/>
                          <a:cs typeface="+mn-cs"/>
                        </a:rPr>
                        <a:t>0664</a:t>
                      </a:r>
                      <a:r>
                        <a:rPr lang="zh-CN" altLang="en-US" sz="1400" kern="1200" dirty="0">
                          <a:solidFill>
                            <a:schemeClr val="dk1"/>
                          </a:solidFill>
                          <a:latin typeface="+mn-lt"/>
                          <a:ea typeface="+mn-ea"/>
                          <a:cs typeface="+mn-cs"/>
                        </a:rPr>
                        <a:t>进料料件复出</a:t>
                      </a:r>
                    </a:p>
                  </a:txBody>
                  <a:tcPr/>
                </a:tc>
                <a:tc>
                  <a:txBody>
                    <a:bodyPr/>
                    <a:lstStyle/>
                    <a:p>
                      <a:r>
                        <a:rPr lang="en-US" altLang="zh-CN"/>
                        <a:t>300</a:t>
                      </a:r>
                      <a:endParaRPr lang="zh-CN" altLang="en-US"/>
                    </a:p>
                  </a:txBody>
                  <a:tcPr/>
                </a:tc>
                <a:tc>
                  <a:txBody>
                    <a:bodyPr/>
                    <a:lstStyle/>
                    <a:p>
                      <a:endParaRPr lang="zh-CN" altLang="en-US" dirty="0"/>
                    </a:p>
                  </a:txBody>
                  <a:tcPr/>
                </a:tc>
                <a:extLst>
                  <a:ext uri="{0D108BD9-81ED-4DB2-BD59-A6C34878D82A}">
                    <a16:rowId xmlns:a16="http://schemas.microsoft.com/office/drawing/2014/main" val="10005"/>
                  </a:ext>
                </a:extLst>
              </a:tr>
              <a:tr h="331440">
                <a:tc>
                  <a:txBody>
                    <a:bodyPr/>
                    <a:lstStyle/>
                    <a:p>
                      <a:pPr marL="0" algn="l" defTabSz="914400" rtl="0" eaLnBrk="1" latinLnBrk="0" hangingPunct="1"/>
                      <a:r>
                        <a:rPr lang="en-US" altLang="zh-CN" sz="1400" kern="1200" dirty="0">
                          <a:solidFill>
                            <a:schemeClr val="dk1"/>
                          </a:solidFill>
                          <a:highlight>
                            <a:srgbClr val="FFFF00"/>
                          </a:highlight>
                          <a:latin typeface="+mn-lt"/>
                          <a:ea typeface="+mn-ea"/>
                          <a:cs typeface="+mn-cs"/>
                        </a:rPr>
                        <a:t>0844</a:t>
                      </a:r>
                      <a:r>
                        <a:rPr lang="zh-CN" altLang="en-US" sz="1400" kern="1200" dirty="0">
                          <a:solidFill>
                            <a:schemeClr val="dk1"/>
                          </a:solidFill>
                          <a:highlight>
                            <a:srgbClr val="FFFF00"/>
                          </a:highlight>
                          <a:latin typeface="+mn-lt"/>
                          <a:ea typeface="+mn-ea"/>
                          <a:cs typeface="+mn-cs"/>
                        </a:rPr>
                        <a:t>进料边角料内销</a:t>
                      </a:r>
                    </a:p>
                  </a:txBody>
                  <a:tcPr/>
                </a:tc>
                <a:tc>
                  <a:txBody>
                    <a:bodyPr/>
                    <a:lstStyle/>
                    <a:p>
                      <a:r>
                        <a:rPr lang="en-US" altLang="zh-CN">
                          <a:highlight>
                            <a:srgbClr val="FFFF00"/>
                          </a:highlight>
                        </a:rPr>
                        <a:t>200</a:t>
                      </a:r>
                      <a:endParaRPr lang="zh-CN" altLang="en-US">
                        <a:highlight>
                          <a:srgbClr val="FFFF00"/>
                        </a:highlight>
                      </a:endParaRPr>
                    </a:p>
                  </a:txBody>
                  <a:tcPr/>
                </a:tc>
                <a:tc>
                  <a:txBody>
                    <a:bodyPr/>
                    <a:lstStyle/>
                    <a:p>
                      <a:endParaRPr lang="zh-CN" altLang="en-US">
                        <a:highlight>
                          <a:srgbClr val="FFFF00"/>
                        </a:highlight>
                      </a:endParaRPr>
                    </a:p>
                  </a:txBody>
                  <a:tcPr/>
                </a:tc>
                <a:tc>
                  <a:txBody>
                    <a:bodyPr/>
                    <a:lstStyle/>
                    <a:p>
                      <a:r>
                        <a:rPr lang="en-US" altLang="zh-CN" sz="1400">
                          <a:highlight>
                            <a:srgbClr val="FFFF00"/>
                          </a:highlight>
                        </a:rPr>
                        <a:t>0864</a:t>
                      </a:r>
                      <a:r>
                        <a:rPr lang="zh-CN" altLang="en-US" sz="1400">
                          <a:highlight>
                            <a:srgbClr val="FFFF00"/>
                          </a:highlight>
                        </a:rPr>
                        <a:t>进料边角料复出</a:t>
                      </a:r>
                    </a:p>
                  </a:txBody>
                  <a:tcPr/>
                </a:tc>
                <a:tc>
                  <a:txBody>
                    <a:bodyPr/>
                    <a:lstStyle/>
                    <a:p>
                      <a:r>
                        <a:rPr lang="en-US" altLang="zh-CN">
                          <a:highlight>
                            <a:srgbClr val="FFFF00"/>
                          </a:highlight>
                        </a:rPr>
                        <a:t>200</a:t>
                      </a:r>
                      <a:endParaRPr lang="zh-CN" altLang="en-US">
                        <a:highlight>
                          <a:srgbClr val="FFFF00"/>
                        </a:highlight>
                      </a:endParaRPr>
                    </a:p>
                  </a:txBody>
                  <a:tcPr/>
                </a:tc>
                <a:tc>
                  <a:txBody>
                    <a:bodyPr/>
                    <a:lstStyle/>
                    <a:p>
                      <a:endParaRPr lang="zh-CN" altLang="en-US" dirty="0">
                        <a:highlight>
                          <a:srgbClr val="FFFF00"/>
                        </a:highlight>
                      </a:endParaRPr>
                    </a:p>
                  </a:txBody>
                  <a:tcPr/>
                </a:tc>
                <a:extLst>
                  <a:ext uri="{0D108BD9-81ED-4DB2-BD59-A6C34878D82A}">
                    <a16:rowId xmlns:a16="http://schemas.microsoft.com/office/drawing/2014/main" val="10006"/>
                  </a:ext>
                </a:extLst>
              </a:tr>
              <a:tr h="507870">
                <a:tc>
                  <a:txBody>
                    <a:bodyPr/>
                    <a:lstStyle/>
                    <a:p>
                      <a:pPr marL="0" algn="l" defTabSz="914400" rtl="0" eaLnBrk="1" latinLnBrk="0" hangingPunct="1"/>
                      <a:r>
                        <a:rPr lang="en-US" altLang="zh-CN" sz="1400" kern="1200" dirty="0">
                          <a:solidFill>
                            <a:schemeClr val="dk1"/>
                          </a:solidFill>
                          <a:highlight>
                            <a:srgbClr val="FFFF00"/>
                          </a:highlight>
                          <a:latin typeface="+mn-lt"/>
                          <a:ea typeface="+mn-ea"/>
                          <a:cs typeface="+mn-cs"/>
                        </a:rPr>
                        <a:t>4600</a:t>
                      </a:r>
                      <a:r>
                        <a:rPr lang="zh-CN" altLang="en-US" sz="1400" kern="1200" dirty="0">
                          <a:solidFill>
                            <a:schemeClr val="dk1"/>
                          </a:solidFill>
                          <a:highlight>
                            <a:srgbClr val="FFFF00"/>
                          </a:highlight>
                          <a:latin typeface="+mn-lt"/>
                          <a:ea typeface="+mn-ea"/>
                          <a:cs typeface="+mn-cs"/>
                        </a:rPr>
                        <a:t>进料成品退换</a:t>
                      </a:r>
                    </a:p>
                  </a:txBody>
                  <a:tcPr/>
                </a:tc>
                <a:tc>
                  <a:txBody>
                    <a:bodyPr/>
                    <a:lstStyle/>
                    <a:p>
                      <a:r>
                        <a:rPr lang="en-US" altLang="zh-CN" dirty="0">
                          <a:highlight>
                            <a:srgbClr val="FFFF00"/>
                          </a:highlight>
                        </a:rPr>
                        <a:t>300</a:t>
                      </a:r>
                      <a:endParaRPr lang="zh-CN" altLang="en-US" dirty="0">
                        <a:highlight>
                          <a:srgbClr val="FFFF00"/>
                        </a:highlight>
                      </a:endParaRPr>
                    </a:p>
                  </a:txBody>
                  <a:tcPr/>
                </a:tc>
                <a:tc>
                  <a:txBody>
                    <a:bodyPr/>
                    <a:lstStyle/>
                    <a:p>
                      <a:endParaRPr lang="zh-CN" altLang="en-US" dirty="0">
                        <a:highlight>
                          <a:srgbClr val="FFFF00"/>
                        </a:highlight>
                      </a:endParaRPr>
                    </a:p>
                  </a:txBody>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altLang="zh-CN" sz="1400" kern="1200" dirty="0">
                          <a:solidFill>
                            <a:schemeClr val="dk1"/>
                          </a:solidFill>
                          <a:highlight>
                            <a:srgbClr val="FFFF00"/>
                          </a:highlight>
                          <a:latin typeface="+mn-lt"/>
                          <a:ea typeface="+mn-ea"/>
                          <a:cs typeface="+mn-cs"/>
                        </a:rPr>
                        <a:t>4600</a:t>
                      </a:r>
                      <a:r>
                        <a:rPr lang="zh-CN" altLang="en-US" sz="1400" kern="1200" dirty="0">
                          <a:solidFill>
                            <a:schemeClr val="dk1"/>
                          </a:solidFill>
                          <a:highlight>
                            <a:srgbClr val="FFFF00"/>
                          </a:highlight>
                          <a:latin typeface="+mn-lt"/>
                          <a:ea typeface="+mn-ea"/>
                          <a:cs typeface="+mn-cs"/>
                        </a:rPr>
                        <a:t>进料成品退换</a:t>
                      </a:r>
                    </a:p>
                  </a:txBody>
                  <a:tcPr/>
                </a:tc>
                <a:tc>
                  <a:txBody>
                    <a:bodyPr/>
                    <a:lstStyle/>
                    <a:p>
                      <a:r>
                        <a:rPr lang="en-US" altLang="zh-CN" dirty="0">
                          <a:highlight>
                            <a:srgbClr val="FFFF00"/>
                          </a:highlight>
                        </a:rPr>
                        <a:t>200</a:t>
                      </a:r>
                      <a:endParaRPr lang="zh-CN" altLang="en-US" dirty="0">
                        <a:highlight>
                          <a:srgbClr val="FFFF00"/>
                        </a:highlight>
                      </a:endParaRPr>
                    </a:p>
                  </a:txBody>
                  <a:tcPr/>
                </a:tc>
                <a:tc>
                  <a:txBody>
                    <a:bodyPr/>
                    <a:lstStyle/>
                    <a:p>
                      <a:endParaRPr lang="zh-CN" altLang="en-US" dirty="0">
                        <a:highlight>
                          <a:srgbClr val="FFFF00"/>
                        </a:highlight>
                      </a:endParaRPr>
                    </a:p>
                  </a:txBody>
                  <a:tcPr/>
                </a:tc>
                <a:extLst>
                  <a:ext uri="{0D108BD9-81ED-4DB2-BD59-A6C34878D82A}">
                    <a16:rowId xmlns:a16="http://schemas.microsoft.com/office/drawing/2014/main" val="10007"/>
                  </a:ext>
                </a:extLst>
              </a:tr>
            </a:tbl>
          </a:graphicData>
        </a:graphic>
      </p:graphicFrame>
      <p:sp>
        <p:nvSpPr>
          <p:cNvPr id="10" name="文本框 9"/>
          <p:cNvSpPr txBox="1"/>
          <p:nvPr/>
        </p:nvSpPr>
        <p:spPr>
          <a:xfrm>
            <a:off x="2051100" y="849498"/>
            <a:ext cx="1856929" cy="369332"/>
          </a:xfrm>
          <a:prstGeom prst="rect">
            <a:avLst/>
          </a:prstGeom>
          <a:noFill/>
        </p:spPr>
        <p:txBody>
          <a:bodyPr wrap="square" rtlCol="0">
            <a:spAutoFit/>
          </a:bodyPr>
          <a:lstStyle/>
          <a:p>
            <a:r>
              <a:rPr lang="en-US" altLang="zh-CN" dirty="0"/>
              <a:t>C001</a:t>
            </a:r>
            <a:r>
              <a:rPr lang="zh-CN" altLang="en-US" dirty="0"/>
              <a:t>手册信息</a:t>
            </a:r>
          </a:p>
        </p:txBody>
      </p:sp>
      <p:sp>
        <p:nvSpPr>
          <p:cNvPr id="11" name="文本框 10">
            <a:extLst>
              <a:ext uri="{FF2B5EF4-FFF2-40B4-BE49-F238E27FC236}">
                <a16:creationId xmlns:a16="http://schemas.microsoft.com/office/drawing/2014/main" id="{C6810DE0-AB1F-4A9C-A3AD-6CB28D8837E5}"/>
              </a:ext>
            </a:extLst>
          </p:cNvPr>
          <p:cNvSpPr txBox="1"/>
          <p:nvPr/>
        </p:nvSpPr>
        <p:spPr>
          <a:xfrm>
            <a:off x="3213493" y="2536749"/>
            <a:ext cx="1131714" cy="307777"/>
          </a:xfrm>
          <a:prstGeom prst="rect">
            <a:avLst/>
          </a:prstGeom>
          <a:noFill/>
        </p:spPr>
        <p:txBody>
          <a:bodyPr wrap="square" rtlCol="0">
            <a:spAutoFit/>
          </a:bodyPr>
          <a:lstStyle/>
          <a:p>
            <a:r>
              <a:rPr lang="en-US" altLang="zh-CN" sz="1400" dirty="0">
                <a:solidFill>
                  <a:srgbClr val="FF0000"/>
                </a:solidFill>
              </a:rPr>
              <a:t>1-</a:t>
            </a:r>
            <a:r>
              <a:rPr lang="zh-CN" altLang="en-US" sz="1400" dirty="0">
                <a:solidFill>
                  <a:srgbClr val="FF0000"/>
                </a:solidFill>
              </a:rPr>
              <a:t>分子项</a:t>
            </a:r>
          </a:p>
        </p:txBody>
      </p:sp>
      <p:sp>
        <p:nvSpPr>
          <p:cNvPr id="12" name="文本框 11">
            <a:extLst>
              <a:ext uri="{FF2B5EF4-FFF2-40B4-BE49-F238E27FC236}">
                <a16:creationId xmlns:a16="http://schemas.microsoft.com/office/drawing/2014/main" id="{4A3795CA-1F2A-49CB-A7EB-41AD67860876}"/>
              </a:ext>
            </a:extLst>
          </p:cNvPr>
          <p:cNvSpPr txBox="1"/>
          <p:nvPr/>
        </p:nvSpPr>
        <p:spPr>
          <a:xfrm>
            <a:off x="3213493" y="2928999"/>
            <a:ext cx="1131714" cy="307777"/>
          </a:xfrm>
          <a:prstGeom prst="rect">
            <a:avLst/>
          </a:prstGeom>
          <a:noFill/>
        </p:spPr>
        <p:txBody>
          <a:bodyPr wrap="square" rtlCol="0">
            <a:spAutoFit/>
          </a:bodyPr>
          <a:lstStyle/>
          <a:p>
            <a:r>
              <a:rPr lang="en-US" altLang="zh-CN" sz="1400" dirty="0">
                <a:solidFill>
                  <a:srgbClr val="FF0000"/>
                </a:solidFill>
              </a:rPr>
              <a:t>1-</a:t>
            </a:r>
            <a:r>
              <a:rPr lang="zh-CN" altLang="en-US" sz="1400" dirty="0">
                <a:solidFill>
                  <a:srgbClr val="FF0000"/>
                </a:solidFill>
              </a:rPr>
              <a:t>分子项</a:t>
            </a:r>
          </a:p>
        </p:txBody>
      </p:sp>
      <p:sp>
        <p:nvSpPr>
          <p:cNvPr id="13" name="文本框 12">
            <a:extLst>
              <a:ext uri="{FF2B5EF4-FFF2-40B4-BE49-F238E27FC236}">
                <a16:creationId xmlns:a16="http://schemas.microsoft.com/office/drawing/2014/main" id="{F4C0E382-F401-416A-AD72-B6265B306958}"/>
              </a:ext>
            </a:extLst>
          </p:cNvPr>
          <p:cNvSpPr txBox="1"/>
          <p:nvPr/>
        </p:nvSpPr>
        <p:spPr>
          <a:xfrm>
            <a:off x="3214113" y="3321249"/>
            <a:ext cx="1131714" cy="307777"/>
          </a:xfrm>
          <a:prstGeom prst="rect">
            <a:avLst/>
          </a:prstGeom>
          <a:noFill/>
        </p:spPr>
        <p:txBody>
          <a:bodyPr wrap="square" rtlCol="0">
            <a:spAutoFit/>
          </a:bodyPr>
          <a:lstStyle/>
          <a:p>
            <a:r>
              <a:rPr lang="en-US" altLang="zh-CN" sz="1400" dirty="0">
                <a:solidFill>
                  <a:srgbClr val="FF0000"/>
                </a:solidFill>
              </a:rPr>
              <a:t>1-</a:t>
            </a:r>
            <a:r>
              <a:rPr lang="zh-CN" altLang="en-US" sz="1400" dirty="0">
                <a:solidFill>
                  <a:srgbClr val="FF0000"/>
                </a:solidFill>
              </a:rPr>
              <a:t>分子项</a:t>
            </a:r>
          </a:p>
        </p:txBody>
      </p:sp>
      <p:sp>
        <p:nvSpPr>
          <p:cNvPr id="14" name="文本框 13">
            <a:extLst>
              <a:ext uri="{FF2B5EF4-FFF2-40B4-BE49-F238E27FC236}">
                <a16:creationId xmlns:a16="http://schemas.microsoft.com/office/drawing/2014/main" id="{1AC6BE74-A305-40F5-A05E-FD460391D049}"/>
              </a:ext>
            </a:extLst>
          </p:cNvPr>
          <p:cNvSpPr txBox="1"/>
          <p:nvPr/>
        </p:nvSpPr>
        <p:spPr>
          <a:xfrm>
            <a:off x="3213493" y="3632125"/>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15" name="文本框 14">
            <a:extLst>
              <a:ext uri="{FF2B5EF4-FFF2-40B4-BE49-F238E27FC236}">
                <a16:creationId xmlns:a16="http://schemas.microsoft.com/office/drawing/2014/main" id="{BCDD6DEA-9B39-412D-A657-A684E2FC7126}"/>
              </a:ext>
            </a:extLst>
          </p:cNvPr>
          <p:cNvSpPr txBox="1"/>
          <p:nvPr/>
        </p:nvSpPr>
        <p:spPr>
          <a:xfrm>
            <a:off x="3213493" y="3996845"/>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16" name="文本框 15">
            <a:extLst>
              <a:ext uri="{FF2B5EF4-FFF2-40B4-BE49-F238E27FC236}">
                <a16:creationId xmlns:a16="http://schemas.microsoft.com/office/drawing/2014/main" id="{E17E7751-0D23-438F-AE91-822E88BDD2EA}"/>
              </a:ext>
            </a:extLst>
          </p:cNvPr>
          <p:cNvSpPr txBox="1"/>
          <p:nvPr/>
        </p:nvSpPr>
        <p:spPr>
          <a:xfrm>
            <a:off x="3213493" y="4399591"/>
            <a:ext cx="1131714" cy="307777"/>
          </a:xfrm>
          <a:prstGeom prst="rect">
            <a:avLst/>
          </a:prstGeom>
          <a:noFill/>
        </p:spPr>
        <p:txBody>
          <a:bodyPr wrap="square" rtlCol="0">
            <a:spAutoFit/>
          </a:bodyPr>
          <a:lstStyle/>
          <a:p>
            <a:r>
              <a:rPr lang="en-US" altLang="zh-CN" sz="1400" dirty="0">
                <a:solidFill>
                  <a:srgbClr val="FF0000"/>
                </a:solidFill>
              </a:rPr>
              <a:t>6-</a:t>
            </a:r>
            <a:r>
              <a:rPr lang="zh-CN" altLang="en-US" sz="1400" dirty="0">
                <a:solidFill>
                  <a:srgbClr val="FF0000"/>
                </a:solidFill>
              </a:rPr>
              <a:t>分母减项</a:t>
            </a:r>
          </a:p>
        </p:txBody>
      </p:sp>
      <p:sp>
        <p:nvSpPr>
          <p:cNvPr id="17" name="文本框 16">
            <a:extLst>
              <a:ext uri="{FF2B5EF4-FFF2-40B4-BE49-F238E27FC236}">
                <a16:creationId xmlns:a16="http://schemas.microsoft.com/office/drawing/2014/main" id="{5D9864DA-377F-4F48-829C-7F3F2914DFB0}"/>
              </a:ext>
            </a:extLst>
          </p:cNvPr>
          <p:cNvSpPr txBox="1"/>
          <p:nvPr/>
        </p:nvSpPr>
        <p:spPr>
          <a:xfrm>
            <a:off x="3213493" y="2190060"/>
            <a:ext cx="1131714" cy="307777"/>
          </a:xfrm>
          <a:prstGeom prst="rect">
            <a:avLst/>
          </a:prstGeom>
          <a:noFill/>
        </p:spPr>
        <p:txBody>
          <a:bodyPr wrap="square" rtlCol="0">
            <a:spAutoFit/>
          </a:bodyPr>
          <a:lstStyle/>
          <a:p>
            <a:r>
              <a:rPr lang="en-US" altLang="zh-CN" sz="1400" dirty="0">
                <a:solidFill>
                  <a:srgbClr val="FF0000"/>
                </a:solidFill>
              </a:rPr>
              <a:t>1-</a:t>
            </a:r>
            <a:r>
              <a:rPr lang="zh-CN" altLang="en-US" sz="1400" dirty="0">
                <a:solidFill>
                  <a:srgbClr val="FF0000"/>
                </a:solidFill>
              </a:rPr>
              <a:t>分子项</a:t>
            </a:r>
          </a:p>
        </p:txBody>
      </p:sp>
      <p:sp>
        <p:nvSpPr>
          <p:cNvPr id="18" name="文本框 17">
            <a:extLst>
              <a:ext uri="{FF2B5EF4-FFF2-40B4-BE49-F238E27FC236}">
                <a16:creationId xmlns:a16="http://schemas.microsoft.com/office/drawing/2014/main" id="{19996436-CD7D-44C6-AA2C-5A6A8E4C0B2A}"/>
              </a:ext>
            </a:extLst>
          </p:cNvPr>
          <p:cNvSpPr txBox="1"/>
          <p:nvPr/>
        </p:nvSpPr>
        <p:spPr>
          <a:xfrm>
            <a:off x="7281208" y="2582548"/>
            <a:ext cx="1131714" cy="307777"/>
          </a:xfrm>
          <a:prstGeom prst="rect">
            <a:avLst/>
          </a:prstGeom>
          <a:noFill/>
        </p:spPr>
        <p:txBody>
          <a:bodyPr wrap="square" rtlCol="0">
            <a:spAutoFit/>
          </a:bodyPr>
          <a:lstStyle/>
          <a:p>
            <a:r>
              <a:rPr lang="en-US" altLang="zh-CN" sz="1400" dirty="0">
                <a:solidFill>
                  <a:srgbClr val="FF0000"/>
                </a:solidFill>
              </a:rPr>
              <a:t>2-</a:t>
            </a:r>
            <a:r>
              <a:rPr lang="zh-CN" altLang="en-US" sz="1400" dirty="0">
                <a:solidFill>
                  <a:srgbClr val="FF0000"/>
                </a:solidFill>
              </a:rPr>
              <a:t>分母项</a:t>
            </a:r>
          </a:p>
        </p:txBody>
      </p:sp>
      <p:sp>
        <p:nvSpPr>
          <p:cNvPr id="19" name="文本框 18">
            <a:extLst>
              <a:ext uri="{FF2B5EF4-FFF2-40B4-BE49-F238E27FC236}">
                <a16:creationId xmlns:a16="http://schemas.microsoft.com/office/drawing/2014/main" id="{01FAAD25-F861-4446-B310-DB193AFAD43D}"/>
              </a:ext>
            </a:extLst>
          </p:cNvPr>
          <p:cNvSpPr txBox="1"/>
          <p:nvPr/>
        </p:nvSpPr>
        <p:spPr>
          <a:xfrm>
            <a:off x="7281208" y="2219116"/>
            <a:ext cx="1131714" cy="307777"/>
          </a:xfrm>
          <a:prstGeom prst="rect">
            <a:avLst/>
          </a:prstGeom>
          <a:noFill/>
        </p:spPr>
        <p:txBody>
          <a:bodyPr wrap="square" rtlCol="0">
            <a:spAutoFit/>
          </a:bodyPr>
          <a:lstStyle/>
          <a:p>
            <a:r>
              <a:rPr lang="en-US" altLang="zh-CN" sz="1400" dirty="0">
                <a:solidFill>
                  <a:srgbClr val="FF0000"/>
                </a:solidFill>
              </a:rPr>
              <a:t>2-</a:t>
            </a:r>
            <a:r>
              <a:rPr lang="zh-CN" altLang="en-US" sz="1400" dirty="0">
                <a:solidFill>
                  <a:srgbClr val="FF0000"/>
                </a:solidFill>
              </a:rPr>
              <a:t>分母项</a:t>
            </a:r>
          </a:p>
        </p:txBody>
      </p:sp>
      <p:sp>
        <p:nvSpPr>
          <p:cNvPr id="20" name="文本框 19">
            <a:extLst>
              <a:ext uri="{FF2B5EF4-FFF2-40B4-BE49-F238E27FC236}">
                <a16:creationId xmlns:a16="http://schemas.microsoft.com/office/drawing/2014/main" id="{567501B4-769E-4685-B8D7-2311E1A7D9FE}"/>
              </a:ext>
            </a:extLst>
          </p:cNvPr>
          <p:cNvSpPr txBox="1"/>
          <p:nvPr/>
        </p:nvSpPr>
        <p:spPr>
          <a:xfrm>
            <a:off x="7281208" y="2921257"/>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21" name="文本框 20">
            <a:extLst>
              <a:ext uri="{FF2B5EF4-FFF2-40B4-BE49-F238E27FC236}">
                <a16:creationId xmlns:a16="http://schemas.microsoft.com/office/drawing/2014/main" id="{9184FBA7-BB57-4651-A14D-FDFF1D67678E}"/>
              </a:ext>
            </a:extLst>
          </p:cNvPr>
          <p:cNvSpPr txBox="1"/>
          <p:nvPr/>
        </p:nvSpPr>
        <p:spPr>
          <a:xfrm>
            <a:off x="7281208" y="3310562"/>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22" name="文本框 21">
            <a:extLst>
              <a:ext uri="{FF2B5EF4-FFF2-40B4-BE49-F238E27FC236}">
                <a16:creationId xmlns:a16="http://schemas.microsoft.com/office/drawing/2014/main" id="{BC4E1C9C-9F46-4067-B349-A689EC3209C5}"/>
              </a:ext>
            </a:extLst>
          </p:cNvPr>
          <p:cNvSpPr txBox="1"/>
          <p:nvPr/>
        </p:nvSpPr>
        <p:spPr>
          <a:xfrm>
            <a:off x="7281208" y="3656357"/>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23" name="文本框 22">
            <a:extLst>
              <a:ext uri="{FF2B5EF4-FFF2-40B4-BE49-F238E27FC236}">
                <a16:creationId xmlns:a16="http://schemas.microsoft.com/office/drawing/2014/main" id="{5395D436-793B-417B-9CAE-4BC4BBE2A917}"/>
              </a:ext>
            </a:extLst>
          </p:cNvPr>
          <p:cNvSpPr txBox="1"/>
          <p:nvPr/>
        </p:nvSpPr>
        <p:spPr>
          <a:xfrm>
            <a:off x="7281208" y="3970826"/>
            <a:ext cx="1131714" cy="307777"/>
          </a:xfrm>
          <a:prstGeom prst="rect">
            <a:avLst/>
          </a:prstGeom>
          <a:noFill/>
        </p:spPr>
        <p:txBody>
          <a:bodyPr wrap="square" rtlCol="0">
            <a:spAutoFit/>
          </a:bodyPr>
          <a:lstStyle/>
          <a:p>
            <a:r>
              <a:rPr lang="en-US" altLang="zh-CN" sz="1400" dirty="0">
                <a:solidFill>
                  <a:srgbClr val="FF0000"/>
                </a:solidFill>
              </a:rPr>
              <a:t>4-</a:t>
            </a:r>
            <a:r>
              <a:rPr lang="zh-CN" altLang="en-US" sz="1400" dirty="0">
                <a:solidFill>
                  <a:srgbClr val="FF0000"/>
                </a:solidFill>
              </a:rPr>
              <a:t>分子减项</a:t>
            </a:r>
          </a:p>
        </p:txBody>
      </p:sp>
      <p:sp>
        <p:nvSpPr>
          <p:cNvPr id="24" name="文本框 23">
            <a:extLst>
              <a:ext uri="{FF2B5EF4-FFF2-40B4-BE49-F238E27FC236}">
                <a16:creationId xmlns:a16="http://schemas.microsoft.com/office/drawing/2014/main" id="{7A3CCC9A-4CCC-46CF-A7C2-B0F2D5D2838E}"/>
              </a:ext>
            </a:extLst>
          </p:cNvPr>
          <p:cNvSpPr txBox="1"/>
          <p:nvPr/>
        </p:nvSpPr>
        <p:spPr>
          <a:xfrm>
            <a:off x="7362930" y="4413489"/>
            <a:ext cx="1131714" cy="307777"/>
          </a:xfrm>
          <a:prstGeom prst="rect">
            <a:avLst/>
          </a:prstGeom>
          <a:noFill/>
        </p:spPr>
        <p:txBody>
          <a:bodyPr wrap="square" rtlCol="0">
            <a:spAutoFit/>
          </a:bodyPr>
          <a:lstStyle/>
          <a:p>
            <a:r>
              <a:rPr lang="en-US" altLang="zh-CN" sz="1400" dirty="0">
                <a:solidFill>
                  <a:srgbClr val="FF0000"/>
                </a:solidFill>
              </a:rPr>
              <a:t>2-</a:t>
            </a:r>
            <a:r>
              <a:rPr lang="zh-CN" altLang="en-US" sz="1400" dirty="0">
                <a:solidFill>
                  <a:srgbClr val="FF0000"/>
                </a:solidFill>
              </a:rPr>
              <a:t>分母项</a:t>
            </a:r>
          </a:p>
        </p:txBody>
      </p:sp>
      <p:sp>
        <p:nvSpPr>
          <p:cNvPr id="25" name="矩形 24">
            <a:extLst>
              <a:ext uri="{FF2B5EF4-FFF2-40B4-BE49-F238E27FC236}">
                <a16:creationId xmlns:a16="http://schemas.microsoft.com/office/drawing/2014/main" id="{3D7386F9-78C8-4C5D-B17C-901FD310A9CC}"/>
              </a:ext>
            </a:extLst>
          </p:cNvPr>
          <p:cNvSpPr/>
          <p:nvPr/>
        </p:nvSpPr>
        <p:spPr>
          <a:xfrm>
            <a:off x="0" y="3363838"/>
            <a:ext cx="9144000" cy="1932969"/>
          </a:xfrm>
          <a:prstGeom prst="rect">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68571" tIns="34285" rIns="68571" bIns="34285" anchor="ctr"/>
          <a:lstStyle/>
          <a:p>
            <a:pPr algn="ctr">
              <a:defRPr/>
            </a:pPr>
            <a:endParaRPr lang="zh-CN" altLang="en-US">
              <a:solidFill>
                <a:schemeClr val="tx1"/>
              </a:solidFill>
            </a:endParaRPr>
          </a:p>
        </p:txBody>
      </p:sp>
      <p:sp>
        <p:nvSpPr>
          <p:cNvPr id="26" name="文本框 25">
            <a:extLst>
              <a:ext uri="{FF2B5EF4-FFF2-40B4-BE49-F238E27FC236}">
                <a16:creationId xmlns:a16="http://schemas.microsoft.com/office/drawing/2014/main" id="{935BB612-7DC1-4B44-9146-0CDE97697AD3}"/>
              </a:ext>
            </a:extLst>
          </p:cNvPr>
          <p:cNvSpPr txBox="1"/>
          <p:nvPr/>
        </p:nvSpPr>
        <p:spPr>
          <a:xfrm>
            <a:off x="0" y="3545492"/>
            <a:ext cx="9144000" cy="1569660"/>
          </a:xfrm>
          <a:prstGeom prst="rect">
            <a:avLst/>
          </a:prstGeom>
          <a:noFill/>
        </p:spPr>
        <p:txBody>
          <a:bodyPr wrap="square" rtlCol="0">
            <a:spAutoFit/>
          </a:bodyPr>
          <a:lstStyle/>
          <a:p>
            <a:r>
              <a:rPr lang="zh-CN" altLang="en-US" sz="2400" b="1" dirty="0"/>
              <a:t>计算方式</a:t>
            </a:r>
            <a:r>
              <a:rPr lang="zh-CN" altLang="en-US" dirty="0"/>
              <a:t>：</a:t>
            </a:r>
            <a:r>
              <a:rPr lang="en-US" altLang="zh-CN" dirty="0"/>
              <a:t>【800+</a:t>
            </a:r>
            <a:r>
              <a:rPr lang="en-US" altLang="zh-CN" dirty="0">
                <a:solidFill>
                  <a:srgbClr val="FF0000"/>
                </a:solidFill>
              </a:rPr>
              <a:t> </a:t>
            </a:r>
            <a:r>
              <a:rPr lang="en-US" altLang="zh-CN" dirty="0"/>
              <a:t>500+</a:t>
            </a:r>
            <a:r>
              <a:rPr lang="en-US" altLang="zh-CN" dirty="0">
                <a:solidFill>
                  <a:srgbClr val="FF0000"/>
                </a:solidFill>
              </a:rPr>
              <a:t> </a:t>
            </a:r>
            <a:r>
              <a:rPr lang="en-US" altLang="zh-CN" dirty="0"/>
              <a:t>300+</a:t>
            </a:r>
            <a:r>
              <a:rPr lang="en-US" altLang="zh-CN" dirty="0">
                <a:solidFill>
                  <a:srgbClr val="FF0000"/>
                </a:solidFill>
              </a:rPr>
              <a:t> </a:t>
            </a:r>
            <a:r>
              <a:rPr lang="en-US" altLang="zh-CN" dirty="0"/>
              <a:t>200-</a:t>
            </a:r>
            <a:r>
              <a:rPr lang="en-US" altLang="zh-CN" dirty="0">
                <a:solidFill>
                  <a:srgbClr val="FF0000"/>
                </a:solidFill>
              </a:rPr>
              <a:t> </a:t>
            </a:r>
            <a:r>
              <a:rPr lang="en-US" altLang="zh-CN" dirty="0"/>
              <a:t>200-</a:t>
            </a:r>
            <a:r>
              <a:rPr lang="en-US" altLang="zh-CN" dirty="0">
                <a:solidFill>
                  <a:srgbClr val="FF0000"/>
                </a:solidFill>
              </a:rPr>
              <a:t> </a:t>
            </a:r>
            <a:r>
              <a:rPr lang="en-US" altLang="zh-CN" dirty="0"/>
              <a:t>300-</a:t>
            </a:r>
            <a:r>
              <a:rPr lang="en-US" altLang="zh-CN" dirty="0">
                <a:solidFill>
                  <a:srgbClr val="FF0000"/>
                </a:solidFill>
              </a:rPr>
              <a:t> </a:t>
            </a:r>
            <a:r>
              <a:rPr lang="en-US" altLang="zh-CN" dirty="0"/>
              <a:t>200-</a:t>
            </a:r>
            <a:r>
              <a:rPr lang="en-US" altLang="zh-CN" dirty="0">
                <a:solidFill>
                  <a:srgbClr val="FF0000"/>
                </a:solidFill>
              </a:rPr>
              <a:t> </a:t>
            </a:r>
            <a:r>
              <a:rPr lang="en-US" altLang="zh-CN" dirty="0"/>
              <a:t>300】</a:t>
            </a:r>
            <a:r>
              <a:rPr lang="en-US" altLang="zh-CN" sz="2400" dirty="0"/>
              <a:t>÷</a:t>
            </a:r>
            <a:r>
              <a:rPr lang="en-US" altLang="zh-CN" dirty="0"/>
              <a:t>【</a:t>
            </a:r>
            <a:r>
              <a:rPr lang="en-US" altLang="zh-CN" dirty="0">
                <a:solidFill>
                  <a:srgbClr val="FF0000"/>
                </a:solidFill>
              </a:rPr>
              <a:t> </a:t>
            </a:r>
            <a:r>
              <a:rPr lang="en-US" altLang="zh-CN" dirty="0"/>
              <a:t>1000+</a:t>
            </a:r>
            <a:r>
              <a:rPr lang="en-US" altLang="zh-CN" dirty="0">
                <a:solidFill>
                  <a:srgbClr val="FF0000"/>
                </a:solidFill>
              </a:rPr>
              <a:t> </a:t>
            </a:r>
            <a:r>
              <a:rPr lang="en-US" altLang="zh-CN" dirty="0"/>
              <a:t>500】</a:t>
            </a:r>
          </a:p>
          <a:p>
            <a:r>
              <a:rPr lang="en-US" altLang="zh-CN" sz="2400" dirty="0"/>
              <a:t>=800÷1500=53.3333%</a:t>
            </a:r>
          </a:p>
          <a:p>
            <a:r>
              <a:rPr lang="zh-CN" altLang="en-US" sz="2400" dirty="0"/>
              <a:t>调整表：分子项：</a:t>
            </a:r>
            <a:r>
              <a:rPr lang="en-US" altLang="zh-CN" sz="2400" dirty="0"/>
              <a:t>-400  </a:t>
            </a:r>
            <a:r>
              <a:rPr lang="zh-CN" altLang="en-US" sz="2400" dirty="0"/>
              <a:t>分母项：</a:t>
            </a:r>
            <a:r>
              <a:rPr lang="en-US" altLang="zh-CN" sz="2400" dirty="0"/>
              <a:t>-100</a:t>
            </a:r>
          </a:p>
          <a:p>
            <a:r>
              <a:rPr lang="zh-CN" altLang="en-US" sz="2400" dirty="0"/>
              <a:t>调整后实际：</a:t>
            </a:r>
            <a:r>
              <a:rPr lang="en-US" altLang="zh-CN" sz="2400" dirty="0"/>
              <a:t> 400÷1400=28.5714%</a:t>
            </a:r>
          </a:p>
        </p:txBody>
      </p:sp>
    </p:spTree>
    <p:extLst>
      <p:ext uri="{BB962C8B-B14F-4D97-AF65-F5344CB8AC3E}">
        <p14:creationId xmlns:p14="http://schemas.microsoft.com/office/powerpoint/2010/main" val="3686228407"/>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37"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outVertical)">
                                      <p:cBhvr>
                                        <p:cTn id="7" dur="75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grpId="0" nodeType="clickEffect">
                                  <p:stCondLst>
                                    <p:cond delay="0"/>
                                  </p:stCondLst>
                                  <p:childTnLst>
                                    <p:set>
                                      <p:cBhvr>
                                        <p:cTn id="11" dur="1" fill="hold">
                                          <p:stCondLst>
                                            <p:cond delay="0"/>
                                          </p:stCondLst>
                                        </p:cTn>
                                        <p:tgtEl>
                                          <p:spTgt spid="17"/>
                                        </p:tgtEl>
                                        <p:attrNameLst>
                                          <p:attrName>style.visibility</p:attrName>
                                        </p:attrNameLst>
                                      </p:cBhvr>
                                      <p:to>
                                        <p:strVal val="visible"/>
                                      </p:to>
                                    </p:set>
                                    <p:anim calcmode="lin" valueType="num">
                                      <p:cBhvr additive="base">
                                        <p:cTn id="12" dur="200" fill="hold"/>
                                        <p:tgtEl>
                                          <p:spTgt spid="17"/>
                                        </p:tgtEl>
                                        <p:attrNameLst>
                                          <p:attrName>ppt_x</p:attrName>
                                        </p:attrNameLst>
                                      </p:cBhvr>
                                      <p:tavLst>
                                        <p:tav tm="0">
                                          <p:val>
                                            <p:strVal val="#ppt_x"/>
                                          </p:val>
                                        </p:tav>
                                        <p:tav tm="100000">
                                          <p:val>
                                            <p:strVal val="#ppt_x"/>
                                          </p:val>
                                        </p:tav>
                                      </p:tavLst>
                                    </p:anim>
                                    <p:anim calcmode="lin" valueType="num">
                                      <p:cBhvr additive="base">
                                        <p:cTn id="13" dur="200" fill="hold"/>
                                        <p:tgtEl>
                                          <p:spTgt spid="17"/>
                                        </p:tgtEl>
                                        <p:attrNameLst>
                                          <p:attrName>ppt_y</p:attrName>
                                        </p:attrNameLst>
                                      </p:cBhvr>
                                      <p:tavLst>
                                        <p:tav tm="0">
                                          <p:val>
                                            <p:strVal val="1+#ppt_h/2"/>
                                          </p:val>
                                        </p:tav>
                                        <p:tav tm="100000">
                                          <p:val>
                                            <p:strVal val="#ppt_y"/>
                                          </p:val>
                                        </p:tav>
                                      </p:tavLst>
                                    </p:anim>
                                  </p:childTnLst>
                                </p:cTn>
                              </p:par>
                              <p:par>
                                <p:cTn id="14" presetID="2" presetClass="entr" presetSubtype="4" fill="hold" grpId="0" nodeType="withEffect">
                                  <p:stCondLst>
                                    <p:cond delay="0"/>
                                  </p:stCondLst>
                                  <p:childTnLst>
                                    <p:set>
                                      <p:cBhvr>
                                        <p:cTn id="15" dur="1" fill="hold">
                                          <p:stCondLst>
                                            <p:cond delay="0"/>
                                          </p:stCondLst>
                                        </p:cTn>
                                        <p:tgtEl>
                                          <p:spTgt spid="11"/>
                                        </p:tgtEl>
                                        <p:attrNameLst>
                                          <p:attrName>style.visibility</p:attrName>
                                        </p:attrNameLst>
                                      </p:cBhvr>
                                      <p:to>
                                        <p:strVal val="visible"/>
                                      </p:to>
                                    </p:set>
                                    <p:anim calcmode="lin" valueType="num">
                                      <p:cBhvr additive="base">
                                        <p:cTn id="16" dur="500" fill="hold"/>
                                        <p:tgtEl>
                                          <p:spTgt spid="11"/>
                                        </p:tgtEl>
                                        <p:attrNameLst>
                                          <p:attrName>ppt_x</p:attrName>
                                        </p:attrNameLst>
                                      </p:cBhvr>
                                      <p:tavLst>
                                        <p:tav tm="0">
                                          <p:val>
                                            <p:strVal val="#ppt_x"/>
                                          </p:val>
                                        </p:tav>
                                        <p:tav tm="100000">
                                          <p:val>
                                            <p:strVal val="#ppt_x"/>
                                          </p:val>
                                        </p:tav>
                                      </p:tavLst>
                                    </p:anim>
                                    <p:anim calcmode="lin" valueType="num">
                                      <p:cBhvr additive="base">
                                        <p:cTn id="17" dur="500" fill="hold"/>
                                        <p:tgtEl>
                                          <p:spTgt spid="11"/>
                                        </p:tgtEl>
                                        <p:attrNameLst>
                                          <p:attrName>ppt_y</p:attrName>
                                        </p:attrNameLst>
                                      </p:cBhvr>
                                      <p:tavLst>
                                        <p:tav tm="0">
                                          <p:val>
                                            <p:strVal val="1+#ppt_h/2"/>
                                          </p:val>
                                        </p:tav>
                                        <p:tav tm="100000">
                                          <p:val>
                                            <p:strVal val="#ppt_y"/>
                                          </p:val>
                                        </p:tav>
                                      </p:tavLst>
                                    </p:anim>
                                  </p:childTnLst>
                                </p:cTn>
                              </p:par>
                              <p:par>
                                <p:cTn id="18" presetID="2" presetClass="entr" presetSubtype="4" fill="hold" grpId="0" nodeType="withEffect">
                                  <p:stCondLst>
                                    <p:cond delay="0"/>
                                  </p:stCondLst>
                                  <p:childTnLst>
                                    <p:set>
                                      <p:cBhvr>
                                        <p:cTn id="19" dur="1" fill="hold">
                                          <p:stCondLst>
                                            <p:cond delay="0"/>
                                          </p:stCondLst>
                                        </p:cTn>
                                        <p:tgtEl>
                                          <p:spTgt spid="12"/>
                                        </p:tgtEl>
                                        <p:attrNameLst>
                                          <p:attrName>style.visibility</p:attrName>
                                        </p:attrNameLst>
                                      </p:cBhvr>
                                      <p:to>
                                        <p:strVal val="visible"/>
                                      </p:to>
                                    </p:set>
                                    <p:anim calcmode="lin" valueType="num">
                                      <p:cBhvr additive="base">
                                        <p:cTn id="20" dur="500" fill="hold"/>
                                        <p:tgtEl>
                                          <p:spTgt spid="12"/>
                                        </p:tgtEl>
                                        <p:attrNameLst>
                                          <p:attrName>ppt_x</p:attrName>
                                        </p:attrNameLst>
                                      </p:cBhvr>
                                      <p:tavLst>
                                        <p:tav tm="0">
                                          <p:val>
                                            <p:strVal val="#ppt_x"/>
                                          </p:val>
                                        </p:tav>
                                        <p:tav tm="100000">
                                          <p:val>
                                            <p:strVal val="#ppt_x"/>
                                          </p:val>
                                        </p:tav>
                                      </p:tavLst>
                                    </p:anim>
                                    <p:anim calcmode="lin" valueType="num">
                                      <p:cBhvr additive="base">
                                        <p:cTn id="21" dur="500" fill="hold"/>
                                        <p:tgtEl>
                                          <p:spTgt spid="12"/>
                                        </p:tgtEl>
                                        <p:attrNameLst>
                                          <p:attrName>ppt_y</p:attrName>
                                        </p:attrNameLst>
                                      </p:cBhvr>
                                      <p:tavLst>
                                        <p:tav tm="0">
                                          <p:val>
                                            <p:strVal val="1+#ppt_h/2"/>
                                          </p:val>
                                        </p:tav>
                                        <p:tav tm="100000">
                                          <p:val>
                                            <p:strVal val="#ppt_y"/>
                                          </p:val>
                                        </p:tav>
                                      </p:tavLst>
                                    </p:anim>
                                  </p:childTnLst>
                                </p:cTn>
                              </p:par>
                              <p:par>
                                <p:cTn id="22" presetID="2" presetClass="entr" presetSubtype="4" fill="hold" grpId="0" nodeType="withEffect">
                                  <p:stCondLst>
                                    <p:cond delay="0"/>
                                  </p:stCondLst>
                                  <p:childTnLst>
                                    <p:set>
                                      <p:cBhvr>
                                        <p:cTn id="23" dur="1" fill="hold">
                                          <p:stCondLst>
                                            <p:cond delay="0"/>
                                          </p:stCondLst>
                                        </p:cTn>
                                        <p:tgtEl>
                                          <p:spTgt spid="13"/>
                                        </p:tgtEl>
                                        <p:attrNameLst>
                                          <p:attrName>style.visibility</p:attrName>
                                        </p:attrNameLst>
                                      </p:cBhvr>
                                      <p:to>
                                        <p:strVal val="visible"/>
                                      </p:to>
                                    </p:set>
                                    <p:anim calcmode="lin" valueType="num">
                                      <p:cBhvr additive="base">
                                        <p:cTn id="24" dur="500" fill="hold"/>
                                        <p:tgtEl>
                                          <p:spTgt spid="13"/>
                                        </p:tgtEl>
                                        <p:attrNameLst>
                                          <p:attrName>ppt_x</p:attrName>
                                        </p:attrNameLst>
                                      </p:cBhvr>
                                      <p:tavLst>
                                        <p:tav tm="0">
                                          <p:val>
                                            <p:strVal val="#ppt_x"/>
                                          </p:val>
                                        </p:tav>
                                        <p:tav tm="100000">
                                          <p:val>
                                            <p:strVal val="#ppt_x"/>
                                          </p:val>
                                        </p:tav>
                                      </p:tavLst>
                                    </p:anim>
                                    <p:anim calcmode="lin" valueType="num">
                                      <p:cBhvr additive="base">
                                        <p:cTn id="25" dur="500" fill="hold"/>
                                        <p:tgtEl>
                                          <p:spTgt spid="13"/>
                                        </p:tgtEl>
                                        <p:attrNameLst>
                                          <p:attrName>ppt_y</p:attrName>
                                        </p:attrNameLst>
                                      </p:cBhvr>
                                      <p:tavLst>
                                        <p:tav tm="0">
                                          <p:val>
                                            <p:strVal val="1+#ppt_h/2"/>
                                          </p:val>
                                        </p:tav>
                                        <p:tav tm="100000">
                                          <p:val>
                                            <p:strVal val="#ppt_y"/>
                                          </p:val>
                                        </p:tav>
                                      </p:tavLst>
                                    </p:anim>
                                  </p:childTnLst>
                                </p:cTn>
                              </p:par>
                              <p:par>
                                <p:cTn id="26" presetID="2" presetClass="entr" presetSubtype="4" fill="hold" grpId="0" nodeType="withEffect">
                                  <p:stCondLst>
                                    <p:cond delay="0"/>
                                  </p:stCondLst>
                                  <p:childTnLst>
                                    <p:set>
                                      <p:cBhvr>
                                        <p:cTn id="27" dur="1" fill="hold">
                                          <p:stCondLst>
                                            <p:cond delay="0"/>
                                          </p:stCondLst>
                                        </p:cTn>
                                        <p:tgtEl>
                                          <p:spTgt spid="14"/>
                                        </p:tgtEl>
                                        <p:attrNameLst>
                                          <p:attrName>style.visibility</p:attrName>
                                        </p:attrNameLst>
                                      </p:cBhvr>
                                      <p:to>
                                        <p:strVal val="visible"/>
                                      </p:to>
                                    </p:set>
                                    <p:anim calcmode="lin" valueType="num">
                                      <p:cBhvr additive="base">
                                        <p:cTn id="28" dur="500" fill="hold"/>
                                        <p:tgtEl>
                                          <p:spTgt spid="14"/>
                                        </p:tgtEl>
                                        <p:attrNameLst>
                                          <p:attrName>ppt_x</p:attrName>
                                        </p:attrNameLst>
                                      </p:cBhvr>
                                      <p:tavLst>
                                        <p:tav tm="0">
                                          <p:val>
                                            <p:strVal val="#ppt_x"/>
                                          </p:val>
                                        </p:tav>
                                        <p:tav tm="100000">
                                          <p:val>
                                            <p:strVal val="#ppt_x"/>
                                          </p:val>
                                        </p:tav>
                                      </p:tavLst>
                                    </p:anim>
                                    <p:anim calcmode="lin" valueType="num">
                                      <p:cBhvr additive="base">
                                        <p:cTn id="29" dur="500" fill="hold"/>
                                        <p:tgtEl>
                                          <p:spTgt spid="14"/>
                                        </p:tgtEl>
                                        <p:attrNameLst>
                                          <p:attrName>ppt_y</p:attrName>
                                        </p:attrNameLst>
                                      </p:cBhvr>
                                      <p:tavLst>
                                        <p:tav tm="0">
                                          <p:val>
                                            <p:strVal val="1+#ppt_h/2"/>
                                          </p:val>
                                        </p:tav>
                                        <p:tav tm="100000">
                                          <p:val>
                                            <p:strVal val="#ppt_y"/>
                                          </p:val>
                                        </p:tav>
                                      </p:tavLst>
                                    </p:anim>
                                  </p:childTnLst>
                                </p:cTn>
                              </p:par>
                              <p:par>
                                <p:cTn id="30" presetID="2" presetClass="entr" presetSubtype="4" fill="hold" grpId="0" nodeType="withEffect">
                                  <p:stCondLst>
                                    <p:cond delay="0"/>
                                  </p:stCondLst>
                                  <p:childTnLst>
                                    <p:set>
                                      <p:cBhvr>
                                        <p:cTn id="31" dur="1" fill="hold">
                                          <p:stCondLst>
                                            <p:cond delay="0"/>
                                          </p:stCondLst>
                                        </p:cTn>
                                        <p:tgtEl>
                                          <p:spTgt spid="15"/>
                                        </p:tgtEl>
                                        <p:attrNameLst>
                                          <p:attrName>style.visibility</p:attrName>
                                        </p:attrNameLst>
                                      </p:cBhvr>
                                      <p:to>
                                        <p:strVal val="visible"/>
                                      </p:to>
                                    </p:set>
                                    <p:anim calcmode="lin" valueType="num">
                                      <p:cBhvr additive="base">
                                        <p:cTn id="32" dur="500" fill="hold"/>
                                        <p:tgtEl>
                                          <p:spTgt spid="15"/>
                                        </p:tgtEl>
                                        <p:attrNameLst>
                                          <p:attrName>ppt_x</p:attrName>
                                        </p:attrNameLst>
                                      </p:cBhvr>
                                      <p:tavLst>
                                        <p:tav tm="0">
                                          <p:val>
                                            <p:strVal val="#ppt_x"/>
                                          </p:val>
                                        </p:tav>
                                        <p:tav tm="100000">
                                          <p:val>
                                            <p:strVal val="#ppt_x"/>
                                          </p:val>
                                        </p:tav>
                                      </p:tavLst>
                                    </p:anim>
                                    <p:anim calcmode="lin" valueType="num">
                                      <p:cBhvr additive="base">
                                        <p:cTn id="33" dur="500" fill="hold"/>
                                        <p:tgtEl>
                                          <p:spTgt spid="15"/>
                                        </p:tgtEl>
                                        <p:attrNameLst>
                                          <p:attrName>ppt_y</p:attrName>
                                        </p:attrNameLst>
                                      </p:cBhvr>
                                      <p:tavLst>
                                        <p:tav tm="0">
                                          <p:val>
                                            <p:strVal val="1+#ppt_h/2"/>
                                          </p:val>
                                        </p:tav>
                                        <p:tav tm="100000">
                                          <p:val>
                                            <p:strVal val="#ppt_y"/>
                                          </p:val>
                                        </p:tav>
                                      </p:tavLst>
                                    </p:anim>
                                  </p:childTnLst>
                                </p:cTn>
                              </p:par>
                              <p:par>
                                <p:cTn id="34" presetID="2" presetClass="entr" presetSubtype="4" fill="hold" grpId="0" nodeType="withEffect">
                                  <p:stCondLst>
                                    <p:cond delay="0"/>
                                  </p:stCondLst>
                                  <p:childTnLst>
                                    <p:set>
                                      <p:cBhvr>
                                        <p:cTn id="35" dur="1" fill="hold">
                                          <p:stCondLst>
                                            <p:cond delay="0"/>
                                          </p:stCondLst>
                                        </p:cTn>
                                        <p:tgtEl>
                                          <p:spTgt spid="16"/>
                                        </p:tgtEl>
                                        <p:attrNameLst>
                                          <p:attrName>style.visibility</p:attrName>
                                        </p:attrNameLst>
                                      </p:cBhvr>
                                      <p:to>
                                        <p:strVal val="visible"/>
                                      </p:to>
                                    </p:set>
                                    <p:anim calcmode="lin" valueType="num">
                                      <p:cBhvr additive="base">
                                        <p:cTn id="36" dur="500" fill="hold"/>
                                        <p:tgtEl>
                                          <p:spTgt spid="16"/>
                                        </p:tgtEl>
                                        <p:attrNameLst>
                                          <p:attrName>ppt_x</p:attrName>
                                        </p:attrNameLst>
                                      </p:cBhvr>
                                      <p:tavLst>
                                        <p:tav tm="0">
                                          <p:val>
                                            <p:strVal val="#ppt_x"/>
                                          </p:val>
                                        </p:tav>
                                        <p:tav tm="100000">
                                          <p:val>
                                            <p:strVal val="#ppt_x"/>
                                          </p:val>
                                        </p:tav>
                                      </p:tavLst>
                                    </p:anim>
                                    <p:anim calcmode="lin" valueType="num">
                                      <p:cBhvr additive="base">
                                        <p:cTn id="37" dur="500" fill="hold"/>
                                        <p:tgtEl>
                                          <p:spTgt spid="16"/>
                                        </p:tgtEl>
                                        <p:attrNameLst>
                                          <p:attrName>ppt_y</p:attrName>
                                        </p:attrNameLst>
                                      </p:cBhvr>
                                      <p:tavLst>
                                        <p:tav tm="0">
                                          <p:val>
                                            <p:strVal val="1+#ppt_h/2"/>
                                          </p:val>
                                        </p:tav>
                                        <p:tav tm="100000">
                                          <p:val>
                                            <p:strVal val="#ppt_y"/>
                                          </p:val>
                                        </p:tav>
                                      </p:tavLst>
                                    </p:anim>
                                  </p:childTnLst>
                                </p:cTn>
                              </p:par>
                              <p:par>
                                <p:cTn id="38" presetID="2" presetClass="entr" presetSubtype="4" fill="hold" grpId="0" nodeType="withEffect">
                                  <p:stCondLst>
                                    <p:cond delay="0"/>
                                  </p:stCondLst>
                                  <p:childTnLst>
                                    <p:set>
                                      <p:cBhvr>
                                        <p:cTn id="39" dur="1" fill="hold">
                                          <p:stCondLst>
                                            <p:cond delay="0"/>
                                          </p:stCondLst>
                                        </p:cTn>
                                        <p:tgtEl>
                                          <p:spTgt spid="19"/>
                                        </p:tgtEl>
                                        <p:attrNameLst>
                                          <p:attrName>style.visibility</p:attrName>
                                        </p:attrNameLst>
                                      </p:cBhvr>
                                      <p:to>
                                        <p:strVal val="visible"/>
                                      </p:to>
                                    </p:set>
                                    <p:anim calcmode="lin" valueType="num">
                                      <p:cBhvr additive="base">
                                        <p:cTn id="40" dur="500" fill="hold"/>
                                        <p:tgtEl>
                                          <p:spTgt spid="19"/>
                                        </p:tgtEl>
                                        <p:attrNameLst>
                                          <p:attrName>ppt_x</p:attrName>
                                        </p:attrNameLst>
                                      </p:cBhvr>
                                      <p:tavLst>
                                        <p:tav tm="0">
                                          <p:val>
                                            <p:strVal val="#ppt_x"/>
                                          </p:val>
                                        </p:tav>
                                        <p:tav tm="100000">
                                          <p:val>
                                            <p:strVal val="#ppt_x"/>
                                          </p:val>
                                        </p:tav>
                                      </p:tavLst>
                                    </p:anim>
                                    <p:anim calcmode="lin" valueType="num">
                                      <p:cBhvr additive="base">
                                        <p:cTn id="41" dur="500" fill="hold"/>
                                        <p:tgtEl>
                                          <p:spTgt spid="19"/>
                                        </p:tgtEl>
                                        <p:attrNameLst>
                                          <p:attrName>ppt_y</p:attrName>
                                        </p:attrNameLst>
                                      </p:cBhvr>
                                      <p:tavLst>
                                        <p:tav tm="0">
                                          <p:val>
                                            <p:strVal val="1+#ppt_h/2"/>
                                          </p:val>
                                        </p:tav>
                                        <p:tav tm="100000">
                                          <p:val>
                                            <p:strVal val="#ppt_y"/>
                                          </p:val>
                                        </p:tav>
                                      </p:tavLst>
                                    </p:anim>
                                  </p:childTnLst>
                                </p:cTn>
                              </p:par>
                              <p:par>
                                <p:cTn id="42" presetID="2" presetClass="entr" presetSubtype="4" fill="hold" grpId="0" nodeType="withEffect">
                                  <p:stCondLst>
                                    <p:cond delay="0"/>
                                  </p:stCondLst>
                                  <p:childTnLst>
                                    <p:set>
                                      <p:cBhvr>
                                        <p:cTn id="43" dur="1" fill="hold">
                                          <p:stCondLst>
                                            <p:cond delay="0"/>
                                          </p:stCondLst>
                                        </p:cTn>
                                        <p:tgtEl>
                                          <p:spTgt spid="18"/>
                                        </p:tgtEl>
                                        <p:attrNameLst>
                                          <p:attrName>style.visibility</p:attrName>
                                        </p:attrNameLst>
                                      </p:cBhvr>
                                      <p:to>
                                        <p:strVal val="visible"/>
                                      </p:to>
                                    </p:set>
                                    <p:anim calcmode="lin" valueType="num">
                                      <p:cBhvr additive="base">
                                        <p:cTn id="44" dur="500" fill="hold"/>
                                        <p:tgtEl>
                                          <p:spTgt spid="18"/>
                                        </p:tgtEl>
                                        <p:attrNameLst>
                                          <p:attrName>ppt_x</p:attrName>
                                        </p:attrNameLst>
                                      </p:cBhvr>
                                      <p:tavLst>
                                        <p:tav tm="0">
                                          <p:val>
                                            <p:strVal val="#ppt_x"/>
                                          </p:val>
                                        </p:tav>
                                        <p:tav tm="100000">
                                          <p:val>
                                            <p:strVal val="#ppt_x"/>
                                          </p:val>
                                        </p:tav>
                                      </p:tavLst>
                                    </p:anim>
                                    <p:anim calcmode="lin" valueType="num">
                                      <p:cBhvr additive="base">
                                        <p:cTn id="45" dur="500" fill="hold"/>
                                        <p:tgtEl>
                                          <p:spTgt spid="18"/>
                                        </p:tgtEl>
                                        <p:attrNameLst>
                                          <p:attrName>ppt_y</p:attrName>
                                        </p:attrNameLst>
                                      </p:cBhvr>
                                      <p:tavLst>
                                        <p:tav tm="0">
                                          <p:val>
                                            <p:strVal val="1+#ppt_h/2"/>
                                          </p:val>
                                        </p:tav>
                                        <p:tav tm="100000">
                                          <p:val>
                                            <p:strVal val="#ppt_y"/>
                                          </p:val>
                                        </p:tav>
                                      </p:tavLst>
                                    </p:anim>
                                  </p:childTnLst>
                                </p:cTn>
                              </p:par>
                              <p:par>
                                <p:cTn id="46" presetID="2" presetClass="entr" presetSubtype="4" fill="hold" grpId="0" nodeType="withEffect">
                                  <p:stCondLst>
                                    <p:cond delay="0"/>
                                  </p:stCondLst>
                                  <p:childTnLst>
                                    <p:set>
                                      <p:cBhvr>
                                        <p:cTn id="47" dur="1" fill="hold">
                                          <p:stCondLst>
                                            <p:cond delay="0"/>
                                          </p:stCondLst>
                                        </p:cTn>
                                        <p:tgtEl>
                                          <p:spTgt spid="20"/>
                                        </p:tgtEl>
                                        <p:attrNameLst>
                                          <p:attrName>style.visibility</p:attrName>
                                        </p:attrNameLst>
                                      </p:cBhvr>
                                      <p:to>
                                        <p:strVal val="visible"/>
                                      </p:to>
                                    </p:set>
                                    <p:anim calcmode="lin" valueType="num">
                                      <p:cBhvr additive="base">
                                        <p:cTn id="48" dur="500" fill="hold"/>
                                        <p:tgtEl>
                                          <p:spTgt spid="20"/>
                                        </p:tgtEl>
                                        <p:attrNameLst>
                                          <p:attrName>ppt_x</p:attrName>
                                        </p:attrNameLst>
                                      </p:cBhvr>
                                      <p:tavLst>
                                        <p:tav tm="0">
                                          <p:val>
                                            <p:strVal val="#ppt_x"/>
                                          </p:val>
                                        </p:tav>
                                        <p:tav tm="100000">
                                          <p:val>
                                            <p:strVal val="#ppt_x"/>
                                          </p:val>
                                        </p:tav>
                                      </p:tavLst>
                                    </p:anim>
                                    <p:anim calcmode="lin" valueType="num">
                                      <p:cBhvr additive="base">
                                        <p:cTn id="49" dur="500" fill="hold"/>
                                        <p:tgtEl>
                                          <p:spTgt spid="20"/>
                                        </p:tgtEl>
                                        <p:attrNameLst>
                                          <p:attrName>ppt_y</p:attrName>
                                        </p:attrNameLst>
                                      </p:cBhvr>
                                      <p:tavLst>
                                        <p:tav tm="0">
                                          <p:val>
                                            <p:strVal val="1+#ppt_h/2"/>
                                          </p:val>
                                        </p:tav>
                                        <p:tav tm="100000">
                                          <p:val>
                                            <p:strVal val="#ppt_y"/>
                                          </p:val>
                                        </p:tav>
                                      </p:tavLst>
                                    </p:anim>
                                  </p:childTnLst>
                                </p:cTn>
                              </p:par>
                              <p:par>
                                <p:cTn id="50" presetID="2" presetClass="entr" presetSubtype="4" fill="hold" grpId="0" nodeType="withEffect">
                                  <p:stCondLst>
                                    <p:cond delay="0"/>
                                  </p:stCondLst>
                                  <p:childTnLst>
                                    <p:set>
                                      <p:cBhvr>
                                        <p:cTn id="51" dur="1" fill="hold">
                                          <p:stCondLst>
                                            <p:cond delay="0"/>
                                          </p:stCondLst>
                                        </p:cTn>
                                        <p:tgtEl>
                                          <p:spTgt spid="21"/>
                                        </p:tgtEl>
                                        <p:attrNameLst>
                                          <p:attrName>style.visibility</p:attrName>
                                        </p:attrNameLst>
                                      </p:cBhvr>
                                      <p:to>
                                        <p:strVal val="visible"/>
                                      </p:to>
                                    </p:set>
                                    <p:anim calcmode="lin" valueType="num">
                                      <p:cBhvr additive="base">
                                        <p:cTn id="52" dur="500" fill="hold"/>
                                        <p:tgtEl>
                                          <p:spTgt spid="21"/>
                                        </p:tgtEl>
                                        <p:attrNameLst>
                                          <p:attrName>ppt_x</p:attrName>
                                        </p:attrNameLst>
                                      </p:cBhvr>
                                      <p:tavLst>
                                        <p:tav tm="0">
                                          <p:val>
                                            <p:strVal val="#ppt_x"/>
                                          </p:val>
                                        </p:tav>
                                        <p:tav tm="100000">
                                          <p:val>
                                            <p:strVal val="#ppt_x"/>
                                          </p:val>
                                        </p:tav>
                                      </p:tavLst>
                                    </p:anim>
                                    <p:anim calcmode="lin" valueType="num">
                                      <p:cBhvr additive="base">
                                        <p:cTn id="53" dur="500" fill="hold"/>
                                        <p:tgtEl>
                                          <p:spTgt spid="21"/>
                                        </p:tgtEl>
                                        <p:attrNameLst>
                                          <p:attrName>ppt_y</p:attrName>
                                        </p:attrNameLst>
                                      </p:cBhvr>
                                      <p:tavLst>
                                        <p:tav tm="0">
                                          <p:val>
                                            <p:strVal val="1+#ppt_h/2"/>
                                          </p:val>
                                        </p:tav>
                                        <p:tav tm="100000">
                                          <p:val>
                                            <p:strVal val="#ppt_y"/>
                                          </p:val>
                                        </p:tav>
                                      </p:tavLst>
                                    </p:anim>
                                  </p:childTnLst>
                                </p:cTn>
                              </p:par>
                              <p:par>
                                <p:cTn id="54" presetID="2" presetClass="entr" presetSubtype="4" fill="hold" grpId="0" nodeType="withEffect">
                                  <p:stCondLst>
                                    <p:cond delay="0"/>
                                  </p:stCondLst>
                                  <p:childTnLst>
                                    <p:set>
                                      <p:cBhvr>
                                        <p:cTn id="55" dur="1" fill="hold">
                                          <p:stCondLst>
                                            <p:cond delay="0"/>
                                          </p:stCondLst>
                                        </p:cTn>
                                        <p:tgtEl>
                                          <p:spTgt spid="22"/>
                                        </p:tgtEl>
                                        <p:attrNameLst>
                                          <p:attrName>style.visibility</p:attrName>
                                        </p:attrNameLst>
                                      </p:cBhvr>
                                      <p:to>
                                        <p:strVal val="visible"/>
                                      </p:to>
                                    </p:set>
                                    <p:anim calcmode="lin" valueType="num">
                                      <p:cBhvr additive="base">
                                        <p:cTn id="56" dur="500" fill="hold"/>
                                        <p:tgtEl>
                                          <p:spTgt spid="22"/>
                                        </p:tgtEl>
                                        <p:attrNameLst>
                                          <p:attrName>ppt_x</p:attrName>
                                        </p:attrNameLst>
                                      </p:cBhvr>
                                      <p:tavLst>
                                        <p:tav tm="0">
                                          <p:val>
                                            <p:strVal val="#ppt_x"/>
                                          </p:val>
                                        </p:tav>
                                        <p:tav tm="100000">
                                          <p:val>
                                            <p:strVal val="#ppt_x"/>
                                          </p:val>
                                        </p:tav>
                                      </p:tavLst>
                                    </p:anim>
                                    <p:anim calcmode="lin" valueType="num">
                                      <p:cBhvr additive="base">
                                        <p:cTn id="57" dur="500" fill="hold"/>
                                        <p:tgtEl>
                                          <p:spTgt spid="22"/>
                                        </p:tgtEl>
                                        <p:attrNameLst>
                                          <p:attrName>ppt_y</p:attrName>
                                        </p:attrNameLst>
                                      </p:cBhvr>
                                      <p:tavLst>
                                        <p:tav tm="0">
                                          <p:val>
                                            <p:strVal val="1+#ppt_h/2"/>
                                          </p:val>
                                        </p:tav>
                                        <p:tav tm="100000">
                                          <p:val>
                                            <p:strVal val="#ppt_y"/>
                                          </p:val>
                                        </p:tav>
                                      </p:tavLst>
                                    </p:anim>
                                  </p:childTnLst>
                                </p:cTn>
                              </p:par>
                              <p:par>
                                <p:cTn id="58" presetID="2" presetClass="entr" presetSubtype="4" fill="hold" grpId="0" nodeType="withEffect">
                                  <p:stCondLst>
                                    <p:cond delay="0"/>
                                  </p:stCondLst>
                                  <p:childTnLst>
                                    <p:set>
                                      <p:cBhvr>
                                        <p:cTn id="59" dur="1" fill="hold">
                                          <p:stCondLst>
                                            <p:cond delay="0"/>
                                          </p:stCondLst>
                                        </p:cTn>
                                        <p:tgtEl>
                                          <p:spTgt spid="23"/>
                                        </p:tgtEl>
                                        <p:attrNameLst>
                                          <p:attrName>style.visibility</p:attrName>
                                        </p:attrNameLst>
                                      </p:cBhvr>
                                      <p:to>
                                        <p:strVal val="visible"/>
                                      </p:to>
                                    </p:set>
                                    <p:anim calcmode="lin" valueType="num">
                                      <p:cBhvr additive="base">
                                        <p:cTn id="60" dur="500" fill="hold"/>
                                        <p:tgtEl>
                                          <p:spTgt spid="23"/>
                                        </p:tgtEl>
                                        <p:attrNameLst>
                                          <p:attrName>ppt_x</p:attrName>
                                        </p:attrNameLst>
                                      </p:cBhvr>
                                      <p:tavLst>
                                        <p:tav tm="0">
                                          <p:val>
                                            <p:strVal val="#ppt_x"/>
                                          </p:val>
                                        </p:tav>
                                        <p:tav tm="100000">
                                          <p:val>
                                            <p:strVal val="#ppt_x"/>
                                          </p:val>
                                        </p:tav>
                                      </p:tavLst>
                                    </p:anim>
                                    <p:anim calcmode="lin" valueType="num">
                                      <p:cBhvr additive="base">
                                        <p:cTn id="61" dur="500" fill="hold"/>
                                        <p:tgtEl>
                                          <p:spTgt spid="23"/>
                                        </p:tgtEl>
                                        <p:attrNameLst>
                                          <p:attrName>ppt_y</p:attrName>
                                        </p:attrNameLst>
                                      </p:cBhvr>
                                      <p:tavLst>
                                        <p:tav tm="0">
                                          <p:val>
                                            <p:strVal val="1+#ppt_h/2"/>
                                          </p:val>
                                        </p:tav>
                                        <p:tav tm="100000">
                                          <p:val>
                                            <p:strVal val="#ppt_y"/>
                                          </p:val>
                                        </p:tav>
                                      </p:tavLst>
                                    </p:anim>
                                  </p:childTnLst>
                                </p:cTn>
                              </p:par>
                              <p:par>
                                <p:cTn id="62" presetID="2" presetClass="entr" presetSubtype="4" fill="hold" grpId="0" nodeType="withEffect">
                                  <p:stCondLst>
                                    <p:cond delay="0"/>
                                  </p:stCondLst>
                                  <p:childTnLst>
                                    <p:set>
                                      <p:cBhvr>
                                        <p:cTn id="63" dur="1" fill="hold">
                                          <p:stCondLst>
                                            <p:cond delay="0"/>
                                          </p:stCondLst>
                                        </p:cTn>
                                        <p:tgtEl>
                                          <p:spTgt spid="24"/>
                                        </p:tgtEl>
                                        <p:attrNameLst>
                                          <p:attrName>style.visibility</p:attrName>
                                        </p:attrNameLst>
                                      </p:cBhvr>
                                      <p:to>
                                        <p:strVal val="visible"/>
                                      </p:to>
                                    </p:set>
                                    <p:anim calcmode="lin" valueType="num">
                                      <p:cBhvr additive="base">
                                        <p:cTn id="64" dur="500" fill="hold"/>
                                        <p:tgtEl>
                                          <p:spTgt spid="24"/>
                                        </p:tgtEl>
                                        <p:attrNameLst>
                                          <p:attrName>ppt_x</p:attrName>
                                        </p:attrNameLst>
                                      </p:cBhvr>
                                      <p:tavLst>
                                        <p:tav tm="0">
                                          <p:val>
                                            <p:strVal val="#ppt_x"/>
                                          </p:val>
                                        </p:tav>
                                        <p:tav tm="100000">
                                          <p:val>
                                            <p:strVal val="#ppt_x"/>
                                          </p:val>
                                        </p:tav>
                                      </p:tavLst>
                                    </p:anim>
                                    <p:anim calcmode="lin" valueType="num">
                                      <p:cBhvr additive="base">
                                        <p:cTn id="65" dur="500" fill="hold"/>
                                        <p:tgtEl>
                                          <p:spTgt spid="24"/>
                                        </p:tgtEl>
                                        <p:attrNameLst>
                                          <p:attrName>ppt_y</p:attrName>
                                        </p:attrNameLst>
                                      </p:cBhvr>
                                      <p:tavLst>
                                        <p:tav tm="0">
                                          <p:val>
                                            <p:strVal val="1+#ppt_h/2"/>
                                          </p:val>
                                        </p:tav>
                                        <p:tav tm="100000">
                                          <p:val>
                                            <p:strVal val="#ppt_y"/>
                                          </p:val>
                                        </p:tav>
                                      </p:tavLst>
                                    </p:anim>
                                  </p:childTnLst>
                                </p:cTn>
                              </p:par>
                            </p:childTnLst>
                          </p:cTn>
                        </p:par>
                      </p:childTnLst>
                    </p:cTn>
                  </p:par>
                  <p:par>
                    <p:cTn id="66" fill="hold">
                      <p:stCondLst>
                        <p:cond delay="indefinite"/>
                      </p:stCondLst>
                      <p:childTnLst>
                        <p:par>
                          <p:cTn id="67" fill="hold">
                            <p:stCondLst>
                              <p:cond delay="0"/>
                            </p:stCondLst>
                            <p:childTnLst>
                              <p:par>
                                <p:cTn id="68" presetID="2" presetClass="entr" presetSubtype="4" fill="hold" grpId="0" nodeType="clickEffect">
                                  <p:stCondLst>
                                    <p:cond delay="0"/>
                                  </p:stCondLst>
                                  <p:childTnLst>
                                    <p:set>
                                      <p:cBhvr>
                                        <p:cTn id="69" dur="1" fill="hold">
                                          <p:stCondLst>
                                            <p:cond delay="0"/>
                                          </p:stCondLst>
                                        </p:cTn>
                                        <p:tgtEl>
                                          <p:spTgt spid="25"/>
                                        </p:tgtEl>
                                        <p:attrNameLst>
                                          <p:attrName>style.visibility</p:attrName>
                                        </p:attrNameLst>
                                      </p:cBhvr>
                                      <p:to>
                                        <p:strVal val="visible"/>
                                      </p:to>
                                    </p:set>
                                    <p:anim calcmode="lin" valueType="num">
                                      <p:cBhvr additive="base">
                                        <p:cTn id="70" dur="500" fill="hold"/>
                                        <p:tgtEl>
                                          <p:spTgt spid="25"/>
                                        </p:tgtEl>
                                        <p:attrNameLst>
                                          <p:attrName>ppt_x</p:attrName>
                                        </p:attrNameLst>
                                      </p:cBhvr>
                                      <p:tavLst>
                                        <p:tav tm="0">
                                          <p:val>
                                            <p:strVal val="#ppt_x"/>
                                          </p:val>
                                        </p:tav>
                                        <p:tav tm="100000">
                                          <p:val>
                                            <p:strVal val="#ppt_x"/>
                                          </p:val>
                                        </p:tav>
                                      </p:tavLst>
                                    </p:anim>
                                    <p:anim calcmode="lin" valueType="num">
                                      <p:cBhvr additive="base">
                                        <p:cTn id="71" dur="500" fill="hold"/>
                                        <p:tgtEl>
                                          <p:spTgt spid="25"/>
                                        </p:tgtEl>
                                        <p:attrNameLst>
                                          <p:attrName>ppt_y</p:attrName>
                                        </p:attrNameLst>
                                      </p:cBhvr>
                                      <p:tavLst>
                                        <p:tav tm="0">
                                          <p:val>
                                            <p:strVal val="1+#ppt_h/2"/>
                                          </p:val>
                                        </p:tav>
                                        <p:tav tm="100000">
                                          <p:val>
                                            <p:strVal val="#ppt_y"/>
                                          </p:val>
                                        </p:tav>
                                      </p:tavLst>
                                    </p:anim>
                                  </p:childTnLst>
                                </p:cTn>
                              </p:par>
                              <p:par>
                                <p:cTn id="72" presetID="2" presetClass="entr" presetSubtype="4" fill="hold" grpId="0" nodeType="withEffect">
                                  <p:stCondLst>
                                    <p:cond delay="0"/>
                                  </p:stCondLst>
                                  <p:childTnLst>
                                    <p:set>
                                      <p:cBhvr>
                                        <p:cTn id="73" dur="1" fill="hold">
                                          <p:stCondLst>
                                            <p:cond delay="0"/>
                                          </p:stCondLst>
                                        </p:cTn>
                                        <p:tgtEl>
                                          <p:spTgt spid="26"/>
                                        </p:tgtEl>
                                        <p:attrNameLst>
                                          <p:attrName>style.visibility</p:attrName>
                                        </p:attrNameLst>
                                      </p:cBhvr>
                                      <p:to>
                                        <p:strVal val="visible"/>
                                      </p:to>
                                    </p:set>
                                    <p:anim calcmode="lin" valueType="num">
                                      <p:cBhvr additive="base">
                                        <p:cTn id="74" dur="500" fill="hold"/>
                                        <p:tgtEl>
                                          <p:spTgt spid="26"/>
                                        </p:tgtEl>
                                        <p:attrNameLst>
                                          <p:attrName>ppt_x</p:attrName>
                                        </p:attrNameLst>
                                      </p:cBhvr>
                                      <p:tavLst>
                                        <p:tav tm="0">
                                          <p:val>
                                            <p:strVal val="#ppt_x"/>
                                          </p:val>
                                        </p:tav>
                                        <p:tav tm="100000">
                                          <p:val>
                                            <p:strVal val="#ppt_x"/>
                                          </p:val>
                                        </p:tav>
                                      </p:tavLst>
                                    </p:anim>
                                    <p:anim calcmode="lin" valueType="num">
                                      <p:cBhvr additive="base">
                                        <p:cTn id="75" dur="500" fill="hold"/>
                                        <p:tgtEl>
                                          <p:spTgt spid="2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11" grpId="0"/>
      <p:bldP spid="12" grpId="0"/>
      <p:bldP spid="13" grpId="0"/>
      <p:bldP spid="14" grpId="0"/>
      <p:bldP spid="15" grpId="0"/>
      <p:bldP spid="16" grpId="0"/>
      <p:bldP spid="17" grpId="0"/>
      <p:bldP spid="18" grpId="0"/>
      <p:bldP spid="19" grpId="0"/>
      <p:bldP spid="20" grpId="0"/>
      <p:bldP spid="21" grpId="0"/>
      <p:bldP spid="22" grpId="0"/>
      <p:bldP spid="23" grpId="0"/>
      <p:bldP spid="24" grpId="0"/>
      <p:bldP spid="25" grpId="0" animBg="1"/>
      <p:bldP spid="26" grpId="0"/>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404948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手册</a:t>
            </a:r>
            <a:endParaRPr lang="en-US" altLang="zh-CN" sz="1800" b="1" dirty="0">
              <a:latin typeface="微软雅黑" panose="020B0503020204020204" pitchFamily="34" charset="-122"/>
              <a:ea typeface="微软雅黑" panose="020B0503020204020204" pitchFamily="34" charset="-122"/>
            </a:endParaRPr>
          </a:p>
        </p:txBody>
      </p:sp>
      <p:pic>
        <p:nvPicPr>
          <p:cNvPr id="3" name="图片 2"/>
          <p:cNvPicPr>
            <a:picLocks noChangeAspect="1"/>
          </p:cNvPicPr>
          <p:nvPr/>
        </p:nvPicPr>
        <p:blipFill>
          <a:blip r:embed="rId2"/>
          <a:stretch>
            <a:fillRect/>
          </a:stretch>
        </p:blipFill>
        <p:spPr>
          <a:xfrm>
            <a:off x="166688" y="1224775"/>
            <a:ext cx="8361905" cy="3676190"/>
          </a:xfrm>
          <a:prstGeom prst="rect">
            <a:avLst/>
          </a:prstGeom>
        </p:spPr>
      </p:pic>
      <p:sp>
        <p:nvSpPr>
          <p:cNvPr id="10" name="图文框 9"/>
          <p:cNvSpPr/>
          <p:nvPr/>
        </p:nvSpPr>
        <p:spPr>
          <a:xfrm>
            <a:off x="5054322" y="3145133"/>
            <a:ext cx="3155182" cy="33159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图文框 10"/>
          <p:cNvSpPr/>
          <p:nvPr/>
        </p:nvSpPr>
        <p:spPr>
          <a:xfrm>
            <a:off x="353368" y="3466680"/>
            <a:ext cx="3585586" cy="33159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2" name="矩形 113"/>
          <p:cNvSpPr>
            <a:spLocks noChangeArrowheads="1"/>
          </p:cNvSpPr>
          <p:nvPr/>
        </p:nvSpPr>
        <p:spPr bwMode="auto">
          <a:xfrm>
            <a:off x="143633" y="4451794"/>
            <a:ext cx="8856733" cy="667010"/>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1400" dirty="0">
                <a:solidFill>
                  <a:schemeClr val="bg1"/>
                </a:solidFill>
                <a:latin typeface="微软雅黑" panose="020B0503020204020204" pitchFamily="34" charset="-122"/>
                <a:ea typeface="微软雅黑" panose="020B0503020204020204" pitchFamily="34" charset="-122"/>
              </a:rPr>
              <a:t>应调免抵退税额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 (</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计划分配率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实际分配率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出口销售额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退税率</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zh-CN" altLang="en-US" sz="1400" dirty="0">
                <a:solidFill>
                  <a:schemeClr val="bg1"/>
                </a:solidFill>
                <a:latin typeface="微软雅黑" panose="020B0503020204020204" pitchFamily="34" charset="-122"/>
                <a:ea typeface="微软雅黑" panose="020B0503020204020204" pitchFamily="34" charset="-122"/>
              </a:rPr>
              <a:t>应调不得免征和抵扣税额</a:t>
            </a:r>
            <a:r>
              <a:rPr lang="en-US" altLang="zh-CN" sz="1400" dirty="0">
                <a:solidFill>
                  <a:schemeClr val="bg1"/>
                </a:solidFill>
                <a:latin typeface="微软雅黑" panose="020B0503020204020204" pitchFamily="34" charset="-122"/>
                <a:ea typeface="微软雅黑" panose="020B0503020204020204" pitchFamily="34" charset="-122"/>
              </a:rPr>
              <a:t>:</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计划分配率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实际分配率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出口销售额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（征税率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退税率）</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p:txBody>
      </p:sp>
    </p:spTree>
    <p:extLst>
      <p:ext uri="{BB962C8B-B14F-4D97-AF65-F5344CB8AC3E}">
        <p14:creationId xmlns:p14="http://schemas.microsoft.com/office/powerpoint/2010/main" val="1710931539"/>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2" name="图片 1"/>
          <p:cNvPicPr>
            <a:picLocks noChangeAspect="1"/>
          </p:cNvPicPr>
          <p:nvPr/>
        </p:nvPicPr>
        <p:blipFill>
          <a:blip r:embed="rId3"/>
          <a:stretch>
            <a:fillRect/>
          </a:stretch>
        </p:blipFill>
        <p:spPr>
          <a:xfrm>
            <a:off x="0" y="1224775"/>
            <a:ext cx="9144000" cy="3799267"/>
          </a:xfrm>
          <a:prstGeom prst="rect">
            <a:avLst/>
          </a:prstGeom>
        </p:spPr>
      </p:pic>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404948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账册</a:t>
            </a:r>
            <a:endParaRPr lang="en-US" altLang="zh-CN" sz="1800" b="1" dirty="0">
              <a:latin typeface="微软雅黑" panose="020B0503020204020204" pitchFamily="34" charset="-122"/>
              <a:ea typeface="微软雅黑" panose="020B0503020204020204" pitchFamily="34" charset="-122"/>
            </a:endParaRPr>
          </a:p>
        </p:txBody>
      </p:sp>
      <p:sp>
        <p:nvSpPr>
          <p:cNvPr id="3" name="矩形 2"/>
          <p:cNvSpPr/>
          <p:nvPr/>
        </p:nvSpPr>
        <p:spPr>
          <a:xfrm>
            <a:off x="5663044" y="3452536"/>
            <a:ext cx="2888673" cy="290946"/>
          </a:xfrm>
          <a:prstGeom prst="rect">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矩形 3"/>
          <p:cNvSpPr/>
          <p:nvPr/>
        </p:nvSpPr>
        <p:spPr>
          <a:xfrm>
            <a:off x="28775" y="3608934"/>
            <a:ext cx="8973178" cy="1514261"/>
          </a:xfrm>
          <a:prstGeom prst="rect">
            <a:avLst/>
          </a:prstGeom>
          <a:solidFill>
            <a:srgbClr val="182447"/>
          </a:solidFill>
          <a:ln>
            <a:solidFill>
              <a:srgbClr val="0996FF"/>
            </a:solidFill>
          </a:ln>
        </p:spPr>
        <p:txBody>
          <a:bodyPr wrap="square">
            <a:spAutoFit/>
          </a:bodyPr>
          <a:lstStyle/>
          <a:p>
            <a:pPr lvl="0" defTabSz="684213">
              <a:defRPr/>
            </a:pPr>
            <a:r>
              <a:rPr lang="zh-CN" altLang="en-US" sz="1400" dirty="0">
                <a:solidFill>
                  <a:schemeClr val="bg1"/>
                </a:solidFill>
                <a:latin typeface="微软雅黑" panose="020B0503020204020204" pitchFamily="34" charset="-122"/>
                <a:ea typeface="微软雅黑" panose="020B0503020204020204" pitchFamily="34" charset="-122"/>
                <a:sym typeface="Arial" charset="0"/>
              </a:rPr>
              <a:t>报核开始日期：</a:t>
            </a:r>
            <a:endParaRPr lang="en-US" altLang="zh-CN" sz="1400" dirty="0">
              <a:solidFill>
                <a:schemeClr val="bg1"/>
              </a:solidFill>
              <a:latin typeface="微软雅黑" panose="020B0503020204020204" pitchFamily="34" charset="-122"/>
              <a:ea typeface="微软雅黑" panose="020B0503020204020204" pitchFamily="34" charset="-122"/>
              <a:sym typeface="Arial" charset="0"/>
            </a:endParaRPr>
          </a:p>
          <a:p>
            <a:pPr lvl="0" defTabSz="684213">
              <a:defRPr/>
            </a:pPr>
            <a:r>
              <a:rPr lang="zh-CN" altLang="en-US" sz="1400" dirty="0">
                <a:solidFill>
                  <a:schemeClr val="bg1"/>
                </a:solidFill>
                <a:latin typeface="微软雅黑" panose="020B0503020204020204" pitchFamily="34" charset="-122"/>
                <a:ea typeface="微软雅黑" panose="020B0503020204020204" pitchFamily="34" charset="-122"/>
                <a:sym typeface="Arial" charset="0"/>
              </a:rPr>
              <a:t>申报核销为账册号时，对应的所获取的海关加贸数据中，上年度海关已核销的报核周期的报核起始日期。有多个报核起始日期需分别申报。</a:t>
            </a:r>
          </a:p>
          <a:p>
            <a:pPr defTabSz="684213">
              <a:spcBef>
                <a:spcPct val="20000"/>
              </a:spcBef>
            </a:pPr>
            <a:r>
              <a:rPr lang="zh-CN" altLang="en-US" sz="1400" dirty="0">
                <a:solidFill>
                  <a:schemeClr val="bg1"/>
                </a:solidFill>
                <a:latin typeface="微软雅黑" panose="020B0503020204020204" pitchFamily="34" charset="-122"/>
                <a:ea typeface="微软雅黑" panose="020B0503020204020204" pitchFamily="34" charset="-122"/>
                <a:sym typeface="Arial" charset="0"/>
              </a:rPr>
              <a:t>报核截止日期：</a:t>
            </a:r>
            <a:endParaRPr lang="en-US" altLang="zh-CN" sz="1400" dirty="0">
              <a:solidFill>
                <a:schemeClr val="bg1"/>
              </a:solidFill>
              <a:latin typeface="微软雅黑" panose="020B0503020204020204" pitchFamily="34" charset="-122"/>
              <a:ea typeface="微软雅黑" panose="020B0503020204020204" pitchFamily="34" charset="-122"/>
              <a:sym typeface="Arial" charset="0"/>
            </a:endParaRPr>
          </a:p>
          <a:p>
            <a:pPr defTabSz="684213">
              <a:spcBef>
                <a:spcPct val="20000"/>
              </a:spcBef>
            </a:pPr>
            <a:r>
              <a:rPr lang="zh-CN" altLang="en-US" sz="1400" dirty="0">
                <a:solidFill>
                  <a:schemeClr val="bg1"/>
                </a:solidFill>
                <a:latin typeface="微软雅黑" panose="020B0503020204020204" pitchFamily="34" charset="-122"/>
                <a:ea typeface="微软雅黑" panose="020B0503020204020204" pitchFamily="34" charset="-122"/>
                <a:sym typeface="Arial" charset="0"/>
              </a:rPr>
              <a:t>有多个报核截止日期，应分别申报； </a:t>
            </a:r>
          </a:p>
          <a:p>
            <a:pPr defTabSz="684213">
              <a:spcBef>
                <a:spcPct val="20000"/>
              </a:spcBef>
            </a:pPr>
            <a:r>
              <a:rPr lang="zh-CN" altLang="en-US" sz="1400" dirty="0">
                <a:solidFill>
                  <a:schemeClr val="bg1"/>
                </a:solidFill>
                <a:latin typeface="微软雅黑" panose="020B0503020204020204" pitchFamily="34" charset="-122"/>
                <a:ea typeface="微软雅黑" panose="020B0503020204020204" pitchFamily="34" charset="-122"/>
                <a:sym typeface="Arial" charset="0"/>
              </a:rPr>
              <a:t>海关核销的周期报核周期小于</a:t>
            </a:r>
            <a:r>
              <a:rPr lang="en-US" altLang="zh-CN" sz="1400" dirty="0">
                <a:solidFill>
                  <a:schemeClr val="bg1"/>
                </a:solidFill>
                <a:latin typeface="微软雅黑" panose="020B0503020204020204" pitchFamily="34" charset="-122"/>
                <a:ea typeface="微软雅黑" panose="020B0503020204020204" pitchFamily="34" charset="-122"/>
                <a:sym typeface="Arial" charset="0"/>
              </a:rPr>
              <a:t>90</a:t>
            </a:r>
            <a:r>
              <a:rPr lang="zh-CN" altLang="en-US" sz="1400" dirty="0">
                <a:solidFill>
                  <a:schemeClr val="bg1"/>
                </a:solidFill>
                <a:latin typeface="微软雅黑" panose="020B0503020204020204" pitchFamily="34" charset="-122"/>
                <a:ea typeface="微软雅黑" panose="020B0503020204020204" pitchFamily="34" charset="-122"/>
                <a:sym typeface="Arial" charset="0"/>
              </a:rPr>
              <a:t>天时，需报核周期合并成不少于</a:t>
            </a:r>
            <a:r>
              <a:rPr lang="en-US" altLang="zh-CN" sz="1400" dirty="0">
                <a:solidFill>
                  <a:schemeClr val="bg1"/>
                </a:solidFill>
                <a:latin typeface="微软雅黑" panose="020B0503020204020204" pitchFamily="34" charset="-122"/>
                <a:ea typeface="微软雅黑" panose="020B0503020204020204" pitchFamily="34" charset="-122"/>
                <a:sym typeface="Arial" charset="0"/>
              </a:rPr>
              <a:t>90</a:t>
            </a:r>
            <a:r>
              <a:rPr lang="zh-CN" altLang="en-US" sz="1400" dirty="0">
                <a:solidFill>
                  <a:schemeClr val="bg1"/>
                </a:solidFill>
                <a:latin typeface="微软雅黑" panose="020B0503020204020204" pitchFamily="34" charset="-122"/>
                <a:ea typeface="微软雅黑" panose="020B0503020204020204" pitchFamily="34" charset="-122"/>
                <a:sym typeface="Arial" charset="0"/>
              </a:rPr>
              <a:t>天的报核周期申报核销。</a:t>
            </a:r>
          </a:p>
        </p:txBody>
      </p:sp>
      <p:sp>
        <p:nvSpPr>
          <p:cNvPr id="10" name="矩形 113"/>
          <p:cNvSpPr>
            <a:spLocks noChangeArrowheads="1"/>
          </p:cNvSpPr>
          <p:nvPr/>
        </p:nvSpPr>
        <p:spPr bwMode="auto">
          <a:xfrm>
            <a:off x="166688" y="3844636"/>
            <a:ext cx="8876829" cy="1188332"/>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1400" dirty="0">
                <a:solidFill>
                  <a:schemeClr val="bg1"/>
                </a:solidFill>
                <a:latin typeface="微软雅黑" panose="020B0503020204020204" pitchFamily="34" charset="-122"/>
                <a:ea typeface="微软雅黑" panose="020B0503020204020204" pitchFamily="34" charset="-122"/>
              </a:rPr>
              <a:t>1. </a:t>
            </a:r>
            <a:r>
              <a:rPr lang="zh-CN" altLang="en-US" sz="1400" dirty="0">
                <a:solidFill>
                  <a:schemeClr val="bg1"/>
                </a:solidFill>
                <a:latin typeface="微软雅黑" panose="020B0503020204020204" pitchFamily="34" charset="-122"/>
                <a:ea typeface="微软雅黑" panose="020B0503020204020204" pitchFamily="34" charset="-122"/>
              </a:rPr>
              <a:t>账册的核销由之前的按“所属年度”核，改为了按“核销起始日期”和“核销截止日期”核。</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2. </a:t>
            </a:r>
            <a:r>
              <a:rPr lang="zh-CN" altLang="en-US" sz="1400" dirty="0">
                <a:solidFill>
                  <a:schemeClr val="bg1"/>
                </a:solidFill>
                <a:latin typeface="微软雅黑" panose="020B0503020204020204" pitchFamily="34" charset="-122"/>
                <a:ea typeface="微软雅黑" panose="020B0503020204020204" pitchFamily="34" charset="-122"/>
              </a:rPr>
              <a:t>核销起止日期范围最小为</a:t>
            </a:r>
            <a:r>
              <a:rPr lang="en-US" altLang="zh-CN" sz="1400" dirty="0">
                <a:solidFill>
                  <a:schemeClr val="bg1"/>
                </a:solidFill>
                <a:latin typeface="微软雅黑" panose="020B0503020204020204" pitchFamily="34" charset="-122"/>
                <a:ea typeface="微软雅黑" panose="020B0503020204020204" pitchFamily="34" charset="-122"/>
              </a:rPr>
              <a:t>3</a:t>
            </a:r>
            <a:r>
              <a:rPr lang="zh-CN" altLang="en-US" sz="1400" dirty="0">
                <a:solidFill>
                  <a:schemeClr val="bg1"/>
                </a:solidFill>
                <a:latin typeface="微软雅黑" panose="020B0503020204020204" pitchFamily="34" charset="-122"/>
                <a:ea typeface="微软雅黑" panose="020B0503020204020204" pitchFamily="34" charset="-122"/>
              </a:rPr>
              <a:t>个月，最大为</a:t>
            </a:r>
            <a:r>
              <a:rPr lang="en-US" altLang="zh-CN" sz="1400" dirty="0">
                <a:solidFill>
                  <a:schemeClr val="bg1"/>
                </a:solidFill>
                <a:latin typeface="微软雅黑" panose="020B0503020204020204" pitchFamily="34" charset="-122"/>
                <a:ea typeface="微软雅黑" panose="020B0503020204020204" pitchFamily="34" charset="-122"/>
              </a:rPr>
              <a:t>1</a:t>
            </a:r>
            <a:r>
              <a:rPr lang="zh-CN" altLang="en-US" sz="1400" dirty="0">
                <a:solidFill>
                  <a:schemeClr val="bg1"/>
                </a:solidFill>
                <a:latin typeface="微软雅黑" panose="020B0503020204020204" pitchFamily="34" charset="-122"/>
                <a:ea typeface="微软雅黑" panose="020B0503020204020204" pitchFamily="34" charset="-122"/>
              </a:rPr>
              <a:t>年。</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3. </a:t>
            </a:r>
            <a:r>
              <a:rPr lang="zh-CN" altLang="en-US" sz="1400" dirty="0">
                <a:solidFill>
                  <a:schemeClr val="bg1"/>
                </a:solidFill>
                <a:latin typeface="微软雅黑" panose="020B0503020204020204" pitchFamily="34" charset="-122"/>
                <a:ea typeface="微软雅黑" panose="020B0503020204020204" pitchFamily="34" charset="-122"/>
              </a:rPr>
              <a:t>二次核销时核销起止日期必须一致。</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4. </a:t>
            </a:r>
            <a:r>
              <a:rPr lang="zh-CN" altLang="en-US" sz="1400" dirty="0">
                <a:solidFill>
                  <a:schemeClr val="bg1"/>
                </a:solidFill>
                <a:latin typeface="微软雅黑" panose="020B0503020204020204" pitchFamily="34" charset="-122"/>
                <a:ea typeface="微软雅黑" panose="020B0503020204020204" pitchFamily="34" charset="-122"/>
              </a:rPr>
              <a:t>核销起止日期不能重复，不能有间隔，必须连续。</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5. </a:t>
            </a:r>
            <a:r>
              <a:rPr lang="zh-CN" altLang="en-US" sz="1400" dirty="0">
                <a:solidFill>
                  <a:schemeClr val="bg1"/>
                </a:solidFill>
                <a:latin typeface="微软雅黑" panose="020B0503020204020204" pitchFamily="34" charset="-122"/>
                <a:ea typeface="微软雅黑" panose="020B0503020204020204" pitchFamily="34" charset="-122"/>
              </a:rPr>
              <a:t>已申报出口额的计算范围变化</a:t>
            </a:r>
          </a:p>
        </p:txBody>
      </p:sp>
    </p:spTree>
    <p:extLst>
      <p:ext uri="{BB962C8B-B14F-4D97-AF65-F5344CB8AC3E}">
        <p14:creationId xmlns:p14="http://schemas.microsoft.com/office/powerpoint/2010/main" val="2911498168"/>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xit" presetSubtype="4" fill="hold" grpId="0" nodeType="clickEffect">
                                  <p:stCondLst>
                                    <p:cond delay="0"/>
                                  </p:stCondLst>
                                  <p:childTnLst>
                                    <p:anim calcmode="lin" valueType="num">
                                      <p:cBhvr additive="base">
                                        <p:cTn id="6" dur="500"/>
                                        <p:tgtEl>
                                          <p:spTgt spid="4"/>
                                        </p:tgtEl>
                                        <p:attrNameLst>
                                          <p:attrName>ppt_x</p:attrName>
                                        </p:attrNameLst>
                                      </p:cBhvr>
                                      <p:tavLst>
                                        <p:tav tm="0">
                                          <p:val>
                                            <p:strVal val="ppt_x"/>
                                          </p:val>
                                        </p:tav>
                                        <p:tav tm="100000">
                                          <p:val>
                                            <p:strVal val="ppt_x"/>
                                          </p:val>
                                        </p:tav>
                                      </p:tavLst>
                                    </p:anim>
                                    <p:anim calcmode="lin" valueType="num">
                                      <p:cBhvr additive="base">
                                        <p:cTn id="7" dur="500"/>
                                        <p:tgtEl>
                                          <p:spTgt spid="4"/>
                                        </p:tgtEl>
                                        <p:attrNameLst>
                                          <p:attrName>ppt_y</p:attrName>
                                        </p:attrNameLst>
                                      </p:cBhvr>
                                      <p:tavLst>
                                        <p:tav tm="0">
                                          <p:val>
                                            <p:strVal val="ppt_y"/>
                                          </p:val>
                                        </p:tav>
                                        <p:tav tm="100000">
                                          <p:val>
                                            <p:strVal val="1+ppt_h/2"/>
                                          </p:val>
                                        </p:tav>
                                      </p:tavLst>
                                    </p:anim>
                                    <p:set>
                                      <p:cBhvr>
                                        <p:cTn id="8" dur="1" fill="hold">
                                          <p:stCondLst>
                                            <p:cond delay="499"/>
                                          </p:stCondLst>
                                        </p:cTn>
                                        <p:tgtEl>
                                          <p:spTgt spid="4"/>
                                        </p:tgtEl>
                                        <p:attrNameLst>
                                          <p:attrName>style.visibility</p:attrName>
                                        </p:attrNameLst>
                                      </p:cBhvr>
                                      <p:to>
                                        <p:strVal val="hidden"/>
                                      </p:to>
                                    </p:set>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anim calcmode="lin" valueType="num">
                                      <p:cBhvr additive="base">
                                        <p:cTn id="13" dur="500" fill="hold"/>
                                        <p:tgtEl>
                                          <p:spTgt spid="10"/>
                                        </p:tgtEl>
                                        <p:attrNameLst>
                                          <p:attrName>ppt_x</p:attrName>
                                        </p:attrNameLst>
                                      </p:cBhvr>
                                      <p:tavLst>
                                        <p:tav tm="0">
                                          <p:val>
                                            <p:strVal val="#ppt_x"/>
                                          </p:val>
                                        </p:tav>
                                        <p:tav tm="100000">
                                          <p:val>
                                            <p:strVal val="#ppt_x"/>
                                          </p:val>
                                        </p:tav>
                                      </p:tavLst>
                                    </p:anim>
                                    <p:anim calcmode="lin" valueType="num">
                                      <p:cBhvr additive="base">
                                        <p:cTn id="14"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0" grpId="0" animBg="1"/>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
        <p:nvSpPr>
          <p:cNvPr id="5"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404948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账册</a:t>
            </a:r>
            <a:endParaRPr lang="en-US" altLang="zh-CN" sz="1800" b="1" dirty="0">
              <a:latin typeface="微软雅黑" panose="020B0503020204020204" pitchFamily="34" charset="-122"/>
              <a:ea typeface="微软雅黑" panose="020B0503020204020204" pitchFamily="34" charset="-122"/>
            </a:endParaRPr>
          </a:p>
        </p:txBody>
      </p:sp>
      <p:sp>
        <p:nvSpPr>
          <p:cNvPr id="6" name="矩形 5"/>
          <p:cNvSpPr/>
          <p:nvPr/>
        </p:nvSpPr>
        <p:spPr>
          <a:xfrm>
            <a:off x="331595" y="1406769"/>
            <a:ext cx="8641583" cy="3376246"/>
          </a:xfrm>
          <a:prstGeom prst="rect">
            <a:avLst/>
          </a:prstGeom>
          <a:noFill/>
          <a:ln w="28575">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文本框 6"/>
          <p:cNvSpPr txBox="1"/>
          <p:nvPr/>
        </p:nvSpPr>
        <p:spPr>
          <a:xfrm>
            <a:off x="562706" y="1457184"/>
            <a:ext cx="8207911" cy="923330"/>
          </a:xfrm>
          <a:prstGeom prst="rect">
            <a:avLst/>
          </a:prstGeom>
          <a:noFill/>
        </p:spPr>
        <p:txBody>
          <a:bodyPr wrap="square" rtlCol="0">
            <a:spAutoFit/>
          </a:bodyPr>
          <a:lstStyle/>
          <a:p>
            <a:r>
              <a:rPr lang="zh-CN" altLang="en-US" dirty="0"/>
              <a:t>例如：账册</a:t>
            </a:r>
            <a:r>
              <a:rPr lang="en-US" altLang="zh-CN" dirty="0"/>
              <a:t>E1</a:t>
            </a:r>
          </a:p>
          <a:p>
            <a:r>
              <a:rPr lang="zh-CN" altLang="en-US" dirty="0"/>
              <a:t>海关的核销周期是</a:t>
            </a:r>
            <a:r>
              <a:rPr lang="en-US" altLang="zh-CN" dirty="0"/>
              <a:t>2019</a:t>
            </a:r>
            <a:r>
              <a:rPr lang="zh-CN" altLang="en-US" dirty="0"/>
              <a:t>年</a:t>
            </a:r>
            <a:r>
              <a:rPr lang="en-US" altLang="zh-CN" dirty="0"/>
              <a:t>12</a:t>
            </a:r>
            <a:r>
              <a:rPr lang="zh-CN" altLang="en-US" dirty="0"/>
              <a:t>月</a:t>
            </a:r>
            <a:r>
              <a:rPr lang="en-US" altLang="zh-CN" dirty="0"/>
              <a:t>1</a:t>
            </a:r>
            <a:r>
              <a:rPr lang="zh-CN" altLang="en-US" dirty="0"/>
              <a:t>日至</a:t>
            </a:r>
            <a:r>
              <a:rPr lang="en-US" altLang="zh-CN" dirty="0"/>
              <a:t>2020</a:t>
            </a:r>
            <a:r>
              <a:rPr lang="zh-CN" altLang="en-US" dirty="0"/>
              <a:t>年</a:t>
            </a:r>
            <a:r>
              <a:rPr lang="en-US" altLang="zh-CN" dirty="0"/>
              <a:t>7</a:t>
            </a:r>
            <a:r>
              <a:rPr lang="zh-CN" altLang="en-US" dirty="0"/>
              <a:t>月</a:t>
            </a:r>
            <a:r>
              <a:rPr lang="en-US" altLang="zh-CN" dirty="0"/>
              <a:t>30</a:t>
            </a:r>
            <a:r>
              <a:rPr lang="zh-CN" altLang="en-US" dirty="0"/>
              <a:t>日，在</a:t>
            </a:r>
            <a:r>
              <a:rPr lang="en-US" altLang="zh-CN" dirty="0"/>
              <a:t>2021</a:t>
            </a:r>
            <a:r>
              <a:rPr lang="zh-CN" altLang="en-US" dirty="0"/>
              <a:t>年企业申报核销申请的时候应该怎么报？</a:t>
            </a:r>
            <a:endParaRPr lang="en-US" altLang="zh-CN" dirty="0"/>
          </a:p>
        </p:txBody>
      </p:sp>
      <p:sp>
        <p:nvSpPr>
          <p:cNvPr id="8" name="文本框 7"/>
          <p:cNvSpPr txBox="1"/>
          <p:nvPr/>
        </p:nvSpPr>
        <p:spPr>
          <a:xfrm>
            <a:off x="427095" y="2448384"/>
            <a:ext cx="3878664" cy="1877437"/>
          </a:xfrm>
          <a:prstGeom prst="rect">
            <a:avLst/>
          </a:prstGeom>
          <a:noFill/>
          <a:ln>
            <a:solidFill>
              <a:srgbClr val="FFC000"/>
            </a:solidFill>
          </a:ln>
        </p:spPr>
        <p:txBody>
          <a:bodyPr wrap="square" rtlCol="0">
            <a:spAutoFit/>
          </a:bodyPr>
          <a:lstStyle/>
          <a:p>
            <a:r>
              <a:rPr lang="zh-CN" altLang="en-US" sz="1600" b="1" dirty="0">
                <a:solidFill>
                  <a:srgbClr val="FF0000"/>
                </a:solidFill>
              </a:rPr>
              <a:t>升级前：</a:t>
            </a:r>
            <a:endParaRPr lang="en-US" altLang="zh-CN" sz="1600" b="1" dirty="0">
              <a:solidFill>
                <a:srgbClr val="FF0000"/>
              </a:solidFill>
            </a:endParaRPr>
          </a:p>
          <a:p>
            <a:r>
              <a:rPr lang="zh-CN" altLang="en-US" sz="1600" dirty="0"/>
              <a:t>加贸反馈：下载</a:t>
            </a:r>
            <a:r>
              <a:rPr lang="en-US" altLang="zh-CN" sz="1600" dirty="0"/>
              <a:t>2020</a:t>
            </a:r>
            <a:r>
              <a:rPr lang="zh-CN" altLang="en-US" sz="1600" dirty="0"/>
              <a:t>年加贸反馈</a:t>
            </a:r>
            <a:endParaRPr lang="en-US" altLang="zh-CN" sz="1600" dirty="0"/>
          </a:p>
          <a:p>
            <a:r>
              <a:rPr lang="zh-CN" altLang="en-US" sz="1600" dirty="0"/>
              <a:t>核销周期：</a:t>
            </a:r>
            <a:r>
              <a:rPr lang="en-US" altLang="zh-CN" sz="1600" dirty="0"/>
              <a:t>2020</a:t>
            </a:r>
            <a:r>
              <a:rPr lang="zh-CN" altLang="en-US" sz="1600" dirty="0"/>
              <a:t>年度</a:t>
            </a:r>
            <a:endParaRPr lang="en-US" altLang="zh-CN" sz="1600" dirty="0"/>
          </a:p>
          <a:p>
            <a:r>
              <a:rPr lang="zh-CN" altLang="en-US" sz="1600" dirty="0"/>
              <a:t>实际分配率取报关单范围：海关核销周期截止日在</a:t>
            </a:r>
            <a:r>
              <a:rPr lang="en-US" altLang="zh-CN" sz="1600" dirty="0"/>
              <a:t>2020</a:t>
            </a:r>
            <a:r>
              <a:rPr lang="zh-CN" altLang="en-US" sz="1600" dirty="0"/>
              <a:t>年度对应的进出口报关单</a:t>
            </a:r>
            <a:endParaRPr lang="en-US" altLang="zh-CN" sz="1600" dirty="0"/>
          </a:p>
          <a:p>
            <a:r>
              <a:rPr lang="zh-CN" altLang="en-US" sz="1600" dirty="0"/>
              <a:t>已申报出口额：该账册下退税申报所属起在</a:t>
            </a:r>
            <a:r>
              <a:rPr lang="en-US" altLang="zh-CN" sz="1600" dirty="0"/>
              <a:t>2020</a:t>
            </a:r>
            <a:r>
              <a:rPr lang="zh-CN" altLang="en-US" sz="1600" dirty="0"/>
              <a:t>年的所有已退税报关单</a:t>
            </a:r>
            <a:endParaRPr lang="en-US" altLang="zh-CN" sz="1600" dirty="0"/>
          </a:p>
        </p:txBody>
      </p:sp>
      <p:sp>
        <p:nvSpPr>
          <p:cNvPr id="9" name="文本框 8"/>
          <p:cNvSpPr txBox="1"/>
          <p:nvPr/>
        </p:nvSpPr>
        <p:spPr>
          <a:xfrm>
            <a:off x="4401259" y="2437852"/>
            <a:ext cx="4369359" cy="2308324"/>
          </a:xfrm>
          <a:prstGeom prst="rect">
            <a:avLst/>
          </a:prstGeom>
          <a:noFill/>
          <a:ln>
            <a:solidFill>
              <a:srgbClr val="92D050"/>
            </a:solidFill>
          </a:ln>
        </p:spPr>
        <p:txBody>
          <a:bodyPr wrap="square" rtlCol="0">
            <a:spAutoFit/>
          </a:bodyPr>
          <a:lstStyle/>
          <a:p>
            <a:r>
              <a:rPr lang="zh-CN" altLang="en-US" sz="1600" b="1" dirty="0">
                <a:solidFill>
                  <a:srgbClr val="FF0000"/>
                </a:solidFill>
              </a:rPr>
              <a:t>升级后：</a:t>
            </a:r>
            <a:endParaRPr lang="en-US" altLang="zh-CN" sz="1600" b="1" dirty="0">
              <a:solidFill>
                <a:srgbClr val="FF0000"/>
              </a:solidFill>
            </a:endParaRPr>
          </a:p>
          <a:p>
            <a:r>
              <a:rPr lang="zh-CN" altLang="en-US" sz="1600" dirty="0"/>
              <a:t>加贸反馈：下载</a:t>
            </a:r>
            <a:r>
              <a:rPr lang="en-US" altLang="zh-CN" sz="1600" dirty="0"/>
              <a:t>2019</a:t>
            </a:r>
            <a:r>
              <a:rPr lang="zh-CN" altLang="en-US" sz="1600" dirty="0"/>
              <a:t>年和</a:t>
            </a:r>
            <a:r>
              <a:rPr lang="en-US" altLang="zh-CN" sz="1600" dirty="0"/>
              <a:t>2020</a:t>
            </a:r>
            <a:r>
              <a:rPr lang="zh-CN" altLang="en-US" sz="1600" dirty="0"/>
              <a:t>年</a:t>
            </a:r>
            <a:endParaRPr lang="en-US" altLang="zh-CN" sz="1600" dirty="0"/>
          </a:p>
          <a:p>
            <a:r>
              <a:rPr lang="zh-CN" altLang="en-US" sz="1600" dirty="0"/>
              <a:t>核销周期：</a:t>
            </a:r>
            <a:r>
              <a:rPr lang="en-US" altLang="zh-CN" sz="1600" dirty="0"/>
              <a:t>2019</a:t>
            </a:r>
            <a:r>
              <a:rPr lang="zh-CN" altLang="en-US" sz="1600" dirty="0"/>
              <a:t>年</a:t>
            </a:r>
            <a:r>
              <a:rPr lang="en-US" altLang="zh-CN" sz="1600" dirty="0"/>
              <a:t>12</a:t>
            </a:r>
            <a:r>
              <a:rPr lang="zh-CN" altLang="en-US" sz="1600" dirty="0"/>
              <a:t>月</a:t>
            </a:r>
            <a:r>
              <a:rPr lang="en-US" altLang="zh-CN" sz="1600" dirty="0"/>
              <a:t>1</a:t>
            </a:r>
            <a:r>
              <a:rPr lang="zh-CN" altLang="en-US" sz="1600" dirty="0"/>
              <a:t>日至</a:t>
            </a:r>
            <a:r>
              <a:rPr lang="en-US" altLang="zh-CN" sz="1600" dirty="0"/>
              <a:t>2020</a:t>
            </a:r>
            <a:r>
              <a:rPr lang="zh-CN" altLang="en-US" sz="1600" dirty="0"/>
              <a:t>年</a:t>
            </a:r>
            <a:r>
              <a:rPr lang="en-US" altLang="zh-CN" sz="1600" dirty="0"/>
              <a:t>7</a:t>
            </a:r>
            <a:r>
              <a:rPr lang="zh-CN" altLang="en-US" sz="1600" dirty="0"/>
              <a:t>月</a:t>
            </a:r>
            <a:r>
              <a:rPr lang="en-US" altLang="zh-CN" sz="1600" dirty="0"/>
              <a:t>30</a:t>
            </a:r>
            <a:r>
              <a:rPr lang="zh-CN" altLang="en-US" sz="1600" dirty="0"/>
              <a:t>日</a:t>
            </a:r>
            <a:endParaRPr lang="en-US" altLang="zh-CN" sz="1600" dirty="0"/>
          </a:p>
          <a:p>
            <a:r>
              <a:rPr lang="zh-CN" altLang="en-US" sz="1600" dirty="0"/>
              <a:t>实际分配率取报关单范围：海关核销周期截止日在申报核销周期内且进出口日期在核销周期内的对应的进出口报关单</a:t>
            </a:r>
            <a:endParaRPr lang="en-US" altLang="zh-CN" sz="1600" dirty="0"/>
          </a:p>
          <a:p>
            <a:r>
              <a:rPr lang="zh-CN" altLang="en-US" sz="1600" dirty="0"/>
              <a:t>已申报出口额：取该账册下所有已经申报并且已退税且出口日期在核销周期内的出口报关单的人民币销售额</a:t>
            </a:r>
            <a:endParaRPr lang="en-US" altLang="zh-CN" sz="1600" dirty="0"/>
          </a:p>
        </p:txBody>
      </p:sp>
    </p:spTree>
    <p:extLst>
      <p:ext uri="{BB962C8B-B14F-4D97-AF65-F5344CB8AC3E}">
        <p14:creationId xmlns:p14="http://schemas.microsoft.com/office/powerpoint/2010/main" val="4107184130"/>
      </p:ext>
    </p:extLst>
  </p:cSld>
  <p:clrMapOvr>
    <a:masterClrMapping/>
  </p:clrMapOvr>
  <p:transition spd="med" advClick="0" advTm="3000">
    <p:pull/>
  </p:transition>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2" name="图片 1"/>
          <p:cNvPicPr>
            <a:picLocks noChangeAspect="1"/>
          </p:cNvPicPr>
          <p:nvPr/>
        </p:nvPicPr>
        <p:blipFill>
          <a:blip r:embed="rId2"/>
          <a:stretch>
            <a:fillRect/>
          </a:stretch>
        </p:blipFill>
        <p:spPr>
          <a:xfrm>
            <a:off x="166688" y="925195"/>
            <a:ext cx="7632824" cy="4081864"/>
          </a:xfrm>
          <a:prstGeom prst="rect">
            <a:avLst/>
          </a:prstGeom>
        </p:spPr>
      </p:pic>
      <p:sp>
        <p:nvSpPr>
          <p:cNvPr id="9" name="矩形 113"/>
          <p:cNvSpPr>
            <a:spLocks noChangeArrowheads="1"/>
          </p:cNvSpPr>
          <p:nvPr/>
        </p:nvSpPr>
        <p:spPr bwMode="auto">
          <a:xfrm>
            <a:off x="4843305" y="3637503"/>
            <a:ext cx="4200212" cy="1395465"/>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1400" dirty="0">
                <a:solidFill>
                  <a:schemeClr val="bg1"/>
                </a:solidFill>
                <a:latin typeface="微软雅黑" panose="020B0503020204020204" pitchFamily="34" charset="-122"/>
                <a:ea typeface="微软雅黑" panose="020B0503020204020204" pitchFamily="34" charset="-122"/>
              </a:rPr>
              <a:t>1.</a:t>
            </a:r>
            <a:r>
              <a:rPr lang="zh-CN" altLang="en-US" sz="1400" dirty="0">
                <a:solidFill>
                  <a:schemeClr val="bg1"/>
                </a:solidFill>
                <a:latin typeface="微软雅黑" panose="020B0503020204020204" pitchFamily="34" charset="-122"/>
                <a:ea typeface="微软雅黑" panose="020B0503020204020204" pitchFamily="34" charset="-122"/>
              </a:rPr>
              <a:t>已核销手册（账册）海关数据调整表增加“核销起始日期”和“核销截止日期”。</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2.</a:t>
            </a:r>
            <a:r>
              <a:rPr lang="zh-CN" altLang="en-US" sz="1400" dirty="0">
                <a:solidFill>
                  <a:schemeClr val="bg1"/>
                </a:solidFill>
                <a:latin typeface="微软雅黑" panose="020B0503020204020204" pitchFamily="34" charset="-122"/>
                <a:ea typeface="微软雅黑" panose="020B0503020204020204" pitchFamily="34" charset="-122"/>
              </a:rPr>
              <a:t>核销手册的企业不变</a:t>
            </a:r>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rPr>
              <a:t>3.</a:t>
            </a:r>
            <a:r>
              <a:rPr lang="zh-CN" altLang="en-US" sz="1400" dirty="0">
                <a:solidFill>
                  <a:schemeClr val="bg1"/>
                </a:solidFill>
                <a:latin typeface="微软雅黑" panose="020B0503020204020204" pitchFamily="34" charset="-122"/>
                <a:ea typeface="微软雅黑" panose="020B0503020204020204" pitchFamily="34" charset="-122"/>
              </a:rPr>
              <a:t>核销账册的企业需要录入核销起止日期区分调整表对应的核销周期。</a:t>
            </a:r>
          </a:p>
        </p:txBody>
      </p:sp>
    </p:spTree>
    <p:extLst>
      <p:ext uri="{BB962C8B-B14F-4D97-AF65-F5344CB8AC3E}">
        <p14:creationId xmlns:p14="http://schemas.microsoft.com/office/powerpoint/2010/main" val="2970381797"/>
      </p:ext>
    </p:extLst>
  </p:cSld>
  <p:clrMapOvr>
    <a:masterClrMapping/>
  </p:clrMapOvr>
  <p:transition spd="med" advClick="0" advTm="3000">
    <p:pull/>
  </p:transition>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4049485"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a:t>
            </a:r>
            <a:r>
              <a:rPr lang="en-US" altLang="zh-CN" sz="1800" b="1" dirty="0">
                <a:latin typeface="微软雅黑" panose="020B0503020204020204" pitchFamily="34" charset="-122"/>
                <a:ea typeface="微软雅黑" panose="020B0503020204020204" pitchFamily="34" charset="-122"/>
              </a:rPr>
              <a:t>——</a:t>
            </a:r>
            <a:r>
              <a:rPr lang="zh-CN" altLang="en-US" sz="1800" b="1" dirty="0">
                <a:latin typeface="微软雅黑" panose="020B0503020204020204" pitchFamily="34" charset="-122"/>
                <a:ea typeface="微软雅黑" panose="020B0503020204020204" pitchFamily="34" charset="-122"/>
              </a:rPr>
              <a:t>账册</a:t>
            </a:r>
            <a:endParaRPr lang="en-US" altLang="zh-CN" sz="1800" b="1" dirty="0">
              <a:latin typeface="微软雅黑" panose="020B0503020204020204" pitchFamily="34" charset="-122"/>
              <a:ea typeface="微软雅黑" panose="020B0503020204020204" pitchFamily="34" charset="-122"/>
            </a:endParaRPr>
          </a:p>
        </p:txBody>
      </p:sp>
      <p:pic>
        <p:nvPicPr>
          <p:cNvPr id="3" name="图片 2"/>
          <p:cNvPicPr>
            <a:picLocks noChangeAspect="1"/>
          </p:cNvPicPr>
          <p:nvPr/>
        </p:nvPicPr>
        <p:blipFill>
          <a:blip r:embed="rId2"/>
          <a:stretch>
            <a:fillRect/>
          </a:stretch>
        </p:blipFill>
        <p:spPr>
          <a:xfrm>
            <a:off x="166688" y="1224775"/>
            <a:ext cx="8361905" cy="3676190"/>
          </a:xfrm>
          <a:prstGeom prst="rect">
            <a:avLst/>
          </a:prstGeom>
        </p:spPr>
      </p:pic>
      <p:sp>
        <p:nvSpPr>
          <p:cNvPr id="10" name="图文框 9"/>
          <p:cNvSpPr/>
          <p:nvPr/>
        </p:nvSpPr>
        <p:spPr>
          <a:xfrm>
            <a:off x="5054322" y="3145133"/>
            <a:ext cx="3155182" cy="33159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图文框 10"/>
          <p:cNvSpPr/>
          <p:nvPr/>
        </p:nvSpPr>
        <p:spPr>
          <a:xfrm>
            <a:off x="353368" y="3466680"/>
            <a:ext cx="3585586" cy="33159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2" name="矩形 113"/>
          <p:cNvSpPr>
            <a:spLocks noChangeArrowheads="1"/>
          </p:cNvSpPr>
          <p:nvPr/>
        </p:nvSpPr>
        <p:spPr bwMode="auto">
          <a:xfrm>
            <a:off x="3004456" y="3906982"/>
            <a:ext cx="6018965" cy="1236518"/>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1400" dirty="0">
                <a:solidFill>
                  <a:schemeClr val="bg1"/>
                </a:solidFill>
                <a:latin typeface="微软雅黑" panose="020B0503020204020204" pitchFamily="34" charset="-122"/>
                <a:ea typeface="微软雅黑" panose="020B0503020204020204" pitchFamily="34" charset="-122"/>
              </a:rPr>
              <a:t>应调免抵退税额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 </a:t>
            </a:r>
          </a:p>
          <a:p>
            <a:pPr eaLnBrk="1" hangingPunct="1"/>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计划分配率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实际分配率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出口销售额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退税率</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zh-CN" altLang="en-US" sz="1400" dirty="0">
                <a:solidFill>
                  <a:schemeClr val="bg1"/>
                </a:solidFill>
                <a:latin typeface="微软雅黑" panose="020B0503020204020204" pitchFamily="34" charset="-122"/>
                <a:ea typeface="微软雅黑" panose="020B0503020204020204" pitchFamily="34" charset="-122"/>
              </a:rPr>
              <a:t>应调不得免征和抵扣税额</a:t>
            </a:r>
            <a:r>
              <a:rPr lang="en-US" altLang="zh-CN" sz="1400" dirty="0">
                <a:solidFill>
                  <a:schemeClr val="bg1"/>
                </a:solidFill>
                <a:latin typeface="微软雅黑" panose="020B0503020204020204" pitchFamily="34" charset="-122"/>
                <a:ea typeface="微软雅黑" panose="020B0503020204020204" pitchFamily="34" charset="-122"/>
              </a:rPr>
              <a:t>:</a:t>
            </a:r>
          </a:p>
          <a:p>
            <a:pPr eaLnBrk="1" hangingPunct="1"/>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计划分配率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实际分配率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出口销售额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x</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（征税率</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退税率）</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p:txBody>
      </p:sp>
    </p:spTree>
    <p:extLst>
      <p:ext uri="{BB962C8B-B14F-4D97-AF65-F5344CB8AC3E}">
        <p14:creationId xmlns:p14="http://schemas.microsoft.com/office/powerpoint/2010/main" val="2098676146"/>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9" name="图片 8"/>
          <p:cNvPicPr>
            <a:picLocks noChangeAspect="1"/>
          </p:cNvPicPr>
          <p:nvPr/>
        </p:nvPicPr>
        <p:blipFill>
          <a:blip r:embed="rId2"/>
          <a:stretch>
            <a:fillRect/>
          </a:stretch>
        </p:blipFill>
        <p:spPr>
          <a:xfrm>
            <a:off x="166688" y="1501104"/>
            <a:ext cx="4052634" cy="3498908"/>
          </a:xfrm>
          <a:prstGeom prst="rect">
            <a:avLst/>
          </a:prstGeom>
        </p:spPr>
      </p:pic>
      <p:sp>
        <p:nvSpPr>
          <p:cNvPr id="10" name="矩形 45">
            <a:extLst>
              <a:ext uri="{FF2B5EF4-FFF2-40B4-BE49-F238E27FC236}">
                <a16:creationId xmlns:a16="http://schemas.microsoft.com/office/drawing/2014/main" id="{007E7F99-9087-48B4-AB50-83BEE0614386}"/>
              </a:ext>
            </a:extLst>
          </p:cNvPr>
          <p:cNvSpPr>
            <a:spLocks noChangeArrowheads="1"/>
          </p:cNvSpPr>
          <p:nvPr/>
        </p:nvSpPr>
        <p:spPr bwMode="auto">
          <a:xfrm>
            <a:off x="70338" y="805028"/>
            <a:ext cx="5164853"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进料加工业务免抵退核销表参与汇总计算</a:t>
            </a:r>
            <a:endParaRPr lang="en-US" altLang="zh-CN" sz="1800" b="1" dirty="0">
              <a:latin typeface="微软雅黑" panose="020B0503020204020204" pitchFamily="34" charset="-122"/>
              <a:ea typeface="微软雅黑" panose="020B0503020204020204" pitchFamily="34" charset="-122"/>
            </a:endParaRPr>
          </a:p>
        </p:txBody>
      </p:sp>
      <p:sp>
        <p:nvSpPr>
          <p:cNvPr id="11" name="矩形 113"/>
          <p:cNvSpPr>
            <a:spLocks noChangeArrowheads="1"/>
          </p:cNvSpPr>
          <p:nvPr/>
        </p:nvSpPr>
        <p:spPr bwMode="auto">
          <a:xfrm>
            <a:off x="4551904" y="3074796"/>
            <a:ext cx="4350936" cy="1682386"/>
          </a:xfrm>
          <a:prstGeom prst="rect">
            <a:avLst/>
          </a:prstGeom>
          <a:solidFill>
            <a:srgbClr val="182447"/>
          </a:solidFill>
          <a:ln w="28575" algn="ctr">
            <a:solidFill>
              <a:srgbClr val="0996FF"/>
            </a:solidFill>
            <a:miter lim="800000"/>
            <a:headEnd/>
            <a:tailEnd/>
          </a:ln>
        </p:spPr>
        <p:txBody>
          <a:bodyPr lIns="68571" tIns="34285" rIns="68571" bIns="34285" anchor="ctr"/>
          <a:lstStyle>
            <a:lvl1pPr defTabSz="684213" eaLnBrk="0" hangingPunct="0">
              <a:defRPr>
                <a:solidFill>
                  <a:schemeClr val="tx1"/>
                </a:solidFill>
                <a:latin typeface="Arial" panose="020B0604020202020204" pitchFamily="34" charset="0"/>
                <a:ea typeface="宋体" panose="02010600030101010101" pitchFamily="2" charset="-122"/>
              </a:defRPr>
            </a:lvl1pPr>
            <a:lvl2pPr marL="742950" indent="-285750" defTabSz="684213" eaLnBrk="0" hangingPunct="0">
              <a:defRPr>
                <a:solidFill>
                  <a:schemeClr val="tx1"/>
                </a:solidFill>
                <a:latin typeface="Arial" panose="020B0604020202020204" pitchFamily="34" charset="0"/>
                <a:ea typeface="宋体" panose="02010600030101010101" pitchFamily="2" charset="-122"/>
              </a:defRPr>
            </a:lvl2pPr>
            <a:lvl3pPr marL="1143000" indent="-228600" defTabSz="684213" eaLnBrk="0" hangingPunct="0">
              <a:defRPr>
                <a:solidFill>
                  <a:schemeClr val="tx1"/>
                </a:solidFill>
                <a:latin typeface="Arial" panose="020B0604020202020204" pitchFamily="34" charset="0"/>
                <a:ea typeface="宋体" panose="02010600030101010101" pitchFamily="2" charset="-122"/>
              </a:defRPr>
            </a:lvl3pPr>
            <a:lvl4pPr marL="1600200" indent="-228600" defTabSz="684213" eaLnBrk="0" hangingPunct="0">
              <a:defRPr>
                <a:solidFill>
                  <a:schemeClr val="tx1"/>
                </a:solidFill>
                <a:latin typeface="Arial" panose="020B0604020202020204" pitchFamily="34" charset="0"/>
                <a:ea typeface="宋体" panose="02010600030101010101" pitchFamily="2" charset="-122"/>
              </a:defRPr>
            </a:lvl4pPr>
            <a:lvl5pPr marL="2057400" indent="-228600" defTabSz="684213" eaLnBrk="0" hangingPunct="0">
              <a:defRPr>
                <a:solidFill>
                  <a:schemeClr val="tx1"/>
                </a:solidFill>
                <a:latin typeface="Arial" panose="020B0604020202020204" pitchFamily="34" charset="0"/>
                <a:ea typeface="宋体" panose="02010600030101010101" pitchFamily="2" charset="-122"/>
              </a:defRPr>
            </a:lvl5pPr>
            <a:lvl6pPr marL="25146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defTabSz="684213"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r>
              <a:rPr lang="zh-CN" altLang="en-US" sz="1400" dirty="0">
                <a:solidFill>
                  <a:schemeClr val="bg1"/>
                </a:solidFill>
                <a:latin typeface="微软雅黑" panose="020B0503020204020204" pitchFamily="34" charset="-122"/>
                <a:ea typeface="微软雅黑" panose="020B0503020204020204" pitchFamily="34" charset="-122"/>
              </a:rPr>
              <a:t>进料加工算出来的应调免抵退税额</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                                                 ---</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汇总表</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14</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栏</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zh-CN" altLang="en-US" sz="1400" dirty="0">
                <a:solidFill>
                  <a:schemeClr val="bg1"/>
                </a:solidFill>
                <a:latin typeface="微软雅黑" panose="020B0503020204020204" pitchFamily="34" charset="-122"/>
                <a:ea typeface="微软雅黑" panose="020B0503020204020204" pitchFamily="34" charset="-122"/>
              </a:rPr>
              <a:t>进料加工算出来的应调不得免征和抵扣税额额</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                                                  ---</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汇总表</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8</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栏</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（升级前的调整额*</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-1</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参与新的</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汇总表</a:t>
            </a:r>
            <a:r>
              <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a:t>
            </a:r>
            <a:r>
              <a:rPr lang="zh-CN" altLang="en-US"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rPr>
              <a:t>计算）</a:t>
            </a:r>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a:p>
            <a:pPr eaLnBrk="1" hangingPunct="1"/>
            <a:endParaRPr lang="en-US" altLang="zh-CN" sz="1400" dirty="0">
              <a:solidFill>
                <a:schemeClr val="bg1"/>
              </a:solidFill>
              <a:latin typeface="微软雅黑" panose="020B0503020204020204" pitchFamily="34" charset="-122"/>
              <a:ea typeface="微软雅黑" panose="020B0503020204020204" pitchFamily="34" charset="-122"/>
            </a:endParaRPr>
          </a:p>
          <a:p>
            <a:pPr eaLnBrk="1" hangingPunct="1"/>
            <a:endParaRPr lang="en-US" altLang="zh-CN" sz="1400" dirty="0">
              <a:solidFill>
                <a:schemeClr val="bg1"/>
              </a:solidFill>
              <a:latin typeface="微软雅黑" panose="020B0503020204020204" pitchFamily="34" charset="-122"/>
              <a:ea typeface="微软雅黑" panose="020B0503020204020204" pitchFamily="34" charset="-122"/>
              <a:sym typeface="Wingdings" panose="05000000000000000000" pitchFamily="2" charset="2"/>
            </a:endParaRPr>
          </a:p>
        </p:txBody>
      </p:sp>
    </p:spTree>
    <p:extLst>
      <p:ext uri="{BB962C8B-B14F-4D97-AF65-F5344CB8AC3E}">
        <p14:creationId xmlns:p14="http://schemas.microsoft.com/office/powerpoint/2010/main" val="3354413974"/>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additive="base">
                                        <p:cTn id="7" dur="500" fill="hold"/>
                                        <p:tgtEl>
                                          <p:spTgt spid="11"/>
                                        </p:tgtEl>
                                        <p:attrNameLst>
                                          <p:attrName>ppt_x</p:attrName>
                                        </p:attrNameLst>
                                      </p:cBhvr>
                                      <p:tavLst>
                                        <p:tav tm="0">
                                          <p:val>
                                            <p:strVal val="#ppt_x"/>
                                          </p:val>
                                        </p:tav>
                                        <p:tav tm="100000">
                                          <p:val>
                                            <p:strVal val="#ppt_x"/>
                                          </p:val>
                                        </p:tav>
                                      </p:tavLst>
                                    </p:anim>
                                    <p:anim calcmode="lin" valueType="num">
                                      <p:cBhvr additive="base">
                                        <p:cTn id="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2" name="图片 1"/>
          <p:cNvPicPr>
            <a:picLocks noChangeAspect="1"/>
          </p:cNvPicPr>
          <p:nvPr/>
        </p:nvPicPr>
        <p:blipFill>
          <a:blip r:embed="rId2"/>
          <a:stretch>
            <a:fillRect/>
          </a:stretch>
        </p:blipFill>
        <p:spPr>
          <a:xfrm>
            <a:off x="0" y="1973936"/>
            <a:ext cx="9144000" cy="2783268"/>
          </a:xfrm>
          <a:prstGeom prst="rect">
            <a:avLst/>
          </a:prstGeom>
        </p:spPr>
      </p:pic>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90436" y="1127515"/>
            <a:ext cx="4330840"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进料加工业务免抵退核销表参与汇总计算</a:t>
            </a:r>
            <a:endParaRPr lang="en-US" altLang="zh-CN" sz="1800" b="1"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3259282049"/>
      </p:ext>
    </p:extLst>
  </p:cSld>
  <p:clrMapOvr>
    <a:masterClrMapping/>
  </p:clrMapOvr>
  <p:transition spd="med" advClick="0" advTm="3000">
    <p:pull/>
  </p:transition>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进料加工核销流程</a:t>
            </a:r>
          </a:p>
        </p:txBody>
      </p:sp>
      <p:pic>
        <p:nvPicPr>
          <p:cNvPr id="2" name="图片 1"/>
          <p:cNvPicPr>
            <a:picLocks noChangeAspect="1"/>
          </p:cNvPicPr>
          <p:nvPr/>
        </p:nvPicPr>
        <p:blipFill>
          <a:blip r:embed="rId2"/>
          <a:stretch>
            <a:fillRect/>
          </a:stretch>
        </p:blipFill>
        <p:spPr>
          <a:xfrm>
            <a:off x="2293798" y="1004836"/>
            <a:ext cx="1609218" cy="4068326"/>
          </a:xfrm>
          <a:prstGeom prst="rect">
            <a:avLst/>
          </a:prstGeom>
        </p:spPr>
      </p:pic>
      <p:pic>
        <p:nvPicPr>
          <p:cNvPr id="3" name="图片 2"/>
          <p:cNvPicPr>
            <a:picLocks noChangeAspect="1"/>
          </p:cNvPicPr>
          <p:nvPr/>
        </p:nvPicPr>
        <p:blipFill>
          <a:blip r:embed="rId3"/>
          <a:stretch>
            <a:fillRect/>
          </a:stretch>
        </p:blipFill>
        <p:spPr>
          <a:xfrm>
            <a:off x="4750763" y="1004836"/>
            <a:ext cx="2295238" cy="3914286"/>
          </a:xfrm>
          <a:prstGeom prst="rect">
            <a:avLst/>
          </a:prstGeom>
        </p:spPr>
      </p:pic>
      <p:sp>
        <p:nvSpPr>
          <p:cNvPr id="9" name="图文框 8"/>
          <p:cNvSpPr/>
          <p:nvPr/>
        </p:nvSpPr>
        <p:spPr>
          <a:xfrm>
            <a:off x="4837039" y="4324260"/>
            <a:ext cx="2208962" cy="321546"/>
          </a:xfrm>
          <a:prstGeom prst="fram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0" name="矩形 45">
            <a:extLst>
              <a:ext uri="{FF2B5EF4-FFF2-40B4-BE49-F238E27FC236}">
                <a16:creationId xmlns:a16="http://schemas.microsoft.com/office/drawing/2014/main" id="{007E7F99-9087-48B4-AB50-83BEE0614386}"/>
              </a:ext>
            </a:extLst>
          </p:cNvPr>
          <p:cNvSpPr>
            <a:spLocks noChangeArrowheads="1"/>
          </p:cNvSpPr>
          <p:nvPr/>
        </p:nvSpPr>
        <p:spPr bwMode="auto">
          <a:xfrm>
            <a:off x="-3950" y="872226"/>
            <a:ext cx="4330840" cy="346239"/>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indent="0" algn="just">
              <a:buNone/>
              <a:defRPr/>
            </a:pPr>
            <a:r>
              <a:rPr lang="zh-CN" altLang="en-US" sz="1800" b="1" dirty="0">
                <a:latin typeface="微软雅黑" panose="020B0503020204020204" pitchFamily="34" charset="-122"/>
                <a:ea typeface="微软雅黑" panose="020B0503020204020204" pitchFamily="34" charset="-122"/>
              </a:rPr>
              <a:t>进料加工业务免抵退核销表参与汇总计算</a:t>
            </a:r>
            <a:endParaRPr lang="en-US" altLang="zh-CN" sz="1800" b="1"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2861892532"/>
      </p:ext>
    </p:extLst>
  </p:cSld>
  <p:clrMapOvr>
    <a:masterClrMapping/>
  </p:clrMapOvr>
  <p:transition spd="med" advClick="0" advTm="3000">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with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additive="base">
                                        <p:cTn id="7" dur="500" fill="hold"/>
                                        <p:tgtEl>
                                          <p:spTgt spid="9"/>
                                        </p:tgtEl>
                                        <p:attrNameLst>
                                          <p:attrName>ppt_x</p:attrName>
                                        </p:attrNameLst>
                                      </p:cBhvr>
                                      <p:tavLst>
                                        <p:tav tm="0">
                                          <p:val>
                                            <p:strVal val="#ppt_x"/>
                                          </p:val>
                                        </p:tav>
                                        <p:tav tm="100000">
                                          <p:val>
                                            <p:strVal val="#ppt_x"/>
                                          </p:val>
                                        </p:tav>
                                      </p:tavLst>
                                    </p:anim>
                                    <p:anim calcmode="lin" valueType="num">
                                      <p:cBhvr additive="base">
                                        <p:cTn id="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1004"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矩形 19"/>
          <p:cNvSpPr>
            <a:spLocks noChangeArrowheads="1"/>
          </p:cNvSpPr>
          <p:nvPr/>
        </p:nvSpPr>
        <p:spPr bwMode="auto">
          <a:xfrm>
            <a:off x="1042988" y="193675"/>
            <a:ext cx="4849404"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进料加工手账册核销</a:t>
            </a:r>
            <a:r>
              <a:rPr lang="en-US" altLang="zh-CN" sz="2400" b="1" dirty="0">
                <a:solidFill>
                  <a:schemeClr val="bg1"/>
                </a:solidFill>
                <a:latin typeface="微软雅黑" panose="020B0503020204020204" pitchFamily="34" charset="-122"/>
                <a:ea typeface="微软雅黑" panose="020B0503020204020204" pitchFamily="34" charset="-122"/>
              </a:rPr>
              <a:t>——</a:t>
            </a:r>
            <a:r>
              <a:rPr lang="zh-CN" altLang="en-US" sz="2400" b="1" dirty="0">
                <a:solidFill>
                  <a:schemeClr val="bg1"/>
                </a:solidFill>
                <a:latin typeface="微软雅黑" panose="020B0503020204020204" pitchFamily="34" charset="-122"/>
                <a:ea typeface="微软雅黑" panose="020B0503020204020204" pitchFamily="34" charset="-122"/>
              </a:rPr>
              <a:t>常见问题</a:t>
            </a:r>
          </a:p>
        </p:txBody>
      </p:sp>
      <p:sp>
        <p:nvSpPr>
          <p:cNvPr id="4" name="TextBox 20"/>
          <p:cNvSpPr txBox="1">
            <a:spLocks noChangeArrowheads="1"/>
          </p:cNvSpPr>
          <p:nvPr/>
        </p:nvSpPr>
        <p:spPr bwMode="auto">
          <a:xfrm>
            <a:off x="166688" y="64144"/>
            <a:ext cx="516488"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3</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矩形 6">
            <a:extLst>
              <a:ext uri="{FF2B5EF4-FFF2-40B4-BE49-F238E27FC236}">
                <a16:creationId xmlns:a16="http://schemas.microsoft.com/office/drawing/2014/main" id="{4CE47E2B-CE1A-41C6-8842-F7031E6BA5E3}"/>
              </a:ext>
            </a:extLst>
          </p:cNvPr>
          <p:cNvSpPr/>
          <p:nvPr/>
        </p:nvSpPr>
        <p:spPr>
          <a:xfrm>
            <a:off x="323528" y="843558"/>
            <a:ext cx="8136904" cy="553998"/>
          </a:xfrm>
          <a:prstGeom prst="rect">
            <a:avLst/>
          </a:prstGeom>
        </p:spPr>
        <p:txBody>
          <a:bodyPr wrap="square">
            <a:spAutoFit/>
          </a:bodyPr>
          <a:lstStyle/>
          <a:p>
            <a:pPr lvl="0" algn="just">
              <a:spcAft>
                <a:spcPts val="0"/>
              </a:spcAft>
            </a:pPr>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Q1:</a:t>
            </a:r>
            <a:r>
              <a:rPr lang="zh-CN" altLang="zh-CN" b="1" i="1" kern="100" dirty="0">
                <a:latin typeface="微软雅黑" panose="020B0503020204020204" pitchFamily="34" charset="-122"/>
                <a:ea typeface="微软雅黑" panose="020B0503020204020204" pitchFamily="34" charset="-122"/>
                <a:cs typeface="Times New Roman" panose="02020603050405020304" pitchFamily="18" charset="0"/>
              </a:rPr>
              <a:t>加贸反馈只有手册号，报关单明细数据是空白的是不是系统问题？怎么办？</a:t>
            </a:r>
            <a:endPar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endParaRPr>
          </a:p>
          <a:p>
            <a:pPr lvl="0" algn="just">
              <a:spcAft>
                <a:spcPts val="0"/>
              </a:spcAft>
            </a:pPr>
            <a:endParaRPr lang="zh-CN" altLang="zh-CN" sz="1200" kern="100" dirty="0">
              <a:effectLst/>
              <a:latin typeface="等线" panose="02010600030101010101" pitchFamily="2" charset="-122"/>
              <a:ea typeface="等线" panose="02010600030101010101" pitchFamily="2" charset="-122"/>
              <a:cs typeface="Times New Roman" panose="02020603050405020304" pitchFamily="18" charset="0"/>
            </a:endParaRPr>
          </a:p>
        </p:txBody>
      </p:sp>
      <p:sp>
        <p:nvSpPr>
          <p:cNvPr id="8" name="矩形 7">
            <a:extLst>
              <a:ext uri="{FF2B5EF4-FFF2-40B4-BE49-F238E27FC236}">
                <a16:creationId xmlns:a16="http://schemas.microsoft.com/office/drawing/2014/main" id="{14E30679-AB94-441D-8594-A22A23DB4970}"/>
              </a:ext>
            </a:extLst>
          </p:cNvPr>
          <p:cNvSpPr/>
          <p:nvPr/>
        </p:nvSpPr>
        <p:spPr>
          <a:xfrm>
            <a:off x="323528" y="1298383"/>
            <a:ext cx="8136904" cy="646331"/>
          </a:xfrm>
          <a:prstGeom prst="rect">
            <a:avLst/>
          </a:prstGeom>
        </p:spPr>
        <p:txBody>
          <a:bodyPr wrap="square">
            <a:spAutoFit/>
          </a:bodyPr>
          <a:lstStyle/>
          <a:p>
            <a:pPr lvl="0" algn="just">
              <a:spcAft>
                <a:spcPts val="0"/>
              </a:spcAft>
            </a:pPr>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Q2:</a:t>
            </a:r>
            <a:r>
              <a:rPr lang="zh-CN" altLang="zh-CN" b="1" i="1" dirty="0">
                <a:latin typeface="微软雅黑" panose="020B0503020204020204" pitchFamily="34" charset="-122"/>
                <a:ea typeface="微软雅黑" panose="020B0503020204020204" pitchFamily="34" charset="-122"/>
              </a:rPr>
              <a:t>企业</a:t>
            </a:r>
            <a:r>
              <a:rPr lang="en-US" altLang="zh-CN" b="1" i="1" dirty="0">
                <a:latin typeface="微软雅黑" panose="020B0503020204020204" pitchFamily="34" charset="-122"/>
                <a:ea typeface="微软雅黑" panose="020B0503020204020204" pitchFamily="34" charset="-122"/>
              </a:rPr>
              <a:t>18</a:t>
            </a:r>
            <a:r>
              <a:rPr lang="zh-CN" altLang="zh-CN" b="1" i="1" dirty="0">
                <a:latin typeface="微软雅黑" panose="020B0503020204020204" pitchFamily="34" charset="-122"/>
                <a:ea typeface="微软雅黑" panose="020B0503020204020204" pitchFamily="34" charset="-122"/>
              </a:rPr>
              <a:t>年有</a:t>
            </a:r>
            <a:r>
              <a:rPr lang="en-US" altLang="zh-CN" b="1" i="1" dirty="0">
                <a:latin typeface="微软雅黑" panose="020B0503020204020204" pitchFamily="34" charset="-122"/>
                <a:ea typeface="微软雅黑" panose="020B0503020204020204" pitchFamily="34" charset="-122"/>
              </a:rPr>
              <a:t>5</a:t>
            </a:r>
            <a:r>
              <a:rPr lang="zh-CN" altLang="zh-CN" b="1" i="1" dirty="0">
                <a:latin typeface="微软雅黑" panose="020B0503020204020204" pitchFamily="34" charset="-122"/>
                <a:ea typeface="微软雅黑" panose="020B0503020204020204" pitchFamily="34" charset="-122"/>
              </a:rPr>
              <a:t>本手册需要核销，加贸反馈只有</a:t>
            </a:r>
            <a:r>
              <a:rPr lang="en-US" altLang="zh-CN" b="1" i="1" dirty="0">
                <a:latin typeface="微软雅黑" panose="020B0503020204020204" pitchFamily="34" charset="-122"/>
                <a:ea typeface="微软雅黑" panose="020B0503020204020204" pitchFamily="34" charset="-122"/>
              </a:rPr>
              <a:t>3</a:t>
            </a:r>
            <a:r>
              <a:rPr lang="zh-CN" altLang="zh-CN" b="1" i="1" dirty="0">
                <a:latin typeface="微软雅黑" panose="020B0503020204020204" pitchFamily="34" charset="-122"/>
                <a:ea typeface="微软雅黑" panose="020B0503020204020204" pitchFamily="34" charset="-122"/>
              </a:rPr>
              <a:t>本怎么办？剩下的</a:t>
            </a:r>
            <a:r>
              <a:rPr lang="en-US" altLang="zh-CN" b="1" i="1" dirty="0">
                <a:latin typeface="微软雅黑" panose="020B0503020204020204" pitchFamily="34" charset="-122"/>
                <a:ea typeface="微软雅黑" panose="020B0503020204020204" pitchFamily="34" charset="-122"/>
              </a:rPr>
              <a:t>2</a:t>
            </a:r>
            <a:r>
              <a:rPr lang="zh-CN" altLang="zh-CN" b="1" i="1" dirty="0">
                <a:latin typeface="微软雅黑" panose="020B0503020204020204" pitchFamily="34" charset="-122"/>
                <a:ea typeface="微软雅黑" panose="020B0503020204020204" pitchFamily="34" charset="-122"/>
              </a:rPr>
              <a:t>本还需要核销么？</a:t>
            </a:r>
            <a:endParaRPr lang="zh-CN" altLang="zh-CN" b="1" i="1" kern="100" dirty="0">
              <a:effectLst/>
              <a:latin typeface="微软雅黑" panose="020B0503020204020204" pitchFamily="34" charset="-122"/>
              <a:ea typeface="微软雅黑" panose="020B0503020204020204" pitchFamily="34" charset="-122"/>
              <a:cs typeface="Times New Roman" panose="02020603050405020304" pitchFamily="18" charset="0"/>
            </a:endParaRPr>
          </a:p>
        </p:txBody>
      </p:sp>
      <p:sp>
        <p:nvSpPr>
          <p:cNvPr id="9" name="矩形 8">
            <a:extLst>
              <a:ext uri="{FF2B5EF4-FFF2-40B4-BE49-F238E27FC236}">
                <a16:creationId xmlns:a16="http://schemas.microsoft.com/office/drawing/2014/main" id="{31E70E34-D010-451D-9D6A-F91E32BEC72B}"/>
              </a:ext>
            </a:extLst>
          </p:cNvPr>
          <p:cNvSpPr/>
          <p:nvPr/>
        </p:nvSpPr>
        <p:spPr>
          <a:xfrm>
            <a:off x="323528" y="1943670"/>
            <a:ext cx="8136904" cy="369332"/>
          </a:xfrm>
          <a:prstGeom prst="rect">
            <a:avLst/>
          </a:prstGeom>
        </p:spPr>
        <p:txBody>
          <a:bodyPr wrap="square">
            <a:spAutoFit/>
          </a:bodyPr>
          <a:lstStyle/>
          <a:p>
            <a:pPr lvl="0"/>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Q3:</a:t>
            </a:r>
            <a:r>
              <a:rPr lang="zh-CN" altLang="en-US" b="1" i="1" dirty="0">
                <a:latin typeface="微软雅黑" panose="020B0503020204020204" pitchFamily="34" charset="-122"/>
                <a:ea typeface="微软雅黑" panose="020B0503020204020204" pitchFamily="34" charset="-122"/>
              </a:rPr>
              <a:t>生成的核销申报表中实际分配率与税局算出不符</a:t>
            </a:r>
            <a:endParaRPr lang="zh-CN" altLang="zh-CN" b="1" i="1" dirty="0">
              <a:latin typeface="微软雅黑" panose="020B0503020204020204" pitchFamily="34" charset="-122"/>
              <a:ea typeface="微软雅黑" panose="020B0503020204020204" pitchFamily="34" charset="-122"/>
            </a:endParaRPr>
          </a:p>
        </p:txBody>
      </p:sp>
      <p:sp>
        <p:nvSpPr>
          <p:cNvPr id="10" name="矩形 9">
            <a:extLst>
              <a:ext uri="{FF2B5EF4-FFF2-40B4-BE49-F238E27FC236}">
                <a16:creationId xmlns:a16="http://schemas.microsoft.com/office/drawing/2014/main" id="{B09148B0-3A8E-4054-9496-4F2CC5344122}"/>
              </a:ext>
            </a:extLst>
          </p:cNvPr>
          <p:cNvSpPr/>
          <p:nvPr/>
        </p:nvSpPr>
        <p:spPr>
          <a:xfrm>
            <a:off x="323528" y="2394188"/>
            <a:ext cx="8136904" cy="646331"/>
          </a:xfrm>
          <a:prstGeom prst="rect">
            <a:avLst/>
          </a:prstGeom>
        </p:spPr>
        <p:txBody>
          <a:bodyPr wrap="square">
            <a:spAutoFit/>
          </a:bodyPr>
          <a:lstStyle/>
          <a:p>
            <a:pPr lvl="0"/>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Q4:</a:t>
            </a:r>
            <a:r>
              <a:rPr lang="zh-CN" altLang="zh-CN" b="1" i="1" dirty="0">
                <a:latin typeface="微软雅黑" panose="020B0503020204020204" pitchFamily="34" charset="-122"/>
                <a:ea typeface="微软雅黑" panose="020B0503020204020204" pitchFamily="34" charset="-122"/>
              </a:rPr>
              <a:t>手册是</a:t>
            </a:r>
            <a:r>
              <a:rPr lang="en-US" altLang="zh-CN" b="1" i="1" dirty="0">
                <a:latin typeface="微软雅黑" panose="020B0503020204020204" pitchFamily="34" charset="-122"/>
                <a:ea typeface="微软雅黑" panose="020B0503020204020204" pitchFamily="34" charset="-122"/>
              </a:rPr>
              <a:t>2019</a:t>
            </a:r>
            <a:r>
              <a:rPr lang="zh-CN" altLang="zh-CN" b="1" i="1" dirty="0">
                <a:latin typeface="微软雅黑" panose="020B0503020204020204" pitchFamily="34" charset="-122"/>
                <a:ea typeface="微软雅黑" panose="020B0503020204020204" pitchFamily="34" charset="-122"/>
              </a:rPr>
              <a:t>年年底申请的，</a:t>
            </a:r>
            <a:r>
              <a:rPr lang="en-US" altLang="zh-CN" b="1" i="1" dirty="0">
                <a:latin typeface="微软雅黑" panose="020B0503020204020204" pitchFamily="34" charset="-122"/>
                <a:ea typeface="微软雅黑" panose="020B0503020204020204" pitchFamily="34" charset="-122"/>
              </a:rPr>
              <a:t>2020</a:t>
            </a:r>
            <a:r>
              <a:rPr lang="zh-CN" altLang="zh-CN" b="1" i="1" dirty="0">
                <a:latin typeface="微软雅黑" panose="020B0503020204020204" pitchFamily="34" charset="-122"/>
                <a:ea typeface="微软雅黑" panose="020B0503020204020204" pitchFamily="34" charset="-122"/>
              </a:rPr>
              <a:t>年年初在海关核销完成，现在需要做核销么？</a:t>
            </a:r>
          </a:p>
        </p:txBody>
      </p:sp>
      <p:sp>
        <p:nvSpPr>
          <p:cNvPr id="11" name="矩形 10">
            <a:extLst>
              <a:ext uri="{FF2B5EF4-FFF2-40B4-BE49-F238E27FC236}">
                <a16:creationId xmlns:a16="http://schemas.microsoft.com/office/drawing/2014/main" id="{B2CA8191-BBAB-4E93-8FD7-D30F30E4DFA2}"/>
              </a:ext>
            </a:extLst>
          </p:cNvPr>
          <p:cNvSpPr/>
          <p:nvPr/>
        </p:nvSpPr>
        <p:spPr>
          <a:xfrm>
            <a:off x="323528" y="3108786"/>
            <a:ext cx="8136904" cy="646331"/>
          </a:xfrm>
          <a:prstGeom prst="rect">
            <a:avLst/>
          </a:prstGeom>
        </p:spPr>
        <p:txBody>
          <a:bodyPr wrap="square">
            <a:spAutoFit/>
          </a:bodyPr>
          <a:lstStyle/>
          <a:p>
            <a:pPr lvl="0"/>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Q5:</a:t>
            </a:r>
            <a:r>
              <a:rPr lang="zh-CN" altLang="zh-CN" b="1" i="1" dirty="0">
                <a:latin typeface="微软雅黑" panose="020B0503020204020204" pitchFamily="34" charset="-122"/>
                <a:ea typeface="微软雅黑" panose="020B0503020204020204" pitchFamily="34" charset="-122"/>
              </a:rPr>
              <a:t>进口总值以及出口总值怎么计算？进</a:t>
            </a:r>
            <a:r>
              <a:rPr lang="en-US" altLang="zh-CN" b="1" i="1" dirty="0">
                <a:latin typeface="微软雅黑" panose="020B0503020204020204" pitchFamily="34" charset="-122"/>
                <a:ea typeface="微软雅黑" panose="020B0503020204020204" pitchFamily="34" charset="-122"/>
              </a:rPr>
              <a:t>/</a:t>
            </a:r>
            <a:r>
              <a:rPr lang="zh-CN" altLang="zh-CN" b="1" i="1" dirty="0">
                <a:latin typeface="微软雅黑" panose="020B0503020204020204" pitchFamily="34" charset="-122"/>
                <a:ea typeface="微软雅黑" panose="020B0503020204020204" pitchFamily="34" charset="-122"/>
              </a:rPr>
              <a:t>出口报关单加在一起的额算出来的实际分配率和系统算出的不一致？</a:t>
            </a:r>
          </a:p>
        </p:txBody>
      </p:sp>
      <p:sp>
        <p:nvSpPr>
          <p:cNvPr id="12" name="矩形 11">
            <a:extLst>
              <a:ext uri="{FF2B5EF4-FFF2-40B4-BE49-F238E27FC236}">
                <a16:creationId xmlns:a16="http://schemas.microsoft.com/office/drawing/2014/main" id="{85A09962-2D9D-45DD-AA64-671827A1D496}"/>
              </a:ext>
            </a:extLst>
          </p:cNvPr>
          <p:cNvSpPr/>
          <p:nvPr/>
        </p:nvSpPr>
        <p:spPr>
          <a:xfrm>
            <a:off x="323528" y="4537982"/>
            <a:ext cx="8136904" cy="369332"/>
          </a:xfrm>
          <a:prstGeom prst="rect">
            <a:avLst/>
          </a:prstGeom>
        </p:spPr>
        <p:txBody>
          <a:bodyPr wrap="square">
            <a:spAutoFit/>
          </a:bodyPr>
          <a:lstStyle/>
          <a:p>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Q7:</a:t>
            </a:r>
            <a:r>
              <a:rPr lang="zh-CN" altLang="zh-CN" b="1" i="1" dirty="0">
                <a:latin typeface="微软雅黑" panose="020B0503020204020204" pitchFamily="34" charset="-122"/>
                <a:ea typeface="微软雅黑" panose="020B0503020204020204" pitchFamily="34" charset="-122"/>
              </a:rPr>
              <a:t>企业当期申报免抵退审核流程未完成，是否可以核销申报？</a:t>
            </a:r>
          </a:p>
        </p:txBody>
      </p:sp>
      <p:sp>
        <p:nvSpPr>
          <p:cNvPr id="13" name="矩形 12">
            <a:extLst>
              <a:ext uri="{FF2B5EF4-FFF2-40B4-BE49-F238E27FC236}">
                <a16:creationId xmlns:a16="http://schemas.microsoft.com/office/drawing/2014/main" id="{925D0AE2-85AA-4CA0-8839-8C51828AA753}"/>
              </a:ext>
            </a:extLst>
          </p:cNvPr>
          <p:cNvSpPr/>
          <p:nvPr/>
        </p:nvSpPr>
        <p:spPr>
          <a:xfrm>
            <a:off x="310758" y="3823384"/>
            <a:ext cx="8136904" cy="646331"/>
          </a:xfrm>
          <a:prstGeom prst="rect">
            <a:avLst/>
          </a:prstGeom>
        </p:spPr>
        <p:txBody>
          <a:bodyPr wrap="square">
            <a:spAutoFit/>
          </a:bodyPr>
          <a:lstStyle/>
          <a:p>
            <a:pPr lvl="0"/>
            <a:r>
              <a:rPr lang="en-US" altLang="zh-CN" b="1" i="1" kern="100" dirty="0">
                <a:latin typeface="微软雅黑" panose="020B0503020204020204" pitchFamily="34" charset="-122"/>
                <a:ea typeface="微软雅黑" panose="020B0503020204020204" pitchFamily="34" charset="-122"/>
                <a:cs typeface="Times New Roman" panose="02020603050405020304" pitchFamily="18" charset="0"/>
              </a:rPr>
              <a:t>Q6:</a:t>
            </a:r>
            <a:r>
              <a:rPr lang="zh-CN" altLang="zh-CN" b="1" i="1" dirty="0">
                <a:latin typeface="微软雅黑" panose="020B0503020204020204" pitchFamily="34" charset="-122"/>
                <a:ea typeface="微软雅黑" panose="020B0503020204020204" pitchFamily="34" charset="-122"/>
              </a:rPr>
              <a:t>核销完当月申报退税档期，自检疑点：汇总表汇总应调额（</a:t>
            </a:r>
            <a:r>
              <a:rPr lang="en-US" altLang="zh-CN" b="1" i="1" dirty="0">
                <a:latin typeface="微软雅黑" panose="020B0503020204020204" pitchFamily="34" charset="-122"/>
                <a:ea typeface="微软雅黑" panose="020B0503020204020204" pitchFamily="34" charset="-122"/>
              </a:rPr>
              <a:t>XXX</a:t>
            </a:r>
            <a:r>
              <a:rPr lang="zh-CN" altLang="zh-CN" b="1" i="1" dirty="0">
                <a:latin typeface="微软雅黑" panose="020B0503020204020204" pitchFamily="34" charset="-122"/>
                <a:ea typeface="微软雅黑" panose="020B0503020204020204" pitchFamily="34" charset="-122"/>
              </a:rPr>
              <a:t>）与核销流程计算应调免抵退不一致。</a:t>
            </a:r>
          </a:p>
        </p:txBody>
      </p:sp>
    </p:spTree>
    <p:extLst>
      <p:ext uri="{BB962C8B-B14F-4D97-AF65-F5344CB8AC3E}">
        <p14:creationId xmlns:p14="http://schemas.microsoft.com/office/powerpoint/2010/main" val="3105149713"/>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fill="hold"/>
                                        <p:tgtEl>
                                          <p:spTgt spid="8"/>
                                        </p:tgtEl>
                                        <p:attrNameLst>
                                          <p:attrName>ppt_x</p:attrName>
                                        </p:attrNameLst>
                                      </p:cBhvr>
                                      <p:tavLst>
                                        <p:tav tm="0">
                                          <p:val>
                                            <p:strVal val="#ppt_x"/>
                                          </p:val>
                                        </p:tav>
                                        <p:tav tm="100000">
                                          <p:val>
                                            <p:strVal val="#ppt_x"/>
                                          </p:val>
                                        </p:tav>
                                      </p:tavLst>
                                    </p:anim>
                                    <p:anim calcmode="lin" valueType="num">
                                      <p:cBhvr additive="base">
                                        <p:cTn id="14"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ppt_x"/>
                                          </p:val>
                                        </p:tav>
                                        <p:tav tm="100000">
                                          <p:val>
                                            <p:strVal val="#ppt_x"/>
                                          </p:val>
                                        </p:tav>
                                      </p:tavLst>
                                    </p:anim>
                                    <p:anim calcmode="lin" valueType="num">
                                      <p:cBhvr additive="base">
                                        <p:cTn id="20"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0"/>
                                        </p:tgtEl>
                                        <p:attrNameLst>
                                          <p:attrName>style.visibility</p:attrName>
                                        </p:attrNameLst>
                                      </p:cBhvr>
                                      <p:to>
                                        <p:strVal val="visible"/>
                                      </p:to>
                                    </p:set>
                                    <p:anim calcmode="lin" valueType="num">
                                      <p:cBhvr additive="base">
                                        <p:cTn id="25" dur="500" fill="hold"/>
                                        <p:tgtEl>
                                          <p:spTgt spid="10"/>
                                        </p:tgtEl>
                                        <p:attrNameLst>
                                          <p:attrName>ppt_x</p:attrName>
                                        </p:attrNameLst>
                                      </p:cBhvr>
                                      <p:tavLst>
                                        <p:tav tm="0">
                                          <p:val>
                                            <p:strVal val="#ppt_x"/>
                                          </p:val>
                                        </p:tav>
                                        <p:tav tm="100000">
                                          <p:val>
                                            <p:strVal val="#ppt_x"/>
                                          </p:val>
                                        </p:tav>
                                      </p:tavLst>
                                    </p:anim>
                                    <p:anim calcmode="lin" valueType="num">
                                      <p:cBhvr additive="base">
                                        <p:cTn id="26"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1"/>
                                        </p:tgtEl>
                                        <p:attrNameLst>
                                          <p:attrName>style.visibility</p:attrName>
                                        </p:attrNameLst>
                                      </p:cBhvr>
                                      <p:to>
                                        <p:strVal val="visible"/>
                                      </p:to>
                                    </p:set>
                                    <p:anim calcmode="lin" valueType="num">
                                      <p:cBhvr additive="base">
                                        <p:cTn id="31" dur="500" fill="hold"/>
                                        <p:tgtEl>
                                          <p:spTgt spid="11"/>
                                        </p:tgtEl>
                                        <p:attrNameLst>
                                          <p:attrName>ppt_x</p:attrName>
                                        </p:attrNameLst>
                                      </p:cBhvr>
                                      <p:tavLst>
                                        <p:tav tm="0">
                                          <p:val>
                                            <p:strVal val="#ppt_x"/>
                                          </p:val>
                                        </p:tav>
                                        <p:tav tm="100000">
                                          <p:val>
                                            <p:strVal val="#ppt_x"/>
                                          </p:val>
                                        </p:tav>
                                      </p:tavLst>
                                    </p:anim>
                                    <p:anim calcmode="lin" valueType="num">
                                      <p:cBhvr additive="base">
                                        <p:cTn id="32"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13"/>
                                        </p:tgtEl>
                                        <p:attrNameLst>
                                          <p:attrName>style.visibility</p:attrName>
                                        </p:attrNameLst>
                                      </p:cBhvr>
                                      <p:to>
                                        <p:strVal val="visible"/>
                                      </p:to>
                                    </p:set>
                                    <p:anim calcmode="lin" valueType="num">
                                      <p:cBhvr additive="base">
                                        <p:cTn id="37" dur="500" fill="hold"/>
                                        <p:tgtEl>
                                          <p:spTgt spid="13"/>
                                        </p:tgtEl>
                                        <p:attrNameLst>
                                          <p:attrName>ppt_x</p:attrName>
                                        </p:attrNameLst>
                                      </p:cBhvr>
                                      <p:tavLst>
                                        <p:tav tm="0">
                                          <p:val>
                                            <p:strVal val="#ppt_x"/>
                                          </p:val>
                                        </p:tav>
                                        <p:tav tm="100000">
                                          <p:val>
                                            <p:strVal val="#ppt_x"/>
                                          </p:val>
                                        </p:tav>
                                      </p:tavLst>
                                    </p:anim>
                                    <p:anim calcmode="lin" valueType="num">
                                      <p:cBhvr additive="base">
                                        <p:cTn id="38"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12"/>
                                        </p:tgtEl>
                                        <p:attrNameLst>
                                          <p:attrName>style.visibility</p:attrName>
                                        </p:attrNameLst>
                                      </p:cBhvr>
                                      <p:to>
                                        <p:strVal val="visible"/>
                                      </p:to>
                                    </p:set>
                                    <p:anim calcmode="lin" valueType="num">
                                      <p:cBhvr additive="base">
                                        <p:cTn id="43" dur="500" fill="hold"/>
                                        <p:tgtEl>
                                          <p:spTgt spid="12"/>
                                        </p:tgtEl>
                                        <p:attrNameLst>
                                          <p:attrName>ppt_x</p:attrName>
                                        </p:attrNameLst>
                                      </p:cBhvr>
                                      <p:tavLst>
                                        <p:tav tm="0">
                                          <p:val>
                                            <p:strVal val="#ppt_x"/>
                                          </p:val>
                                        </p:tav>
                                        <p:tav tm="100000">
                                          <p:val>
                                            <p:strVal val="#ppt_x"/>
                                          </p:val>
                                        </p:tav>
                                      </p:tavLst>
                                    </p:anim>
                                    <p:anim calcmode="lin" valueType="num">
                                      <p:cBhvr additive="base">
                                        <p:cTn id="44"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p:bldP spid="9" grpId="0"/>
      <p:bldP spid="10" grpId="0"/>
      <p:bldP spid="11" grpId="0"/>
      <p:bldP spid="12" grpId="0"/>
      <p:bldP spid="13" grpId="0"/>
    </p:bldLst>
  </p:timing>
</p:sld>
</file>

<file path=ppt/slides/slide65.xml><?xml version="1.0" encoding="utf-8"?>
<p:sld xmlns:a="http://schemas.openxmlformats.org/drawingml/2006/main" xmlns:r="http://schemas.openxmlformats.org/officeDocument/2006/relationships" xmlns:p="http://schemas.openxmlformats.org/presentationml/2006/main">
  <p:cSld>
    <p:bg>
      <p:bgPr>
        <a:solidFill>
          <a:schemeClr val="tx2">
            <a:lumMod val="75000"/>
          </a:schemeClr>
        </a:solidFill>
        <a:effectLst/>
      </p:bgPr>
    </p:bg>
    <p:spTree>
      <p:nvGrpSpPr>
        <p:cNvPr id="1" name=""/>
        <p:cNvGrpSpPr/>
        <p:nvPr/>
      </p:nvGrpSpPr>
      <p:grpSpPr>
        <a:xfrm>
          <a:off x="0" y="0"/>
          <a:ext cx="0" cy="0"/>
          <a:chOff x="0" y="0"/>
          <a:chExt cx="0" cy="0"/>
        </a:xfrm>
      </p:grpSpPr>
      <p:sp>
        <p:nvSpPr>
          <p:cNvPr id="4" name="矩形 3"/>
          <p:cNvSpPr/>
          <p:nvPr/>
        </p:nvSpPr>
        <p:spPr>
          <a:xfrm>
            <a:off x="2735723" y="871052"/>
            <a:ext cx="3262432" cy="461665"/>
          </a:xfrm>
          <a:prstGeom prst="rect">
            <a:avLst/>
          </a:prstGeom>
        </p:spPr>
        <p:txBody>
          <a:bodyPr wrap="none">
            <a:spAutoFit/>
          </a:bodyPr>
          <a:lstStyle/>
          <a:p>
            <a:r>
              <a:rPr lang="zh-CN" altLang="en-US" sz="2400" b="1" dirty="0">
                <a:solidFill>
                  <a:schemeClr val="bg1"/>
                </a:solidFill>
                <a:latin typeface="微软雅黑" panose="020B0503020204020204" pitchFamily="34" charset="-122"/>
                <a:ea typeface="微软雅黑" panose="020B0503020204020204" pitchFamily="34" charset="-122"/>
              </a:rPr>
              <a:t>四、其他退税流程详解</a:t>
            </a:r>
          </a:p>
        </p:txBody>
      </p:sp>
      <p:sp>
        <p:nvSpPr>
          <p:cNvPr id="5" name="圆角矩形 4"/>
          <p:cNvSpPr/>
          <p:nvPr/>
        </p:nvSpPr>
        <p:spPr>
          <a:xfrm>
            <a:off x="2162493" y="1912164"/>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6" name="圆角矩形 5"/>
          <p:cNvSpPr/>
          <p:nvPr/>
        </p:nvSpPr>
        <p:spPr>
          <a:xfrm>
            <a:off x="2172018" y="2456677"/>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7" name="圆角矩形 6"/>
          <p:cNvSpPr/>
          <p:nvPr/>
        </p:nvSpPr>
        <p:spPr>
          <a:xfrm>
            <a:off x="2172018" y="2991664"/>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8" name="圆角矩形 7"/>
          <p:cNvSpPr/>
          <p:nvPr/>
        </p:nvSpPr>
        <p:spPr>
          <a:xfrm>
            <a:off x="2162492" y="3538081"/>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11" name="TextBox 4"/>
          <p:cNvSpPr txBox="1">
            <a:spLocks noChangeArrowheads="1"/>
          </p:cNvSpPr>
          <p:nvPr/>
        </p:nvSpPr>
        <p:spPr bwMode="auto">
          <a:xfrm>
            <a:off x="2419300" y="1912164"/>
            <a:ext cx="4002087" cy="2031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购进自用货物退税申报</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r>
              <a:rPr lang="zh-CN" altLang="en-US" b="1" dirty="0">
                <a:solidFill>
                  <a:schemeClr val="tx2"/>
                </a:solidFill>
                <a:latin typeface="微软雅黑" panose="020B0503020204020204" pitchFamily="34" charset="-122"/>
                <a:ea typeface="微软雅黑" panose="020B0503020204020204" pitchFamily="34" charset="-122"/>
              </a:rPr>
              <a:t>出口已使用过的设备退税</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r>
              <a:rPr lang="zh-CN" altLang="en-US" b="1" dirty="0">
                <a:solidFill>
                  <a:schemeClr val="tx2"/>
                </a:solidFill>
                <a:latin typeface="微软雅黑" panose="020B0503020204020204" pitchFamily="34" charset="-122"/>
                <a:ea typeface="微软雅黑" panose="020B0503020204020204" pitchFamily="34" charset="-122"/>
              </a:rPr>
              <a:t>进货凭证信息回退申请</a:t>
            </a:r>
            <a:endParaRPr lang="en-US" altLang="zh-CN" b="1" dirty="0">
              <a:solidFill>
                <a:schemeClr val="tx2"/>
              </a:solidFill>
              <a:latin typeface="微软雅黑" panose="020B0503020204020204" pitchFamily="34" charset="-122"/>
              <a:ea typeface="微软雅黑" panose="020B0503020204020204" pitchFamily="34" charset="-122"/>
            </a:endParaRPr>
          </a:p>
          <a:p>
            <a:pPr marL="0" indent="0" eaLnBrk="1" hangingPunct="1"/>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r>
              <a:rPr lang="en-US" altLang="zh-CN" b="1" dirty="0">
                <a:solidFill>
                  <a:schemeClr val="tx2"/>
                </a:solidFill>
                <a:latin typeface="微软雅黑" panose="020B0503020204020204" pitchFamily="34" charset="-122"/>
                <a:ea typeface="微软雅黑" panose="020B0503020204020204" pitchFamily="34" charset="-122"/>
              </a:rPr>
              <a:t>4.  </a:t>
            </a:r>
            <a:r>
              <a:rPr lang="zh-CN" altLang="en-US" b="1" dirty="0">
                <a:solidFill>
                  <a:schemeClr val="tx2"/>
                </a:solidFill>
                <a:latin typeface="微软雅黑" panose="020B0503020204020204" pitchFamily="34" charset="-122"/>
                <a:ea typeface="微软雅黑" panose="020B0503020204020204" pitchFamily="34" charset="-122"/>
              </a:rPr>
              <a:t>企业撤回申报申请</a:t>
            </a:r>
            <a:endParaRPr lang="en-US" altLang="zh-CN" b="1" dirty="0">
              <a:solidFill>
                <a:schemeClr val="tx2"/>
              </a:solidFill>
              <a:latin typeface="微软雅黑" panose="020B0503020204020204" pitchFamily="34" charset="-122"/>
              <a:ea typeface="微软雅黑" panose="020B0503020204020204" pitchFamily="34" charset="-122"/>
            </a:endParaRPr>
          </a:p>
        </p:txBody>
      </p:sp>
      <p:sp>
        <p:nvSpPr>
          <p:cNvPr id="9" name="圆角矩形 8"/>
          <p:cNvSpPr/>
          <p:nvPr/>
        </p:nvSpPr>
        <p:spPr>
          <a:xfrm>
            <a:off x="2172018" y="4103827"/>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r>
              <a:rPr lang="en-US" altLang="zh-CN" b="1" dirty="0">
                <a:solidFill>
                  <a:schemeClr val="tx2"/>
                </a:solidFill>
                <a:latin typeface="微软雅黑" panose="020B0503020204020204" pitchFamily="34" charset="-122"/>
                <a:ea typeface="微软雅黑" panose="020B0503020204020204" pitchFamily="34" charset="-122"/>
              </a:rPr>
              <a:t>   5.  </a:t>
            </a:r>
            <a:r>
              <a:rPr lang="zh-CN" altLang="en-US" b="1" dirty="0">
                <a:solidFill>
                  <a:schemeClr val="tx2"/>
                </a:solidFill>
                <a:latin typeface="微软雅黑" panose="020B0503020204020204" pitchFamily="34" charset="-122"/>
                <a:ea typeface="微软雅黑" panose="020B0503020204020204" pitchFamily="34" charset="-122"/>
              </a:rPr>
              <a:t>出口企业分类管理复评申请</a:t>
            </a:r>
            <a:endParaRPr lang="en-US" altLang="zh-CN" b="1" dirty="0">
              <a:solidFill>
                <a:schemeClr val="tx2"/>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1358776640"/>
      </p:ext>
    </p:extLst>
  </p:cSld>
  <p:clrMapOvr>
    <a:masterClrMapping/>
  </p:clrMapOvr>
  <p:transition spd="med">
    <p:pull/>
  </p:transition>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图片 14"/>
          <p:cNvPicPr>
            <a:picLocks noChangeAspect="1"/>
          </p:cNvPicPr>
          <p:nvPr/>
        </p:nvPicPr>
        <p:blipFill>
          <a:blip r:embed="rId3"/>
          <a:stretch>
            <a:fillRect/>
          </a:stretch>
        </p:blipFill>
        <p:spPr>
          <a:xfrm>
            <a:off x="4357739" y="1467320"/>
            <a:ext cx="2714286" cy="3238095"/>
          </a:xfrm>
          <a:prstGeom prst="rect">
            <a:avLst/>
          </a:prstGeom>
        </p:spPr>
      </p:pic>
      <p:sp>
        <p:nvSpPr>
          <p:cNvPr id="2" name="矩形 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4"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346552" y="899681"/>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表单比对：</a:t>
            </a:r>
            <a:endParaRPr lang="zh-CN" altLang="zh-CN" b="1" dirty="0">
              <a:latin typeface="微软雅黑" panose="020B0503020204020204" pitchFamily="34" charset="-122"/>
            </a:endParaRPr>
          </a:p>
        </p:txBody>
      </p:sp>
      <p:sp>
        <p:nvSpPr>
          <p:cNvPr id="13" name="图文框 12"/>
          <p:cNvSpPr/>
          <p:nvPr/>
        </p:nvSpPr>
        <p:spPr>
          <a:xfrm>
            <a:off x="4447743" y="3086367"/>
            <a:ext cx="2032000" cy="290946"/>
          </a:xfrm>
          <a:prstGeom prst="fram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4" name="图文框 13"/>
          <p:cNvSpPr/>
          <p:nvPr/>
        </p:nvSpPr>
        <p:spPr>
          <a:xfrm>
            <a:off x="4458134" y="4235336"/>
            <a:ext cx="2032000" cy="290946"/>
          </a:xfrm>
          <a:prstGeom prst="fram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pic>
        <p:nvPicPr>
          <p:cNvPr id="16" name="图片 15"/>
          <p:cNvPicPr>
            <a:picLocks noChangeAspect="1"/>
          </p:cNvPicPr>
          <p:nvPr/>
        </p:nvPicPr>
        <p:blipFill>
          <a:blip r:embed="rId4"/>
          <a:stretch>
            <a:fillRect/>
          </a:stretch>
        </p:blipFill>
        <p:spPr>
          <a:xfrm>
            <a:off x="998963" y="1363170"/>
            <a:ext cx="2200000" cy="3580952"/>
          </a:xfrm>
          <a:prstGeom prst="rect">
            <a:avLst/>
          </a:prstGeom>
        </p:spPr>
      </p:pic>
      <p:sp>
        <p:nvSpPr>
          <p:cNvPr id="9" name="图文框 8"/>
          <p:cNvSpPr/>
          <p:nvPr/>
        </p:nvSpPr>
        <p:spPr>
          <a:xfrm>
            <a:off x="1012817" y="2088310"/>
            <a:ext cx="2032000" cy="2909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0" name="图文框 9"/>
          <p:cNvSpPr/>
          <p:nvPr/>
        </p:nvSpPr>
        <p:spPr>
          <a:xfrm>
            <a:off x="998963" y="2934458"/>
            <a:ext cx="2032000" cy="2909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2" name="图文框 11"/>
          <p:cNvSpPr/>
          <p:nvPr/>
        </p:nvSpPr>
        <p:spPr>
          <a:xfrm>
            <a:off x="1012817" y="3793817"/>
            <a:ext cx="2032000" cy="2909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1" name="图文框 10"/>
          <p:cNvSpPr/>
          <p:nvPr/>
        </p:nvSpPr>
        <p:spPr>
          <a:xfrm>
            <a:off x="1012817" y="4095521"/>
            <a:ext cx="2032000" cy="2909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
        <p:nvSpPr>
          <p:cNvPr id="17" name="图文框 16"/>
          <p:cNvSpPr/>
          <p:nvPr/>
        </p:nvSpPr>
        <p:spPr>
          <a:xfrm>
            <a:off x="1012817" y="3237498"/>
            <a:ext cx="2032000" cy="290946"/>
          </a:xfrm>
          <a:prstGeom prst="frame">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schemeClr val="tx1"/>
              </a:solidFill>
            </a:endParaRPr>
          </a:p>
        </p:txBody>
      </p:sp>
    </p:spTree>
    <p:extLst>
      <p:ext uri="{BB962C8B-B14F-4D97-AF65-F5344CB8AC3E}">
        <p14:creationId xmlns:p14="http://schemas.microsoft.com/office/powerpoint/2010/main" val="3588171982"/>
      </p:ext>
    </p:extLst>
  </p:cSld>
  <p:clrMapOvr>
    <a:masterClrMapping/>
  </p:clrMapOvr>
  <p:transition spd="med">
    <p:pull/>
  </p:transition>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内容占位符 1"/>
          <p:cNvSpPr txBox="1">
            <a:spLocks noChangeArrowheads="1"/>
          </p:cNvSpPr>
          <p:nvPr/>
        </p:nvSpPr>
        <p:spPr>
          <a:xfrm>
            <a:off x="-127866" y="1060450"/>
            <a:ext cx="8102600" cy="4083050"/>
          </a:xfrm>
          <a:prstGeom prst="rect">
            <a:avLst/>
          </a:prstGeom>
        </p:spPr>
        <p:txBody>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gn="just">
              <a:buFont typeface="Wingdings" panose="05000000000000000000" pitchFamily="2" charset="2"/>
              <a:buChar char="Ø"/>
              <a:defRPr/>
            </a:pPr>
            <a:endParaRPr lang="en-US" altLang="zh-CN" sz="1600"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zh-CN" altLang="en-US" sz="1600" dirty="0">
                <a:latin typeface="微软雅黑" panose="020B0503020204020204" pitchFamily="34" charset="-122"/>
                <a:ea typeface="微软雅黑" panose="020B0503020204020204" pitchFamily="34" charset="-122"/>
              </a:rPr>
              <a:t>     </a:t>
            </a:r>
            <a:r>
              <a:rPr lang="zh-CN" altLang="en-US" sz="1400" dirty="0">
                <a:latin typeface="微软雅黑" panose="020B0503020204020204" pitchFamily="34" charset="-122"/>
                <a:ea typeface="微软雅黑" panose="020B0503020204020204" pitchFamily="34" charset="-122"/>
              </a:rPr>
              <a:t>申报表政策依据：国家税务总局</a:t>
            </a:r>
            <a:r>
              <a:rPr lang="en-US" altLang="zh-CN" sz="1400" dirty="0">
                <a:latin typeface="微软雅黑" panose="020B0503020204020204" pitchFamily="34" charset="-122"/>
                <a:ea typeface="微软雅黑" panose="020B0503020204020204" pitchFamily="34" charset="-122"/>
              </a:rPr>
              <a:t>2012</a:t>
            </a:r>
            <a:r>
              <a:rPr lang="zh-CN" altLang="en-US" sz="1400" dirty="0">
                <a:latin typeface="微软雅黑" panose="020B0503020204020204" pitchFamily="34" charset="-122"/>
                <a:ea typeface="微软雅黑" panose="020B0503020204020204" pitchFamily="34" charset="-122"/>
              </a:rPr>
              <a:t>年第</a:t>
            </a:r>
            <a:r>
              <a:rPr lang="en-US" altLang="zh-CN" sz="1400" dirty="0">
                <a:latin typeface="微软雅黑" panose="020B0503020204020204" pitchFamily="34" charset="-122"/>
                <a:ea typeface="微软雅黑" panose="020B0503020204020204" pitchFamily="34" charset="-122"/>
              </a:rPr>
              <a:t>24</a:t>
            </a:r>
            <a:r>
              <a:rPr lang="zh-CN" altLang="en-US" sz="1400" dirty="0">
                <a:latin typeface="微软雅黑" panose="020B0503020204020204" pitchFamily="34" charset="-122"/>
                <a:ea typeface="微软雅黑" panose="020B0503020204020204" pitchFamily="34" charset="-122"/>
              </a:rPr>
              <a:t>号公告</a:t>
            </a:r>
            <a:endParaRPr lang="en-US" altLang="zh-CN" sz="1400"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en-US" altLang="zh-CN" sz="1400" dirty="0">
                <a:latin typeface="微软雅黑" panose="020B0503020204020204" pitchFamily="34" charset="-122"/>
                <a:ea typeface="微软雅黑" panose="020B0503020204020204" pitchFamily="34" charset="-122"/>
              </a:rPr>
              <a:t>                                 </a:t>
            </a:r>
            <a:r>
              <a:rPr lang="zh-CN" altLang="en-US" sz="1400" dirty="0">
                <a:latin typeface="微软雅黑" panose="020B0503020204020204" pitchFamily="34" charset="-122"/>
                <a:ea typeface="微软雅黑" panose="020B0503020204020204" pitchFamily="34" charset="-122"/>
              </a:rPr>
              <a:t>国家税务总局</a:t>
            </a:r>
            <a:r>
              <a:rPr lang="en-US" altLang="zh-CN" sz="1400" dirty="0">
                <a:latin typeface="微软雅黑" panose="020B0503020204020204" pitchFamily="34" charset="-122"/>
                <a:ea typeface="微软雅黑" panose="020B0503020204020204" pitchFamily="34" charset="-122"/>
              </a:rPr>
              <a:t>2017</a:t>
            </a:r>
            <a:r>
              <a:rPr lang="zh-CN" altLang="en-US" sz="1400" dirty="0">
                <a:latin typeface="微软雅黑" panose="020B0503020204020204" pitchFamily="34" charset="-122"/>
                <a:ea typeface="微软雅黑" panose="020B0503020204020204" pitchFamily="34" charset="-122"/>
              </a:rPr>
              <a:t>年第</a:t>
            </a:r>
            <a:r>
              <a:rPr lang="en-US" altLang="zh-CN" sz="1400" dirty="0">
                <a:latin typeface="微软雅黑" panose="020B0503020204020204" pitchFamily="34" charset="-122"/>
                <a:ea typeface="微软雅黑" panose="020B0503020204020204" pitchFamily="34" charset="-122"/>
              </a:rPr>
              <a:t>70</a:t>
            </a:r>
            <a:r>
              <a:rPr lang="zh-CN" altLang="en-US" sz="1400" dirty="0">
                <a:latin typeface="微软雅黑" panose="020B0503020204020204" pitchFamily="34" charset="-122"/>
                <a:ea typeface="微软雅黑" panose="020B0503020204020204" pitchFamily="34" charset="-122"/>
              </a:rPr>
              <a:t>号公告</a:t>
            </a:r>
            <a:endParaRPr lang="en-US" altLang="zh-CN" sz="1400"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en-US" altLang="zh-CN" sz="1400" dirty="0">
                <a:latin typeface="微软雅黑" panose="020B0503020204020204" pitchFamily="34" charset="-122"/>
                <a:ea typeface="微软雅黑" panose="020B0503020204020204" pitchFamily="34" charset="-122"/>
              </a:rPr>
              <a:t>                                 </a:t>
            </a:r>
            <a:r>
              <a:rPr lang="zh-CN" altLang="en-US" sz="1400" dirty="0">
                <a:latin typeface="微软雅黑" panose="020B0503020204020204" pitchFamily="34" charset="-122"/>
                <a:ea typeface="微软雅黑" panose="020B0503020204020204" pitchFamily="34" charset="-122"/>
              </a:rPr>
              <a:t>国家税务总局</a:t>
            </a:r>
            <a:r>
              <a:rPr lang="en-US" altLang="zh-CN" sz="1400" dirty="0">
                <a:latin typeface="微软雅黑" panose="020B0503020204020204" pitchFamily="34" charset="-122"/>
                <a:ea typeface="微软雅黑" panose="020B0503020204020204" pitchFamily="34" charset="-122"/>
              </a:rPr>
              <a:t>2017</a:t>
            </a:r>
            <a:r>
              <a:rPr lang="zh-CN" altLang="en-US" sz="1400" dirty="0">
                <a:latin typeface="微软雅黑" panose="020B0503020204020204" pitchFamily="34" charset="-122"/>
                <a:ea typeface="微软雅黑" panose="020B0503020204020204" pitchFamily="34" charset="-122"/>
              </a:rPr>
              <a:t>年第</a:t>
            </a:r>
            <a:r>
              <a:rPr lang="en-US" altLang="zh-CN" sz="1400" dirty="0">
                <a:latin typeface="微软雅黑" panose="020B0503020204020204" pitchFamily="34" charset="-122"/>
                <a:ea typeface="微软雅黑" panose="020B0503020204020204" pitchFamily="34" charset="-122"/>
              </a:rPr>
              <a:t>5</a:t>
            </a:r>
            <a:r>
              <a:rPr lang="zh-CN" altLang="en-US" sz="1400" dirty="0">
                <a:latin typeface="微软雅黑" panose="020B0503020204020204" pitchFamily="34" charset="-122"/>
                <a:ea typeface="微软雅黑" panose="020B0503020204020204" pitchFamily="34" charset="-122"/>
              </a:rPr>
              <a:t>号公告（</a:t>
            </a:r>
            <a:r>
              <a:rPr lang="en-US" altLang="zh-CN" sz="1400" dirty="0">
                <a:latin typeface="微软雅黑" panose="020B0503020204020204" pitchFamily="34" charset="-122"/>
                <a:ea typeface="微软雅黑" panose="020B0503020204020204" pitchFamily="34" charset="-122"/>
              </a:rPr>
              <a:t>2016</a:t>
            </a:r>
            <a:r>
              <a:rPr lang="zh-CN" altLang="en-US" sz="1400" dirty="0">
                <a:latin typeface="微软雅黑" panose="020B0503020204020204" pitchFamily="34" charset="-122"/>
                <a:ea typeface="微软雅黑" panose="020B0503020204020204" pitchFamily="34" charset="-122"/>
              </a:rPr>
              <a:t>年</a:t>
            </a:r>
            <a:r>
              <a:rPr lang="en-US" altLang="zh-CN" sz="1400" dirty="0">
                <a:latin typeface="微软雅黑" panose="020B0503020204020204" pitchFamily="34" charset="-122"/>
                <a:ea typeface="微软雅黑" panose="020B0503020204020204" pitchFamily="34" charset="-122"/>
              </a:rPr>
              <a:t>1</a:t>
            </a:r>
            <a:r>
              <a:rPr lang="zh-CN" altLang="en-US" sz="1400" dirty="0">
                <a:latin typeface="微软雅黑" panose="020B0503020204020204" pitchFamily="34" charset="-122"/>
                <a:ea typeface="微软雅黑" panose="020B0503020204020204" pitchFamily="34" charset="-122"/>
              </a:rPr>
              <a:t>月</a:t>
            </a:r>
            <a:r>
              <a:rPr lang="en-US" altLang="zh-CN" sz="1400" dirty="0">
                <a:latin typeface="微软雅黑" panose="020B0503020204020204" pitchFamily="34" charset="-122"/>
                <a:ea typeface="微软雅黑" panose="020B0503020204020204" pitchFamily="34" charset="-122"/>
              </a:rPr>
              <a:t>1</a:t>
            </a:r>
            <a:r>
              <a:rPr lang="zh-CN" altLang="en-US" sz="1400" dirty="0">
                <a:latin typeface="微软雅黑" panose="020B0503020204020204" pitchFamily="34" charset="-122"/>
                <a:ea typeface="微软雅黑" panose="020B0503020204020204" pitchFamily="34" charset="-122"/>
              </a:rPr>
              <a:t>日</a:t>
            </a:r>
            <a:r>
              <a:rPr lang="en-US" altLang="zh-CN" sz="1400" dirty="0">
                <a:latin typeface="微软雅黑" panose="020B0503020204020204" pitchFamily="34" charset="-122"/>
                <a:ea typeface="微软雅黑" panose="020B0503020204020204" pitchFamily="34" charset="-122"/>
              </a:rPr>
              <a:t>-2018</a:t>
            </a:r>
            <a:r>
              <a:rPr lang="zh-CN" altLang="en-US" sz="1400" dirty="0">
                <a:latin typeface="微软雅黑" panose="020B0503020204020204" pitchFamily="34" charset="-122"/>
                <a:ea typeface="微软雅黑" panose="020B0503020204020204" pitchFamily="34" charset="-122"/>
              </a:rPr>
              <a:t>年</a:t>
            </a:r>
            <a:r>
              <a:rPr lang="en-US" altLang="zh-CN" sz="1400" dirty="0">
                <a:latin typeface="微软雅黑" panose="020B0503020204020204" pitchFamily="34" charset="-122"/>
                <a:ea typeface="微软雅黑" panose="020B0503020204020204" pitchFamily="34" charset="-122"/>
              </a:rPr>
              <a:t>12</a:t>
            </a:r>
            <a:r>
              <a:rPr lang="zh-CN" altLang="en-US" sz="1400" dirty="0">
                <a:latin typeface="微软雅黑" panose="020B0503020204020204" pitchFamily="34" charset="-122"/>
                <a:ea typeface="微软雅黑" panose="020B0503020204020204" pitchFamily="34" charset="-122"/>
              </a:rPr>
              <a:t>月</a:t>
            </a:r>
            <a:r>
              <a:rPr lang="en-US" altLang="zh-CN" sz="1400" dirty="0">
                <a:latin typeface="微软雅黑" panose="020B0503020204020204" pitchFamily="34" charset="-122"/>
                <a:ea typeface="微软雅黑" panose="020B0503020204020204" pitchFamily="34" charset="-122"/>
              </a:rPr>
              <a:t>31</a:t>
            </a:r>
            <a:r>
              <a:rPr lang="zh-CN" altLang="en-US" sz="1400" dirty="0">
                <a:latin typeface="微软雅黑" panose="020B0503020204020204" pitchFamily="34" charset="-122"/>
                <a:ea typeface="微软雅黑" panose="020B0503020204020204" pitchFamily="34" charset="-122"/>
              </a:rPr>
              <a:t>日</a:t>
            </a:r>
            <a:r>
              <a:rPr lang="en-US" altLang="zh-CN" sz="1400" dirty="0">
                <a:latin typeface="微软雅黑" panose="020B0503020204020204" pitchFamily="34" charset="-122"/>
                <a:ea typeface="微软雅黑" panose="020B0503020204020204" pitchFamily="34" charset="-122"/>
              </a:rPr>
              <a:t>)</a:t>
            </a:r>
          </a:p>
          <a:p>
            <a:pPr marL="0" indent="0" algn="just">
              <a:buFont typeface="Arial" panose="020B0604020202020204" pitchFamily="34" charset="0"/>
              <a:buNone/>
              <a:defRPr/>
            </a:pPr>
            <a:r>
              <a:rPr lang="en-US" altLang="zh-CN" sz="1400" dirty="0">
                <a:latin typeface="微软雅黑" panose="020B0503020204020204" pitchFamily="34" charset="-122"/>
                <a:ea typeface="微软雅黑" panose="020B0503020204020204" pitchFamily="34" charset="-122"/>
              </a:rPr>
              <a:t>                                 </a:t>
            </a:r>
            <a:r>
              <a:rPr lang="zh-CN" altLang="en-US" sz="1400" dirty="0">
                <a:latin typeface="微软雅黑" panose="020B0503020204020204" pitchFamily="34" charset="-122"/>
                <a:ea typeface="微软雅黑" panose="020B0503020204020204" pitchFamily="34" charset="-122"/>
              </a:rPr>
              <a:t>国家税务总局</a:t>
            </a:r>
            <a:r>
              <a:rPr lang="en-US" altLang="zh-CN" sz="1400" dirty="0">
                <a:latin typeface="微软雅黑" panose="020B0503020204020204" pitchFamily="34" charset="-122"/>
                <a:ea typeface="微软雅黑" panose="020B0503020204020204" pitchFamily="34" charset="-122"/>
              </a:rPr>
              <a:t>2020</a:t>
            </a:r>
            <a:r>
              <a:rPr lang="zh-CN" altLang="en-US" sz="1400" dirty="0">
                <a:latin typeface="微软雅黑" panose="020B0503020204020204" pitchFamily="34" charset="-122"/>
                <a:ea typeface="微软雅黑" panose="020B0503020204020204" pitchFamily="34" charset="-122"/>
              </a:rPr>
              <a:t>年第</a:t>
            </a:r>
            <a:r>
              <a:rPr lang="en-US" altLang="zh-CN" sz="1400" dirty="0">
                <a:latin typeface="微软雅黑" panose="020B0503020204020204" pitchFamily="34" charset="-122"/>
                <a:ea typeface="微软雅黑" panose="020B0503020204020204" pitchFamily="34" charset="-122"/>
              </a:rPr>
              <a:t>6</a:t>
            </a:r>
            <a:r>
              <a:rPr lang="zh-CN" altLang="en-US" sz="1400" dirty="0">
                <a:latin typeface="微软雅黑" panose="020B0503020204020204" pitchFamily="34" charset="-122"/>
                <a:ea typeface="微软雅黑" panose="020B0503020204020204" pitchFamily="34" charset="-122"/>
              </a:rPr>
              <a:t>号公告  </a:t>
            </a:r>
            <a:r>
              <a:rPr lang="en-US" altLang="zh-CN" sz="1400" dirty="0">
                <a:latin typeface="微软雅黑" panose="020B0503020204020204" pitchFamily="34" charset="-122"/>
                <a:ea typeface="微软雅黑" panose="020B0503020204020204" pitchFamily="34" charset="-122"/>
              </a:rPr>
              <a:t>(2019</a:t>
            </a:r>
            <a:r>
              <a:rPr lang="zh-CN" altLang="en-US" sz="1400" dirty="0">
                <a:latin typeface="微软雅黑" panose="020B0503020204020204" pitchFamily="34" charset="-122"/>
                <a:ea typeface="微软雅黑" panose="020B0503020204020204" pitchFamily="34" charset="-122"/>
              </a:rPr>
              <a:t>年</a:t>
            </a:r>
            <a:r>
              <a:rPr lang="en-US" altLang="zh-CN" sz="1400" dirty="0">
                <a:latin typeface="微软雅黑" panose="020B0503020204020204" pitchFamily="34" charset="-122"/>
                <a:ea typeface="微软雅黑" panose="020B0503020204020204" pitchFamily="34" charset="-122"/>
              </a:rPr>
              <a:t>1</a:t>
            </a:r>
            <a:r>
              <a:rPr lang="zh-CN" altLang="en-US" sz="1400" dirty="0">
                <a:latin typeface="微软雅黑" panose="020B0503020204020204" pitchFamily="34" charset="-122"/>
                <a:ea typeface="微软雅黑" panose="020B0503020204020204" pitchFamily="34" charset="-122"/>
              </a:rPr>
              <a:t>月</a:t>
            </a:r>
            <a:r>
              <a:rPr lang="en-US" altLang="zh-CN" sz="1400" dirty="0">
                <a:latin typeface="微软雅黑" panose="020B0503020204020204" pitchFamily="34" charset="-122"/>
                <a:ea typeface="微软雅黑" panose="020B0503020204020204" pitchFamily="34" charset="-122"/>
              </a:rPr>
              <a:t>1</a:t>
            </a:r>
            <a:r>
              <a:rPr lang="zh-CN" altLang="en-US" sz="1400" dirty="0">
                <a:latin typeface="微软雅黑" panose="020B0503020204020204" pitchFamily="34" charset="-122"/>
                <a:ea typeface="微软雅黑" panose="020B0503020204020204" pitchFamily="34" charset="-122"/>
              </a:rPr>
              <a:t>日</a:t>
            </a:r>
            <a:r>
              <a:rPr lang="en-US" altLang="zh-CN" sz="1400" dirty="0">
                <a:latin typeface="微软雅黑" panose="020B0503020204020204" pitchFamily="34" charset="-122"/>
                <a:ea typeface="微软雅黑" panose="020B0503020204020204" pitchFamily="34" charset="-122"/>
              </a:rPr>
              <a:t>-2020</a:t>
            </a:r>
            <a:r>
              <a:rPr lang="zh-CN" altLang="en-US" sz="1400" dirty="0">
                <a:latin typeface="微软雅黑" panose="020B0503020204020204" pitchFamily="34" charset="-122"/>
                <a:ea typeface="微软雅黑" panose="020B0503020204020204" pitchFamily="34" charset="-122"/>
              </a:rPr>
              <a:t>年</a:t>
            </a:r>
            <a:r>
              <a:rPr lang="en-US" altLang="zh-CN" sz="1400" dirty="0">
                <a:latin typeface="微软雅黑" panose="020B0503020204020204" pitchFamily="34" charset="-122"/>
                <a:ea typeface="微软雅黑" panose="020B0503020204020204" pitchFamily="34" charset="-122"/>
              </a:rPr>
              <a:t>12</a:t>
            </a:r>
            <a:r>
              <a:rPr lang="zh-CN" altLang="en-US" sz="1400" dirty="0">
                <a:latin typeface="微软雅黑" panose="020B0503020204020204" pitchFamily="34" charset="-122"/>
                <a:ea typeface="微软雅黑" panose="020B0503020204020204" pitchFamily="34" charset="-122"/>
              </a:rPr>
              <a:t>月</a:t>
            </a:r>
            <a:r>
              <a:rPr lang="en-US" altLang="zh-CN" sz="1400" dirty="0">
                <a:latin typeface="微软雅黑" panose="020B0503020204020204" pitchFamily="34" charset="-122"/>
                <a:ea typeface="微软雅黑" panose="020B0503020204020204" pitchFamily="34" charset="-122"/>
              </a:rPr>
              <a:t>31</a:t>
            </a:r>
            <a:r>
              <a:rPr lang="zh-CN" altLang="en-US" sz="1400" dirty="0">
                <a:latin typeface="微软雅黑" panose="020B0503020204020204" pitchFamily="34" charset="-122"/>
                <a:ea typeface="微软雅黑" panose="020B0503020204020204" pitchFamily="34" charset="-122"/>
              </a:rPr>
              <a:t>日</a:t>
            </a:r>
            <a:r>
              <a:rPr lang="en-US" altLang="zh-CN" sz="1400" dirty="0">
                <a:latin typeface="微软雅黑" panose="020B0503020204020204" pitchFamily="34" charset="-122"/>
                <a:ea typeface="微软雅黑" panose="020B0503020204020204" pitchFamily="34" charset="-122"/>
              </a:rPr>
              <a:t>)</a:t>
            </a:r>
          </a:p>
          <a:p>
            <a:pPr marL="0" indent="0" algn="just">
              <a:buFont typeface="Arial" panose="020B0604020202020204" pitchFamily="34" charset="0"/>
              <a:buNone/>
              <a:defRPr/>
            </a:pPr>
            <a:r>
              <a:rPr lang="en-US" altLang="zh-CN" sz="1600" dirty="0">
                <a:latin typeface="微软雅黑" panose="020B0503020204020204" pitchFamily="34" charset="-122"/>
                <a:ea typeface="微软雅黑" panose="020B0503020204020204" pitchFamily="34" charset="-122"/>
              </a:rPr>
              <a:t>                                </a:t>
            </a:r>
          </a:p>
          <a:p>
            <a:pPr marL="0" indent="0" algn="just">
              <a:buFont typeface="Arial" panose="020B0604020202020204" pitchFamily="34" charset="0"/>
              <a:buNone/>
              <a:defRPr/>
            </a:pPr>
            <a:r>
              <a:rPr lang="en-US" altLang="zh-CN" sz="1600" dirty="0">
                <a:latin typeface="微软雅黑" panose="020B0503020204020204" pitchFamily="34" charset="-122"/>
                <a:ea typeface="微软雅黑" panose="020B0503020204020204" pitchFamily="34" charset="-122"/>
              </a:rPr>
              <a:t>                           </a:t>
            </a:r>
          </a:p>
          <a:p>
            <a:pPr algn="just">
              <a:buFont typeface="Wingdings" panose="05000000000000000000" pitchFamily="2" charset="2"/>
              <a:buChar char="Ø"/>
              <a:defRPr/>
            </a:pPr>
            <a:endParaRPr lang="en-US" altLang="zh-CN" sz="1600"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zh-CN" altLang="en-US" sz="1600" dirty="0">
                <a:latin typeface="微软雅黑" panose="020B0503020204020204" pitchFamily="34" charset="-122"/>
                <a:ea typeface="微软雅黑" panose="020B0503020204020204" pitchFamily="34" charset="-122"/>
              </a:rPr>
              <a:t>     </a:t>
            </a:r>
            <a:endParaRPr lang="en-US" altLang="zh-CN" sz="1600" dirty="0">
              <a:latin typeface="微软雅黑" panose="020B0503020204020204" pitchFamily="34" charset="-122"/>
              <a:ea typeface="微软雅黑" panose="020B0503020204020204" pitchFamily="34" charset="-122"/>
            </a:endParaRPr>
          </a:p>
          <a:p>
            <a:pPr marL="0" indent="0" algn="just">
              <a:buFont typeface="Arial" panose="020B0604020202020204" pitchFamily="34" charset="0"/>
              <a:buNone/>
              <a:defRPr/>
            </a:pPr>
            <a:r>
              <a:rPr lang="en-US" altLang="zh-CN" sz="1600" dirty="0">
                <a:latin typeface="微软雅黑" panose="020B0503020204020204" pitchFamily="34" charset="-122"/>
                <a:ea typeface="微软雅黑" panose="020B0503020204020204" pitchFamily="34" charset="-122"/>
              </a:rPr>
              <a:t>      </a:t>
            </a:r>
          </a:p>
        </p:txBody>
      </p:sp>
      <p:pic>
        <p:nvPicPr>
          <p:cNvPr id="7" name="图片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16565" y="2739081"/>
            <a:ext cx="6667500" cy="2309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7" y="82030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sp>
        <p:nvSpPr>
          <p:cNvPr id="9" name="矩形 8"/>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0593041"/>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fade">
                                      <p:cBhvr>
                                        <p:cTn id="7" dur="1000"/>
                                        <p:tgtEl>
                                          <p:spTgt spid="7"/>
                                        </p:tgtEl>
                                      </p:cBhvr>
                                    </p:animEffect>
                                    <p:anim calcmode="lin" valueType="num">
                                      <p:cBhvr>
                                        <p:cTn id="8" dur="1000" fill="hold"/>
                                        <p:tgtEl>
                                          <p:spTgt spid="7"/>
                                        </p:tgtEl>
                                        <p:attrNameLst>
                                          <p:attrName>ppt_x</p:attrName>
                                        </p:attrNameLst>
                                      </p:cBhvr>
                                      <p:tavLst>
                                        <p:tav tm="0">
                                          <p:val>
                                            <p:strVal val="#ppt_x"/>
                                          </p:val>
                                        </p:tav>
                                        <p:tav tm="100000">
                                          <p:val>
                                            <p:strVal val="#ppt_x"/>
                                          </p:val>
                                        </p:tav>
                                      </p:tavLst>
                                    </p:anim>
                                    <p:anim calcmode="lin" valueType="num">
                                      <p:cBhvr>
                                        <p:cTn id="9"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图示 1"/>
          <p:cNvGraphicFramePr/>
          <p:nvPr/>
        </p:nvGraphicFramePr>
        <p:xfrm>
          <a:off x="968065" y="2203663"/>
          <a:ext cx="7283632" cy="304067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7" y="82030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5"/>
          <p:cNvSpPr/>
          <p:nvPr/>
        </p:nvSpPr>
        <p:spPr>
          <a:xfrm>
            <a:off x="-5250" y="5253"/>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TextBox 20"/>
          <p:cNvSpPr txBox="1">
            <a:spLocks noChangeArrowheads="1"/>
          </p:cNvSpPr>
          <p:nvPr/>
        </p:nvSpPr>
        <p:spPr bwMode="auto">
          <a:xfrm>
            <a:off x="161438" y="69397"/>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8" name="矩形 19"/>
          <p:cNvSpPr>
            <a:spLocks noChangeArrowheads="1"/>
          </p:cNvSpPr>
          <p:nvPr/>
        </p:nvSpPr>
        <p:spPr bwMode="auto">
          <a:xfrm>
            <a:off x="1037738" y="198928"/>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9" name="直接连接符 8"/>
          <p:cNvCxnSpPr/>
          <p:nvPr/>
        </p:nvCxnSpPr>
        <p:spPr>
          <a:xfrm>
            <a:off x="835025" y="-29569"/>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10" name="流程图: 过程 9"/>
          <p:cNvSpPr/>
          <p:nvPr/>
        </p:nvSpPr>
        <p:spPr>
          <a:xfrm>
            <a:off x="462455" y="2239059"/>
            <a:ext cx="8166538" cy="2732334"/>
          </a:xfrm>
          <a:prstGeom prst="flowChartProcess">
            <a:avLst/>
          </a:prstGeom>
          <a:noFill/>
          <a:ln w="38100">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文本框 10"/>
          <p:cNvSpPr txBox="1"/>
          <p:nvPr/>
        </p:nvSpPr>
        <p:spPr>
          <a:xfrm>
            <a:off x="835024" y="1978212"/>
            <a:ext cx="2013279" cy="461665"/>
          </a:xfrm>
          <a:prstGeom prst="rect">
            <a:avLst/>
          </a:prstGeom>
          <a:solidFill>
            <a:schemeClr val="bg1"/>
          </a:solidFill>
        </p:spPr>
        <p:txBody>
          <a:bodyPr wrap="square" rtlCol="0">
            <a:spAutoFit/>
          </a:bodyPr>
          <a:lstStyle/>
          <a:p>
            <a:r>
              <a:rPr lang="zh-CN" altLang="en-US" sz="2400" b="1">
                <a:solidFill>
                  <a:srgbClr val="182447"/>
                </a:solidFill>
              </a:rPr>
              <a:t>三种业务类型</a:t>
            </a:r>
          </a:p>
        </p:txBody>
      </p:sp>
    </p:spTree>
    <p:extLst>
      <p:ext uri="{BB962C8B-B14F-4D97-AF65-F5344CB8AC3E}">
        <p14:creationId xmlns:p14="http://schemas.microsoft.com/office/powerpoint/2010/main" val="2035283804"/>
      </p:ext>
    </p:extLst>
  </p:cSld>
  <p:clrMapOvr>
    <a:masterClrMapping/>
  </p:clrMapOvr>
  <p:transition spd="med" advClick="0" advTm="3000">
    <p:pull/>
  </p:transition>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表格 2">
            <a:extLst>
              <a:ext uri="{FF2B5EF4-FFF2-40B4-BE49-F238E27FC236}">
                <a16:creationId xmlns:a16="http://schemas.microsoft.com/office/drawing/2014/main" id="{641FBFAC-351A-4A5F-8E07-CC635B5B61C5}"/>
              </a:ext>
            </a:extLst>
          </p:cNvPr>
          <p:cNvGraphicFramePr>
            <a:graphicFrameLocks noGrp="1"/>
          </p:cNvGraphicFramePr>
          <p:nvPr/>
        </p:nvGraphicFramePr>
        <p:xfrm>
          <a:off x="1314486" y="1399148"/>
          <a:ext cx="2608156" cy="1038860"/>
        </p:xfrm>
        <a:graphic>
          <a:graphicData uri="http://schemas.openxmlformats.org/drawingml/2006/table">
            <a:tbl>
              <a:tblPr firstRow="1" bandRow="1">
                <a:tableStyleId>{5C22544A-7EE6-4342-B048-85BDC9FD1C3A}</a:tableStyleId>
              </a:tblPr>
              <a:tblGrid>
                <a:gridCol w="2608156">
                  <a:extLst>
                    <a:ext uri="{9D8B030D-6E8A-4147-A177-3AD203B41FA5}">
                      <a16:colId xmlns:a16="http://schemas.microsoft.com/office/drawing/2014/main" val="3431379816"/>
                    </a:ext>
                  </a:extLst>
                </a:gridCol>
              </a:tblGrid>
              <a:tr h="0">
                <a:tc>
                  <a:txBody>
                    <a:bodyPr/>
                    <a:lstStyle/>
                    <a:p>
                      <a:pPr algn="ctr"/>
                      <a:r>
                        <a:rPr lang="zh-CN" altLang="en-US" dirty="0"/>
                        <a:t>研发机构采购国产设备</a:t>
                      </a:r>
                    </a:p>
                  </a:txBody>
                  <a:tcPr/>
                </a:tc>
                <a:extLst>
                  <a:ext uri="{0D108BD9-81ED-4DB2-BD59-A6C34878D82A}">
                    <a16:rowId xmlns:a16="http://schemas.microsoft.com/office/drawing/2014/main" val="2966142806"/>
                  </a:ext>
                </a:extLst>
              </a:tr>
              <a:tr h="370840">
                <a:tc>
                  <a:txBody>
                    <a:bodyPr/>
                    <a:lstStyle/>
                    <a:p>
                      <a:pPr algn="ctr"/>
                      <a:r>
                        <a:rPr lang="en-US" altLang="zh-CN" dirty="0"/>
                        <a:t>WZYFJG</a:t>
                      </a:r>
                      <a:endParaRPr lang="zh-CN" altLang="en-US" dirty="0"/>
                    </a:p>
                  </a:txBody>
                  <a:tcPr/>
                </a:tc>
                <a:extLst>
                  <a:ext uri="{0D108BD9-81ED-4DB2-BD59-A6C34878D82A}">
                    <a16:rowId xmlns:a16="http://schemas.microsoft.com/office/drawing/2014/main" val="704993515"/>
                  </a:ext>
                </a:extLst>
              </a:tr>
              <a:tr h="370840">
                <a:tc>
                  <a:txBody>
                    <a:bodyPr/>
                    <a:lstStyle/>
                    <a:p>
                      <a:pPr algn="ctr"/>
                      <a:r>
                        <a:rPr lang="en-US" altLang="zh-CN" dirty="0"/>
                        <a:t>NZYFJG</a:t>
                      </a:r>
                      <a:endParaRPr lang="zh-CN" altLang="en-US" dirty="0"/>
                    </a:p>
                  </a:txBody>
                  <a:tcPr/>
                </a:tc>
                <a:extLst>
                  <a:ext uri="{0D108BD9-81ED-4DB2-BD59-A6C34878D82A}">
                    <a16:rowId xmlns:a16="http://schemas.microsoft.com/office/drawing/2014/main" val="3985647974"/>
                  </a:ext>
                </a:extLst>
              </a:tr>
            </a:tbl>
          </a:graphicData>
        </a:graphic>
      </p:graphicFrame>
      <p:graphicFrame>
        <p:nvGraphicFramePr>
          <p:cNvPr id="6" name="表格 8">
            <a:extLst>
              <a:ext uri="{FF2B5EF4-FFF2-40B4-BE49-F238E27FC236}">
                <a16:creationId xmlns:a16="http://schemas.microsoft.com/office/drawing/2014/main" id="{924F2BF5-4038-4A7D-9620-50F8FF2CC9E7}"/>
              </a:ext>
            </a:extLst>
          </p:cNvPr>
          <p:cNvGraphicFramePr>
            <a:graphicFrameLocks noGrp="1"/>
          </p:cNvGraphicFramePr>
          <p:nvPr/>
        </p:nvGraphicFramePr>
        <p:xfrm>
          <a:off x="1228254" y="4347121"/>
          <a:ext cx="2763520" cy="741680"/>
        </p:xfrm>
        <a:graphic>
          <a:graphicData uri="http://schemas.openxmlformats.org/drawingml/2006/table">
            <a:tbl>
              <a:tblPr firstRow="1" bandRow="1">
                <a:tableStyleId>{5C22544A-7EE6-4342-B048-85BDC9FD1C3A}</a:tableStyleId>
              </a:tblPr>
              <a:tblGrid>
                <a:gridCol w="2763520">
                  <a:extLst>
                    <a:ext uri="{9D8B030D-6E8A-4147-A177-3AD203B41FA5}">
                      <a16:colId xmlns:a16="http://schemas.microsoft.com/office/drawing/2014/main" val="1337193402"/>
                    </a:ext>
                  </a:extLst>
                </a:gridCol>
              </a:tblGrid>
              <a:tr h="370840">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zh-CN" altLang="en-US" dirty="0"/>
                        <a:t>研发机构采购国产设备</a:t>
                      </a:r>
                    </a:p>
                  </a:txBody>
                  <a:tcPr/>
                </a:tc>
                <a:extLst>
                  <a:ext uri="{0D108BD9-81ED-4DB2-BD59-A6C34878D82A}">
                    <a16:rowId xmlns:a16="http://schemas.microsoft.com/office/drawing/2014/main" val="461542177"/>
                  </a:ext>
                </a:extLst>
              </a:tr>
              <a:tr h="370840">
                <a:tc>
                  <a:txBody>
                    <a:bodyPr/>
                    <a:lstStyle/>
                    <a:p>
                      <a:pPr algn="ctr"/>
                      <a:r>
                        <a:rPr lang="en-US" altLang="zh-CN" dirty="0"/>
                        <a:t>GCSB</a:t>
                      </a:r>
                      <a:endParaRPr lang="zh-CN" altLang="en-US" dirty="0"/>
                    </a:p>
                  </a:txBody>
                  <a:tcPr/>
                </a:tc>
                <a:extLst>
                  <a:ext uri="{0D108BD9-81ED-4DB2-BD59-A6C34878D82A}">
                    <a16:rowId xmlns:a16="http://schemas.microsoft.com/office/drawing/2014/main" val="3135925246"/>
                  </a:ext>
                </a:extLst>
              </a:tr>
            </a:tbl>
          </a:graphicData>
        </a:graphic>
      </p:graphicFrame>
      <p:sp>
        <p:nvSpPr>
          <p:cNvPr id="7" name="下箭头 6"/>
          <p:cNvSpPr/>
          <p:nvPr/>
        </p:nvSpPr>
        <p:spPr>
          <a:xfrm>
            <a:off x="2232074" y="2532992"/>
            <a:ext cx="582819" cy="1661727"/>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dirty="0"/>
              <a:t>调整</a:t>
            </a:r>
          </a:p>
        </p:txBody>
      </p:sp>
      <p:graphicFrame>
        <p:nvGraphicFramePr>
          <p:cNvPr id="8" name="表格 2">
            <a:extLst>
              <a:ext uri="{FF2B5EF4-FFF2-40B4-BE49-F238E27FC236}">
                <a16:creationId xmlns:a16="http://schemas.microsoft.com/office/drawing/2014/main" id="{641FBFAC-351A-4A5F-8E07-CC635B5B61C5}"/>
              </a:ext>
            </a:extLst>
          </p:cNvPr>
          <p:cNvGraphicFramePr>
            <a:graphicFrameLocks noGrp="1"/>
          </p:cNvGraphicFramePr>
          <p:nvPr/>
        </p:nvGraphicFramePr>
        <p:xfrm>
          <a:off x="4182790" y="1412670"/>
          <a:ext cx="2985741" cy="594360"/>
        </p:xfrm>
        <a:graphic>
          <a:graphicData uri="http://schemas.openxmlformats.org/drawingml/2006/table">
            <a:tbl>
              <a:tblPr firstRow="1" bandRow="1">
                <a:tableStyleId>{5C22544A-7EE6-4342-B048-85BDC9FD1C3A}</a:tableStyleId>
              </a:tblPr>
              <a:tblGrid>
                <a:gridCol w="2985741">
                  <a:extLst>
                    <a:ext uri="{9D8B030D-6E8A-4147-A177-3AD203B41FA5}">
                      <a16:colId xmlns:a16="http://schemas.microsoft.com/office/drawing/2014/main" val="3431379816"/>
                    </a:ext>
                  </a:extLst>
                </a:gridCol>
              </a:tblGrid>
              <a:tr h="0">
                <a:tc>
                  <a:txBody>
                    <a:bodyPr/>
                    <a:lstStyle/>
                    <a:p>
                      <a:pPr algn="ctr"/>
                      <a:r>
                        <a:rPr lang="zh-CN" altLang="en-US" dirty="0"/>
                        <a:t>横琴平潭企业购进水电气</a:t>
                      </a:r>
                    </a:p>
                  </a:txBody>
                  <a:tcPr/>
                </a:tc>
                <a:extLst>
                  <a:ext uri="{0D108BD9-81ED-4DB2-BD59-A6C34878D82A}">
                    <a16:rowId xmlns:a16="http://schemas.microsoft.com/office/drawing/2014/main" val="2966142806"/>
                  </a:ext>
                </a:extLst>
              </a:tr>
              <a:tr h="0">
                <a:tc>
                  <a:txBody>
                    <a:bodyPr/>
                    <a:lstStyle/>
                    <a:p>
                      <a:pPr algn="ctr"/>
                      <a:r>
                        <a:rPr lang="zh-CN" altLang="en-US" dirty="0"/>
                        <a:t>业务类型</a:t>
                      </a:r>
                    </a:p>
                  </a:txBody>
                  <a:tcPr/>
                </a:tc>
                <a:extLst>
                  <a:ext uri="{0D108BD9-81ED-4DB2-BD59-A6C34878D82A}">
                    <a16:rowId xmlns:a16="http://schemas.microsoft.com/office/drawing/2014/main" val="10001"/>
                  </a:ext>
                </a:extLst>
              </a:tr>
            </a:tbl>
          </a:graphicData>
        </a:graphic>
      </p:graphicFrame>
      <p:sp>
        <p:nvSpPr>
          <p:cNvPr id="9" name="下箭头 8"/>
          <p:cNvSpPr/>
          <p:nvPr/>
        </p:nvSpPr>
        <p:spPr>
          <a:xfrm>
            <a:off x="5346060" y="2417378"/>
            <a:ext cx="582819" cy="177734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dirty="0"/>
              <a:t>新增</a:t>
            </a:r>
          </a:p>
        </p:txBody>
      </p:sp>
      <p:graphicFrame>
        <p:nvGraphicFramePr>
          <p:cNvPr id="10" name="表格 8">
            <a:extLst>
              <a:ext uri="{FF2B5EF4-FFF2-40B4-BE49-F238E27FC236}">
                <a16:creationId xmlns:a16="http://schemas.microsoft.com/office/drawing/2014/main" id="{924F2BF5-4038-4A7D-9620-50F8FF2CC9E7}"/>
              </a:ext>
            </a:extLst>
          </p:cNvPr>
          <p:cNvGraphicFramePr>
            <a:graphicFrameLocks noGrp="1"/>
          </p:cNvGraphicFramePr>
          <p:nvPr/>
        </p:nvGraphicFramePr>
        <p:xfrm>
          <a:off x="4255709" y="4363043"/>
          <a:ext cx="2858232" cy="741680"/>
        </p:xfrm>
        <a:graphic>
          <a:graphicData uri="http://schemas.openxmlformats.org/drawingml/2006/table">
            <a:tbl>
              <a:tblPr firstRow="1" bandRow="1">
                <a:tableStyleId>{5C22544A-7EE6-4342-B048-85BDC9FD1C3A}</a:tableStyleId>
              </a:tblPr>
              <a:tblGrid>
                <a:gridCol w="2858232">
                  <a:extLst>
                    <a:ext uri="{9D8B030D-6E8A-4147-A177-3AD203B41FA5}">
                      <a16:colId xmlns:a16="http://schemas.microsoft.com/office/drawing/2014/main" val="1337193402"/>
                    </a:ext>
                  </a:extLst>
                </a:gridCol>
              </a:tblGrid>
              <a:tr h="370840">
                <a:tc>
                  <a:txBody>
                    <a:bodyPr/>
                    <a:lstStyle/>
                    <a:p>
                      <a:pPr algn="ctr"/>
                      <a:r>
                        <a:rPr lang="zh-CN" altLang="en-US" dirty="0"/>
                        <a:t>横琴平潭企业购进水电气</a:t>
                      </a:r>
                    </a:p>
                  </a:txBody>
                  <a:tcPr/>
                </a:tc>
                <a:extLst>
                  <a:ext uri="{0D108BD9-81ED-4DB2-BD59-A6C34878D82A}">
                    <a16:rowId xmlns:a16="http://schemas.microsoft.com/office/drawing/2014/main" val="461542177"/>
                  </a:ext>
                </a:extLst>
              </a:tr>
              <a:tr h="370840">
                <a:tc>
                  <a:txBody>
                    <a:bodyPr/>
                    <a:lstStyle/>
                    <a:p>
                      <a:pPr algn="ctr"/>
                      <a:r>
                        <a:rPr lang="en-US" altLang="zh-CN" dirty="0"/>
                        <a:t>GJSDQ</a:t>
                      </a:r>
                      <a:endParaRPr lang="zh-CN" altLang="en-US" dirty="0"/>
                    </a:p>
                  </a:txBody>
                  <a:tcPr/>
                </a:tc>
                <a:extLst>
                  <a:ext uri="{0D108BD9-81ED-4DB2-BD59-A6C34878D82A}">
                    <a16:rowId xmlns:a16="http://schemas.microsoft.com/office/drawing/2014/main" val="3135925246"/>
                  </a:ext>
                </a:extLst>
              </a:tr>
            </a:tbl>
          </a:graphicData>
        </a:graphic>
      </p:graphicFrame>
      <p:sp>
        <p:nvSpPr>
          <p:cNvPr id="11" name="矩形 10"/>
          <p:cNvSpPr/>
          <p:nvPr/>
        </p:nvSpPr>
        <p:spPr>
          <a:xfrm>
            <a:off x="-5250" y="5253"/>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1438" y="69397"/>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37738" y="198928"/>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4" name="直接连接符 13"/>
          <p:cNvCxnSpPr/>
          <p:nvPr/>
        </p:nvCxnSpPr>
        <p:spPr>
          <a:xfrm>
            <a:off x="835025" y="-29569"/>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15"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7" y="82030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530958401"/>
      </p:ext>
    </p:extLst>
  </p:cSld>
  <p:clrMapOvr>
    <a:masterClrMapping/>
  </p:clrMapOvr>
  <p:transition spd="med" advClick="0" advTm="3000">
    <p:pull/>
  </p:transition>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p:cNvPicPr>
          <p:nvPr/>
        </p:nvPicPr>
        <p:blipFill>
          <a:blip r:embed="rId2"/>
          <a:stretch>
            <a:fillRect/>
          </a:stretch>
        </p:blipFill>
        <p:spPr>
          <a:xfrm>
            <a:off x="682625" y="1347652"/>
            <a:ext cx="7600000" cy="3257143"/>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7" y="82030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sp>
        <p:nvSpPr>
          <p:cNvPr id="8" name="矩形 7"/>
          <p:cNvSpPr/>
          <p:nvPr/>
        </p:nvSpPr>
        <p:spPr>
          <a:xfrm>
            <a:off x="0" y="3886200"/>
            <a:ext cx="9144000" cy="1257300"/>
          </a:xfrm>
          <a:prstGeom prst="rect">
            <a:avLst/>
          </a:prstGeom>
          <a:solidFill>
            <a:srgbClr val="182447"/>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spcBef>
                <a:spcPct val="0"/>
              </a:spcBef>
              <a:buFontTx/>
              <a:buNone/>
            </a:pPr>
            <a:r>
              <a:rPr lang="en-US" altLang="zh-CN" sz="1400" dirty="0">
                <a:solidFill>
                  <a:schemeClr val="bg1"/>
                </a:solidFill>
                <a:latin typeface="微软雅黑" panose="020B0503020204020204" pitchFamily="34" charset="-122"/>
              </a:rPr>
              <a:t>1.</a:t>
            </a:r>
            <a:r>
              <a:rPr lang="zh-CN" altLang="en-US" sz="1400" dirty="0">
                <a:solidFill>
                  <a:schemeClr val="bg1"/>
                </a:solidFill>
                <a:latin typeface="微软雅黑" panose="020B0503020204020204" pitchFamily="34" charset="-122"/>
              </a:rPr>
              <a:t>使用</a:t>
            </a:r>
            <a:r>
              <a:rPr lang="en-US" altLang="zh-CN" sz="1400" dirty="0">
                <a:solidFill>
                  <a:schemeClr val="bg1"/>
                </a:solidFill>
                <a:latin typeface="微软雅黑" panose="020B0503020204020204" pitchFamily="34" charset="-122"/>
              </a:rPr>
              <a:t>《</a:t>
            </a:r>
            <a:r>
              <a:rPr lang="zh-CN" altLang="en-US" sz="1400" dirty="0">
                <a:solidFill>
                  <a:schemeClr val="bg1"/>
                </a:solidFill>
                <a:latin typeface="微软雅黑" panose="020B0503020204020204" pitchFamily="34" charset="-122"/>
              </a:rPr>
              <a:t>购进自用货物退税申报表</a:t>
            </a:r>
            <a:r>
              <a:rPr lang="en-US" altLang="zh-CN" sz="1400" dirty="0">
                <a:solidFill>
                  <a:schemeClr val="bg1"/>
                </a:solidFill>
                <a:latin typeface="微软雅黑" panose="020B0503020204020204" pitchFamily="34" charset="-122"/>
              </a:rPr>
              <a:t>》</a:t>
            </a:r>
            <a:r>
              <a:rPr lang="zh-CN" altLang="en-US" sz="1400" dirty="0">
                <a:solidFill>
                  <a:schemeClr val="bg1"/>
                </a:solidFill>
                <a:latin typeface="微软雅黑" panose="020B0503020204020204" pitchFamily="34" charset="-122"/>
              </a:rPr>
              <a:t>申报退税的业务类型包括三个业务，新增横琴平潭地区企业购进水电气退税业   </a:t>
            </a:r>
            <a:endParaRPr lang="en-US" altLang="zh-CN" sz="1400" dirty="0">
              <a:solidFill>
                <a:schemeClr val="bg1"/>
              </a:solidFill>
              <a:latin typeface="微软雅黑" panose="020B0503020204020204" pitchFamily="34" charset="-122"/>
            </a:endParaRPr>
          </a:p>
          <a:p>
            <a:pPr>
              <a:spcBef>
                <a:spcPct val="0"/>
              </a:spcBef>
              <a:buFontTx/>
              <a:buNone/>
            </a:pPr>
            <a:r>
              <a:rPr lang="en-US" altLang="zh-CN" sz="1400" dirty="0">
                <a:solidFill>
                  <a:schemeClr val="bg1"/>
                </a:solidFill>
                <a:latin typeface="微软雅黑" panose="020B0503020204020204" pitchFamily="34" charset="-122"/>
              </a:rPr>
              <a:t>   </a:t>
            </a:r>
            <a:r>
              <a:rPr lang="zh-CN" altLang="en-US" sz="1400" dirty="0">
                <a:solidFill>
                  <a:schemeClr val="bg1"/>
                </a:solidFill>
                <a:latin typeface="微软雅黑" panose="020B0503020204020204" pitchFamily="34" charset="-122"/>
              </a:rPr>
              <a:t>务，业务类型代码：</a:t>
            </a:r>
            <a:r>
              <a:rPr lang="en-US" altLang="zh-CN" sz="1400" dirty="0">
                <a:solidFill>
                  <a:schemeClr val="bg1"/>
                </a:solidFill>
                <a:latin typeface="微软雅黑" panose="020B0503020204020204" pitchFamily="34" charset="-122"/>
              </a:rPr>
              <a:t>GJSDQ</a:t>
            </a:r>
          </a:p>
          <a:p>
            <a:pPr>
              <a:spcBef>
                <a:spcPct val="0"/>
              </a:spcBef>
            </a:pPr>
            <a:r>
              <a:rPr lang="en-US" altLang="zh-CN" sz="1400" dirty="0">
                <a:solidFill>
                  <a:schemeClr val="bg1"/>
                </a:solidFill>
                <a:latin typeface="微软雅黑" panose="020B0503020204020204" pitchFamily="34" charset="-122"/>
              </a:rPr>
              <a:t>2. </a:t>
            </a:r>
            <a:r>
              <a:rPr lang="zh-CN" altLang="en-US" sz="1400" dirty="0">
                <a:solidFill>
                  <a:schemeClr val="bg1"/>
                </a:solidFill>
                <a:latin typeface="微软雅黑" panose="020B0503020204020204" pitchFamily="34" charset="-122"/>
              </a:rPr>
              <a:t>研发机构采购国产设备，备注栏需要填写“科技开发、科学研究、教学设备”</a:t>
            </a:r>
            <a:endParaRPr lang="en-US" altLang="zh-CN" sz="1400" dirty="0">
              <a:solidFill>
                <a:schemeClr val="bg1"/>
              </a:solidFill>
              <a:latin typeface="微软雅黑" panose="020B0503020204020204" pitchFamily="34" charset="-122"/>
            </a:endParaRPr>
          </a:p>
          <a:p>
            <a:pPr>
              <a:spcBef>
                <a:spcPct val="0"/>
              </a:spcBef>
            </a:pPr>
            <a:r>
              <a:rPr lang="en-US" altLang="zh-CN" sz="1400" dirty="0">
                <a:solidFill>
                  <a:schemeClr val="bg1"/>
                </a:solidFill>
                <a:latin typeface="微软雅黑" panose="020B0503020204020204" pitchFamily="34" charset="-122"/>
              </a:rPr>
              <a:t>3.</a:t>
            </a:r>
            <a:r>
              <a:rPr lang="zh-CN" altLang="en-US" sz="1400" dirty="0">
                <a:latin typeface="微软雅黑" panose="020B0503020204020204" pitchFamily="34" charset="-122"/>
              </a:rPr>
              <a:t>进货凭证的要求：增值税专用发票，或者开具时间为</a:t>
            </a:r>
            <a:r>
              <a:rPr lang="en-US" altLang="zh-CN" sz="1400" dirty="0">
                <a:latin typeface="微软雅黑" panose="020B0503020204020204" pitchFamily="34" charset="-122"/>
              </a:rPr>
              <a:t>2019</a:t>
            </a:r>
            <a:r>
              <a:rPr lang="zh-CN" altLang="en-US" sz="1400" dirty="0">
                <a:latin typeface="微软雅黑" panose="020B0503020204020204" pitchFamily="34" charset="-122"/>
              </a:rPr>
              <a:t>年</a:t>
            </a:r>
            <a:r>
              <a:rPr lang="en-US" altLang="zh-CN" sz="1400" dirty="0">
                <a:latin typeface="微软雅黑" panose="020B0503020204020204" pitchFamily="34" charset="-122"/>
              </a:rPr>
              <a:t>1</a:t>
            </a:r>
            <a:r>
              <a:rPr lang="zh-CN" altLang="en-US" sz="1400" dirty="0">
                <a:latin typeface="微软雅黑" panose="020B0503020204020204" pitchFamily="34" charset="-122"/>
              </a:rPr>
              <a:t>月</a:t>
            </a:r>
            <a:r>
              <a:rPr lang="en-US" altLang="zh-CN" sz="1400" dirty="0">
                <a:latin typeface="微软雅黑" panose="020B0503020204020204" pitchFamily="34" charset="-122"/>
              </a:rPr>
              <a:t>1</a:t>
            </a:r>
            <a:r>
              <a:rPr lang="zh-CN" altLang="en-US" sz="1400" dirty="0">
                <a:latin typeface="微软雅黑" panose="020B0503020204020204" pitchFamily="34" charset="-122"/>
              </a:rPr>
              <a:t>日至</a:t>
            </a:r>
            <a:r>
              <a:rPr lang="en-US" altLang="zh-CN" sz="1400" dirty="0">
                <a:latin typeface="微软雅黑" panose="020B0503020204020204" pitchFamily="34" charset="-122"/>
              </a:rPr>
              <a:t>2020</a:t>
            </a:r>
            <a:r>
              <a:rPr lang="zh-CN" altLang="en-US" sz="1400" dirty="0">
                <a:latin typeface="微软雅黑" panose="020B0503020204020204" pitchFamily="34" charset="-122"/>
              </a:rPr>
              <a:t>年</a:t>
            </a:r>
            <a:r>
              <a:rPr lang="en-US" altLang="zh-CN" sz="1400" dirty="0">
                <a:latin typeface="微软雅黑" panose="020B0503020204020204" pitchFamily="34" charset="-122"/>
              </a:rPr>
              <a:t>3</a:t>
            </a:r>
            <a:r>
              <a:rPr lang="zh-CN" altLang="en-US" sz="1400" dirty="0">
                <a:latin typeface="微软雅黑" panose="020B0503020204020204" pitchFamily="34" charset="-122"/>
              </a:rPr>
              <a:t>月</a:t>
            </a:r>
            <a:r>
              <a:rPr lang="en-US" altLang="zh-CN" sz="1400" dirty="0">
                <a:latin typeface="微软雅黑" panose="020B0503020204020204" pitchFamily="34" charset="-122"/>
              </a:rPr>
              <a:t>11</a:t>
            </a:r>
            <a:r>
              <a:rPr lang="zh-CN" altLang="en-US" sz="1400" dirty="0">
                <a:latin typeface="微软雅黑" panose="020B0503020204020204" pitchFamily="34" charset="-122"/>
              </a:rPr>
              <a:t>日之间的增值税普通发票</a:t>
            </a:r>
            <a:endParaRPr lang="en-US" altLang="zh-CN" sz="1400" dirty="0">
              <a:solidFill>
                <a:schemeClr val="bg1"/>
              </a:solidFill>
              <a:latin typeface="微软雅黑" panose="020B0503020204020204" pitchFamily="34" charset="-122"/>
            </a:endParaRPr>
          </a:p>
        </p:txBody>
      </p:sp>
      <p:sp>
        <p:nvSpPr>
          <p:cNvPr id="9" name="矩形 8"/>
          <p:cNvSpPr/>
          <p:nvPr/>
        </p:nvSpPr>
        <p:spPr>
          <a:xfrm>
            <a:off x="-5250" y="5253"/>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161438" y="69397"/>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037738" y="198928"/>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835025" y="-29569"/>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14" name="图片 13"/>
          <p:cNvPicPr>
            <a:picLocks noChangeAspect="1"/>
          </p:cNvPicPr>
          <p:nvPr/>
        </p:nvPicPr>
        <p:blipFill>
          <a:blip r:embed="rId3"/>
          <a:stretch>
            <a:fillRect/>
          </a:stretch>
        </p:blipFill>
        <p:spPr>
          <a:xfrm>
            <a:off x="4930161" y="1632679"/>
            <a:ext cx="3295238" cy="1504762"/>
          </a:xfrm>
          <a:prstGeom prst="rect">
            <a:avLst/>
          </a:prstGeom>
        </p:spPr>
      </p:pic>
    </p:spTree>
    <p:extLst>
      <p:ext uri="{BB962C8B-B14F-4D97-AF65-F5344CB8AC3E}">
        <p14:creationId xmlns:p14="http://schemas.microsoft.com/office/powerpoint/2010/main" val="1780107028"/>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xit" presetSubtype="4" fill="hold" nodeType="clickEffect">
                                  <p:stCondLst>
                                    <p:cond delay="0"/>
                                  </p:stCondLst>
                                  <p:childTnLst>
                                    <p:anim calcmode="lin" valueType="num">
                                      <p:cBhvr additive="base">
                                        <p:cTn id="10" dur="500"/>
                                        <p:tgtEl>
                                          <p:spTgt spid="14"/>
                                        </p:tgtEl>
                                        <p:attrNameLst>
                                          <p:attrName>ppt_x</p:attrName>
                                        </p:attrNameLst>
                                      </p:cBhvr>
                                      <p:tavLst>
                                        <p:tav tm="0">
                                          <p:val>
                                            <p:strVal val="ppt_x"/>
                                          </p:val>
                                        </p:tav>
                                        <p:tav tm="100000">
                                          <p:val>
                                            <p:strVal val="ppt_x"/>
                                          </p:val>
                                        </p:tav>
                                      </p:tavLst>
                                    </p:anim>
                                    <p:anim calcmode="lin" valueType="num">
                                      <p:cBhvr additive="base">
                                        <p:cTn id="11" dur="500"/>
                                        <p:tgtEl>
                                          <p:spTgt spid="14"/>
                                        </p:tgtEl>
                                        <p:attrNameLst>
                                          <p:attrName>ppt_y</p:attrName>
                                        </p:attrNameLst>
                                      </p:cBhvr>
                                      <p:tavLst>
                                        <p:tav tm="0">
                                          <p:val>
                                            <p:strVal val="ppt_y"/>
                                          </p:val>
                                        </p:tav>
                                        <p:tav tm="100000">
                                          <p:val>
                                            <p:strVal val="1+ppt_h/2"/>
                                          </p:val>
                                        </p:tav>
                                      </p:tavLst>
                                    </p:anim>
                                    <p:set>
                                      <p:cBhvr>
                                        <p:cTn id="12" dur="1" fill="hold">
                                          <p:stCondLst>
                                            <p:cond delay="499"/>
                                          </p:stCondLst>
                                        </p:cTn>
                                        <p:tgtEl>
                                          <p:spTgt spid="14"/>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8"/>
                                        </p:tgtEl>
                                        <p:attrNameLst>
                                          <p:attrName>style.visibility</p:attrName>
                                        </p:attrNameLst>
                                      </p:cBhvr>
                                      <p:to>
                                        <p:strVal val="visible"/>
                                      </p:to>
                                    </p:set>
                                    <p:anim calcmode="lin" valueType="num">
                                      <p:cBhvr additive="base">
                                        <p:cTn id="17" dur="500" fill="hold"/>
                                        <p:tgtEl>
                                          <p:spTgt spid="8"/>
                                        </p:tgtEl>
                                        <p:attrNameLst>
                                          <p:attrName>ppt_x</p:attrName>
                                        </p:attrNameLst>
                                      </p:cBhvr>
                                      <p:tavLst>
                                        <p:tav tm="0">
                                          <p:val>
                                            <p:strVal val="#ppt_x"/>
                                          </p:val>
                                        </p:tav>
                                        <p:tav tm="100000">
                                          <p:val>
                                            <p:strVal val="#ppt_x"/>
                                          </p:val>
                                        </p:tav>
                                      </p:tavLst>
                                    </p:anim>
                                    <p:anim calcmode="lin" valueType="num">
                                      <p:cBhvr additive="base">
                                        <p:cTn id="1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文本框 2"/>
          <p:cNvSpPr txBox="1">
            <a:spLocks noChangeArrowheads="1"/>
          </p:cNvSpPr>
          <p:nvPr/>
        </p:nvSpPr>
        <p:spPr bwMode="auto">
          <a:xfrm>
            <a:off x="1038369" y="4075552"/>
            <a:ext cx="7467600" cy="977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endParaRPr lang="zh-CN" altLang="en-US" sz="1800">
              <a:solidFill>
                <a:srgbClr val="FF0000"/>
              </a:solidFill>
              <a:sym typeface="Constantia" panose="02030602050306030303" pitchFamily="18" charset="0"/>
            </a:endParaRPr>
          </a:p>
          <a:p>
            <a:r>
              <a:rPr lang="zh-CN" altLang="en-US" sz="1800">
                <a:solidFill>
                  <a:srgbClr val="FF0000"/>
                </a:solidFill>
                <a:sym typeface="Constantia" panose="02030602050306030303" pitchFamily="18" charset="0"/>
              </a:rPr>
              <a:t>退税额的计算</a:t>
            </a:r>
            <a:r>
              <a:rPr lang="en-US" altLang="zh-CN" sz="1800">
                <a:solidFill>
                  <a:srgbClr val="FF0000"/>
                </a:solidFill>
                <a:sym typeface="Constantia" panose="02030602050306030303" pitchFamily="18" charset="0"/>
              </a:rPr>
              <a:t>=∑</a:t>
            </a:r>
            <a:r>
              <a:rPr lang="zh-CN" altLang="en-US" sz="1800">
                <a:solidFill>
                  <a:srgbClr val="FF0000"/>
                </a:solidFill>
                <a:sym typeface="Constantia" panose="02030602050306030303" pitchFamily="18" charset="0"/>
              </a:rPr>
              <a:t>申报退税额（</a:t>
            </a:r>
            <a:r>
              <a:rPr lang="en-US" altLang="zh-CN" sz="1800">
                <a:solidFill>
                  <a:srgbClr val="FF0000"/>
                </a:solidFill>
                <a:sym typeface="Constantia" panose="02030602050306030303" pitchFamily="18" charset="0"/>
              </a:rPr>
              <a:t>13)= ∑[</a:t>
            </a:r>
            <a:r>
              <a:rPr lang="zh-CN" altLang="en-US" sz="1800">
                <a:solidFill>
                  <a:srgbClr val="FF0000"/>
                </a:solidFill>
                <a:sym typeface="Constantia" panose="02030602050306030303" pitchFamily="18" charset="0"/>
              </a:rPr>
              <a:t>计税金额</a:t>
            </a:r>
            <a:r>
              <a:rPr lang="en-US" altLang="zh-CN" sz="1800">
                <a:solidFill>
                  <a:srgbClr val="FF0000"/>
                </a:solidFill>
                <a:sym typeface="Constantia" panose="02030602050306030303" pitchFamily="18" charset="0"/>
              </a:rPr>
              <a:t>(10)*</a:t>
            </a:r>
            <a:r>
              <a:rPr lang="zh-CN" altLang="en-US" sz="1800">
                <a:solidFill>
                  <a:srgbClr val="FF0000"/>
                </a:solidFill>
                <a:sym typeface="Constantia" panose="02030602050306030303" pitchFamily="18" charset="0"/>
              </a:rPr>
              <a:t>征税率（</a:t>
            </a:r>
            <a:r>
              <a:rPr lang="en-US" altLang="zh-CN" sz="1800">
                <a:solidFill>
                  <a:srgbClr val="FF0000"/>
                </a:solidFill>
                <a:sym typeface="Constantia" panose="02030602050306030303" pitchFamily="18" charset="0"/>
              </a:rPr>
              <a:t>12)]</a:t>
            </a:r>
          </a:p>
          <a:p>
            <a:pPr>
              <a:spcBef>
                <a:spcPct val="0"/>
              </a:spcBef>
              <a:buFontTx/>
              <a:buNone/>
            </a:pPr>
            <a:endParaRPr lang="zh-CN" altLang="en-US" sz="1800">
              <a:latin typeface="Arial" panose="020B0604020202020204" pitchFamily="34" charset="0"/>
              <a:ea typeface="宋体" panose="02010600030101010101" pitchFamily="2" charset="-122"/>
            </a:endParaRPr>
          </a:p>
        </p:txBody>
      </p:sp>
      <p:pic>
        <p:nvPicPr>
          <p:cNvPr id="7" name="图片 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76469" y="1432365"/>
            <a:ext cx="6496050" cy="2843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268314" y="824780"/>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sp>
        <p:nvSpPr>
          <p:cNvPr id="9" name="矩形 8"/>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94952132"/>
      </p:ext>
    </p:extLst>
  </p:cSld>
  <p:clrMapOvr>
    <a:masterClrMapping/>
  </p:clrMapOvr>
  <p:transition spd="med">
    <p:pull/>
  </p:transition>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图片 6"/>
          <p:cNvPicPr>
            <a:picLocks noChangeAspect="1"/>
          </p:cNvPicPr>
          <p:nvPr/>
        </p:nvPicPr>
        <p:blipFill>
          <a:blip r:embed="rId2"/>
          <a:stretch>
            <a:fillRect/>
          </a:stretch>
        </p:blipFill>
        <p:spPr>
          <a:xfrm>
            <a:off x="211583" y="1370919"/>
            <a:ext cx="2739265" cy="2632648"/>
          </a:xfrm>
          <a:prstGeom prst="rect">
            <a:avLst/>
          </a:prstGeom>
        </p:spPr>
      </p:pic>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85977"/>
            <a:ext cx="3581347"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①购进自用货物退税：</a:t>
            </a:r>
            <a:endParaRPr lang="zh-CN" altLang="zh-CN" b="1" dirty="0">
              <a:latin typeface="微软雅黑" panose="020B0503020204020204" pitchFamily="34" charset="-122"/>
            </a:endParaRPr>
          </a:p>
        </p:txBody>
      </p:sp>
      <p:pic>
        <p:nvPicPr>
          <p:cNvPr id="9" name="图片 8"/>
          <p:cNvPicPr>
            <a:picLocks noChangeAspect="1"/>
          </p:cNvPicPr>
          <p:nvPr/>
        </p:nvPicPr>
        <p:blipFill>
          <a:blip r:embed="rId3"/>
          <a:stretch>
            <a:fillRect/>
          </a:stretch>
        </p:blipFill>
        <p:spPr>
          <a:xfrm>
            <a:off x="3563359" y="2249350"/>
            <a:ext cx="5802699" cy="2894150"/>
          </a:xfrm>
          <a:prstGeom prst="rect">
            <a:avLst/>
          </a:prstGeom>
        </p:spPr>
      </p:pic>
      <p:sp>
        <p:nvSpPr>
          <p:cNvPr id="10" name="下箭头 9"/>
          <p:cNvSpPr/>
          <p:nvPr/>
        </p:nvSpPr>
        <p:spPr>
          <a:xfrm rot="18699219">
            <a:off x="3022255" y="2587338"/>
            <a:ext cx="469694" cy="73775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577285034"/>
      </p:ext>
    </p:extLst>
  </p:cSld>
  <p:clrMapOvr>
    <a:masterClrMapping/>
  </p:clrMapOvr>
  <p:transition spd="med">
    <p:pull/>
  </p:transition>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87707" y="925400"/>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②出口已使用过的设备退税业务：</a:t>
            </a:r>
            <a:endParaRPr lang="zh-CN" altLang="zh-CN" b="1" dirty="0">
              <a:latin typeface="微软雅黑" panose="020B0503020204020204" pitchFamily="34" charset="-122"/>
            </a:endParaRPr>
          </a:p>
        </p:txBody>
      </p:sp>
      <p:sp>
        <p:nvSpPr>
          <p:cNvPr id="7" name="矩形 6"/>
          <p:cNvSpPr/>
          <p:nvPr/>
        </p:nvSpPr>
        <p:spPr>
          <a:xfrm>
            <a:off x="93518" y="1612377"/>
            <a:ext cx="8728364" cy="2308324"/>
          </a:xfrm>
          <a:prstGeom prst="rect">
            <a:avLst/>
          </a:prstGeom>
        </p:spPr>
        <p:txBody>
          <a:bodyPr wrap="square">
            <a:spAutoFit/>
          </a:bodyPr>
          <a:lstStyle/>
          <a:p>
            <a:pPr algn="just">
              <a:defRPr/>
            </a:pPr>
            <a:r>
              <a:rPr lang="zh-CN" altLang="en-US" dirty="0">
                <a:latin typeface="微软雅黑" panose="020B0503020204020204" pitchFamily="34" charset="-122"/>
                <a:ea typeface="微软雅黑" panose="020B0503020204020204" pitchFamily="34" charset="-122"/>
              </a:rPr>
              <a:t>申报表政策依据：国家税务总局</a:t>
            </a:r>
            <a:r>
              <a:rPr lang="en-US" altLang="zh-CN" dirty="0">
                <a:latin typeface="微软雅黑" panose="020B0503020204020204" pitchFamily="34" charset="-122"/>
                <a:ea typeface="微软雅黑" panose="020B0503020204020204" pitchFamily="34" charset="-122"/>
              </a:rPr>
              <a:t>2012</a:t>
            </a:r>
            <a:r>
              <a:rPr lang="zh-CN" altLang="en-US" dirty="0">
                <a:latin typeface="微软雅黑" panose="020B0503020204020204" pitchFamily="34" charset="-122"/>
                <a:ea typeface="微软雅黑" panose="020B0503020204020204" pitchFamily="34" charset="-122"/>
              </a:rPr>
              <a:t>年第</a:t>
            </a:r>
            <a:r>
              <a:rPr lang="en-US" altLang="zh-CN" dirty="0">
                <a:latin typeface="微软雅黑" panose="020B0503020204020204" pitchFamily="34" charset="-122"/>
                <a:ea typeface="微软雅黑" panose="020B0503020204020204" pitchFamily="34" charset="-122"/>
              </a:rPr>
              <a:t>24</a:t>
            </a:r>
            <a:r>
              <a:rPr lang="zh-CN" altLang="en-US" dirty="0">
                <a:latin typeface="微软雅黑" panose="020B0503020204020204" pitchFamily="34" charset="-122"/>
                <a:ea typeface="微软雅黑" panose="020B0503020204020204" pitchFamily="34" charset="-122"/>
              </a:rPr>
              <a:t>号公告</a:t>
            </a:r>
            <a:endParaRPr lang="en-US" altLang="zh-CN" dirty="0">
              <a:latin typeface="微软雅黑" panose="020B0503020204020204" pitchFamily="34" charset="-122"/>
              <a:ea typeface="微软雅黑" panose="020B0503020204020204" pitchFamily="34" charset="-122"/>
            </a:endParaRPr>
          </a:p>
          <a:p>
            <a:pPr algn="just">
              <a:defRPr/>
            </a:pPr>
            <a:r>
              <a:rPr lang="en-US" altLang="zh-CN" dirty="0">
                <a:latin typeface="微软雅黑" panose="020B0503020204020204" pitchFamily="34" charset="-122"/>
                <a:ea typeface="微软雅黑" panose="020B0503020204020204" pitchFamily="34" charset="-122"/>
              </a:rPr>
              <a:t>                                                                 </a:t>
            </a:r>
          </a:p>
          <a:p>
            <a:pPr algn="just">
              <a:defRPr/>
            </a:pPr>
            <a:r>
              <a:rPr lang="zh-CN" altLang="en-US" dirty="0">
                <a:latin typeface="微软雅黑" panose="020B0503020204020204" pitchFamily="34" charset="-122"/>
                <a:ea typeface="微软雅黑" panose="020B0503020204020204" pitchFamily="34" charset="-122"/>
              </a:rPr>
              <a:t>       出口企业和其他单位出口的在</a:t>
            </a:r>
            <a:r>
              <a:rPr lang="en-US" altLang="zh-CN" dirty="0">
                <a:latin typeface="微软雅黑" panose="020B0503020204020204" pitchFamily="34" charset="-122"/>
                <a:ea typeface="微软雅黑" panose="020B0503020204020204" pitchFamily="34" charset="-122"/>
              </a:rPr>
              <a:t>2008</a:t>
            </a:r>
            <a:r>
              <a:rPr lang="zh-CN" altLang="en-US" dirty="0">
                <a:latin typeface="微软雅黑" panose="020B0503020204020204" pitchFamily="34" charset="-122"/>
                <a:ea typeface="微软雅黑" panose="020B0503020204020204" pitchFamily="34" charset="-122"/>
              </a:rPr>
              <a:t>年</a:t>
            </a:r>
            <a:r>
              <a:rPr lang="en-US" altLang="zh-CN" dirty="0">
                <a:latin typeface="微软雅黑" panose="020B0503020204020204" pitchFamily="34" charset="-122"/>
                <a:ea typeface="微软雅黑" panose="020B0503020204020204" pitchFamily="34" charset="-122"/>
              </a:rPr>
              <a:t>12</a:t>
            </a:r>
            <a:r>
              <a:rPr lang="zh-CN" altLang="en-US" dirty="0">
                <a:latin typeface="微软雅黑" panose="020B0503020204020204" pitchFamily="34" charset="-122"/>
                <a:ea typeface="微软雅黑" panose="020B0503020204020204" pitchFamily="34" charset="-122"/>
              </a:rPr>
              <a:t>月</a:t>
            </a:r>
            <a:r>
              <a:rPr lang="en-US" altLang="zh-CN" dirty="0">
                <a:latin typeface="微软雅黑" panose="020B0503020204020204" pitchFamily="34" charset="-122"/>
                <a:ea typeface="微软雅黑" panose="020B0503020204020204" pitchFamily="34" charset="-122"/>
              </a:rPr>
              <a:t>31</a:t>
            </a:r>
            <a:r>
              <a:rPr lang="zh-CN" altLang="en-US" dirty="0">
                <a:latin typeface="微软雅黑" panose="020B0503020204020204" pitchFamily="34" charset="-122"/>
                <a:ea typeface="微软雅黑" panose="020B0503020204020204" pitchFamily="34" charset="-122"/>
              </a:rPr>
              <a:t>日以前购进的设备、</a:t>
            </a:r>
            <a:r>
              <a:rPr lang="en-US" altLang="zh-CN" dirty="0">
                <a:latin typeface="微软雅黑" panose="020B0503020204020204" pitchFamily="34" charset="-122"/>
                <a:ea typeface="微软雅黑" panose="020B0503020204020204" pitchFamily="34" charset="-122"/>
              </a:rPr>
              <a:t>2009</a:t>
            </a:r>
            <a:r>
              <a:rPr lang="zh-CN" altLang="en-US" dirty="0">
                <a:latin typeface="微软雅黑" panose="020B0503020204020204" pitchFamily="34" charset="-122"/>
                <a:ea typeface="微软雅黑" panose="020B0503020204020204" pitchFamily="34" charset="-122"/>
              </a:rPr>
              <a:t>年</a:t>
            </a:r>
            <a:r>
              <a:rPr lang="en-US" altLang="zh-CN" dirty="0">
                <a:latin typeface="微软雅黑" panose="020B0503020204020204" pitchFamily="34" charset="-122"/>
                <a:ea typeface="微软雅黑" panose="020B0503020204020204" pitchFamily="34" charset="-122"/>
              </a:rPr>
              <a:t>1</a:t>
            </a:r>
            <a:r>
              <a:rPr lang="zh-CN" altLang="en-US" dirty="0">
                <a:latin typeface="微软雅黑" panose="020B0503020204020204" pitchFamily="34" charset="-122"/>
                <a:ea typeface="微软雅黑" panose="020B0503020204020204" pitchFamily="34" charset="-122"/>
              </a:rPr>
              <a:t>月</a:t>
            </a:r>
            <a:r>
              <a:rPr lang="en-US" altLang="zh-CN" dirty="0">
                <a:latin typeface="微软雅黑" panose="020B0503020204020204" pitchFamily="34" charset="-122"/>
                <a:ea typeface="微软雅黑" panose="020B0503020204020204" pitchFamily="34" charset="-122"/>
              </a:rPr>
              <a:t>1</a:t>
            </a:r>
            <a:r>
              <a:rPr lang="zh-CN" altLang="en-US" dirty="0">
                <a:latin typeface="微软雅黑" panose="020B0503020204020204" pitchFamily="34" charset="-122"/>
                <a:ea typeface="微软雅黑" panose="020B0503020204020204" pitchFamily="34" charset="-122"/>
              </a:rPr>
              <a:t>日以后购进但按照有关规定不得抵扣进项税额的设备、非增值税纳税人购进的设备，以及营业税改征增值税试点地区的出口企业和其他单位出口在本企业试点以前购进的设备，如果</a:t>
            </a:r>
            <a:r>
              <a:rPr lang="zh-CN" altLang="en-US" dirty="0">
                <a:solidFill>
                  <a:srgbClr val="FF0000"/>
                </a:solidFill>
                <a:latin typeface="微软雅黑" panose="020B0503020204020204" pitchFamily="34" charset="-122"/>
                <a:ea typeface="微软雅黑" panose="020B0503020204020204" pitchFamily="34" charset="-122"/>
              </a:rPr>
              <a:t>属于未计算抵扣进项税额的已使用过的设备</a:t>
            </a:r>
            <a:r>
              <a:rPr lang="zh-CN" altLang="en-US" dirty="0">
                <a:latin typeface="微软雅黑" panose="020B0503020204020204" pitchFamily="34" charset="-122"/>
                <a:ea typeface="微软雅黑" panose="020B0503020204020204" pitchFamily="34" charset="-122"/>
              </a:rPr>
              <a:t>，均实行增值税免退税办法。</a:t>
            </a:r>
          </a:p>
          <a:p>
            <a:pPr algn="just">
              <a:defRPr/>
            </a:pPr>
            <a:endParaRPr lang="en-US" altLang="zh-CN" dirty="0">
              <a:latin typeface="微软雅黑" panose="020B0503020204020204" pitchFamily="34" charset="-122"/>
              <a:ea typeface="微软雅黑" panose="020B0503020204020204" pitchFamily="34" charset="-122"/>
            </a:endParaRPr>
          </a:p>
          <a:p>
            <a:pPr algn="just">
              <a:defRPr/>
            </a:pPr>
            <a:r>
              <a:rPr lang="en-US" altLang="zh-CN" dirty="0">
                <a:latin typeface="微软雅黑" panose="020B0503020204020204" pitchFamily="34" charset="-122"/>
                <a:ea typeface="微软雅黑" panose="020B0503020204020204" pitchFamily="34" charset="-122"/>
              </a:rPr>
              <a:t>       </a:t>
            </a:r>
            <a:r>
              <a:rPr lang="zh-CN" altLang="en-US" dirty="0">
                <a:latin typeface="微软雅黑" panose="020B0503020204020204" pitchFamily="34" charset="-122"/>
                <a:ea typeface="微软雅黑" panose="020B0503020204020204" pitchFamily="34" charset="-122"/>
              </a:rPr>
              <a:t>已使用过的设备，是指出口企业根据财务会计制度</a:t>
            </a:r>
            <a:r>
              <a:rPr lang="zh-CN" altLang="en-US" dirty="0">
                <a:solidFill>
                  <a:srgbClr val="FF0000"/>
                </a:solidFill>
                <a:latin typeface="微软雅黑" panose="020B0503020204020204" pitchFamily="34" charset="-122"/>
                <a:ea typeface="微软雅黑" panose="020B0503020204020204" pitchFamily="34" charset="-122"/>
              </a:rPr>
              <a:t>已经计提折旧</a:t>
            </a:r>
            <a:r>
              <a:rPr lang="zh-CN" altLang="en-US" dirty="0">
                <a:latin typeface="微软雅黑" panose="020B0503020204020204" pitchFamily="34" charset="-122"/>
                <a:ea typeface="微软雅黑" panose="020B0503020204020204" pitchFamily="34" charset="-122"/>
              </a:rPr>
              <a:t>的</a:t>
            </a:r>
            <a:r>
              <a:rPr lang="zh-CN" altLang="en-US" dirty="0">
                <a:solidFill>
                  <a:srgbClr val="FF0000"/>
                </a:solidFill>
                <a:latin typeface="微软雅黑" panose="020B0503020204020204" pitchFamily="34" charset="-122"/>
                <a:ea typeface="微软雅黑" panose="020B0503020204020204" pitchFamily="34" charset="-122"/>
              </a:rPr>
              <a:t>固定资产</a:t>
            </a:r>
            <a:endParaRPr lang="en-US" altLang="zh-CN" dirty="0">
              <a:solidFill>
                <a:srgbClr val="FF0000"/>
              </a:solidFill>
              <a:latin typeface="微软雅黑" panose="020B0503020204020204" pitchFamily="34" charset="-122"/>
              <a:ea typeface="微软雅黑" panose="020B0503020204020204" pitchFamily="34" charset="-122"/>
            </a:endParaRPr>
          </a:p>
        </p:txBody>
      </p:sp>
      <p:sp>
        <p:nvSpPr>
          <p:cNvPr id="8" name="矩形 7"/>
          <p:cNvSpPr/>
          <p:nvPr/>
        </p:nvSpPr>
        <p:spPr>
          <a:xfrm>
            <a:off x="152400" y="15240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TextBox 20"/>
          <p:cNvSpPr txBox="1">
            <a:spLocks noChangeArrowheads="1"/>
          </p:cNvSpPr>
          <p:nvPr/>
        </p:nvSpPr>
        <p:spPr bwMode="auto">
          <a:xfrm>
            <a:off x="319088" y="2165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0" name="矩形 19"/>
          <p:cNvSpPr>
            <a:spLocks noChangeArrowheads="1"/>
          </p:cNvSpPr>
          <p:nvPr/>
        </p:nvSpPr>
        <p:spPr bwMode="auto">
          <a:xfrm>
            <a:off x="1195388" y="3460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1" name="直接连接符 10"/>
          <p:cNvCxnSpPr/>
          <p:nvPr/>
        </p:nvCxnSpPr>
        <p:spPr>
          <a:xfrm>
            <a:off x="835025" y="149107"/>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72315209"/>
      </p:ext>
    </p:extLst>
  </p:cSld>
  <p:clrMapOvr>
    <a:masterClrMapping/>
  </p:clrMapOvr>
  <p:transition spd="med">
    <p:pull/>
  </p:transition>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圆角矩形 28"/>
          <p:cNvSpPr/>
          <p:nvPr/>
        </p:nvSpPr>
        <p:spPr>
          <a:xfrm>
            <a:off x="4488873" y="2073972"/>
            <a:ext cx="4312227" cy="2349298"/>
          </a:xfrm>
          <a:prstGeom prst="round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nSpc>
                <a:spcPct val="120000"/>
              </a:lnSpc>
              <a:spcBef>
                <a:spcPct val="0"/>
              </a:spcBef>
            </a:pPr>
            <a:endPar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endParaRPr>
          </a:p>
        </p:txBody>
      </p:sp>
      <p:sp>
        <p:nvSpPr>
          <p:cNvPr id="6" name="圆角矩形 5"/>
          <p:cNvSpPr/>
          <p:nvPr/>
        </p:nvSpPr>
        <p:spPr>
          <a:xfrm>
            <a:off x="361665" y="2073972"/>
            <a:ext cx="3418322" cy="2349298"/>
          </a:xfrm>
          <a:prstGeom prst="round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nvGrpSpPr>
          <p:cNvPr id="8" name="#219915" descr="本素材由iSlide™ 提供&#10;iSlide™尊重知识产权并注重保护用户享有的各项权利。郑重提醒您：&#10;iSlide™插件中提供的任何信息内容的所有权、知识产权归其原始权利人或权利受让人所有，您免费/购买获得的是信息内容的使用权，并受下述条款的约束；&#10;1. 您仅可以个人非商业用途使用该等信息内容，不可将信息内容的全部或部分用于出售，或以出租、出借、转让、分销、发布等其他任何方式供他人使用；&#10;2. 禁止在接入互联网或移动互联网的任何网站、平台、应用或程序上以任何方式为他人提供iSlide™插件资源内容的下载。&#10;The resource is supplied by iSlide™.&#10;iSlide™ respects all intellectual property rights and protects all the rights its users acquired.Solemnly remind you:&#10;The ownership and intellectual property of the resources supplied in iSlide Add-in belongs to its owner or the assignee of this ownership.you only acquired the usage of the resources supplied in iSlide Add-in, as well as respected the following restrain terms:&#10;1.You are only allowed to use such resource for personal and non-commercial aim, not allowed to use such resource or part of it for the sale; or rent, lend, transfer to others; or distribution or release it in any way.&#10;2.You are not permitted to provide the resource of iSlide Add-in in any website, platform, application access to the Internet or mobile Internet."/>
          <p:cNvGrpSpPr>
            <a:grpSpLocks noChangeAspect="1"/>
          </p:cNvGrpSpPr>
          <p:nvPr>
            <p:custDataLst>
              <p:tags r:id="rId1"/>
            </p:custDataLst>
          </p:nvPr>
        </p:nvGrpSpPr>
        <p:grpSpPr bwMode="auto">
          <a:xfrm>
            <a:off x="558946" y="1424874"/>
            <a:ext cx="7477247" cy="1987404"/>
            <a:chOff x="1086074" y="1912717"/>
            <a:chExt cx="8637543" cy="2649587"/>
          </a:xfrm>
        </p:grpSpPr>
        <p:sp>
          <p:nvSpPr>
            <p:cNvPr id="9" name="iśľiḓè"/>
            <p:cNvSpPr/>
            <p:nvPr/>
          </p:nvSpPr>
          <p:spPr>
            <a:xfrm>
              <a:off x="4882577" y="3931605"/>
              <a:ext cx="732342" cy="630699"/>
            </a:xfrm>
            <a:prstGeom prst="rect">
              <a:avLst/>
            </a:prstGeom>
          </p:spPr>
          <p:txBody>
            <a:bodyPr>
              <a:normAutofit fontScale="77500" lnSpcReduction="20000"/>
            </a:bodyPr>
            <a:lstStyle/>
            <a:p>
              <a:pPr algn="ctr" eaLnBrk="1" hangingPunct="1">
                <a:lnSpc>
                  <a:spcPct val="120000"/>
                </a:lnSpc>
                <a:defRPr/>
              </a:pPr>
              <a:r>
                <a:rPr lang="en-US" altLang="zh-CN" sz="3200" b="1" i="1" dirty="0">
                  <a:solidFill>
                    <a:srgbClr val="182447"/>
                  </a:solidFill>
                </a:rPr>
                <a:t>V</a:t>
              </a:r>
              <a:r>
                <a:rPr lang="en-US" altLang="zh-CN" sz="100" b="1" i="1" dirty="0">
                  <a:solidFill>
                    <a:srgbClr val="182447"/>
                  </a:solidFill>
                </a:rPr>
                <a:t> </a:t>
              </a:r>
              <a:r>
                <a:rPr lang="en-US" altLang="zh-CN" sz="3200" b="1" i="1" dirty="0">
                  <a:solidFill>
                    <a:srgbClr val="182447"/>
                  </a:solidFill>
                </a:rPr>
                <a:t>S</a:t>
              </a:r>
            </a:p>
          </p:txBody>
        </p:sp>
        <p:sp>
          <p:nvSpPr>
            <p:cNvPr id="12" name="îṧ1íḍe"/>
            <p:cNvSpPr txBox="1"/>
            <p:nvPr/>
          </p:nvSpPr>
          <p:spPr bwMode="auto">
            <a:xfrm flipH="1">
              <a:off x="1998219" y="1978252"/>
              <a:ext cx="2808727" cy="467732"/>
            </a:xfrm>
            <a:prstGeom prst="rect">
              <a:avLst/>
            </a:prstGeom>
            <a:noFill/>
            <a:ln>
              <a:noFill/>
            </a:ln>
          </p:spPr>
          <p:txBody>
            <a:bodyPr anchor="b">
              <a:normAutofit fontScale="85000" lnSpcReduction="20000"/>
            </a:bodyPr>
            <a:lstStyle>
              <a:defPPr>
                <a:defRPr lang="zh-CN"/>
              </a:defPPr>
              <a:lvl1pPr marL="0" algn="l" defTabSz="914400" rtl="0" eaLnBrk="1" latinLnBrk="0" hangingPunct="1">
                <a:defRPr sz="1800" kern="1200">
                  <a:solidFill>
                    <a:schemeClr val="tx1"/>
                  </a:solidFill>
                </a:defRPr>
              </a:lvl1pPr>
              <a:lvl2pPr marL="457200" algn="l" defTabSz="914400" rtl="0" eaLnBrk="1" latinLnBrk="0" hangingPunct="1">
                <a:defRPr sz="1800" kern="1200">
                  <a:solidFill>
                    <a:schemeClr val="tx1"/>
                  </a:solidFill>
                </a:defRPr>
              </a:lvl2pPr>
              <a:lvl3pPr marL="914400" algn="l" defTabSz="914400" rtl="0" eaLnBrk="1" latinLnBrk="0" hangingPunct="1">
                <a:defRPr sz="1800" kern="1200">
                  <a:solidFill>
                    <a:schemeClr val="tx1"/>
                  </a:solidFill>
                </a:defRPr>
              </a:lvl3pPr>
              <a:lvl4pPr marL="1371600" algn="l" defTabSz="914400" rtl="0" eaLnBrk="1" latinLnBrk="0" hangingPunct="1">
                <a:defRPr sz="1800" kern="1200">
                  <a:solidFill>
                    <a:schemeClr val="tx1"/>
                  </a:solidFill>
                </a:defRPr>
              </a:lvl4pPr>
              <a:lvl5pPr marL="1828800" algn="l" defTabSz="914400" rtl="0" eaLnBrk="1" latinLnBrk="0" hangingPunct="1">
                <a:defRPr sz="1800" kern="1200">
                  <a:solidFill>
                    <a:schemeClr val="tx1"/>
                  </a:solidFill>
                </a:defRPr>
              </a:lvl5pPr>
              <a:lvl6pPr marL="2286000" algn="l" defTabSz="914400" rtl="0" eaLnBrk="1" latinLnBrk="0" hangingPunct="1">
                <a:defRPr sz="1800" kern="1200">
                  <a:solidFill>
                    <a:schemeClr val="tx1"/>
                  </a:solidFill>
                </a:defRPr>
              </a:lvl6pPr>
              <a:lvl7pPr marL="2743200" algn="l" defTabSz="914400" rtl="0" eaLnBrk="1" latinLnBrk="0" hangingPunct="1">
                <a:defRPr sz="1800" kern="1200">
                  <a:solidFill>
                    <a:schemeClr val="tx1"/>
                  </a:solidFill>
                </a:defRPr>
              </a:lvl7pPr>
              <a:lvl8pPr marL="3200400" algn="l" defTabSz="914400" rtl="0" eaLnBrk="1" latinLnBrk="0" hangingPunct="1">
                <a:defRPr sz="1800" kern="1200">
                  <a:solidFill>
                    <a:schemeClr val="tx1"/>
                  </a:solidFill>
                </a:defRPr>
              </a:lvl8pPr>
              <a:lvl9pPr marL="3657600" algn="l" defTabSz="914400" rtl="0" eaLnBrk="1" latinLnBrk="0" hangingPunct="1">
                <a:defRPr sz="1800" kern="1200">
                  <a:solidFill>
                    <a:schemeClr val="tx1"/>
                  </a:solidFill>
                </a:defRPr>
              </a:lvl9pPr>
            </a:lstStyle>
            <a:p>
              <a:pPr>
                <a:lnSpc>
                  <a:spcPct val="120000"/>
                </a:lnSpc>
                <a:defRPr/>
              </a:pPr>
              <a:r>
                <a:rPr lang="zh-CN" altLang="en-US" sz="2000" b="1" dirty="0"/>
                <a:t>原审核系统</a:t>
              </a:r>
              <a:r>
                <a:rPr lang="en-US" altLang="zh-CN" sz="2000" b="1" dirty="0"/>
                <a:t>(3</a:t>
              </a:r>
              <a:r>
                <a:rPr lang="zh-CN" altLang="en-US" sz="2000" b="1" dirty="0"/>
                <a:t>张）</a:t>
              </a:r>
              <a:endParaRPr lang="en-US" altLang="zh-CN" sz="2000" b="1" dirty="0"/>
            </a:p>
          </p:txBody>
        </p:sp>
        <p:sp>
          <p:nvSpPr>
            <p:cNvPr id="14" name="ïSļiḑè"/>
            <p:cNvSpPr>
              <a:spLocks noChangeArrowheads="1"/>
            </p:cNvSpPr>
            <p:nvPr/>
          </p:nvSpPr>
          <p:spPr bwMode="auto">
            <a:xfrm flipH="1">
              <a:off x="1086074" y="3908633"/>
              <a:ext cx="3720872" cy="5095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nSpc>
                  <a:spcPct val="120000"/>
                </a:lnSpc>
                <a:spcBef>
                  <a:spcPct val="0"/>
                </a:spcBef>
                <a:buNone/>
              </a:pP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r>
                <a:rPr lang="zh-CN" altLang="en-US"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出口已使用过的设备退税申报表</a:t>
              </a: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p>
          </p:txBody>
        </p:sp>
        <p:sp>
          <p:nvSpPr>
            <p:cNvPr id="16" name="iṡḻíďê"/>
            <p:cNvSpPr>
              <a:spLocks noChangeArrowheads="1"/>
            </p:cNvSpPr>
            <p:nvPr/>
          </p:nvSpPr>
          <p:spPr bwMode="auto">
            <a:xfrm flipH="1">
              <a:off x="2545242" y="3834531"/>
              <a:ext cx="2807999" cy="509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171450" indent="-171450">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lnSpc>
                  <a:spcPct val="120000"/>
                </a:lnSpc>
                <a:spcBef>
                  <a:spcPct val="0"/>
                </a:spcBef>
              </a:pPr>
              <a:endParaRPr lang="en-US" altLang="zh-CN" sz="800">
                <a:latin typeface="Arial" panose="020B0604020202020204" pitchFamily="34" charset="0"/>
                <a:ea typeface="宋体" panose="02010600030101010101" pitchFamily="2" charset="-122"/>
                <a:sym typeface="Constantia" panose="02030602050306030303" pitchFamily="18" charset="0"/>
              </a:endParaRPr>
            </a:p>
          </p:txBody>
        </p:sp>
        <p:sp>
          <p:nvSpPr>
            <p:cNvPr id="19" name="íṥlîḑe"/>
            <p:cNvSpPr txBox="1"/>
            <p:nvPr/>
          </p:nvSpPr>
          <p:spPr bwMode="auto">
            <a:xfrm>
              <a:off x="6858321" y="1912717"/>
              <a:ext cx="2808725" cy="467732"/>
            </a:xfrm>
            <a:prstGeom prst="rect">
              <a:avLst/>
            </a:prstGeom>
            <a:noFill/>
            <a:ln>
              <a:noFill/>
            </a:ln>
          </p:spPr>
          <p:txBody>
            <a:bodyPr anchor="b">
              <a:normAutofit fontScale="85000" lnSpcReduction="20000"/>
            </a:bodyPr>
            <a:lstStyle>
              <a:defPPr>
                <a:defRPr lang="zh-CN"/>
              </a:defPPr>
              <a:lvl1pPr marL="0" algn="l" defTabSz="914400" rtl="0" eaLnBrk="1" latinLnBrk="0" hangingPunct="1">
                <a:defRPr sz="1800" kern="1200">
                  <a:solidFill>
                    <a:schemeClr val="tx1"/>
                  </a:solidFill>
                </a:defRPr>
              </a:lvl1pPr>
              <a:lvl2pPr marL="457200" algn="l" defTabSz="914400" rtl="0" eaLnBrk="1" latinLnBrk="0" hangingPunct="1">
                <a:defRPr sz="1800" kern="1200">
                  <a:solidFill>
                    <a:schemeClr val="tx1"/>
                  </a:solidFill>
                </a:defRPr>
              </a:lvl2pPr>
              <a:lvl3pPr marL="914400" algn="l" defTabSz="914400" rtl="0" eaLnBrk="1" latinLnBrk="0" hangingPunct="1">
                <a:defRPr sz="1800" kern="1200">
                  <a:solidFill>
                    <a:schemeClr val="tx1"/>
                  </a:solidFill>
                </a:defRPr>
              </a:lvl3pPr>
              <a:lvl4pPr marL="1371600" algn="l" defTabSz="914400" rtl="0" eaLnBrk="1" latinLnBrk="0" hangingPunct="1">
                <a:defRPr sz="1800" kern="1200">
                  <a:solidFill>
                    <a:schemeClr val="tx1"/>
                  </a:solidFill>
                </a:defRPr>
              </a:lvl4pPr>
              <a:lvl5pPr marL="1828800" algn="l" defTabSz="914400" rtl="0" eaLnBrk="1" latinLnBrk="0" hangingPunct="1">
                <a:defRPr sz="1800" kern="1200">
                  <a:solidFill>
                    <a:schemeClr val="tx1"/>
                  </a:solidFill>
                </a:defRPr>
              </a:lvl5pPr>
              <a:lvl6pPr marL="2286000" algn="l" defTabSz="914400" rtl="0" eaLnBrk="1" latinLnBrk="0" hangingPunct="1">
                <a:defRPr sz="1800" kern="1200">
                  <a:solidFill>
                    <a:schemeClr val="tx1"/>
                  </a:solidFill>
                </a:defRPr>
              </a:lvl6pPr>
              <a:lvl7pPr marL="2743200" algn="l" defTabSz="914400" rtl="0" eaLnBrk="1" latinLnBrk="0" hangingPunct="1">
                <a:defRPr sz="1800" kern="1200">
                  <a:solidFill>
                    <a:schemeClr val="tx1"/>
                  </a:solidFill>
                </a:defRPr>
              </a:lvl7pPr>
              <a:lvl8pPr marL="3200400" algn="l" defTabSz="914400" rtl="0" eaLnBrk="1" latinLnBrk="0" hangingPunct="1">
                <a:defRPr sz="1800" kern="1200">
                  <a:solidFill>
                    <a:schemeClr val="tx1"/>
                  </a:solidFill>
                </a:defRPr>
              </a:lvl8pPr>
              <a:lvl9pPr marL="3657600" algn="l" defTabSz="914400" rtl="0" eaLnBrk="1" latinLnBrk="0" hangingPunct="1">
                <a:defRPr sz="1800" kern="1200">
                  <a:solidFill>
                    <a:schemeClr val="tx1"/>
                  </a:solidFill>
                </a:defRPr>
              </a:lvl9pPr>
            </a:lstStyle>
            <a:p>
              <a:pPr algn="r">
                <a:lnSpc>
                  <a:spcPct val="120000"/>
                </a:lnSpc>
                <a:defRPr/>
              </a:pPr>
              <a:r>
                <a:rPr lang="zh-CN" altLang="en-US" sz="2000" b="1" dirty="0"/>
                <a:t>新金三系统（</a:t>
              </a:r>
              <a:r>
                <a:rPr lang="en-US" altLang="zh-CN" sz="2000" b="1" dirty="0"/>
                <a:t>1</a:t>
              </a:r>
              <a:r>
                <a:rPr lang="zh-CN" altLang="en-US" sz="2000" b="1" dirty="0"/>
                <a:t>张）</a:t>
              </a:r>
              <a:endParaRPr lang="en-US" altLang="zh-CN" sz="2000" b="1" dirty="0"/>
            </a:p>
          </p:txBody>
        </p:sp>
        <p:sp>
          <p:nvSpPr>
            <p:cNvPr id="21" name="iṧļíḑè"/>
            <p:cNvSpPr>
              <a:spLocks noChangeArrowheads="1"/>
            </p:cNvSpPr>
            <p:nvPr/>
          </p:nvSpPr>
          <p:spPr bwMode="auto">
            <a:xfrm>
              <a:off x="6859046" y="2919439"/>
              <a:ext cx="2807999" cy="509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lnSpc>
                  <a:spcPct val="120000"/>
                </a:lnSpc>
                <a:spcBef>
                  <a:spcPct val="0"/>
                </a:spcBef>
                <a:buFont typeface="Wingdings 2" panose="05020102010507070707" pitchFamily="18" charset="2"/>
                <a:buNone/>
              </a:pPr>
              <a:endParaRPr lang="en-US" altLang="zh-CN" sz="800">
                <a:latin typeface="Arial" panose="020B0604020202020204" pitchFamily="34" charset="0"/>
                <a:ea typeface="宋体" panose="02010600030101010101" pitchFamily="2" charset="-122"/>
                <a:sym typeface="Constantia" panose="02030602050306030303" pitchFamily="18" charset="0"/>
              </a:endParaRPr>
            </a:p>
          </p:txBody>
        </p:sp>
        <p:sp>
          <p:nvSpPr>
            <p:cNvPr id="22" name="ís1ïḓè"/>
            <p:cNvSpPr>
              <a:spLocks noChangeArrowheads="1"/>
            </p:cNvSpPr>
            <p:nvPr/>
          </p:nvSpPr>
          <p:spPr bwMode="auto">
            <a:xfrm>
              <a:off x="6915618" y="3707981"/>
              <a:ext cx="2807999" cy="509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gn="just" eaLnBrk="1" hangingPunct="1">
                <a:lnSpc>
                  <a:spcPct val="120000"/>
                </a:lnSpc>
                <a:spcBef>
                  <a:spcPct val="0"/>
                </a:spcBef>
                <a:buFont typeface="Wingdings 2" panose="05020102010507070707" pitchFamily="18" charset="2"/>
                <a:buNone/>
              </a:pPr>
              <a:endParaRPr lang="en-US" altLang="zh-CN" sz="800">
                <a:latin typeface="Arial" panose="020B0604020202020204" pitchFamily="34" charset="0"/>
                <a:ea typeface="宋体" panose="02010600030101010101" pitchFamily="2" charset="-122"/>
                <a:sym typeface="Constantia" panose="02030602050306030303" pitchFamily="18" charset="0"/>
              </a:endParaRPr>
            </a:p>
          </p:txBody>
        </p:sp>
      </p:grpSp>
      <p:sp>
        <p:nvSpPr>
          <p:cNvPr id="24" name="îṥlïḓe"/>
          <p:cNvSpPr>
            <a:spLocks noChangeArrowheads="1"/>
          </p:cNvSpPr>
          <p:nvPr/>
        </p:nvSpPr>
        <p:spPr bwMode="auto">
          <a:xfrm flipH="1">
            <a:off x="1898650" y="3114675"/>
            <a:ext cx="2106613" cy="3825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171450" indent="-171450">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lnSpc>
                <a:spcPct val="120000"/>
              </a:lnSpc>
              <a:spcBef>
                <a:spcPct val="0"/>
              </a:spcBef>
            </a:pPr>
            <a:endParaRPr lang="en-US" altLang="zh-CN" sz="800">
              <a:latin typeface="Arial" panose="020B0604020202020204" pitchFamily="34" charset="0"/>
              <a:ea typeface="宋体" panose="02010600030101010101" pitchFamily="2" charset="-122"/>
              <a:sym typeface="Constantia" panose="02030602050306030303" pitchFamily="18" charset="0"/>
            </a:endParaRPr>
          </a:p>
        </p:txBody>
      </p:sp>
      <p:sp>
        <p:nvSpPr>
          <p:cNvPr id="25" name="îṥlïḓe"/>
          <p:cNvSpPr>
            <a:spLocks noChangeArrowheads="1"/>
          </p:cNvSpPr>
          <p:nvPr/>
        </p:nvSpPr>
        <p:spPr bwMode="auto">
          <a:xfrm flipH="1">
            <a:off x="1908175" y="3367088"/>
            <a:ext cx="2106613" cy="3825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171450" indent="-171450">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eaLnBrk="1" hangingPunct="1">
              <a:lnSpc>
                <a:spcPct val="120000"/>
              </a:lnSpc>
              <a:spcBef>
                <a:spcPct val="0"/>
              </a:spcBef>
            </a:pPr>
            <a:endParaRPr lang="en-US" altLang="zh-CN" sz="800">
              <a:latin typeface="Arial" panose="020B0604020202020204" pitchFamily="34" charset="0"/>
              <a:ea typeface="宋体" panose="02010600030101010101" pitchFamily="2" charset="-122"/>
              <a:sym typeface="Constantia" panose="02030602050306030303" pitchFamily="18" charset="0"/>
            </a:endParaRPr>
          </a:p>
        </p:txBody>
      </p:sp>
      <p:sp>
        <p:nvSpPr>
          <p:cNvPr id="26" name="ïSļiḑè"/>
          <p:cNvSpPr>
            <a:spLocks noChangeArrowheads="1"/>
          </p:cNvSpPr>
          <p:nvPr/>
        </p:nvSpPr>
        <p:spPr bwMode="auto">
          <a:xfrm flipH="1">
            <a:off x="5186861" y="2443104"/>
            <a:ext cx="3221041" cy="382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nSpc>
                <a:spcPct val="120000"/>
              </a:lnSpc>
              <a:spcBef>
                <a:spcPct val="0"/>
              </a:spcBef>
              <a:buNone/>
            </a:pP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r>
              <a:rPr lang="zh-CN" altLang="en-US"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出口已使用过的设备退税申报表</a:t>
            </a: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p>
        </p:txBody>
      </p:sp>
      <p:sp>
        <p:nvSpPr>
          <p:cNvPr id="27" name="ïSļiḑè"/>
          <p:cNvSpPr>
            <a:spLocks noChangeArrowheads="1"/>
          </p:cNvSpPr>
          <p:nvPr/>
        </p:nvSpPr>
        <p:spPr bwMode="auto">
          <a:xfrm flipH="1">
            <a:off x="4623954" y="2908740"/>
            <a:ext cx="4042063" cy="382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nSpc>
                <a:spcPct val="120000"/>
              </a:lnSpc>
              <a:spcBef>
                <a:spcPct val="0"/>
              </a:spcBef>
              <a:buNone/>
            </a:pP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r>
              <a:rPr lang="zh-CN" altLang="en-US"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海关出口商品代码、名称、退税率调整对应表</a:t>
            </a: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p>
        </p:txBody>
      </p:sp>
      <p:sp>
        <p:nvSpPr>
          <p:cNvPr id="28" name="ïSļiḑè"/>
          <p:cNvSpPr>
            <a:spLocks noChangeArrowheads="1"/>
          </p:cNvSpPr>
          <p:nvPr/>
        </p:nvSpPr>
        <p:spPr bwMode="auto">
          <a:xfrm flipH="1">
            <a:off x="5497415" y="3367088"/>
            <a:ext cx="2408892" cy="382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nSpc>
                <a:spcPct val="120000"/>
              </a:lnSpc>
              <a:spcBef>
                <a:spcPct val="0"/>
              </a:spcBef>
              <a:buNone/>
            </a:pP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r>
              <a:rPr lang="zh-CN" altLang="en-US"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出口货物收汇申报表</a:t>
            </a: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p>
        </p:txBody>
      </p:sp>
      <p:sp>
        <p:nvSpPr>
          <p:cNvPr id="30" name="ïSļiḑè"/>
          <p:cNvSpPr>
            <a:spLocks noChangeArrowheads="1"/>
          </p:cNvSpPr>
          <p:nvPr/>
        </p:nvSpPr>
        <p:spPr bwMode="auto">
          <a:xfrm flipH="1">
            <a:off x="5367530" y="3825436"/>
            <a:ext cx="2668663" cy="382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639763" indent="-246063">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46063">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189038"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1463675" indent="-20955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19208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3780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28352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292475" indent="-2095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lnSpc>
                <a:spcPct val="120000"/>
              </a:lnSpc>
              <a:spcBef>
                <a:spcPct val="0"/>
              </a:spcBef>
              <a:buNone/>
            </a:pP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r>
              <a:rPr lang="zh-CN" altLang="en-US"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出口货物不能收汇申报表</a:t>
            </a:r>
            <a:r>
              <a:rPr lang="en-US" altLang="zh-CN" sz="1400" b="1" dirty="0">
                <a:solidFill>
                  <a:schemeClr val="bg1"/>
                </a:solidFill>
                <a:latin typeface="Arial" panose="020B0604020202020204" pitchFamily="34" charset="0"/>
                <a:ea typeface="宋体" panose="02010600030101010101" pitchFamily="2" charset="-122"/>
                <a:sym typeface="Constantia" panose="02030602050306030303" pitchFamily="18" charset="0"/>
              </a:rPr>
              <a:t>》</a:t>
            </a:r>
          </a:p>
        </p:txBody>
      </p:sp>
      <p:sp>
        <p:nvSpPr>
          <p:cNvPr id="7" name="矩形 6"/>
          <p:cNvSpPr/>
          <p:nvPr/>
        </p:nvSpPr>
        <p:spPr>
          <a:xfrm>
            <a:off x="249382" y="1309255"/>
            <a:ext cx="8821882" cy="3574472"/>
          </a:xfrm>
          <a:prstGeom prst="rect">
            <a:avLst/>
          </a:prstGeom>
          <a:noFill/>
          <a:ln w="28575">
            <a:prstDash val="dash"/>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2" name="矩形 45">
            <a:extLst>
              <a:ext uri="{FF2B5EF4-FFF2-40B4-BE49-F238E27FC236}">
                <a16:creationId xmlns:a16="http://schemas.microsoft.com/office/drawing/2014/main" id="{007E7F99-9087-48B4-AB50-83BEE0614386}"/>
              </a:ext>
            </a:extLst>
          </p:cNvPr>
          <p:cNvSpPr>
            <a:spLocks noChangeArrowheads="1"/>
          </p:cNvSpPr>
          <p:nvPr/>
        </p:nvSpPr>
        <p:spPr bwMode="auto">
          <a:xfrm>
            <a:off x="249382" y="779466"/>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②出口已使用过的设备退税业务：</a:t>
            </a:r>
            <a:endParaRPr lang="zh-CN" altLang="zh-CN" b="1" dirty="0">
              <a:latin typeface="微软雅黑" panose="020B0503020204020204" pitchFamily="34" charset="-122"/>
            </a:endParaRPr>
          </a:p>
        </p:txBody>
      </p:sp>
      <p:sp>
        <p:nvSpPr>
          <p:cNvPr id="31" name="矩形 3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34"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35" name="直接连接符 3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78439954"/>
      </p:ext>
    </p:extLst>
  </p:cSld>
  <p:clrMapOvr>
    <a:masterClrMapping/>
  </p:clrMapOvr>
  <p:transition spd="med">
    <p:pull/>
  </p:transition>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3"/>
          <a:stretch>
            <a:fillRect/>
          </a:stretch>
        </p:blipFill>
        <p:spPr>
          <a:xfrm>
            <a:off x="0" y="1516793"/>
            <a:ext cx="7086600" cy="3626707"/>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424656" y="925195"/>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②出口已使用过的设备退税业务：</a:t>
            </a:r>
            <a:endParaRPr lang="zh-CN" altLang="zh-CN" b="1" dirty="0">
              <a:latin typeface="微软雅黑" panose="020B0503020204020204" pitchFamily="34" charset="-122"/>
            </a:endParaRPr>
          </a:p>
        </p:txBody>
      </p:sp>
      <p:sp>
        <p:nvSpPr>
          <p:cNvPr id="8" name="矩形 7"/>
          <p:cNvSpPr/>
          <p:nvPr/>
        </p:nvSpPr>
        <p:spPr>
          <a:xfrm>
            <a:off x="6925039" y="1516793"/>
            <a:ext cx="2105646" cy="3626707"/>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dirty="0"/>
              <a:t>一、删减部分</a:t>
            </a:r>
            <a:endParaRPr lang="en-US" altLang="zh-CN" dirty="0"/>
          </a:p>
          <a:p>
            <a:r>
              <a:rPr lang="zh-CN" altLang="en-US" dirty="0"/>
              <a:t>① “出口收汇核销单号”</a:t>
            </a:r>
            <a:endParaRPr lang="en-US" altLang="zh-CN" dirty="0"/>
          </a:p>
          <a:p>
            <a:r>
              <a:rPr lang="zh-CN" altLang="en-US" dirty="0"/>
              <a:t>② “折余价值”</a:t>
            </a:r>
            <a:endParaRPr lang="en-US" altLang="zh-CN" dirty="0"/>
          </a:p>
          <a:p>
            <a:endParaRPr lang="en-US" altLang="zh-CN" dirty="0"/>
          </a:p>
          <a:p>
            <a:r>
              <a:rPr lang="zh-CN" altLang="en-US" dirty="0"/>
              <a:t>二、增加部分</a:t>
            </a:r>
            <a:endParaRPr lang="en-US" altLang="zh-CN" dirty="0"/>
          </a:p>
          <a:p>
            <a:r>
              <a:rPr lang="zh-CN" altLang="en-US" dirty="0"/>
              <a:t>① “设备原值”</a:t>
            </a:r>
            <a:endParaRPr lang="en-US" altLang="zh-CN" dirty="0"/>
          </a:p>
          <a:p>
            <a:r>
              <a:rPr lang="zh-CN" altLang="en-US" dirty="0"/>
              <a:t>② “已使用年限”</a:t>
            </a:r>
            <a:endParaRPr lang="en-US" altLang="zh-CN" dirty="0"/>
          </a:p>
          <a:p>
            <a:r>
              <a:rPr lang="zh-CN" altLang="en-US" dirty="0"/>
              <a:t>③ “已提累计折旧”</a:t>
            </a:r>
            <a:endParaRPr lang="en-US" altLang="zh-CN" dirty="0"/>
          </a:p>
          <a:p>
            <a:r>
              <a:rPr lang="zh-CN" altLang="en-US" dirty="0"/>
              <a:t>④ “设备净值”</a:t>
            </a:r>
            <a:br>
              <a:rPr lang="en-US" altLang="zh-CN" dirty="0"/>
            </a:br>
            <a:endParaRPr lang="zh-CN" altLang="en-US" dirty="0"/>
          </a:p>
        </p:txBody>
      </p:sp>
      <p:sp>
        <p:nvSpPr>
          <p:cNvPr id="9" name="矩形 8"/>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2" name="矩形 1"/>
          <p:cNvSpPr/>
          <p:nvPr/>
        </p:nvSpPr>
        <p:spPr>
          <a:xfrm>
            <a:off x="105002" y="4060126"/>
            <a:ext cx="6820037" cy="1083374"/>
          </a:xfrm>
          <a:prstGeom prst="rect">
            <a:avLst/>
          </a:prstGeom>
          <a:solidFill>
            <a:srgbClr val="DCE0E1"/>
          </a:solidFill>
        </p:spPr>
        <p:txBody>
          <a:bodyPr wrap="square">
            <a:spAutoFit/>
          </a:bodyPr>
          <a:lstStyle/>
          <a:p>
            <a:pPr>
              <a:spcBef>
                <a:spcPct val="20000"/>
              </a:spcBef>
            </a:pPr>
            <a:r>
              <a:rPr lang="zh-CN" altLang="en-US" sz="1400" b="1" kern="0" dirty="0">
                <a:solidFill>
                  <a:srgbClr val="3C3C3C"/>
                </a:solidFill>
                <a:latin typeface="+mn-ea"/>
                <a:sym typeface="Arial" charset="0"/>
              </a:rPr>
              <a:t>设备原值：</a:t>
            </a:r>
            <a:r>
              <a:rPr lang="zh-CN" altLang="en-US" sz="1400" kern="0" dirty="0">
                <a:solidFill>
                  <a:srgbClr val="3C3C3C"/>
                </a:solidFill>
                <a:latin typeface="+mn-ea"/>
                <a:sym typeface="Arial" charset="0"/>
              </a:rPr>
              <a:t>填写企业取得设备时的入账原值。</a:t>
            </a:r>
            <a:endParaRPr lang="en-US" altLang="zh-CN" sz="1400" kern="0" dirty="0">
              <a:solidFill>
                <a:srgbClr val="3C3C3C"/>
              </a:solidFill>
              <a:latin typeface="+mn-ea"/>
              <a:sym typeface="Arial" charset="0"/>
            </a:endParaRPr>
          </a:p>
          <a:p>
            <a:pPr>
              <a:spcBef>
                <a:spcPct val="20000"/>
              </a:spcBef>
            </a:pPr>
            <a:r>
              <a:rPr lang="zh-CN" altLang="en-US" sz="1400" b="1" kern="0" dirty="0">
                <a:solidFill>
                  <a:srgbClr val="3C3C3C"/>
                </a:solidFill>
                <a:latin typeface="+mn-ea"/>
                <a:sym typeface="Arial" charset="0"/>
              </a:rPr>
              <a:t>已使用年限：</a:t>
            </a:r>
            <a:r>
              <a:rPr lang="zh-CN" altLang="en-US" sz="1400" kern="0" dirty="0">
                <a:solidFill>
                  <a:srgbClr val="3C3C3C"/>
                </a:solidFill>
                <a:latin typeface="+mn-ea"/>
                <a:sym typeface="Arial" charset="0"/>
              </a:rPr>
              <a:t>填写出口设备的已使用年限，以年为计量单位。</a:t>
            </a:r>
            <a:endParaRPr lang="en-US" altLang="zh-CN" sz="1400" kern="0" dirty="0">
              <a:solidFill>
                <a:srgbClr val="3C3C3C"/>
              </a:solidFill>
              <a:latin typeface="+mn-ea"/>
              <a:sym typeface="Arial" charset="0"/>
            </a:endParaRPr>
          </a:p>
          <a:p>
            <a:pPr>
              <a:spcBef>
                <a:spcPct val="20000"/>
              </a:spcBef>
            </a:pPr>
            <a:r>
              <a:rPr lang="zh-CN" altLang="en-US" sz="1400" b="1" kern="0" dirty="0">
                <a:solidFill>
                  <a:srgbClr val="3C3C3C"/>
                </a:solidFill>
                <a:latin typeface="+mn-ea"/>
                <a:sym typeface="Arial" charset="0"/>
              </a:rPr>
              <a:t>已提累计折旧：</a:t>
            </a:r>
            <a:r>
              <a:rPr lang="zh-CN" altLang="en-US" sz="1400" kern="0" dirty="0">
                <a:solidFill>
                  <a:srgbClr val="3C3C3C"/>
                </a:solidFill>
                <a:latin typeface="+mn-ea"/>
                <a:sym typeface="Arial" charset="0"/>
              </a:rPr>
              <a:t>填写已使用过设备计提的累计折旧额。</a:t>
            </a:r>
            <a:endParaRPr lang="en-US" altLang="zh-CN" sz="1400" kern="0" dirty="0">
              <a:solidFill>
                <a:srgbClr val="3C3C3C"/>
              </a:solidFill>
              <a:latin typeface="+mn-ea"/>
              <a:sym typeface="Arial" charset="0"/>
            </a:endParaRPr>
          </a:p>
          <a:p>
            <a:pPr>
              <a:spcBef>
                <a:spcPct val="20000"/>
              </a:spcBef>
            </a:pPr>
            <a:r>
              <a:rPr lang="zh-CN" altLang="en-US" sz="1400" b="1" kern="0" dirty="0">
                <a:solidFill>
                  <a:srgbClr val="3C3C3C"/>
                </a:solidFill>
                <a:latin typeface="+mn-ea"/>
                <a:sym typeface="Arial" charset="0"/>
              </a:rPr>
              <a:t>设备净值</a:t>
            </a:r>
            <a:r>
              <a:rPr lang="en-US" altLang="zh-CN" sz="1400" b="1" kern="0" dirty="0">
                <a:solidFill>
                  <a:srgbClr val="3C3C3C"/>
                </a:solidFill>
                <a:latin typeface="+mn-ea"/>
                <a:sym typeface="Arial" charset="0"/>
              </a:rPr>
              <a:t>=</a:t>
            </a:r>
            <a:r>
              <a:rPr lang="zh-CN" altLang="en-US" sz="1400" kern="0" dirty="0">
                <a:solidFill>
                  <a:srgbClr val="3C3C3C"/>
                </a:solidFill>
                <a:latin typeface="+mn-ea"/>
                <a:sym typeface="Arial" charset="0"/>
              </a:rPr>
              <a:t>已使用过的设备原值</a:t>
            </a:r>
            <a:r>
              <a:rPr lang="en-US" altLang="zh-CN" sz="1400" kern="0" dirty="0">
                <a:solidFill>
                  <a:srgbClr val="3C3C3C"/>
                </a:solidFill>
                <a:latin typeface="+mn-ea"/>
                <a:sym typeface="Arial" charset="0"/>
              </a:rPr>
              <a:t>-</a:t>
            </a:r>
            <a:r>
              <a:rPr lang="zh-CN" altLang="en-US" sz="1400" kern="0" dirty="0">
                <a:solidFill>
                  <a:srgbClr val="3C3C3C"/>
                </a:solidFill>
                <a:latin typeface="+mn-ea"/>
                <a:sym typeface="Arial" charset="0"/>
              </a:rPr>
              <a:t>已使用过的设备已提累计折旧。</a:t>
            </a:r>
            <a:endParaRPr lang="en-US" altLang="zh-CN" sz="1400" kern="0" dirty="0">
              <a:solidFill>
                <a:srgbClr val="3C3C3C"/>
              </a:solidFill>
              <a:latin typeface="+mn-ea"/>
              <a:sym typeface="Arial" charset="0"/>
            </a:endParaRPr>
          </a:p>
        </p:txBody>
      </p:sp>
    </p:spTree>
    <p:extLst>
      <p:ext uri="{BB962C8B-B14F-4D97-AF65-F5344CB8AC3E}">
        <p14:creationId xmlns:p14="http://schemas.microsoft.com/office/powerpoint/2010/main" val="3935165889"/>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2"/>
                                        </p:tgtEl>
                                        <p:attrNameLst>
                                          <p:attrName>style.visibility</p:attrName>
                                        </p:attrNameLst>
                                      </p:cBhvr>
                                      <p:to>
                                        <p:strVal val="visible"/>
                                      </p:to>
                                    </p:set>
                                    <p:anim calcmode="lin" valueType="num">
                                      <p:cBhvr additive="base">
                                        <p:cTn id="13" dur="500" fill="hold"/>
                                        <p:tgtEl>
                                          <p:spTgt spid="2"/>
                                        </p:tgtEl>
                                        <p:attrNameLst>
                                          <p:attrName>ppt_x</p:attrName>
                                        </p:attrNameLst>
                                      </p:cBhvr>
                                      <p:tavLst>
                                        <p:tav tm="0">
                                          <p:val>
                                            <p:strVal val="#ppt_x"/>
                                          </p:val>
                                        </p:tav>
                                        <p:tav tm="100000">
                                          <p:val>
                                            <p:strVal val="#ppt_x"/>
                                          </p:val>
                                        </p:tav>
                                      </p:tavLst>
                                    </p:anim>
                                    <p:anim calcmode="lin" valueType="num">
                                      <p:cBhvr additive="base">
                                        <p:cTn id="14"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2" grpId="0" animBg="1"/>
    </p:bld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2625" y="1594897"/>
            <a:ext cx="8094662" cy="1957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文本框 1"/>
          <p:cNvSpPr txBox="1">
            <a:spLocks noChangeArrowheads="1"/>
          </p:cNvSpPr>
          <p:nvPr/>
        </p:nvSpPr>
        <p:spPr bwMode="auto">
          <a:xfrm>
            <a:off x="687965" y="3736254"/>
            <a:ext cx="7869237"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微软雅黑" panose="020B0503020204020204" pitchFamily="34"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微软雅黑" panose="020B0503020204020204" pitchFamily="34" charset="-122"/>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微软雅黑" panose="020B0503020204020204" pitchFamily="34"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微软雅黑" panose="020B0503020204020204" pitchFamily="34" charset="-122"/>
              </a:defRPr>
            </a:lvl9pPr>
          </a:lstStyle>
          <a:p>
            <a:pPr>
              <a:spcBef>
                <a:spcPct val="0"/>
              </a:spcBef>
              <a:buFontTx/>
              <a:buNone/>
            </a:pPr>
            <a:r>
              <a:rPr lang="zh-CN" altLang="en-US" sz="1200" dirty="0">
                <a:solidFill>
                  <a:srgbClr val="FF0000"/>
                </a:solidFill>
                <a:latin typeface="微软雅黑" panose="020B0503020204020204" pitchFamily="34" charset="-122"/>
              </a:rPr>
              <a:t>计税依据</a:t>
            </a:r>
            <a:r>
              <a:rPr lang="en-US" altLang="zh-CN" sz="1200" dirty="0">
                <a:solidFill>
                  <a:srgbClr val="FF0000"/>
                </a:solidFill>
                <a:latin typeface="微软雅黑" panose="020B0503020204020204" pitchFamily="34" charset="-122"/>
              </a:rPr>
              <a:t>=11*(14-16)/14=11*17/14</a:t>
            </a:r>
          </a:p>
          <a:p>
            <a:pPr>
              <a:spcBef>
                <a:spcPct val="0"/>
              </a:spcBef>
              <a:buFontTx/>
              <a:buNone/>
            </a:pPr>
            <a:endParaRPr lang="en-US" altLang="zh-CN" sz="1200" dirty="0">
              <a:solidFill>
                <a:srgbClr val="FF0000"/>
              </a:solidFill>
              <a:latin typeface="微软雅黑" panose="020B0503020204020204" pitchFamily="34" charset="-122"/>
            </a:endParaRPr>
          </a:p>
          <a:p>
            <a:pPr>
              <a:spcBef>
                <a:spcPct val="0"/>
              </a:spcBef>
              <a:buFontTx/>
              <a:buNone/>
            </a:pPr>
            <a:endParaRPr lang="en-US" altLang="zh-CN" sz="1200" dirty="0">
              <a:solidFill>
                <a:srgbClr val="FF0000"/>
              </a:solidFill>
              <a:latin typeface="微软雅黑" panose="020B0503020204020204" pitchFamily="34" charset="-122"/>
            </a:endParaRPr>
          </a:p>
          <a:p>
            <a:pPr>
              <a:spcBef>
                <a:spcPct val="0"/>
              </a:spcBef>
              <a:buFontTx/>
              <a:buNone/>
            </a:pPr>
            <a:r>
              <a:rPr lang="zh-CN" altLang="en-US" sz="1200" dirty="0">
                <a:solidFill>
                  <a:srgbClr val="FF0000"/>
                </a:solidFill>
                <a:latin typeface="微软雅黑" panose="020B0503020204020204" pitchFamily="34" charset="-122"/>
              </a:rPr>
              <a:t>退税额的计算</a:t>
            </a:r>
            <a:r>
              <a:rPr lang="en-US" altLang="zh-CN" sz="1200" dirty="0">
                <a:solidFill>
                  <a:srgbClr val="FF0000"/>
                </a:solidFill>
                <a:latin typeface="微软雅黑" panose="020B0503020204020204" pitchFamily="34" charset="-122"/>
              </a:rPr>
              <a:t>=</a:t>
            </a:r>
            <a:r>
              <a:rPr lang="zh-CN" altLang="en-US" sz="1200" dirty="0">
                <a:solidFill>
                  <a:srgbClr val="FF0000"/>
                </a:solidFill>
                <a:latin typeface="微软雅黑" panose="020B0503020204020204" pitchFamily="34" charset="-122"/>
              </a:rPr>
              <a:t>∑申报退税额（</a:t>
            </a:r>
            <a:r>
              <a:rPr lang="en-US" altLang="zh-CN" sz="1200" dirty="0">
                <a:solidFill>
                  <a:srgbClr val="FF0000"/>
                </a:solidFill>
                <a:latin typeface="微软雅黑" panose="020B0503020204020204" pitchFamily="34" charset="-122"/>
              </a:rPr>
              <a:t>18)= ∑【</a:t>
            </a:r>
            <a:r>
              <a:rPr lang="zh-CN" altLang="en-US" sz="1200" dirty="0">
                <a:solidFill>
                  <a:srgbClr val="FF0000"/>
                </a:solidFill>
                <a:latin typeface="微软雅黑" panose="020B0503020204020204" pitchFamily="34" charset="-122"/>
              </a:rPr>
              <a:t>计税金额（</a:t>
            </a:r>
            <a:r>
              <a:rPr lang="en-US" altLang="zh-CN" sz="1200" dirty="0">
                <a:solidFill>
                  <a:srgbClr val="FF0000"/>
                </a:solidFill>
                <a:latin typeface="微软雅黑" panose="020B0503020204020204" pitchFamily="34" charset="-122"/>
              </a:rPr>
              <a:t>11</a:t>
            </a:r>
            <a:r>
              <a:rPr lang="zh-CN" altLang="en-US" sz="1200" dirty="0">
                <a:solidFill>
                  <a:srgbClr val="FF0000"/>
                </a:solidFill>
                <a:latin typeface="微软雅黑" panose="020B0503020204020204" pitchFamily="34" charset="-122"/>
              </a:rPr>
              <a:t>）*设备净值（</a:t>
            </a:r>
            <a:r>
              <a:rPr lang="en-US" altLang="zh-CN" sz="1200" dirty="0">
                <a:solidFill>
                  <a:srgbClr val="FF0000"/>
                </a:solidFill>
                <a:latin typeface="微软雅黑" panose="020B0503020204020204" pitchFamily="34" charset="-122"/>
              </a:rPr>
              <a:t>17</a:t>
            </a:r>
            <a:r>
              <a:rPr lang="zh-CN" altLang="en-US" sz="1200" dirty="0">
                <a:solidFill>
                  <a:srgbClr val="FF0000"/>
                </a:solidFill>
                <a:latin typeface="微软雅黑" panose="020B0503020204020204" pitchFamily="34" charset="-122"/>
              </a:rPr>
              <a:t>）</a:t>
            </a:r>
            <a:r>
              <a:rPr lang="en-US" altLang="zh-CN" sz="1200" dirty="0">
                <a:solidFill>
                  <a:srgbClr val="FF0000"/>
                </a:solidFill>
                <a:latin typeface="微软雅黑" panose="020B0503020204020204" pitchFamily="34" charset="-122"/>
              </a:rPr>
              <a:t>/</a:t>
            </a:r>
            <a:r>
              <a:rPr lang="zh-CN" altLang="en-US" sz="1200" dirty="0">
                <a:solidFill>
                  <a:srgbClr val="FF0000"/>
                </a:solidFill>
                <a:latin typeface="微软雅黑" panose="020B0503020204020204" pitchFamily="34" charset="-122"/>
              </a:rPr>
              <a:t>设备原值（</a:t>
            </a:r>
            <a:r>
              <a:rPr lang="en-US" altLang="zh-CN" sz="1200" dirty="0">
                <a:solidFill>
                  <a:srgbClr val="FF0000"/>
                </a:solidFill>
                <a:latin typeface="微软雅黑" panose="020B0503020204020204" pitchFamily="34" charset="-122"/>
              </a:rPr>
              <a:t>14</a:t>
            </a:r>
            <a:r>
              <a:rPr lang="zh-CN" altLang="en-US" sz="1200" dirty="0">
                <a:solidFill>
                  <a:srgbClr val="FF0000"/>
                </a:solidFill>
                <a:latin typeface="微软雅黑" panose="020B0503020204020204" pitchFamily="34" charset="-122"/>
              </a:rPr>
              <a:t>）</a:t>
            </a:r>
            <a:r>
              <a:rPr lang="en-US" altLang="zh-CN" sz="1200" dirty="0">
                <a:solidFill>
                  <a:srgbClr val="FF0000"/>
                </a:solidFill>
                <a:latin typeface="微软雅黑" panose="020B0503020204020204" pitchFamily="34" charset="-122"/>
              </a:rPr>
              <a:t>*</a:t>
            </a:r>
            <a:r>
              <a:rPr lang="zh-CN" altLang="en-US" sz="1200" dirty="0">
                <a:solidFill>
                  <a:srgbClr val="FF0000"/>
                </a:solidFill>
                <a:latin typeface="微软雅黑" panose="020B0503020204020204" pitchFamily="34" charset="-122"/>
              </a:rPr>
              <a:t>征税率（</a:t>
            </a:r>
            <a:r>
              <a:rPr lang="en-US" altLang="zh-CN" sz="1200" dirty="0">
                <a:solidFill>
                  <a:srgbClr val="FF0000"/>
                </a:solidFill>
                <a:latin typeface="微软雅黑" panose="020B0503020204020204" pitchFamily="34" charset="-122"/>
              </a:rPr>
              <a:t>8</a:t>
            </a:r>
            <a:r>
              <a:rPr lang="zh-CN" altLang="en-US" sz="1200" dirty="0">
                <a:solidFill>
                  <a:srgbClr val="FF0000"/>
                </a:solidFill>
                <a:latin typeface="微软雅黑" panose="020B0503020204020204" pitchFamily="34" charset="-122"/>
              </a:rPr>
              <a:t>）</a:t>
            </a:r>
            <a:r>
              <a:rPr lang="en-US" altLang="zh-CN" sz="1200" dirty="0">
                <a:solidFill>
                  <a:srgbClr val="FF0000"/>
                </a:solidFill>
                <a:latin typeface="微软雅黑" panose="020B0503020204020204" pitchFamily="34" charset="-122"/>
              </a:rPr>
              <a:t>】</a:t>
            </a:r>
            <a:endParaRPr lang="zh-CN" altLang="en-US" sz="1200" dirty="0">
              <a:solidFill>
                <a:srgbClr val="FF0000"/>
              </a:solidFill>
              <a:latin typeface="微软雅黑" panose="020B0503020204020204" pitchFamily="34" charset="-122"/>
            </a:endParaRPr>
          </a:p>
        </p:txBody>
      </p:sp>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424656" y="925195"/>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②出口已使用过的设备退税业务：</a:t>
            </a:r>
            <a:endParaRPr lang="zh-CN" altLang="zh-CN" b="1" dirty="0">
              <a:latin typeface="微软雅黑" panose="020B0503020204020204" pitchFamily="34" charset="-122"/>
            </a:endParaRPr>
          </a:p>
        </p:txBody>
      </p:sp>
      <p:sp>
        <p:nvSpPr>
          <p:cNvPr id="9" name="矩形 8"/>
          <p:cNvSpPr/>
          <p:nvPr/>
        </p:nvSpPr>
        <p:spPr>
          <a:xfrm>
            <a:off x="152400" y="15240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319088" y="2165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195388" y="3460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835025" y="149107"/>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01496880"/>
      </p:ext>
    </p:extLst>
  </p:cSld>
  <p:clrMapOvr>
    <a:masterClrMapping/>
  </p:clrMapOvr>
  <p:transition spd="med">
    <p:pull/>
  </p:transition>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2"/>
          <a:stretch>
            <a:fillRect/>
          </a:stretch>
        </p:blipFill>
        <p:spPr>
          <a:xfrm>
            <a:off x="70634" y="1324825"/>
            <a:ext cx="2709491" cy="2604032"/>
          </a:xfrm>
          <a:prstGeom prst="rect">
            <a:avLst/>
          </a:prstGeom>
        </p:spPr>
      </p:pic>
      <p:pic>
        <p:nvPicPr>
          <p:cNvPr id="7" name="图片 6"/>
          <p:cNvPicPr>
            <a:picLocks noChangeAspect="1"/>
          </p:cNvPicPr>
          <p:nvPr/>
        </p:nvPicPr>
        <p:blipFill>
          <a:blip r:embed="rId3"/>
          <a:stretch>
            <a:fillRect/>
          </a:stretch>
        </p:blipFill>
        <p:spPr>
          <a:xfrm>
            <a:off x="3403971" y="2062753"/>
            <a:ext cx="5740029" cy="2846789"/>
          </a:xfrm>
          <a:prstGeom prst="rect">
            <a:avLst/>
          </a:prstGeom>
        </p:spPr>
      </p:pic>
      <p:sp>
        <p:nvSpPr>
          <p:cNvPr id="8" name="下箭头 7"/>
          <p:cNvSpPr/>
          <p:nvPr/>
        </p:nvSpPr>
        <p:spPr>
          <a:xfrm rot="18699219">
            <a:off x="2905229" y="2244438"/>
            <a:ext cx="469694" cy="73775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45">
            <a:extLst>
              <a:ext uri="{FF2B5EF4-FFF2-40B4-BE49-F238E27FC236}">
                <a16:creationId xmlns:a16="http://schemas.microsoft.com/office/drawing/2014/main" id="{007E7F99-9087-48B4-AB50-83BEE0614386}"/>
              </a:ext>
            </a:extLst>
          </p:cNvPr>
          <p:cNvSpPr>
            <a:spLocks noChangeArrowheads="1"/>
          </p:cNvSpPr>
          <p:nvPr/>
        </p:nvSpPr>
        <p:spPr bwMode="auto">
          <a:xfrm>
            <a:off x="70634" y="829211"/>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②出口已使用过的设备退税业务：</a:t>
            </a:r>
            <a:endParaRPr lang="zh-CN" altLang="zh-CN" b="1" dirty="0">
              <a:latin typeface="微软雅黑" panose="020B0503020204020204" pitchFamily="34" charset="-122"/>
            </a:endParaRPr>
          </a:p>
        </p:txBody>
      </p:sp>
      <p:sp>
        <p:nvSpPr>
          <p:cNvPr id="10" name="矩形 9"/>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2"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3" name="直接连接符 12"/>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32094807"/>
      </p:ext>
    </p:extLst>
  </p:cSld>
  <p:clrMapOvr>
    <a:masterClrMapping/>
  </p:clrMapOvr>
  <p:transition spd="med">
    <p:pull/>
  </p:transition>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424656" y="925195"/>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③进货凭证信息回退申请：</a:t>
            </a:r>
            <a:endParaRPr lang="zh-CN" altLang="zh-CN" b="1" dirty="0">
              <a:latin typeface="微软雅黑" panose="020B0503020204020204" pitchFamily="34" charset="-122"/>
            </a:endParaRPr>
          </a:p>
        </p:txBody>
      </p:sp>
      <p:pic>
        <p:nvPicPr>
          <p:cNvPr id="7" name="图片 6"/>
          <p:cNvPicPr>
            <a:picLocks noChangeAspect="1"/>
          </p:cNvPicPr>
          <p:nvPr/>
        </p:nvPicPr>
        <p:blipFill>
          <a:blip r:embed="rId2"/>
          <a:stretch>
            <a:fillRect/>
          </a:stretch>
        </p:blipFill>
        <p:spPr>
          <a:xfrm>
            <a:off x="5343273" y="1692211"/>
            <a:ext cx="2904762" cy="3152381"/>
          </a:xfrm>
          <a:prstGeom prst="rect">
            <a:avLst/>
          </a:prstGeom>
        </p:spPr>
      </p:pic>
      <p:pic>
        <p:nvPicPr>
          <p:cNvPr id="8" name="图片 7"/>
          <p:cNvPicPr>
            <a:picLocks noChangeAspect="1"/>
          </p:cNvPicPr>
          <p:nvPr/>
        </p:nvPicPr>
        <p:blipFill>
          <a:blip r:embed="rId3"/>
          <a:stretch>
            <a:fillRect/>
          </a:stretch>
        </p:blipFill>
        <p:spPr>
          <a:xfrm>
            <a:off x="1042988" y="1449353"/>
            <a:ext cx="2723809" cy="3638095"/>
          </a:xfrm>
          <a:prstGeom prst="rect">
            <a:avLst/>
          </a:prstGeom>
        </p:spPr>
      </p:pic>
      <p:sp>
        <p:nvSpPr>
          <p:cNvPr id="9" name="矩形 8"/>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1"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2" name="直接连接符 11"/>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17257157"/>
      </p:ext>
    </p:extLst>
  </p:cSld>
  <p:clrMapOvr>
    <a:masterClrMapping/>
  </p:clrMapOvr>
  <p:transition spd="med">
    <p:pull/>
  </p:transition>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6" name="图片 5"/>
          <p:cNvPicPr>
            <a:picLocks noChangeAspect="1"/>
          </p:cNvPicPr>
          <p:nvPr/>
        </p:nvPicPr>
        <p:blipFill>
          <a:blip r:embed="rId2"/>
          <a:stretch>
            <a:fillRect/>
          </a:stretch>
        </p:blipFill>
        <p:spPr>
          <a:xfrm>
            <a:off x="166688" y="1398218"/>
            <a:ext cx="8466667" cy="3323809"/>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③进货凭证信息回退申请：</a:t>
            </a:r>
            <a:endParaRPr lang="zh-CN" altLang="zh-CN" b="1" dirty="0">
              <a:latin typeface="微软雅黑" panose="020B0503020204020204" pitchFamily="34" charset="-122"/>
            </a:endParaRPr>
          </a:p>
        </p:txBody>
      </p:sp>
      <p:sp>
        <p:nvSpPr>
          <p:cNvPr id="8" name="矩形 7"/>
          <p:cNvSpPr/>
          <p:nvPr/>
        </p:nvSpPr>
        <p:spPr>
          <a:xfrm>
            <a:off x="152400" y="15240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TextBox 20"/>
          <p:cNvSpPr txBox="1">
            <a:spLocks noChangeArrowheads="1"/>
          </p:cNvSpPr>
          <p:nvPr/>
        </p:nvSpPr>
        <p:spPr bwMode="auto">
          <a:xfrm>
            <a:off x="319088" y="2165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0" name="矩形 19"/>
          <p:cNvSpPr>
            <a:spLocks noChangeArrowheads="1"/>
          </p:cNvSpPr>
          <p:nvPr/>
        </p:nvSpPr>
        <p:spPr bwMode="auto">
          <a:xfrm>
            <a:off x="1195388" y="3460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1" name="直接连接符 10"/>
          <p:cNvCxnSpPr/>
          <p:nvPr/>
        </p:nvCxnSpPr>
        <p:spPr>
          <a:xfrm>
            <a:off x="835025" y="149107"/>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15763251"/>
      </p:ext>
    </p:extLst>
  </p:cSld>
  <p:clrMapOvr>
    <a:masterClrMapping/>
  </p:clrMapOvr>
  <p:transition spd="med">
    <p:pull/>
  </p:transition>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直接连接符 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7" name="图片 6"/>
          <p:cNvPicPr>
            <a:picLocks noChangeAspect="1"/>
          </p:cNvPicPr>
          <p:nvPr/>
        </p:nvPicPr>
        <p:blipFill>
          <a:blip r:embed="rId2"/>
          <a:stretch>
            <a:fillRect/>
          </a:stretch>
        </p:blipFill>
        <p:spPr>
          <a:xfrm>
            <a:off x="166688" y="1379678"/>
            <a:ext cx="2763548" cy="2655984"/>
          </a:xfrm>
          <a:prstGeom prst="rect">
            <a:avLst/>
          </a:prstGeom>
        </p:spPr>
      </p:pic>
      <p:sp>
        <p:nvSpPr>
          <p:cNvPr id="8"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461313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③进货凭证信息回退申请：</a:t>
            </a:r>
            <a:endParaRPr lang="zh-CN" altLang="zh-CN" b="1" dirty="0">
              <a:latin typeface="微软雅黑" panose="020B0503020204020204" pitchFamily="34" charset="-122"/>
            </a:endParaRPr>
          </a:p>
        </p:txBody>
      </p:sp>
      <p:pic>
        <p:nvPicPr>
          <p:cNvPr id="9" name="图片 8"/>
          <p:cNvPicPr>
            <a:picLocks noChangeAspect="1"/>
          </p:cNvPicPr>
          <p:nvPr/>
        </p:nvPicPr>
        <p:blipFill>
          <a:blip r:embed="rId3"/>
          <a:stretch>
            <a:fillRect/>
          </a:stretch>
        </p:blipFill>
        <p:spPr>
          <a:xfrm>
            <a:off x="3486768" y="2172787"/>
            <a:ext cx="2332140" cy="2741941"/>
          </a:xfrm>
          <a:prstGeom prst="rect">
            <a:avLst/>
          </a:prstGeom>
        </p:spPr>
      </p:pic>
      <p:pic>
        <p:nvPicPr>
          <p:cNvPr id="10" name="图片 9"/>
          <p:cNvPicPr>
            <a:picLocks noChangeAspect="1"/>
          </p:cNvPicPr>
          <p:nvPr/>
        </p:nvPicPr>
        <p:blipFill>
          <a:blip r:embed="rId4"/>
          <a:stretch>
            <a:fillRect/>
          </a:stretch>
        </p:blipFill>
        <p:spPr>
          <a:xfrm>
            <a:off x="5818908" y="2255915"/>
            <a:ext cx="5201074" cy="2232958"/>
          </a:xfrm>
          <a:prstGeom prst="rect">
            <a:avLst/>
          </a:prstGeom>
        </p:spPr>
      </p:pic>
      <p:sp>
        <p:nvSpPr>
          <p:cNvPr id="11" name="下箭头 10"/>
          <p:cNvSpPr/>
          <p:nvPr/>
        </p:nvSpPr>
        <p:spPr>
          <a:xfrm rot="18699219">
            <a:off x="2910589" y="2224547"/>
            <a:ext cx="469694" cy="73775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矩形 11"/>
          <p:cNvSpPr/>
          <p:nvPr/>
        </p:nvSpPr>
        <p:spPr>
          <a:xfrm>
            <a:off x="152400" y="15240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20"/>
          <p:cNvSpPr txBox="1">
            <a:spLocks noChangeArrowheads="1"/>
          </p:cNvSpPr>
          <p:nvPr/>
        </p:nvSpPr>
        <p:spPr bwMode="auto">
          <a:xfrm>
            <a:off x="319088" y="2165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4" name="矩形 19"/>
          <p:cNvSpPr>
            <a:spLocks noChangeArrowheads="1"/>
          </p:cNvSpPr>
          <p:nvPr/>
        </p:nvSpPr>
        <p:spPr bwMode="auto">
          <a:xfrm>
            <a:off x="1195388" y="3460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5" name="直接连接符 14"/>
          <p:cNvCxnSpPr/>
          <p:nvPr/>
        </p:nvCxnSpPr>
        <p:spPr>
          <a:xfrm>
            <a:off x="835025" y="149107"/>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08817281"/>
      </p:ext>
    </p:extLst>
  </p:cSld>
  <p:clrMapOvr>
    <a:masterClrMapping/>
  </p:clrMapOvr>
  <p:transition spd="med">
    <p:pull/>
  </p:transition>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圆角矩形 8"/>
          <p:cNvSpPr/>
          <p:nvPr/>
        </p:nvSpPr>
        <p:spPr>
          <a:xfrm>
            <a:off x="110733" y="1379678"/>
            <a:ext cx="3339049" cy="3628740"/>
          </a:xfrm>
          <a:prstGeom prst="round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31168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④企业撤回申报申请：</a:t>
            </a:r>
            <a:endParaRPr lang="zh-CN" altLang="zh-CN" b="1" dirty="0">
              <a:latin typeface="微软雅黑" panose="020B0503020204020204" pitchFamily="34" charset="-122"/>
            </a:endParaRPr>
          </a:p>
        </p:txBody>
      </p:sp>
      <p:pic>
        <p:nvPicPr>
          <p:cNvPr id="7" name="图片 6"/>
          <p:cNvPicPr>
            <a:picLocks noChangeAspect="1"/>
          </p:cNvPicPr>
          <p:nvPr/>
        </p:nvPicPr>
        <p:blipFill>
          <a:blip r:embed="rId3"/>
          <a:stretch>
            <a:fillRect/>
          </a:stretch>
        </p:blipFill>
        <p:spPr>
          <a:xfrm>
            <a:off x="424656" y="1598232"/>
            <a:ext cx="2790476" cy="3152381"/>
          </a:xfrm>
          <a:prstGeom prst="rect">
            <a:avLst/>
          </a:prstGeom>
        </p:spPr>
      </p:pic>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4"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5" name="直接连接符 1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8" name="矩形 7"/>
          <p:cNvSpPr/>
          <p:nvPr/>
        </p:nvSpPr>
        <p:spPr>
          <a:xfrm>
            <a:off x="3789152" y="2650891"/>
            <a:ext cx="1114408" cy="369332"/>
          </a:xfrm>
          <a:prstGeom prst="rect">
            <a:avLst/>
          </a:prstGeom>
        </p:spPr>
        <p:txBody>
          <a:bodyPr wrap="none">
            <a:spAutoFit/>
          </a:bodyPr>
          <a:lstStyle/>
          <a:p>
            <a:r>
              <a:rPr lang="zh-CN" altLang="en-US" b="1" dirty="0">
                <a:solidFill>
                  <a:srgbClr val="7F7F7F"/>
                </a:solidFill>
                <a:latin typeface="宋体" panose="02010600030101010101" pitchFamily="2" charset="-122"/>
                <a:ea typeface="宋体" panose="02010600030101010101" pitchFamily="2" charset="-122"/>
              </a:rPr>
              <a:t>撤回原因</a:t>
            </a:r>
          </a:p>
        </p:txBody>
      </p:sp>
      <p:sp>
        <p:nvSpPr>
          <p:cNvPr id="16" name="左大括号 15"/>
          <p:cNvSpPr/>
          <p:nvPr/>
        </p:nvSpPr>
        <p:spPr>
          <a:xfrm>
            <a:off x="5094498" y="2037522"/>
            <a:ext cx="337388" cy="1596070"/>
          </a:xfrm>
          <a:prstGeom prst="leftBrace">
            <a:avLst>
              <a:gd name="adj1" fmla="val 47335"/>
              <a:gd name="adj2" fmla="val 51667"/>
            </a:avLst>
          </a:prstGeom>
          <a:ln w="571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zh-CN" altLang="en-US"/>
          </a:p>
        </p:txBody>
      </p:sp>
      <p:sp>
        <p:nvSpPr>
          <p:cNvPr id="17" name="矩形 16"/>
          <p:cNvSpPr/>
          <p:nvPr/>
        </p:nvSpPr>
        <p:spPr>
          <a:xfrm>
            <a:off x="5489641" y="1852856"/>
            <a:ext cx="2044149" cy="369332"/>
          </a:xfrm>
          <a:prstGeom prst="rect">
            <a:avLst/>
          </a:prstGeom>
        </p:spPr>
        <p:txBody>
          <a:bodyPr wrap="none">
            <a:spAutoFit/>
          </a:bodyPr>
          <a:lstStyle/>
          <a:p>
            <a:r>
              <a:rPr lang="zh-CN" altLang="en-US" b="1" dirty="0">
                <a:solidFill>
                  <a:srgbClr val="7F7F7F"/>
                </a:solidFill>
                <a:latin typeface="宋体" panose="02010600030101010101" pitchFamily="2" charset="-122"/>
                <a:ea typeface="宋体" panose="02010600030101010101" pitchFamily="2" charset="-122"/>
              </a:rPr>
              <a:t>申报错误申请撤回</a:t>
            </a:r>
            <a:endParaRPr lang="en-US" altLang="zh-CN" b="1" dirty="0">
              <a:solidFill>
                <a:srgbClr val="7F7F7F"/>
              </a:solidFill>
              <a:latin typeface="宋体" panose="02010600030101010101" pitchFamily="2" charset="-122"/>
              <a:ea typeface="宋体" panose="02010600030101010101" pitchFamily="2" charset="-122"/>
            </a:endParaRPr>
          </a:p>
        </p:txBody>
      </p:sp>
      <p:sp>
        <p:nvSpPr>
          <p:cNvPr id="19" name="矩形 18"/>
          <p:cNvSpPr/>
          <p:nvPr/>
        </p:nvSpPr>
        <p:spPr>
          <a:xfrm>
            <a:off x="5489642" y="3264260"/>
            <a:ext cx="2276585" cy="369332"/>
          </a:xfrm>
          <a:prstGeom prst="rect">
            <a:avLst/>
          </a:prstGeom>
        </p:spPr>
        <p:txBody>
          <a:bodyPr wrap="none">
            <a:spAutoFit/>
          </a:bodyPr>
          <a:lstStyle/>
          <a:p>
            <a:r>
              <a:rPr lang="zh-CN" altLang="en-US" b="1" dirty="0">
                <a:solidFill>
                  <a:srgbClr val="7F7F7F"/>
                </a:solidFill>
                <a:latin typeface="宋体" panose="02010600030101010101" pitchFamily="2" charset="-122"/>
                <a:ea typeface="宋体" panose="02010600030101010101" pitchFamily="2" charset="-122"/>
              </a:rPr>
              <a:t>自愿放弃退（免）税</a:t>
            </a:r>
            <a:endParaRPr lang="en-US" altLang="zh-CN" b="1" dirty="0">
              <a:solidFill>
                <a:srgbClr val="7F7F7F"/>
              </a:solidFill>
              <a:latin typeface="宋体" panose="02010600030101010101" pitchFamily="2" charset="-122"/>
              <a:ea typeface="宋体" panose="02010600030101010101" pitchFamily="2" charset="-122"/>
            </a:endParaRPr>
          </a:p>
        </p:txBody>
      </p:sp>
    </p:spTree>
    <p:extLst>
      <p:ext uri="{BB962C8B-B14F-4D97-AF65-F5344CB8AC3E}">
        <p14:creationId xmlns:p14="http://schemas.microsoft.com/office/powerpoint/2010/main" val="1256047903"/>
      </p:ext>
    </p:extLst>
  </p:cSld>
  <p:clrMapOvr>
    <a:masterClrMapping/>
  </p:clrMapOvr>
  <p:transition spd="med">
    <p:pull/>
  </p:transition>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31168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④企业撤回申报申请：</a:t>
            </a:r>
            <a:endParaRPr lang="zh-CN" altLang="zh-CN" b="1" dirty="0">
              <a:latin typeface="微软雅黑" panose="020B0503020204020204" pitchFamily="34" charset="-122"/>
            </a:endParaRPr>
          </a:p>
        </p:txBody>
      </p:sp>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圆角矩形 6"/>
          <p:cNvSpPr/>
          <p:nvPr/>
        </p:nvSpPr>
        <p:spPr>
          <a:xfrm>
            <a:off x="79602" y="2112413"/>
            <a:ext cx="3926341" cy="2754086"/>
          </a:xfrm>
          <a:prstGeom prst="roundRect">
            <a:avLst/>
          </a:prstGeom>
          <a:solidFill>
            <a:schemeClr val="bg2">
              <a:lumMod val="9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8" name="圆角矩形 7"/>
          <p:cNvSpPr/>
          <p:nvPr/>
        </p:nvSpPr>
        <p:spPr>
          <a:xfrm>
            <a:off x="4716916" y="2123961"/>
            <a:ext cx="4168667" cy="2754086"/>
          </a:xfrm>
          <a:prstGeom prst="roundRect">
            <a:avLst/>
          </a:prstGeom>
          <a:solidFill>
            <a:schemeClr val="bg2">
              <a:lumMod val="9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圆角矩形 8"/>
          <p:cNvSpPr/>
          <p:nvPr/>
        </p:nvSpPr>
        <p:spPr>
          <a:xfrm rot="10800000" flipH="1">
            <a:off x="166687" y="1545461"/>
            <a:ext cx="4294999" cy="350804"/>
          </a:xfrm>
          <a:prstGeom prst="roundRect">
            <a:avLst>
              <a:gd name="adj" fmla="val 50000"/>
            </a:avLst>
          </a:prstGeom>
          <a:gradFill flip="none" rotWithShape="1">
            <a:gsLst>
              <a:gs pos="92000">
                <a:srgbClr val="FFC000">
                  <a:alpha val="0"/>
                </a:srgbClr>
              </a:gs>
              <a:gs pos="42000">
                <a:srgbClr val="002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defRPr/>
            </a:pPr>
            <a:endParaRPr lang="zh-CN" altLang="en-US" sz="1600" dirty="0">
              <a:solidFill>
                <a:schemeClr val="bg1"/>
              </a:solidFill>
              <a:latin typeface="微软雅黑" pitchFamily="34" charset="-122"/>
              <a:ea typeface="微软雅黑" pitchFamily="34" charset="-122"/>
            </a:endParaRPr>
          </a:p>
        </p:txBody>
      </p:sp>
      <p:sp>
        <p:nvSpPr>
          <p:cNvPr id="10" name="圆角矩形 9"/>
          <p:cNvSpPr/>
          <p:nvPr/>
        </p:nvSpPr>
        <p:spPr>
          <a:xfrm rot="10800000" flipH="1">
            <a:off x="4716916" y="1545462"/>
            <a:ext cx="4294999" cy="350804"/>
          </a:xfrm>
          <a:prstGeom prst="roundRect">
            <a:avLst>
              <a:gd name="adj" fmla="val 50000"/>
            </a:avLst>
          </a:prstGeom>
          <a:gradFill flip="none" rotWithShape="1">
            <a:gsLst>
              <a:gs pos="92000">
                <a:srgbClr val="FFC000">
                  <a:alpha val="0"/>
                </a:srgbClr>
              </a:gs>
              <a:gs pos="42000">
                <a:srgbClr val="002060"/>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eaLnBrk="0" hangingPunct="0">
              <a:defRPr>
                <a:solidFill>
                  <a:schemeClr val="tx1"/>
                </a:solidFill>
                <a:latin typeface="Arial" pitchFamily="34" charset="0"/>
                <a:ea typeface="宋体" pitchFamily="2" charset="-122"/>
              </a:defRPr>
            </a:lvl1pPr>
            <a:lvl2pPr marL="742950" indent="-285750" eaLnBrk="0" hangingPunct="0">
              <a:defRPr>
                <a:solidFill>
                  <a:schemeClr val="tx1"/>
                </a:solidFill>
                <a:latin typeface="Arial" pitchFamily="34" charset="0"/>
                <a:ea typeface="宋体" pitchFamily="2" charset="-122"/>
              </a:defRPr>
            </a:lvl2pPr>
            <a:lvl3pPr marL="1143000" indent="-228600" eaLnBrk="0" hangingPunct="0">
              <a:defRPr>
                <a:solidFill>
                  <a:schemeClr val="tx1"/>
                </a:solidFill>
                <a:latin typeface="Arial" pitchFamily="34" charset="0"/>
                <a:ea typeface="宋体" pitchFamily="2" charset="-122"/>
              </a:defRPr>
            </a:lvl3pPr>
            <a:lvl4pPr marL="1600200" indent="-228600" eaLnBrk="0" hangingPunct="0">
              <a:defRPr>
                <a:solidFill>
                  <a:schemeClr val="tx1"/>
                </a:solidFill>
                <a:latin typeface="Arial" pitchFamily="34" charset="0"/>
                <a:ea typeface="宋体" pitchFamily="2" charset="-122"/>
              </a:defRPr>
            </a:lvl4pPr>
            <a:lvl5pPr marL="2057400" indent="-228600" eaLnBrk="0" hangingPunct="0">
              <a:defRPr>
                <a:solidFill>
                  <a:schemeClr val="tx1"/>
                </a:solidFill>
                <a:latin typeface="Arial" pitchFamily="34" charset="0"/>
                <a:ea typeface="宋体" pitchFamily="2" charset="-122"/>
              </a:defRPr>
            </a:lvl5pPr>
            <a:lvl6pPr marL="2514600" indent="-228600" eaLnBrk="0" fontAlgn="base" hangingPunct="0">
              <a:spcBef>
                <a:spcPct val="0"/>
              </a:spcBef>
              <a:spcAft>
                <a:spcPct val="0"/>
              </a:spcAft>
              <a:defRPr>
                <a:solidFill>
                  <a:schemeClr val="tx1"/>
                </a:solidFill>
                <a:latin typeface="Arial" pitchFamily="34" charset="0"/>
                <a:ea typeface="宋体" pitchFamily="2" charset="-122"/>
              </a:defRPr>
            </a:lvl6pPr>
            <a:lvl7pPr marL="2971800" indent="-228600" eaLnBrk="0" fontAlgn="base" hangingPunct="0">
              <a:spcBef>
                <a:spcPct val="0"/>
              </a:spcBef>
              <a:spcAft>
                <a:spcPct val="0"/>
              </a:spcAft>
              <a:defRPr>
                <a:solidFill>
                  <a:schemeClr val="tx1"/>
                </a:solidFill>
                <a:latin typeface="Arial" pitchFamily="34" charset="0"/>
                <a:ea typeface="宋体" pitchFamily="2" charset="-122"/>
              </a:defRPr>
            </a:lvl7pPr>
            <a:lvl8pPr marL="3429000" indent="-228600" eaLnBrk="0" fontAlgn="base" hangingPunct="0">
              <a:spcBef>
                <a:spcPct val="0"/>
              </a:spcBef>
              <a:spcAft>
                <a:spcPct val="0"/>
              </a:spcAft>
              <a:defRPr>
                <a:solidFill>
                  <a:schemeClr val="tx1"/>
                </a:solidFill>
                <a:latin typeface="Arial" pitchFamily="34" charset="0"/>
                <a:ea typeface="宋体" pitchFamily="2" charset="-122"/>
              </a:defRPr>
            </a:lvl8pPr>
            <a:lvl9pPr marL="3886200" indent="-228600" eaLnBrk="0" fontAlgn="base" hangingPunct="0">
              <a:spcBef>
                <a:spcPct val="0"/>
              </a:spcBef>
              <a:spcAft>
                <a:spcPct val="0"/>
              </a:spcAft>
              <a:defRPr>
                <a:solidFill>
                  <a:schemeClr val="tx1"/>
                </a:solidFill>
                <a:latin typeface="Arial" pitchFamily="34" charset="0"/>
                <a:ea typeface="宋体" pitchFamily="2" charset="-122"/>
              </a:defRPr>
            </a:lvl9pPr>
          </a:lstStyle>
          <a:p>
            <a:pPr algn="ctr" eaLnBrk="1" hangingPunct="1">
              <a:defRPr/>
            </a:pPr>
            <a:endParaRPr lang="zh-CN" altLang="en-US" sz="1600">
              <a:solidFill>
                <a:schemeClr val="bg1"/>
              </a:solidFill>
              <a:latin typeface="微软雅黑" pitchFamily="34" charset="-122"/>
              <a:ea typeface="微软雅黑" pitchFamily="34" charset="-122"/>
            </a:endParaRPr>
          </a:p>
        </p:txBody>
      </p:sp>
      <p:sp>
        <p:nvSpPr>
          <p:cNvPr id="11" name="文本框 10"/>
          <p:cNvSpPr txBox="1"/>
          <p:nvPr/>
        </p:nvSpPr>
        <p:spPr>
          <a:xfrm>
            <a:off x="295671" y="1512513"/>
            <a:ext cx="2858871" cy="369332"/>
          </a:xfrm>
          <a:prstGeom prst="rect">
            <a:avLst/>
          </a:prstGeom>
          <a:noFill/>
        </p:spPr>
        <p:txBody>
          <a:bodyPr wrap="square" rtlCol="0">
            <a:spAutoFit/>
          </a:bodyPr>
          <a:lstStyle/>
          <a:p>
            <a:r>
              <a:rPr lang="zh-CN" altLang="en-US" b="1" dirty="0">
                <a:solidFill>
                  <a:schemeClr val="bg1"/>
                </a:solidFill>
              </a:rPr>
              <a:t>由于“申报错误申请撤回”</a:t>
            </a:r>
          </a:p>
        </p:txBody>
      </p:sp>
      <p:sp>
        <p:nvSpPr>
          <p:cNvPr id="12" name="文本框 11"/>
          <p:cNvSpPr txBox="1"/>
          <p:nvPr/>
        </p:nvSpPr>
        <p:spPr>
          <a:xfrm>
            <a:off x="295671" y="2487109"/>
            <a:ext cx="3799252" cy="2308324"/>
          </a:xfrm>
          <a:prstGeom prst="rect">
            <a:avLst/>
          </a:prstGeom>
          <a:noFill/>
        </p:spPr>
        <p:txBody>
          <a:bodyPr wrap="square" rtlCol="0">
            <a:spAutoFit/>
          </a:bodyPr>
          <a:lstStyle/>
          <a:p>
            <a:r>
              <a:rPr lang="zh-CN" altLang="en-US" b="1" dirty="0"/>
              <a:t>免抵退税申报</a:t>
            </a:r>
            <a:endParaRPr lang="en-US" altLang="zh-CN" b="1" dirty="0"/>
          </a:p>
          <a:p>
            <a:r>
              <a:rPr lang="zh-CN" altLang="en-US" b="1" dirty="0"/>
              <a:t>免退税申报</a:t>
            </a:r>
            <a:endParaRPr lang="en-US" altLang="zh-CN" b="1" dirty="0"/>
          </a:p>
          <a:p>
            <a:r>
              <a:rPr lang="zh-CN" altLang="en-US" b="1" dirty="0"/>
              <a:t>外贸综合服务企业代办退税申报</a:t>
            </a:r>
            <a:endParaRPr lang="en-US" altLang="zh-CN" b="1" dirty="0"/>
          </a:p>
          <a:p>
            <a:r>
              <a:rPr lang="zh-CN" altLang="en-US" b="1" dirty="0"/>
              <a:t>购进自用货物申报</a:t>
            </a:r>
            <a:endParaRPr lang="en-US" altLang="zh-CN" b="1" dirty="0"/>
          </a:p>
          <a:p>
            <a:r>
              <a:rPr lang="zh-CN" altLang="en-US" b="1" dirty="0"/>
              <a:t>横琴、平潭业务（货物）申报</a:t>
            </a:r>
            <a:endParaRPr lang="en-US" altLang="zh-CN" b="1" dirty="0"/>
          </a:p>
          <a:p>
            <a:r>
              <a:rPr lang="zh-CN" altLang="en-US" b="1" dirty="0"/>
              <a:t>航天发射申报</a:t>
            </a:r>
            <a:endParaRPr lang="en-US" altLang="zh-CN" b="1" dirty="0"/>
          </a:p>
          <a:p>
            <a:r>
              <a:rPr lang="zh-CN" altLang="en-US" b="1" dirty="0"/>
              <a:t>出口已使用旧设备申报</a:t>
            </a:r>
            <a:endParaRPr lang="en-US" altLang="zh-CN" b="1" dirty="0"/>
          </a:p>
          <a:p>
            <a:r>
              <a:rPr lang="zh-CN" altLang="en-US" b="1" dirty="0"/>
              <a:t>非自产消费税特准退税申报</a:t>
            </a:r>
            <a:endParaRPr lang="en-US" altLang="zh-CN" b="1" dirty="0"/>
          </a:p>
        </p:txBody>
      </p:sp>
      <p:sp>
        <p:nvSpPr>
          <p:cNvPr id="13" name="文本框 12"/>
          <p:cNvSpPr txBox="1"/>
          <p:nvPr/>
        </p:nvSpPr>
        <p:spPr>
          <a:xfrm>
            <a:off x="4851105" y="1512513"/>
            <a:ext cx="2858871" cy="369332"/>
          </a:xfrm>
          <a:prstGeom prst="rect">
            <a:avLst/>
          </a:prstGeom>
          <a:noFill/>
        </p:spPr>
        <p:txBody>
          <a:bodyPr wrap="square" rtlCol="0">
            <a:spAutoFit/>
          </a:bodyPr>
          <a:lstStyle/>
          <a:p>
            <a:r>
              <a:rPr lang="zh-CN" altLang="en-US" b="1" dirty="0">
                <a:solidFill>
                  <a:schemeClr val="bg1"/>
                </a:solidFill>
              </a:rPr>
              <a:t>由于“自愿放弃退（免）税</a:t>
            </a:r>
          </a:p>
        </p:txBody>
      </p:sp>
      <p:sp>
        <p:nvSpPr>
          <p:cNvPr id="17" name="矩形 16"/>
          <p:cNvSpPr/>
          <p:nvPr/>
        </p:nvSpPr>
        <p:spPr>
          <a:xfrm>
            <a:off x="2450475" y="2123961"/>
            <a:ext cx="1555468" cy="367962"/>
          </a:xfrm>
          <a:prstGeom prst="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b="1" dirty="0"/>
              <a:t>撤回业务类型</a:t>
            </a:r>
            <a:endParaRPr lang="en-US" altLang="zh-CN" b="1" dirty="0"/>
          </a:p>
        </p:txBody>
      </p:sp>
      <p:sp>
        <p:nvSpPr>
          <p:cNvPr id="18" name="矩形 17"/>
          <p:cNvSpPr/>
          <p:nvPr/>
        </p:nvSpPr>
        <p:spPr>
          <a:xfrm>
            <a:off x="7330115" y="2123961"/>
            <a:ext cx="1555468" cy="367962"/>
          </a:xfrm>
          <a:prstGeom prst="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zh-CN" altLang="en-US" b="1" dirty="0"/>
              <a:t>撤回业务类型</a:t>
            </a:r>
            <a:endParaRPr lang="en-US" altLang="zh-CN" b="1" dirty="0"/>
          </a:p>
        </p:txBody>
      </p:sp>
      <p:sp>
        <p:nvSpPr>
          <p:cNvPr id="19" name="文本框 18"/>
          <p:cNvSpPr txBox="1"/>
          <p:nvPr/>
        </p:nvSpPr>
        <p:spPr>
          <a:xfrm>
            <a:off x="4907886" y="2157837"/>
            <a:ext cx="3799252" cy="2800767"/>
          </a:xfrm>
          <a:prstGeom prst="rect">
            <a:avLst/>
          </a:prstGeom>
          <a:noFill/>
        </p:spPr>
        <p:txBody>
          <a:bodyPr wrap="square" rtlCol="0">
            <a:spAutoFit/>
          </a:bodyPr>
          <a:lstStyle/>
          <a:p>
            <a:r>
              <a:rPr lang="zh-CN" altLang="en-US" sz="1600" b="1" dirty="0"/>
              <a:t>免抵退税货物劳务申报</a:t>
            </a:r>
            <a:endParaRPr lang="en-US" altLang="zh-CN" sz="1600" b="1" dirty="0"/>
          </a:p>
          <a:p>
            <a:r>
              <a:rPr lang="zh-CN" altLang="en-US" sz="1600" b="1" dirty="0"/>
              <a:t>免抵退税跨境应税行为申报</a:t>
            </a:r>
            <a:endParaRPr lang="en-US" altLang="zh-CN" sz="1600" b="1" dirty="0"/>
          </a:p>
          <a:p>
            <a:r>
              <a:rPr lang="zh-CN" altLang="en-US" sz="1600" b="1" dirty="0"/>
              <a:t>免抵退税国际运输申报</a:t>
            </a:r>
            <a:endParaRPr lang="en-US" altLang="zh-CN" sz="1600" b="1" dirty="0"/>
          </a:p>
          <a:p>
            <a:r>
              <a:rPr lang="zh-CN" altLang="en-US" sz="1600" b="1" dirty="0"/>
              <a:t>免退税货物劳务申报</a:t>
            </a:r>
            <a:endParaRPr lang="en-US" altLang="zh-CN" sz="1600" b="1" dirty="0"/>
          </a:p>
          <a:p>
            <a:r>
              <a:rPr lang="zh-CN" altLang="en-US" sz="1600" b="1" dirty="0"/>
              <a:t>免退税跨境应税行为申报</a:t>
            </a:r>
            <a:endParaRPr lang="en-US" altLang="zh-CN" sz="1600" b="1" dirty="0"/>
          </a:p>
          <a:p>
            <a:r>
              <a:rPr lang="zh-CN" altLang="en-US" sz="1600" b="1" dirty="0"/>
              <a:t>外贸综合服务企业代办退税申报</a:t>
            </a:r>
            <a:endParaRPr lang="en-US" altLang="zh-CN" sz="1600" b="1" dirty="0"/>
          </a:p>
          <a:p>
            <a:r>
              <a:rPr lang="zh-CN" altLang="en-US" sz="1600" b="1" dirty="0"/>
              <a:t>购进自用货物申报</a:t>
            </a:r>
            <a:endParaRPr lang="en-US" altLang="zh-CN" sz="1600" b="1" dirty="0"/>
          </a:p>
          <a:p>
            <a:r>
              <a:rPr lang="zh-CN" altLang="en-US" sz="1600" b="1" dirty="0"/>
              <a:t>横琴、平潭业务（货物）申报</a:t>
            </a:r>
            <a:endParaRPr lang="en-US" altLang="zh-CN" sz="1600" b="1" dirty="0"/>
          </a:p>
          <a:p>
            <a:r>
              <a:rPr lang="zh-CN" altLang="en-US" sz="1600" b="1" dirty="0"/>
              <a:t>航天发射申报</a:t>
            </a:r>
            <a:endParaRPr lang="en-US" altLang="zh-CN" sz="1600" b="1" dirty="0"/>
          </a:p>
          <a:p>
            <a:r>
              <a:rPr lang="zh-CN" altLang="en-US" sz="1600" b="1" dirty="0"/>
              <a:t>出口已使用旧设备申报</a:t>
            </a:r>
            <a:endParaRPr lang="en-US" altLang="zh-CN" sz="1600" b="1" dirty="0"/>
          </a:p>
          <a:p>
            <a:r>
              <a:rPr lang="zh-CN" altLang="en-US" sz="1600" b="1" dirty="0"/>
              <a:t>非自产消费税特准退税申报</a:t>
            </a:r>
            <a:endParaRPr lang="en-US" altLang="zh-CN" sz="1600" b="1" dirty="0"/>
          </a:p>
        </p:txBody>
      </p:sp>
    </p:spTree>
    <p:extLst>
      <p:ext uri="{BB962C8B-B14F-4D97-AF65-F5344CB8AC3E}">
        <p14:creationId xmlns:p14="http://schemas.microsoft.com/office/powerpoint/2010/main" val="749644405"/>
      </p:ext>
    </p:extLst>
  </p:cSld>
  <p:clrMapOvr>
    <a:masterClrMapping/>
  </p:clrMapOvr>
  <p:transition spd="med" advClick="0" advTm="3000">
    <p:pull/>
  </p:transition>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3"/>
          <a:stretch>
            <a:fillRect/>
          </a:stretch>
        </p:blipFill>
        <p:spPr>
          <a:xfrm>
            <a:off x="166688" y="1379678"/>
            <a:ext cx="8104762" cy="3504762"/>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31168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④企业撤回申报申请：</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4"/>
          <a:stretch>
            <a:fillRect/>
          </a:stretch>
        </p:blipFill>
        <p:spPr>
          <a:xfrm>
            <a:off x="1683904" y="3326875"/>
            <a:ext cx="2266667" cy="838095"/>
          </a:xfrm>
          <a:prstGeom prst="rect">
            <a:avLst/>
          </a:prstGeom>
        </p:spPr>
      </p:pic>
      <p:pic>
        <p:nvPicPr>
          <p:cNvPr id="9" name="图片 8"/>
          <p:cNvPicPr>
            <a:picLocks noChangeAspect="1"/>
          </p:cNvPicPr>
          <p:nvPr/>
        </p:nvPicPr>
        <p:blipFill>
          <a:blip r:embed="rId5"/>
          <a:stretch>
            <a:fillRect/>
          </a:stretch>
        </p:blipFill>
        <p:spPr>
          <a:xfrm>
            <a:off x="5967979" y="3671466"/>
            <a:ext cx="2133333" cy="1028571"/>
          </a:xfrm>
          <a:prstGeom prst="rect">
            <a:avLst/>
          </a:prstGeom>
        </p:spPr>
      </p:pic>
      <p:sp>
        <p:nvSpPr>
          <p:cNvPr id="10" name="流程图: 过程 9"/>
          <p:cNvSpPr/>
          <p:nvPr/>
        </p:nvSpPr>
        <p:spPr>
          <a:xfrm>
            <a:off x="923925" y="2286000"/>
            <a:ext cx="7077075" cy="32385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流程图: 过程 10"/>
          <p:cNvSpPr/>
          <p:nvPr/>
        </p:nvSpPr>
        <p:spPr>
          <a:xfrm>
            <a:off x="923924" y="2934158"/>
            <a:ext cx="7077075" cy="32385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矩形 11"/>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4"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5" name="直接连接符 14"/>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62335427"/>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xit" presetSubtype="4" fill="hold" grpId="1" nodeType="clickEffect">
                                  <p:stCondLst>
                                    <p:cond delay="0"/>
                                  </p:stCondLst>
                                  <p:childTnLst>
                                    <p:anim calcmode="lin" valueType="num">
                                      <p:cBhvr additive="base">
                                        <p:cTn id="12" dur="500"/>
                                        <p:tgtEl>
                                          <p:spTgt spid="10"/>
                                        </p:tgtEl>
                                        <p:attrNameLst>
                                          <p:attrName>ppt_x</p:attrName>
                                        </p:attrNameLst>
                                      </p:cBhvr>
                                      <p:tavLst>
                                        <p:tav tm="0">
                                          <p:val>
                                            <p:strVal val="ppt_x"/>
                                          </p:val>
                                        </p:tav>
                                        <p:tav tm="100000">
                                          <p:val>
                                            <p:strVal val="ppt_x"/>
                                          </p:val>
                                        </p:tav>
                                      </p:tavLst>
                                    </p:anim>
                                    <p:anim calcmode="lin" valueType="num">
                                      <p:cBhvr additive="base">
                                        <p:cTn id="13" dur="500"/>
                                        <p:tgtEl>
                                          <p:spTgt spid="10"/>
                                        </p:tgtEl>
                                        <p:attrNameLst>
                                          <p:attrName>ppt_y</p:attrName>
                                        </p:attrNameLst>
                                      </p:cBhvr>
                                      <p:tavLst>
                                        <p:tav tm="0">
                                          <p:val>
                                            <p:strVal val="ppt_y"/>
                                          </p:val>
                                        </p:tav>
                                        <p:tav tm="100000">
                                          <p:val>
                                            <p:strVal val="1+ppt_h/2"/>
                                          </p:val>
                                        </p:tav>
                                      </p:tavLst>
                                    </p:anim>
                                    <p:set>
                                      <p:cBhvr>
                                        <p:cTn id="14" dur="1" fill="hold">
                                          <p:stCondLst>
                                            <p:cond delay="499"/>
                                          </p:stCondLst>
                                        </p:cTn>
                                        <p:tgtEl>
                                          <p:spTgt spid="10"/>
                                        </p:tgtEl>
                                        <p:attrNameLst>
                                          <p:attrName>style.visibility</p:attrName>
                                        </p:attrNameLst>
                                      </p:cBhvr>
                                      <p:to>
                                        <p:strVal val="hidden"/>
                                      </p:to>
                                    </p:set>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1"/>
                                        </p:tgtEl>
                                        <p:attrNameLst>
                                          <p:attrName>style.visibility</p:attrName>
                                        </p:attrNameLst>
                                      </p:cBhvr>
                                      <p:to>
                                        <p:strVal val="visible"/>
                                      </p:to>
                                    </p:set>
                                    <p:anim calcmode="lin" valueType="num">
                                      <p:cBhvr additive="base">
                                        <p:cTn id="19" dur="500" fill="hold"/>
                                        <p:tgtEl>
                                          <p:spTgt spid="11"/>
                                        </p:tgtEl>
                                        <p:attrNameLst>
                                          <p:attrName>ppt_x</p:attrName>
                                        </p:attrNameLst>
                                      </p:cBhvr>
                                      <p:tavLst>
                                        <p:tav tm="0">
                                          <p:val>
                                            <p:strVal val="#ppt_x"/>
                                          </p:val>
                                        </p:tav>
                                        <p:tav tm="100000">
                                          <p:val>
                                            <p:strVal val="#ppt_x"/>
                                          </p:val>
                                        </p:tav>
                                      </p:tavLst>
                                    </p:anim>
                                    <p:anim calcmode="lin" valueType="num">
                                      <p:cBhvr additive="base">
                                        <p:cTn id="20"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xit" presetSubtype="4" fill="hold" grpId="1" nodeType="clickEffect">
                                  <p:stCondLst>
                                    <p:cond delay="0"/>
                                  </p:stCondLst>
                                  <p:childTnLst>
                                    <p:anim calcmode="lin" valueType="num">
                                      <p:cBhvr additive="base">
                                        <p:cTn id="24" dur="500"/>
                                        <p:tgtEl>
                                          <p:spTgt spid="11"/>
                                        </p:tgtEl>
                                        <p:attrNameLst>
                                          <p:attrName>ppt_x</p:attrName>
                                        </p:attrNameLst>
                                      </p:cBhvr>
                                      <p:tavLst>
                                        <p:tav tm="0">
                                          <p:val>
                                            <p:strVal val="ppt_x"/>
                                          </p:val>
                                        </p:tav>
                                        <p:tav tm="100000">
                                          <p:val>
                                            <p:strVal val="ppt_x"/>
                                          </p:val>
                                        </p:tav>
                                      </p:tavLst>
                                    </p:anim>
                                    <p:anim calcmode="lin" valueType="num">
                                      <p:cBhvr additive="base">
                                        <p:cTn id="25" dur="500"/>
                                        <p:tgtEl>
                                          <p:spTgt spid="11"/>
                                        </p:tgtEl>
                                        <p:attrNameLst>
                                          <p:attrName>ppt_y</p:attrName>
                                        </p:attrNameLst>
                                      </p:cBhvr>
                                      <p:tavLst>
                                        <p:tav tm="0">
                                          <p:val>
                                            <p:strVal val="ppt_y"/>
                                          </p:val>
                                        </p:tav>
                                        <p:tav tm="100000">
                                          <p:val>
                                            <p:strVal val="1+ppt_h/2"/>
                                          </p:val>
                                        </p:tav>
                                      </p:tavLst>
                                    </p:anim>
                                    <p:set>
                                      <p:cBhvr>
                                        <p:cTn id="26" dur="1" fill="hold">
                                          <p:stCondLst>
                                            <p:cond delay="499"/>
                                          </p:stCondLst>
                                        </p:cTn>
                                        <p:tgtEl>
                                          <p:spTgt spid="11"/>
                                        </p:tgtEl>
                                        <p:attrNameLst>
                                          <p:attrName>style.visibility</p:attrName>
                                        </p:attrNameLst>
                                      </p:cBhvr>
                                      <p:to>
                                        <p:strVal val="hidden"/>
                                      </p:to>
                                    </p:set>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8"/>
                                        </p:tgtEl>
                                        <p:attrNameLst>
                                          <p:attrName>style.visibility</p:attrName>
                                        </p:attrNameLst>
                                      </p:cBhvr>
                                      <p:to>
                                        <p:strVal val="visible"/>
                                      </p:to>
                                    </p:set>
                                    <p:anim calcmode="lin" valueType="num">
                                      <p:cBhvr additive="base">
                                        <p:cTn id="31" dur="500" fill="hold"/>
                                        <p:tgtEl>
                                          <p:spTgt spid="8"/>
                                        </p:tgtEl>
                                        <p:attrNameLst>
                                          <p:attrName>ppt_x</p:attrName>
                                        </p:attrNameLst>
                                      </p:cBhvr>
                                      <p:tavLst>
                                        <p:tav tm="0">
                                          <p:val>
                                            <p:strVal val="#ppt_x"/>
                                          </p:val>
                                        </p:tav>
                                        <p:tav tm="100000">
                                          <p:val>
                                            <p:strVal val="#ppt_x"/>
                                          </p:val>
                                        </p:tav>
                                      </p:tavLst>
                                    </p:anim>
                                    <p:anim calcmode="lin" valueType="num">
                                      <p:cBhvr additive="base">
                                        <p:cTn id="32"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xit" presetSubtype="4" fill="hold" nodeType="clickEffect">
                                  <p:stCondLst>
                                    <p:cond delay="0"/>
                                  </p:stCondLst>
                                  <p:childTnLst>
                                    <p:anim calcmode="lin" valueType="num">
                                      <p:cBhvr additive="base">
                                        <p:cTn id="36" dur="500"/>
                                        <p:tgtEl>
                                          <p:spTgt spid="8"/>
                                        </p:tgtEl>
                                        <p:attrNameLst>
                                          <p:attrName>ppt_x</p:attrName>
                                        </p:attrNameLst>
                                      </p:cBhvr>
                                      <p:tavLst>
                                        <p:tav tm="0">
                                          <p:val>
                                            <p:strVal val="ppt_x"/>
                                          </p:val>
                                        </p:tav>
                                        <p:tav tm="100000">
                                          <p:val>
                                            <p:strVal val="ppt_x"/>
                                          </p:val>
                                        </p:tav>
                                      </p:tavLst>
                                    </p:anim>
                                    <p:anim calcmode="lin" valueType="num">
                                      <p:cBhvr additive="base">
                                        <p:cTn id="37" dur="500"/>
                                        <p:tgtEl>
                                          <p:spTgt spid="8"/>
                                        </p:tgtEl>
                                        <p:attrNameLst>
                                          <p:attrName>ppt_y</p:attrName>
                                        </p:attrNameLst>
                                      </p:cBhvr>
                                      <p:tavLst>
                                        <p:tav tm="0">
                                          <p:val>
                                            <p:strVal val="ppt_y"/>
                                          </p:val>
                                        </p:tav>
                                        <p:tav tm="100000">
                                          <p:val>
                                            <p:strVal val="1+ppt_h/2"/>
                                          </p:val>
                                        </p:tav>
                                      </p:tavLst>
                                    </p:anim>
                                    <p:set>
                                      <p:cBhvr>
                                        <p:cTn id="38" dur="1" fill="hold">
                                          <p:stCondLst>
                                            <p:cond delay="499"/>
                                          </p:stCondLst>
                                        </p:cTn>
                                        <p:tgtEl>
                                          <p:spTgt spid="8"/>
                                        </p:tgtEl>
                                        <p:attrNameLst>
                                          <p:attrName>style.visibility</p:attrName>
                                        </p:attrNameLst>
                                      </p:cBhvr>
                                      <p:to>
                                        <p:strVal val="hidden"/>
                                      </p:to>
                                    </p:set>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nodeType="clickEffect">
                                  <p:stCondLst>
                                    <p:cond delay="0"/>
                                  </p:stCondLst>
                                  <p:childTnLst>
                                    <p:set>
                                      <p:cBhvr>
                                        <p:cTn id="42" dur="1" fill="hold">
                                          <p:stCondLst>
                                            <p:cond delay="0"/>
                                          </p:stCondLst>
                                        </p:cTn>
                                        <p:tgtEl>
                                          <p:spTgt spid="9"/>
                                        </p:tgtEl>
                                        <p:attrNameLst>
                                          <p:attrName>style.visibility</p:attrName>
                                        </p:attrNameLst>
                                      </p:cBhvr>
                                      <p:to>
                                        <p:strVal val="visible"/>
                                      </p:to>
                                    </p:set>
                                    <p:anim calcmode="lin" valueType="num">
                                      <p:cBhvr additive="base">
                                        <p:cTn id="43" dur="500" fill="hold"/>
                                        <p:tgtEl>
                                          <p:spTgt spid="9"/>
                                        </p:tgtEl>
                                        <p:attrNameLst>
                                          <p:attrName>ppt_x</p:attrName>
                                        </p:attrNameLst>
                                      </p:cBhvr>
                                      <p:tavLst>
                                        <p:tav tm="0">
                                          <p:val>
                                            <p:strVal val="#ppt_x"/>
                                          </p:val>
                                        </p:tav>
                                        <p:tav tm="100000">
                                          <p:val>
                                            <p:strVal val="#ppt_x"/>
                                          </p:val>
                                        </p:tav>
                                      </p:tavLst>
                                    </p:anim>
                                    <p:anim calcmode="lin" valueType="num">
                                      <p:cBhvr additive="base">
                                        <p:cTn id="44"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xit" presetSubtype="4" fill="hold" nodeType="clickEffect">
                                  <p:stCondLst>
                                    <p:cond delay="0"/>
                                  </p:stCondLst>
                                  <p:childTnLst>
                                    <p:anim calcmode="lin" valueType="num">
                                      <p:cBhvr additive="base">
                                        <p:cTn id="48" dur="500"/>
                                        <p:tgtEl>
                                          <p:spTgt spid="9"/>
                                        </p:tgtEl>
                                        <p:attrNameLst>
                                          <p:attrName>ppt_x</p:attrName>
                                        </p:attrNameLst>
                                      </p:cBhvr>
                                      <p:tavLst>
                                        <p:tav tm="0">
                                          <p:val>
                                            <p:strVal val="ppt_x"/>
                                          </p:val>
                                        </p:tav>
                                        <p:tav tm="100000">
                                          <p:val>
                                            <p:strVal val="ppt_x"/>
                                          </p:val>
                                        </p:tav>
                                      </p:tavLst>
                                    </p:anim>
                                    <p:anim calcmode="lin" valueType="num">
                                      <p:cBhvr additive="base">
                                        <p:cTn id="49" dur="500"/>
                                        <p:tgtEl>
                                          <p:spTgt spid="9"/>
                                        </p:tgtEl>
                                        <p:attrNameLst>
                                          <p:attrName>ppt_y</p:attrName>
                                        </p:attrNameLst>
                                      </p:cBhvr>
                                      <p:tavLst>
                                        <p:tav tm="0">
                                          <p:val>
                                            <p:strVal val="ppt_y"/>
                                          </p:val>
                                        </p:tav>
                                        <p:tav tm="100000">
                                          <p:val>
                                            <p:strVal val="1+ppt_h/2"/>
                                          </p:val>
                                        </p:tav>
                                      </p:tavLst>
                                    </p:anim>
                                    <p:set>
                                      <p:cBhvr>
                                        <p:cTn id="50" dur="1" fill="hold">
                                          <p:stCondLst>
                                            <p:cond delay="499"/>
                                          </p:stCondLst>
                                        </p:cTn>
                                        <p:tgtEl>
                                          <p:spTgt spid="9"/>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0" grpId="1" animBg="1"/>
      <p:bldP spid="11" grpId="0" animBg="1"/>
      <p:bldP spid="11" grpId="1" animBg="1"/>
    </p:bld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2"/>
          <a:stretch>
            <a:fillRect/>
          </a:stretch>
        </p:blipFill>
        <p:spPr>
          <a:xfrm>
            <a:off x="166688" y="1274885"/>
            <a:ext cx="2534369" cy="2435726"/>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31168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④企业撤回申报申请：</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3"/>
          <a:stretch>
            <a:fillRect/>
          </a:stretch>
        </p:blipFill>
        <p:spPr>
          <a:xfrm>
            <a:off x="3834245" y="2130763"/>
            <a:ext cx="2495552" cy="2908828"/>
          </a:xfrm>
          <a:prstGeom prst="rect">
            <a:avLst/>
          </a:prstGeom>
        </p:spPr>
      </p:pic>
      <p:pic>
        <p:nvPicPr>
          <p:cNvPr id="9" name="图片 8"/>
          <p:cNvPicPr>
            <a:picLocks noChangeAspect="1"/>
          </p:cNvPicPr>
          <p:nvPr/>
        </p:nvPicPr>
        <p:blipFill>
          <a:blip r:embed="rId4"/>
          <a:stretch>
            <a:fillRect/>
          </a:stretch>
        </p:blipFill>
        <p:spPr>
          <a:xfrm>
            <a:off x="6267451" y="2203500"/>
            <a:ext cx="3989723" cy="2401222"/>
          </a:xfrm>
          <a:prstGeom prst="rect">
            <a:avLst/>
          </a:prstGeom>
        </p:spPr>
      </p:pic>
      <p:sp>
        <p:nvSpPr>
          <p:cNvPr id="10" name="下箭头 9"/>
          <p:cNvSpPr/>
          <p:nvPr/>
        </p:nvSpPr>
        <p:spPr>
          <a:xfrm rot="17911426">
            <a:off x="3032805" y="1573945"/>
            <a:ext cx="469694" cy="131129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02660755"/>
      </p:ext>
    </p:extLst>
  </p:cSld>
  <p:clrMapOvr>
    <a:masterClrMapping/>
  </p:clrMapOvr>
  <p:transition spd="med">
    <p:pull/>
  </p:transition>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3116839"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④企业撤回申报申请：</a:t>
            </a:r>
            <a:endParaRPr lang="zh-CN" altLang="zh-CN" b="1" dirty="0">
              <a:latin typeface="微软雅黑" panose="020B0503020204020204" pitchFamily="34" charset="-122"/>
            </a:endParaRPr>
          </a:p>
        </p:txBody>
      </p:sp>
      <p:sp>
        <p:nvSpPr>
          <p:cNvPr id="3" name="矩形 2"/>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4"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5"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6" name="直接连接符 5"/>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7" name="矩形 6"/>
          <p:cNvSpPr/>
          <p:nvPr/>
        </p:nvSpPr>
        <p:spPr>
          <a:xfrm>
            <a:off x="580303" y="2070574"/>
            <a:ext cx="7983393" cy="2862322"/>
          </a:xfrm>
          <a:prstGeom prst="rect">
            <a:avLst/>
          </a:prstGeom>
        </p:spPr>
        <p:txBody>
          <a:bodyPr wrap="square">
            <a:spAutoFit/>
          </a:bodyPr>
          <a:lstStyle/>
          <a:p>
            <a:pPr algn="just"/>
            <a:r>
              <a:rPr lang="en-US" altLang="zh-CN" dirty="0">
                <a:latin typeface="+mn-ea"/>
              </a:rPr>
              <a:t>1.</a:t>
            </a:r>
            <a:r>
              <a:rPr lang="zh-CN" altLang="en-US" dirty="0">
                <a:latin typeface="+mn-ea"/>
              </a:rPr>
              <a:t>解决生产企业免抵退税申报数据不予办理后无法申报的问题</a:t>
            </a:r>
            <a:endParaRPr lang="en-US" altLang="zh-CN" dirty="0">
              <a:latin typeface="+mn-ea"/>
            </a:endParaRPr>
          </a:p>
          <a:p>
            <a:pPr algn="just"/>
            <a:r>
              <a:rPr lang="en-US" altLang="zh-CN" dirty="0">
                <a:latin typeface="+mn-ea"/>
              </a:rPr>
              <a:t>   </a:t>
            </a:r>
            <a:r>
              <a:rPr lang="zh-CN" altLang="en-US" dirty="0">
                <a:latin typeface="+mn-ea"/>
              </a:rPr>
              <a:t>生产企业免抵退税每月仅能申报一个所属期的数据</a:t>
            </a:r>
            <a:r>
              <a:rPr lang="en-US" altLang="zh-CN" dirty="0">
                <a:latin typeface="+mn-ea"/>
              </a:rPr>
              <a:t>  </a:t>
            </a:r>
          </a:p>
          <a:p>
            <a:pPr algn="just"/>
            <a:r>
              <a:rPr lang="en-US" altLang="zh-CN" dirty="0">
                <a:latin typeface="+mn-ea"/>
              </a:rPr>
              <a:t>   </a:t>
            </a:r>
            <a:r>
              <a:rPr lang="zh-CN" altLang="en-US" dirty="0">
                <a:latin typeface="+mn-ea"/>
              </a:rPr>
              <a:t>生产企业免抵退税申报数据复审确认后会生成当月审核通过的退税额参与留底退税计算</a:t>
            </a:r>
            <a:endParaRPr lang="en-US" altLang="zh-CN" dirty="0">
              <a:latin typeface="+mn-ea"/>
            </a:endParaRPr>
          </a:p>
          <a:p>
            <a:pPr algn="just"/>
            <a:r>
              <a:rPr lang="zh-CN" altLang="en-US" dirty="0">
                <a:solidFill>
                  <a:srgbClr val="FF0000"/>
                </a:solidFill>
                <a:latin typeface="+mn-ea"/>
              </a:rPr>
              <a:t>    因此，需要将企业申报数据作废后系统才能允许生产企业重新申报，否则企业只能下月申报</a:t>
            </a:r>
            <a:endParaRPr lang="en-US" altLang="zh-CN" dirty="0">
              <a:solidFill>
                <a:srgbClr val="FF0000"/>
              </a:solidFill>
              <a:latin typeface="+mn-ea"/>
            </a:endParaRPr>
          </a:p>
          <a:p>
            <a:pPr algn="just"/>
            <a:r>
              <a:rPr lang="en-US" altLang="zh-CN" dirty="0">
                <a:latin typeface="+mn-ea"/>
              </a:rPr>
              <a:t>2.</a:t>
            </a:r>
            <a:r>
              <a:rPr lang="zh-CN" altLang="en-US" dirty="0">
                <a:latin typeface="+mn-ea"/>
              </a:rPr>
              <a:t>解决企业申报的数据转调查评估岗后税务机关长期无法做出结论，企业自愿放弃后将资料退还企业后的后续管理问题</a:t>
            </a:r>
            <a:endParaRPr lang="en-US" altLang="zh-CN" dirty="0">
              <a:latin typeface="+mn-ea"/>
            </a:endParaRPr>
          </a:p>
          <a:p>
            <a:pPr algn="just"/>
            <a:r>
              <a:rPr lang="en-US" altLang="zh-CN" dirty="0">
                <a:latin typeface="+mn-ea"/>
              </a:rPr>
              <a:t>3.</a:t>
            </a:r>
            <a:r>
              <a:rPr lang="zh-CN" altLang="en-US" dirty="0">
                <a:latin typeface="+mn-ea"/>
              </a:rPr>
              <a:t>解决企业申报数据后发现申报错误要求税务机关作废相关数据后产生争议无据可查的问题</a:t>
            </a:r>
            <a:endParaRPr lang="en-US" altLang="zh-CN" dirty="0">
              <a:latin typeface="+mn-ea"/>
            </a:endParaRPr>
          </a:p>
        </p:txBody>
      </p:sp>
      <p:sp>
        <p:nvSpPr>
          <p:cNvPr id="8" name="矩形 7"/>
          <p:cNvSpPr/>
          <p:nvPr/>
        </p:nvSpPr>
        <p:spPr>
          <a:xfrm>
            <a:off x="394855" y="1953490"/>
            <a:ext cx="8333509" cy="3096491"/>
          </a:xfrm>
          <a:prstGeom prst="rect">
            <a:avLst/>
          </a:prstGeom>
          <a:noFill/>
          <a:ln w="28575">
            <a:solidFill>
              <a:srgbClr val="182447"/>
            </a:solidFill>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201655922"/>
      </p:ext>
    </p:extLst>
  </p:cSld>
  <p:clrMapOvr>
    <a:masterClrMapping/>
  </p:clrMapOvr>
  <p:transition spd="med" advClick="0" advTm="3000">
    <p:pull/>
  </p:transition>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圆角矩形 7"/>
          <p:cNvSpPr/>
          <p:nvPr/>
        </p:nvSpPr>
        <p:spPr>
          <a:xfrm>
            <a:off x="110733" y="1379678"/>
            <a:ext cx="3339049" cy="3628740"/>
          </a:xfrm>
          <a:prstGeom prst="round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6" name="图片 5"/>
          <p:cNvPicPr>
            <a:picLocks noChangeAspect="1"/>
          </p:cNvPicPr>
          <p:nvPr/>
        </p:nvPicPr>
        <p:blipFill>
          <a:blip r:embed="rId2"/>
          <a:stretch>
            <a:fillRect/>
          </a:stretch>
        </p:blipFill>
        <p:spPr>
          <a:xfrm>
            <a:off x="424656" y="1722619"/>
            <a:ext cx="2790476" cy="2942857"/>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836313"/>
            <a:ext cx="5195021"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⑤出口企业分类管理复评申请：</a:t>
            </a:r>
            <a:endParaRPr lang="zh-CN" altLang="zh-CN" b="1" dirty="0">
              <a:latin typeface="微软雅黑" panose="020B0503020204020204" pitchFamily="34" charset="-122"/>
            </a:endParaRPr>
          </a:p>
        </p:txBody>
      </p:sp>
      <p:sp>
        <p:nvSpPr>
          <p:cNvPr id="9" name="圆角矩形 8"/>
          <p:cNvSpPr/>
          <p:nvPr/>
        </p:nvSpPr>
        <p:spPr>
          <a:xfrm>
            <a:off x="3920733" y="1379677"/>
            <a:ext cx="3339049" cy="3628740"/>
          </a:xfrm>
          <a:prstGeom prst="roundRect">
            <a:avLst/>
          </a:prstGeom>
          <a:solidFill>
            <a:schemeClr val="bg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文本框 9"/>
          <p:cNvSpPr txBox="1"/>
          <p:nvPr/>
        </p:nvSpPr>
        <p:spPr>
          <a:xfrm>
            <a:off x="4112929" y="1670553"/>
            <a:ext cx="2954655" cy="3046988"/>
          </a:xfrm>
          <a:prstGeom prst="rect">
            <a:avLst/>
          </a:prstGeom>
          <a:noFill/>
        </p:spPr>
        <p:txBody>
          <a:bodyPr wrap="none" rtlCol="0">
            <a:spAutoFit/>
          </a:bodyPr>
          <a:lstStyle/>
          <a:p>
            <a:r>
              <a:rPr lang="zh-CN" altLang="en-US" sz="2400" b="1" dirty="0">
                <a:solidFill>
                  <a:schemeClr val="bg1"/>
                </a:solidFill>
              </a:rPr>
              <a:t>注意：</a:t>
            </a:r>
            <a:endParaRPr lang="en-US" altLang="zh-CN" sz="2400" b="1" dirty="0">
              <a:solidFill>
                <a:schemeClr val="bg1"/>
              </a:solidFill>
            </a:endParaRPr>
          </a:p>
          <a:p>
            <a:r>
              <a:rPr lang="en-US" altLang="zh-CN" sz="2400" b="1" dirty="0">
                <a:solidFill>
                  <a:schemeClr val="bg1"/>
                </a:solidFill>
              </a:rPr>
              <a:t>1.</a:t>
            </a:r>
            <a:r>
              <a:rPr lang="zh-CN" altLang="en-US" sz="2400" b="1" dirty="0">
                <a:solidFill>
                  <a:schemeClr val="bg1"/>
                </a:solidFill>
              </a:rPr>
              <a:t>企业在任何时间，</a:t>
            </a:r>
            <a:endParaRPr lang="en-US" altLang="zh-CN" sz="2400" b="1" dirty="0">
              <a:solidFill>
                <a:schemeClr val="bg1"/>
              </a:solidFill>
            </a:endParaRPr>
          </a:p>
          <a:p>
            <a:r>
              <a:rPr lang="zh-CN" altLang="en-US" sz="2400" b="1" dirty="0">
                <a:solidFill>
                  <a:schemeClr val="bg1"/>
                </a:solidFill>
              </a:rPr>
              <a:t>在申报端录入该表单</a:t>
            </a:r>
            <a:endParaRPr lang="en-US" altLang="zh-CN" sz="2400" b="1" dirty="0">
              <a:solidFill>
                <a:schemeClr val="bg1"/>
              </a:solidFill>
            </a:endParaRPr>
          </a:p>
          <a:p>
            <a:r>
              <a:rPr lang="zh-CN" altLang="en-US" sz="2400" b="1" dirty="0">
                <a:solidFill>
                  <a:schemeClr val="bg1"/>
                </a:solidFill>
              </a:rPr>
              <a:t>信息即可对出口企业</a:t>
            </a:r>
            <a:endParaRPr lang="en-US" altLang="zh-CN" sz="2400" b="1" dirty="0">
              <a:solidFill>
                <a:schemeClr val="bg1"/>
              </a:solidFill>
            </a:endParaRPr>
          </a:p>
          <a:p>
            <a:r>
              <a:rPr lang="zh-CN" altLang="en-US" sz="2400" b="1" dirty="0">
                <a:solidFill>
                  <a:schemeClr val="bg1"/>
                </a:solidFill>
              </a:rPr>
              <a:t>分类管理评定进行复</a:t>
            </a:r>
            <a:endParaRPr lang="en-US" altLang="zh-CN" sz="2400" b="1" dirty="0">
              <a:solidFill>
                <a:schemeClr val="bg1"/>
              </a:solidFill>
            </a:endParaRPr>
          </a:p>
          <a:p>
            <a:r>
              <a:rPr lang="zh-CN" altLang="en-US" sz="2400" b="1" dirty="0">
                <a:solidFill>
                  <a:schemeClr val="bg1"/>
                </a:solidFill>
              </a:rPr>
              <a:t>评。分类管理评定结</a:t>
            </a:r>
            <a:endParaRPr lang="en-US" altLang="zh-CN" sz="2400" b="1" dirty="0">
              <a:solidFill>
                <a:schemeClr val="bg1"/>
              </a:solidFill>
            </a:endParaRPr>
          </a:p>
          <a:p>
            <a:r>
              <a:rPr lang="zh-CN" altLang="en-US" sz="2400" b="1" dirty="0">
                <a:solidFill>
                  <a:schemeClr val="bg1"/>
                </a:solidFill>
              </a:rPr>
              <a:t>果以税局反馈结果为</a:t>
            </a:r>
            <a:endParaRPr lang="en-US" altLang="zh-CN" sz="2400" b="1" dirty="0">
              <a:solidFill>
                <a:schemeClr val="bg1"/>
              </a:solidFill>
            </a:endParaRPr>
          </a:p>
          <a:p>
            <a:r>
              <a:rPr lang="zh-CN" altLang="en-US" sz="2400" b="1" dirty="0">
                <a:solidFill>
                  <a:schemeClr val="bg1"/>
                </a:solidFill>
              </a:rPr>
              <a:t>准。</a:t>
            </a:r>
          </a:p>
        </p:txBody>
      </p:sp>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1413581"/>
      </p:ext>
    </p:extLst>
  </p:cSld>
  <p:clrMapOvr>
    <a:masterClrMapping/>
  </p:clrMapOvr>
  <p:transition spd="med">
    <p:pull/>
  </p:transition>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2"/>
          <a:stretch>
            <a:fillRect/>
          </a:stretch>
        </p:blipFill>
        <p:spPr>
          <a:xfrm>
            <a:off x="322552" y="1466579"/>
            <a:ext cx="7986155" cy="3498209"/>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322552" y="900088"/>
            <a:ext cx="477938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⑤出口企业分类管理复评申请：</a:t>
            </a:r>
            <a:endParaRPr lang="zh-CN" altLang="zh-CN" b="1" dirty="0">
              <a:latin typeface="微软雅黑" panose="020B0503020204020204" pitchFamily="34" charset="-122"/>
            </a:endParaRPr>
          </a:p>
        </p:txBody>
      </p:sp>
      <p:sp>
        <p:nvSpPr>
          <p:cNvPr id="8" name="矩形 7"/>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0"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1" name="直接连接符 10"/>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12" name="矩形 11"/>
          <p:cNvSpPr/>
          <p:nvPr/>
        </p:nvSpPr>
        <p:spPr>
          <a:xfrm>
            <a:off x="424656" y="3603990"/>
            <a:ext cx="7853199" cy="153951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13" name="TextBox 35"/>
          <p:cNvSpPr txBox="1"/>
          <p:nvPr/>
        </p:nvSpPr>
        <p:spPr>
          <a:xfrm>
            <a:off x="509039" y="3669149"/>
            <a:ext cx="7613179" cy="1384995"/>
          </a:xfrm>
          <a:prstGeom prst="rect">
            <a:avLst/>
          </a:prstGeom>
          <a:noFill/>
        </p:spPr>
        <p:txBody>
          <a:bodyPr wrap="square" rtlCol="0">
            <a:spAutoFit/>
          </a:bodyPr>
          <a:lstStyle/>
          <a:p>
            <a:r>
              <a:rPr lang="zh-CN" altLang="en-US" sz="1400" dirty="0">
                <a:solidFill>
                  <a:schemeClr val="accent3">
                    <a:lumMod val="20000"/>
                    <a:lumOff val="80000"/>
                  </a:schemeClr>
                </a:solidFill>
              </a:rPr>
              <a:t>出口企业因纳税信用级别、海关企业信用管理类别、外汇管理的分类管理等级等发生变化，或者对分类管理类别评定结果有异议的，可以书面向负责评定出口企业管理类别的税务机关提出重新评定管理类别。</a:t>
            </a:r>
          </a:p>
          <a:p>
            <a:r>
              <a:rPr lang="zh-CN" altLang="en-US" sz="1400" dirty="0">
                <a:solidFill>
                  <a:schemeClr val="accent3">
                    <a:lumMod val="20000"/>
                    <a:lumOff val="80000"/>
                  </a:schemeClr>
                </a:solidFill>
              </a:rPr>
              <a:t>如出口企业希望复评一类，可先通过一类企业评定申请流程提交相关材料再启动复审流程，也可以先启动复评流程后再通过一类企业申请流程提交相关材料，但必须在采集评定节点完成前提交，如果没有提交，则不得评定为一类。</a:t>
            </a:r>
          </a:p>
        </p:txBody>
      </p:sp>
      <p:pic>
        <p:nvPicPr>
          <p:cNvPr id="2" name="图片 1"/>
          <p:cNvPicPr>
            <a:picLocks noChangeAspect="1"/>
          </p:cNvPicPr>
          <p:nvPr/>
        </p:nvPicPr>
        <p:blipFill>
          <a:blip r:embed="rId3"/>
          <a:stretch>
            <a:fillRect/>
          </a:stretch>
        </p:blipFill>
        <p:spPr>
          <a:xfrm>
            <a:off x="4850780" y="2396444"/>
            <a:ext cx="2628942" cy="1161047"/>
          </a:xfrm>
          <a:prstGeom prst="rect">
            <a:avLst/>
          </a:prstGeom>
        </p:spPr>
      </p:pic>
      <p:pic>
        <p:nvPicPr>
          <p:cNvPr id="5" name="图片 4"/>
          <p:cNvPicPr>
            <a:picLocks noChangeAspect="1"/>
          </p:cNvPicPr>
          <p:nvPr/>
        </p:nvPicPr>
        <p:blipFill>
          <a:blip r:embed="rId4"/>
          <a:stretch>
            <a:fillRect/>
          </a:stretch>
        </p:blipFill>
        <p:spPr>
          <a:xfrm>
            <a:off x="1747460" y="2868931"/>
            <a:ext cx="2148118" cy="1183349"/>
          </a:xfrm>
          <a:prstGeom prst="rect">
            <a:avLst/>
          </a:prstGeom>
        </p:spPr>
      </p:pic>
    </p:spTree>
    <p:extLst>
      <p:ext uri="{BB962C8B-B14F-4D97-AF65-F5344CB8AC3E}">
        <p14:creationId xmlns:p14="http://schemas.microsoft.com/office/powerpoint/2010/main" val="760060749"/>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xit" presetSubtype="0" fill="hold" nodeType="clickEffect">
                                  <p:stCondLst>
                                    <p:cond delay="0"/>
                                  </p:stCondLst>
                                  <p:childTnLst>
                                    <p:animEffect transition="out" filter="fade">
                                      <p:cBhvr>
                                        <p:cTn id="11" dur="500"/>
                                        <p:tgtEl>
                                          <p:spTgt spid="2"/>
                                        </p:tgtEl>
                                      </p:cBhvr>
                                    </p:animEffect>
                                    <p:set>
                                      <p:cBhvr>
                                        <p:cTn id="12" dur="1" fill="hold">
                                          <p:stCondLst>
                                            <p:cond delay="499"/>
                                          </p:stCondLst>
                                        </p:cTn>
                                        <p:tgtEl>
                                          <p:spTgt spid="2"/>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fade">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xit" presetSubtype="0" fill="hold" nodeType="clickEffect">
                                  <p:stCondLst>
                                    <p:cond delay="0"/>
                                  </p:stCondLst>
                                  <p:childTnLst>
                                    <p:animEffect transition="out" filter="fade">
                                      <p:cBhvr>
                                        <p:cTn id="21" dur="500"/>
                                        <p:tgtEl>
                                          <p:spTgt spid="5"/>
                                        </p:tgtEl>
                                      </p:cBhvr>
                                    </p:animEffect>
                                    <p:set>
                                      <p:cBhvr>
                                        <p:cTn id="22" dur="1" fill="hold">
                                          <p:stCondLst>
                                            <p:cond delay="499"/>
                                          </p:stCondLst>
                                        </p:cTn>
                                        <p:tgtEl>
                                          <p:spTgt spid="5"/>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12"/>
                                        </p:tgtEl>
                                        <p:attrNameLst>
                                          <p:attrName>style.visibility</p:attrName>
                                        </p:attrNameLst>
                                      </p:cBhvr>
                                      <p:to>
                                        <p:strVal val="visible"/>
                                      </p:to>
                                    </p:set>
                                    <p:anim calcmode="lin" valueType="num">
                                      <p:cBhvr additive="base">
                                        <p:cTn id="27" dur="500" fill="hold"/>
                                        <p:tgtEl>
                                          <p:spTgt spid="12"/>
                                        </p:tgtEl>
                                        <p:attrNameLst>
                                          <p:attrName>ppt_x</p:attrName>
                                        </p:attrNameLst>
                                      </p:cBhvr>
                                      <p:tavLst>
                                        <p:tav tm="0">
                                          <p:val>
                                            <p:strVal val="#ppt_x"/>
                                          </p:val>
                                        </p:tav>
                                        <p:tav tm="100000">
                                          <p:val>
                                            <p:strVal val="#ppt_x"/>
                                          </p:val>
                                        </p:tav>
                                      </p:tavLst>
                                    </p:anim>
                                    <p:anim calcmode="lin" valueType="num">
                                      <p:cBhvr additive="base">
                                        <p:cTn id="28" dur="500" fill="hold"/>
                                        <p:tgtEl>
                                          <p:spTgt spid="12"/>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13"/>
                                        </p:tgtEl>
                                        <p:attrNameLst>
                                          <p:attrName>style.visibility</p:attrName>
                                        </p:attrNameLst>
                                      </p:cBhvr>
                                      <p:to>
                                        <p:strVal val="visible"/>
                                      </p:to>
                                    </p:set>
                                    <p:anim calcmode="lin" valueType="num">
                                      <p:cBhvr additive="base">
                                        <p:cTn id="31" dur="500" fill="hold"/>
                                        <p:tgtEl>
                                          <p:spTgt spid="13"/>
                                        </p:tgtEl>
                                        <p:attrNameLst>
                                          <p:attrName>ppt_x</p:attrName>
                                        </p:attrNameLst>
                                      </p:cBhvr>
                                      <p:tavLst>
                                        <p:tav tm="0">
                                          <p:val>
                                            <p:strVal val="#ppt_x"/>
                                          </p:val>
                                        </p:tav>
                                        <p:tav tm="100000">
                                          <p:val>
                                            <p:strVal val="#ppt_x"/>
                                          </p:val>
                                        </p:tav>
                                      </p:tavLst>
                                    </p:anim>
                                    <p:anim calcmode="lin" valueType="num">
                                      <p:cBhvr additive="base">
                                        <p:cTn id="32"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P spid="13" grpId="0"/>
    </p:bld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a:blip r:embed="rId2"/>
          <a:stretch>
            <a:fillRect/>
          </a:stretch>
        </p:blipFill>
        <p:spPr>
          <a:xfrm>
            <a:off x="166688" y="1530653"/>
            <a:ext cx="2761905" cy="1809524"/>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66688" y="965844"/>
            <a:ext cx="477938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⑤出口企业分类管理复评申请：</a:t>
            </a:r>
            <a:endParaRPr lang="zh-CN" altLang="zh-CN" b="1" dirty="0">
              <a:latin typeface="微软雅黑" panose="020B0503020204020204" pitchFamily="34" charset="-122"/>
            </a:endParaRPr>
          </a:p>
        </p:txBody>
      </p:sp>
      <p:pic>
        <p:nvPicPr>
          <p:cNvPr id="8" name="图片 7"/>
          <p:cNvPicPr>
            <a:picLocks noChangeAspect="1"/>
          </p:cNvPicPr>
          <p:nvPr/>
        </p:nvPicPr>
        <p:blipFill>
          <a:blip r:embed="rId3"/>
          <a:stretch>
            <a:fillRect/>
          </a:stretch>
        </p:blipFill>
        <p:spPr>
          <a:xfrm>
            <a:off x="3914091" y="2685766"/>
            <a:ext cx="2511051" cy="2073269"/>
          </a:xfrm>
          <a:prstGeom prst="rect">
            <a:avLst/>
          </a:prstGeom>
        </p:spPr>
      </p:pic>
      <p:pic>
        <p:nvPicPr>
          <p:cNvPr id="9" name="图片 8"/>
          <p:cNvPicPr>
            <a:picLocks noChangeAspect="1"/>
          </p:cNvPicPr>
          <p:nvPr/>
        </p:nvPicPr>
        <p:blipFill>
          <a:blip r:embed="rId4"/>
          <a:stretch>
            <a:fillRect/>
          </a:stretch>
        </p:blipFill>
        <p:spPr>
          <a:xfrm>
            <a:off x="6256110" y="2713145"/>
            <a:ext cx="4872553" cy="2018510"/>
          </a:xfrm>
          <a:prstGeom prst="rect">
            <a:avLst/>
          </a:prstGeom>
        </p:spPr>
      </p:pic>
      <p:sp>
        <p:nvSpPr>
          <p:cNvPr id="10" name="下箭头 9"/>
          <p:cNvSpPr/>
          <p:nvPr/>
        </p:nvSpPr>
        <p:spPr>
          <a:xfrm rot="17911426">
            <a:off x="3219743" y="1758146"/>
            <a:ext cx="469694" cy="1146088"/>
          </a:xfrm>
          <a:prstGeom prst="downArrow">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4</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64687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其他退税申报流程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41718565"/>
      </p:ext>
    </p:extLst>
  </p:cSld>
  <p:clrMapOvr>
    <a:masterClrMapping/>
  </p:clrMapOvr>
  <p:transition spd="med">
    <p:pull/>
  </p:transition>
</p:sld>
</file>

<file path=ppt/slides/slide89.xml><?xml version="1.0" encoding="utf-8"?>
<p:sld xmlns:a="http://schemas.openxmlformats.org/drawingml/2006/main" xmlns:r="http://schemas.openxmlformats.org/officeDocument/2006/relationships" xmlns:p="http://schemas.openxmlformats.org/presentationml/2006/main">
  <p:cSld>
    <p:bg>
      <p:bgPr>
        <a:solidFill>
          <a:schemeClr val="accent1">
            <a:lumMod val="50000"/>
          </a:schemeClr>
        </a:solidFill>
        <a:effectLst/>
      </p:bgPr>
    </p:bg>
    <p:spTree>
      <p:nvGrpSpPr>
        <p:cNvPr id="1" name=""/>
        <p:cNvGrpSpPr/>
        <p:nvPr/>
      </p:nvGrpSpPr>
      <p:grpSpPr>
        <a:xfrm>
          <a:off x="0" y="0"/>
          <a:ext cx="0" cy="0"/>
          <a:chOff x="0" y="0"/>
          <a:chExt cx="0" cy="0"/>
        </a:xfrm>
      </p:grpSpPr>
      <p:sp>
        <p:nvSpPr>
          <p:cNvPr id="4" name="矩形 3"/>
          <p:cNvSpPr/>
          <p:nvPr/>
        </p:nvSpPr>
        <p:spPr>
          <a:xfrm>
            <a:off x="2735723" y="871052"/>
            <a:ext cx="3262432" cy="461665"/>
          </a:xfrm>
          <a:prstGeom prst="rect">
            <a:avLst/>
          </a:prstGeom>
        </p:spPr>
        <p:txBody>
          <a:bodyPr wrap="none">
            <a:spAutoFit/>
          </a:bodyPr>
          <a:lstStyle/>
          <a:p>
            <a:r>
              <a:rPr lang="zh-CN" altLang="en-US" sz="2400" b="1" dirty="0">
                <a:solidFill>
                  <a:schemeClr val="bg1"/>
                </a:solidFill>
                <a:latin typeface="微软雅黑" panose="020B0503020204020204" pitchFamily="34" charset="-122"/>
                <a:ea typeface="微软雅黑" panose="020B0503020204020204" pitchFamily="34" charset="-122"/>
              </a:rPr>
              <a:t>五、单证申报流程详解</a:t>
            </a:r>
          </a:p>
        </p:txBody>
      </p:sp>
      <p:sp>
        <p:nvSpPr>
          <p:cNvPr id="5" name="圆角矩形 4"/>
          <p:cNvSpPr/>
          <p:nvPr/>
        </p:nvSpPr>
        <p:spPr>
          <a:xfrm>
            <a:off x="2162493" y="1912164"/>
            <a:ext cx="4878387"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6" name="圆角矩形 5"/>
          <p:cNvSpPr/>
          <p:nvPr/>
        </p:nvSpPr>
        <p:spPr>
          <a:xfrm>
            <a:off x="2172018" y="2456677"/>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7" name="圆角矩形 6"/>
          <p:cNvSpPr/>
          <p:nvPr/>
        </p:nvSpPr>
        <p:spPr>
          <a:xfrm>
            <a:off x="2172018" y="2991664"/>
            <a:ext cx="4868862" cy="384175"/>
          </a:xfrm>
          <a:prstGeom prst="roundRect">
            <a:avLst>
              <a:gd name="adj" fmla="val 50000"/>
            </a:avLst>
          </a:prstGeom>
          <a:solidFill>
            <a:schemeClr val="accent4">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zh-CN" altLang="en-US" b="1">
              <a:solidFill>
                <a:srgbClr val="FFFFFF"/>
              </a:solidFill>
              <a:latin typeface="微软雅黑" pitchFamily="34" charset="-122"/>
              <a:ea typeface="微软雅黑" pitchFamily="34" charset="-122"/>
            </a:endParaRPr>
          </a:p>
        </p:txBody>
      </p:sp>
      <p:sp>
        <p:nvSpPr>
          <p:cNvPr id="11" name="TextBox 4"/>
          <p:cNvSpPr txBox="1">
            <a:spLocks noChangeArrowheads="1"/>
          </p:cNvSpPr>
          <p:nvPr/>
        </p:nvSpPr>
        <p:spPr bwMode="auto">
          <a:xfrm>
            <a:off x="2419300" y="1912164"/>
            <a:ext cx="4002087" cy="14773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buFontTx/>
              <a:buAutoNum type="arabicPeriod"/>
            </a:pPr>
            <a:r>
              <a:rPr lang="zh-CN" altLang="en-US" b="1" dirty="0">
                <a:solidFill>
                  <a:schemeClr val="tx2"/>
                </a:solidFill>
                <a:latin typeface="微软雅黑" panose="020B0503020204020204" pitchFamily="34" charset="-122"/>
                <a:ea typeface="微软雅黑" panose="020B0503020204020204" pitchFamily="34" charset="-122"/>
              </a:rPr>
              <a:t>出口卷烟免税核销证明</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r>
              <a:rPr lang="zh-CN" altLang="en-US" b="1" dirty="0">
                <a:solidFill>
                  <a:schemeClr val="tx2"/>
                </a:solidFill>
                <a:latin typeface="微软雅黑" panose="020B0503020204020204" pitchFamily="34" charset="-122"/>
                <a:ea typeface="微软雅黑" panose="020B0503020204020204" pitchFamily="34" charset="-122"/>
              </a:rPr>
              <a:t>代理出口货物证明</a:t>
            </a: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2"/>
            </a:pPr>
            <a:endParaRPr lang="en-US" altLang="zh-CN" b="1" dirty="0">
              <a:solidFill>
                <a:schemeClr val="tx2"/>
              </a:solidFill>
              <a:latin typeface="微软雅黑" panose="020B0503020204020204" pitchFamily="34" charset="-122"/>
              <a:ea typeface="微软雅黑" panose="020B0503020204020204" pitchFamily="34" charset="-122"/>
            </a:endParaRPr>
          </a:p>
          <a:p>
            <a:pPr eaLnBrk="1" hangingPunct="1">
              <a:buFontTx/>
              <a:buAutoNum type="arabicPeriod" startAt="3"/>
            </a:pPr>
            <a:r>
              <a:rPr lang="zh-CN" altLang="en-US" b="1" dirty="0">
                <a:solidFill>
                  <a:schemeClr val="tx2"/>
                </a:solidFill>
                <a:latin typeface="微软雅黑" panose="020B0503020204020204" pitchFamily="34" charset="-122"/>
                <a:ea typeface="微软雅黑" panose="020B0503020204020204" pitchFamily="34" charset="-122"/>
              </a:rPr>
              <a:t>出口货物已补税（未退税）证明</a:t>
            </a:r>
            <a:endParaRPr lang="en-US" altLang="zh-CN" b="1" dirty="0">
              <a:solidFill>
                <a:schemeClr val="tx2"/>
              </a:solidFill>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1201476266"/>
      </p:ext>
    </p:extLst>
  </p:cSld>
  <p:clrMapOvr>
    <a:masterClrMapping/>
  </p:clrMapOvr>
  <p:transition spd="med">
    <p:pull/>
  </p:transition>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5"/>
          <p:cNvSpPr/>
          <p:nvPr/>
        </p:nvSpPr>
        <p:spPr>
          <a:xfrm>
            <a:off x="1916280" y="1919235"/>
            <a:ext cx="2997364" cy="1808703"/>
          </a:xfrm>
          <a:prstGeom prst="rect">
            <a:avLst/>
          </a:prstGeom>
          <a:noFill/>
          <a:ln w="38100">
            <a:solidFill>
              <a:srgbClr val="FF0000"/>
            </a:solidFill>
            <a:prstDash val="dash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324506" y="1071618"/>
            <a:ext cx="1591774"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eaLnBrk="1" hangingPunct="1">
              <a:spcBef>
                <a:spcPct val="0"/>
              </a:spcBef>
              <a:buFontTx/>
              <a:buNone/>
            </a:pPr>
            <a:r>
              <a:rPr lang="zh-CN" altLang="en-US" b="1" dirty="0">
                <a:latin typeface="微软雅黑" panose="020B0503020204020204" pitchFamily="34" charset="-122"/>
              </a:rPr>
              <a:t>通用流程：</a:t>
            </a:r>
            <a:endParaRPr lang="zh-CN" altLang="zh-CN" b="1" dirty="0">
              <a:latin typeface="微软雅黑" panose="020B0503020204020204" pitchFamily="34" charset="-122"/>
            </a:endParaRPr>
          </a:p>
        </p:txBody>
      </p:sp>
      <p:sp>
        <p:nvSpPr>
          <p:cNvPr id="8" name="矩形 45"/>
          <p:cNvSpPr>
            <a:spLocks noChangeArrowheads="1"/>
          </p:cNvSpPr>
          <p:nvPr/>
        </p:nvSpPr>
        <p:spPr bwMode="auto">
          <a:xfrm>
            <a:off x="388208" y="2288860"/>
            <a:ext cx="1903412" cy="9002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68571" tIns="34285" rIns="68571" bIns="34285">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明细</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采集</a:t>
            </a:r>
            <a:endParaRPr lang="zh-CN" altLang="zh-CN" b="1" dirty="0">
              <a:latin typeface="微软雅黑" panose="020B0503020204020204" pitchFamily="34" charset="-122"/>
              <a:ea typeface="微软雅黑" panose="020B0503020204020204" pitchFamily="34" charset="-122"/>
            </a:endParaRPr>
          </a:p>
        </p:txBody>
      </p:sp>
      <p:sp>
        <p:nvSpPr>
          <p:cNvPr id="9" name="文本框 4"/>
          <p:cNvSpPr txBox="1">
            <a:spLocks noChangeArrowheads="1"/>
          </p:cNvSpPr>
          <p:nvPr/>
        </p:nvSpPr>
        <p:spPr bwMode="auto">
          <a:xfrm>
            <a:off x="2200122"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生成</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申报</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zh-CN" altLang="zh-CN" b="1" dirty="0">
              <a:latin typeface="微软雅黑" panose="020B0503020204020204" pitchFamily="34" charset="-122"/>
              <a:ea typeface="微软雅黑" panose="020B0503020204020204" pitchFamily="34" charset="-122"/>
            </a:endParaRPr>
          </a:p>
        </p:txBody>
      </p:sp>
      <p:sp>
        <p:nvSpPr>
          <p:cNvPr id="10" name="右箭头 9"/>
          <p:cNvSpPr/>
          <p:nvPr/>
        </p:nvSpPr>
        <p:spPr>
          <a:xfrm>
            <a:off x="1120393"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5" name="右箭头 14"/>
          <p:cNvSpPr/>
          <p:nvPr/>
        </p:nvSpPr>
        <p:spPr>
          <a:xfrm>
            <a:off x="2914215"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文本框 4"/>
          <p:cNvSpPr txBox="1">
            <a:spLocks noChangeArrowheads="1"/>
          </p:cNvSpPr>
          <p:nvPr/>
        </p:nvSpPr>
        <p:spPr bwMode="auto">
          <a:xfrm>
            <a:off x="4054180"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打印</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zh-CN" altLang="en-US" b="1" dirty="0">
                <a:latin typeface="微软雅黑" panose="020B0503020204020204" pitchFamily="34" charset="-122"/>
                <a:ea typeface="微软雅黑" panose="020B0503020204020204" pitchFamily="34" charset="-122"/>
              </a:rPr>
              <a:t>报表</a:t>
            </a:r>
            <a:endParaRPr lang="zh-CN" altLang="zh-CN" b="1" dirty="0">
              <a:latin typeface="微软雅黑" panose="020B0503020204020204" pitchFamily="34" charset="-122"/>
              <a:ea typeface="微软雅黑" panose="020B0503020204020204" pitchFamily="34" charset="-122"/>
            </a:endParaRPr>
          </a:p>
        </p:txBody>
      </p:sp>
      <p:sp>
        <p:nvSpPr>
          <p:cNvPr id="17" name="右箭头 16"/>
          <p:cNvSpPr/>
          <p:nvPr/>
        </p:nvSpPr>
        <p:spPr>
          <a:xfrm>
            <a:off x="4768274" y="2447576"/>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8" name="文本框 4"/>
          <p:cNvSpPr txBox="1">
            <a:spLocks noChangeArrowheads="1"/>
          </p:cNvSpPr>
          <p:nvPr/>
        </p:nvSpPr>
        <p:spPr bwMode="auto">
          <a:xfrm>
            <a:off x="5951836"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读入 审核 反馈</a:t>
            </a:r>
            <a:endParaRPr lang="zh-CN" altLang="zh-CN" b="1" dirty="0">
              <a:latin typeface="微软雅黑" panose="020B0503020204020204" pitchFamily="34" charset="-122"/>
              <a:ea typeface="微软雅黑" panose="020B0503020204020204" pitchFamily="34" charset="-122"/>
            </a:endParaRPr>
          </a:p>
        </p:txBody>
      </p:sp>
      <p:sp>
        <p:nvSpPr>
          <p:cNvPr id="19" name="右箭头 18"/>
          <p:cNvSpPr/>
          <p:nvPr/>
        </p:nvSpPr>
        <p:spPr>
          <a:xfrm>
            <a:off x="6665930" y="2447900"/>
            <a:ext cx="954593" cy="582804"/>
          </a:xfrm>
          <a:prstGeom prst="rightArrow">
            <a:avLst/>
          </a:prstGeom>
          <a:solidFill>
            <a:schemeClr val="bg1">
              <a:lumMod val="75000"/>
            </a:schemeClr>
          </a:solidFill>
          <a:ln>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0" name="文本框 4"/>
          <p:cNvSpPr txBox="1">
            <a:spLocks noChangeArrowheads="1"/>
          </p:cNvSpPr>
          <p:nvPr/>
        </p:nvSpPr>
        <p:spPr bwMode="auto">
          <a:xfrm>
            <a:off x="7779154" y="2288860"/>
            <a:ext cx="714094"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marL="342900" indent="-342900"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marL="0" lvl="2" eaLnBrk="1" hangingPunct="1"/>
            <a:r>
              <a:rPr lang="zh-CN" altLang="en-US" b="1" dirty="0">
                <a:latin typeface="微软雅黑" panose="020B0503020204020204" pitchFamily="34" charset="-122"/>
                <a:ea typeface="微软雅黑" panose="020B0503020204020204" pitchFamily="34" charset="-122"/>
              </a:rPr>
              <a:t>已申报  </a:t>
            </a:r>
            <a:endParaRPr lang="en-US" altLang="zh-CN" b="1" dirty="0">
              <a:latin typeface="微软雅黑" panose="020B0503020204020204" pitchFamily="34" charset="-122"/>
              <a:ea typeface="微软雅黑" panose="020B0503020204020204" pitchFamily="34" charset="-122"/>
            </a:endParaRPr>
          </a:p>
          <a:p>
            <a:pPr marL="0" lvl="2" eaLnBrk="1" hangingPunct="1"/>
            <a:r>
              <a:rPr lang="en-US" altLang="zh-CN" b="1" dirty="0">
                <a:latin typeface="微软雅黑" panose="020B0503020204020204" pitchFamily="34" charset="-122"/>
                <a:ea typeface="微软雅黑" panose="020B0503020204020204" pitchFamily="34" charset="-122"/>
              </a:rPr>
              <a:t> </a:t>
            </a:r>
            <a:r>
              <a:rPr lang="zh-CN" altLang="en-US" b="1" dirty="0">
                <a:latin typeface="微软雅黑" panose="020B0503020204020204" pitchFamily="34" charset="-122"/>
                <a:ea typeface="微软雅黑" panose="020B0503020204020204" pitchFamily="34" charset="-122"/>
              </a:rPr>
              <a:t>数据</a:t>
            </a:r>
            <a:endParaRPr lang="en-US" altLang="zh-CN" b="1" dirty="0">
              <a:latin typeface="微软雅黑" panose="020B0503020204020204" pitchFamily="34" charset="-122"/>
              <a:ea typeface="微软雅黑" panose="020B0503020204020204" pitchFamily="34" charset="-122"/>
            </a:endParaRPr>
          </a:p>
          <a:p>
            <a:pPr marL="0" lvl="2" eaLnBrk="1" hangingPunct="1"/>
            <a:r>
              <a:rPr lang="en-US" altLang="zh-CN" b="1" dirty="0">
                <a:latin typeface="微软雅黑" panose="020B0503020204020204" pitchFamily="34" charset="-122"/>
                <a:ea typeface="微软雅黑" panose="020B0503020204020204" pitchFamily="34" charset="-122"/>
              </a:rPr>
              <a:t> </a:t>
            </a:r>
            <a:r>
              <a:rPr lang="zh-CN" altLang="en-US" b="1" dirty="0">
                <a:latin typeface="微软雅黑" panose="020B0503020204020204" pitchFamily="34" charset="-122"/>
                <a:ea typeface="微软雅黑" panose="020B0503020204020204" pitchFamily="34" charset="-122"/>
              </a:rPr>
              <a:t>查询</a:t>
            </a:r>
            <a:endParaRPr lang="zh-CN" altLang="zh-CN" b="1" dirty="0">
              <a:latin typeface="微软雅黑" panose="020B0503020204020204" pitchFamily="34" charset="-122"/>
              <a:ea typeface="微软雅黑" panose="020B0503020204020204" pitchFamily="34" charset="-122"/>
            </a:endParaRPr>
          </a:p>
        </p:txBody>
      </p:sp>
    </p:spTree>
    <p:extLst>
      <p:ext uri="{BB962C8B-B14F-4D97-AF65-F5344CB8AC3E}">
        <p14:creationId xmlns:p14="http://schemas.microsoft.com/office/powerpoint/2010/main" val="3431436485"/>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矩形 1"/>
          <p:cNvSpPr/>
          <p:nvPr/>
        </p:nvSpPr>
        <p:spPr>
          <a:xfrm>
            <a:off x="0" y="2032000"/>
            <a:ext cx="9144000" cy="145288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graphicFrame>
        <p:nvGraphicFramePr>
          <p:cNvPr id="15" name="表格 3">
            <a:extLst>
              <a:ext uri="{FF2B5EF4-FFF2-40B4-BE49-F238E27FC236}">
                <a16:creationId xmlns:a16="http://schemas.microsoft.com/office/drawing/2014/main" id="{13485AAF-4140-45E9-A682-4BAFCF17565B}"/>
              </a:ext>
            </a:extLst>
          </p:cNvPr>
          <p:cNvGraphicFramePr>
            <a:graphicFrameLocks noGrp="1"/>
          </p:cNvGraphicFramePr>
          <p:nvPr/>
        </p:nvGraphicFramePr>
        <p:xfrm>
          <a:off x="1056640" y="1463754"/>
          <a:ext cx="7003133" cy="3289836"/>
        </p:xfrm>
        <a:graphic>
          <a:graphicData uri="http://schemas.openxmlformats.org/drawingml/2006/table">
            <a:tbl>
              <a:tblPr firstRow="1" bandRow="1">
                <a:tableStyleId>{5C22544A-7EE6-4342-B048-85BDC9FD1C3A}</a:tableStyleId>
              </a:tblPr>
              <a:tblGrid>
                <a:gridCol w="4199572">
                  <a:extLst>
                    <a:ext uri="{9D8B030D-6E8A-4147-A177-3AD203B41FA5}">
                      <a16:colId xmlns:a16="http://schemas.microsoft.com/office/drawing/2014/main" val="1062743189"/>
                    </a:ext>
                  </a:extLst>
                </a:gridCol>
                <a:gridCol w="2803561">
                  <a:extLst>
                    <a:ext uri="{9D8B030D-6E8A-4147-A177-3AD203B41FA5}">
                      <a16:colId xmlns:a16="http://schemas.microsoft.com/office/drawing/2014/main" val="2716627879"/>
                    </a:ext>
                  </a:extLst>
                </a:gridCol>
              </a:tblGrid>
              <a:tr h="128611">
                <a:tc>
                  <a:txBody>
                    <a:bodyPr/>
                    <a:lstStyle/>
                    <a:p>
                      <a:pPr algn="ctr" fontAlgn="ctr"/>
                      <a:r>
                        <a:rPr lang="zh-CN" altLang="en-US" sz="1800" b="0" i="0" u="none" strike="noStrike" dirty="0">
                          <a:solidFill>
                            <a:srgbClr val="000000"/>
                          </a:solidFill>
                          <a:effectLst/>
                          <a:latin typeface="+mn-ea"/>
                          <a:ea typeface="+mn-ea"/>
                        </a:rPr>
                        <a:t>原申报表</a:t>
                      </a:r>
                    </a:p>
                  </a:txBody>
                  <a:tcPr marL="6350" marR="6350" marT="6350" marB="0" anchor="ctr"/>
                </a:tc>
                <a:tc>
                  <a:txBody>
                    <a:bodyPr/>
                    <a:lstStyle/>
                    <a:p>
                      <a:pPr algn="ctr" fontAlgn="ctr"/>
                      <a:r>
                        <a:rPr lang="zh-CN" altLang="en-US" sz="1800" b="0" i="0" u="none" strike="noStrike" dirty="0">
                          <a:solidFill>
                            <a:srgbClr val="000000"/>
                          </a:solidFill>
                          <a:effectLst/>
                          <a:latin typeface="+mn-ea"/>
                          <a:ea typeface="+mn-ea"/>
                        </a:rPr>
                        <a:t>变动情况</a:t>
                      </a:r>
                    </a:p>
                  </a:txBody>
                  <a:tcPr marL="6350" marR="6350" marT="6350" marB="0" anchor="ctr"/>
                </a:tc>
                <a:extLst>
                  <a:ext uri="{0D108BD9-81ED-4DB2-BD59-A6C34878D82A}">
                    <a16:rowId xmlns:a16="http://schemas.microsoft.com/office/drawing/2014/main" val="2368608030"/>
                  </a:ext>
                </a:extLst>
              </a:tr>
              <a:tr h="248994">
                <a:tc>
                  <a:txBody>
                    <a:bodyPr/>
                    <a:lstStyle/>
                    <a:p>
                      <a:pPr algn="l"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来料加工免税证明申请表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454814213"/>
                  </a:ext>
                </a:extLst>
              </a:tr>
              <a:tr h="194872">
                <a:tc>
                  <a:txBody>
                    <a:bodyPr/>
                    <a:lstStyle/>
                    <a:p>
                      <a:pPr algn="l"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来料加工出口货物免税证明核销申请表</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02"/>
                  </a:ext>
                </a:extLst>
              </a:tr>
              <a:tr h="253779">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出口货物退运已补税（未退税）证明</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项目变动、表名变动</a:t>
                      </a:r>
                    </a:p>
                  </a:txBody>
                  <a:tcPr marL="6350" marR="6350" marT="6350" marB="0" anchor="ctr"/>
                </a:tc>
                <a:extLst>
                  <a:ext uri="{0D108BD9-81ED-4DB2-BD59-A6C34878D82A}">
                    <a16:rowId xmlns:a16="http://schemas.microsoft.com/office/drawing/2014/main" val="3277735223"/>
                  </a:ext>
                </a:extLst>
              </a:tr>
              <a:tr h="205867">
                <a:tc>
                  <a:txBody>
                    <a:bodyPr/>
                    <a:lstStyle/>
                    <a:p>
                      <a:pPr algn="l"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黑体" panose="02010609060101010101" pitchFamily="49" charset="-122"/>
                          <a:ea typeface="黑体" panose="02010609060101010101" pitchFamily="49" charset="-122"/>
                        </a:rPr>
                        <a:t>委托出口货物证明</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966977735"/>
                  </a:ext>
                </a:extLst>
              </a:tr>
              <a:tr h="205867">
                <a:tc>
                  <a:txBody>
                    <a:bodyPr/>
                    <a:lstStyle/>
                    <a:p>
                      <a:pPr algn="l" fontAlgn="ct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代理进口货物证明</a:t>
                      </a:r>
                      <a:r>
                        <a:rPr lang="en-US" altLang="zh-CN" sz="1600" b="0" i="0" u="none" strike="noStrike" dirty="0">
                          <a:solidFill>
                            <a:srgbClr val="000000"/>
                          </a:solidFill>
                          <a:effectLst/>
                          <a:latin typeface="+mn-ea"/>
                          <a:ea typeface="+mn-ea"/>
                        </a:rPr>
                        <a:t>》</a:t>
                      </a: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p>
                  </a:txBody>
                  <a:tcPr marL="6350" marR="6350" marT="6350" marB="0" anchor="ctr"/>
                </a:tc>
                <a:extLst>
                  <a:ext uri="{0D108BD9-81ED-4DB2-BD59-A6C34878D82A}">
                    <a16:rowId xmlns:a16="http://schemas.microsoft.com/office/drawing/2014/main" val="4135766163"/>
                  </a:ext>
                </a:extLst>
              </a:tr>
              <a:tr h="253487">
                <a:tc>
                  <a:txBody>
                    <a:bodyPr/>
                    <a:lstStyle/>
                    <a:p>
                      <a:pPr algn="l" fontAlgn="ctr"/>
                      <a:r>
                        <a:rPr lang="en-US" altLang="zh-CN" sz="1600" dirty="0"/>
                        <a:t>《</a:t>
                      </a:r>
                      <a:r>
                        <a:rPr lang="zh-CN" altLang="en-US" sz="1600" dirty="0"/>
                        <a:t>代理出口货物证明</a:t>
                      </a:r>
                      <a:r>
                        <a:rPr lang="en-US" altLang="zh-CN" sz="1600" dirty="0"/>
                        <a:t>》</a:t>
                      </a:r>
                      <a:endParaRPr lang="en-US" altLang="zh-CN" sz="1600" dirty="0">
                        <a:solidFill>
                          <a:srgbClr val="000000"/>
                        </a:solidFill>
                        <a:latin typeface="等线" panose="02010600030101010101" pitchFamily="2" charset="-122"/>
                        <a:ea typeface="等线" panose="02010600030101010101" pitchFamily="2" charset="-122"/>
                      </a:endParaRPr>
                    </a:p>
                  </a:txBody>
                  <a:tcPr marL="6350" marR="6350" marT="6350" marB="0" anchor="ctr"/>
                </a:tc>
                <a:tc>
                  <a:txBody>
                    <a:bodyPr/>
                    <a:lstStyle/>
                    <a:p>
                      <a:pPr algn="ctr" fontAlgn="ctr"/>
                      <a:r>
                        <a:rPr lang="zh-CN" altLang="en-US" sz="1600" b="0" i="0" u="none" strike="noStrike" dirty="0">
                          <a:solidFill>
                            <a:schemeClr val="tx1"/>
                          </a:solidFill>
                          <a:effectLst/>
                          <a:latin typeface="+mn-ea"/>
                          <a:ea typeface="+mn-ea"/>
                        </a:rPr>
                        <a:t>项目变动</a:t>
                      </a:r>
                    </a:p>
                  </a:txBody>
                  <a:tcPr marL="6350" marR="6350" marT="6350" marB="0" anchor="ctr"/>
                </a:tc>
                <a:extLst>
                  <a:ext uri="{0D108BD9-81ED-4DB2-BD59-A6C34878D82A}">
                    <a16:rowId xmlns:a16="http://schemas.microsoft.com/office/drawing/2014/main" val="2707893657"/>
                  </a:ext>
                </a:extLst>
              </a:tr>
              <a:tr h="205867">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出口货物转内销证明申请表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945093930"/>
                  </a:ext>
                </a:extLst>
              </a:tr>
              <a:tr h="205867">
                <a:tc>
                  <a:txBody>
                    <a:bodyPr/>
                    <a:lstStyle/>
                    <a:p>
                      <a:pPr algn="l" fontAlgn="ctr"/>
                      <a:r>
                        <a:rPr lang="en-US" altLang="zh-CN" sz="1600" dirty="0"/>
                        <a:t>《</a:t>
                      </a:r>
                      <a:r>
                        <a:rPr lang="zh-CN" altLang="en-US" sz="1600" dirty="0"/>
                        <a:t>准予免税购进出口卷烟证明申请表</a:t>
                      </a:r>
                      <a:r>
                        <a:rPr lang="en-US" altLang="zh-CN" sz="1600" dirty="0"/>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08"/>
                  </a:ext>
                </a:extLst>
              </a:tr>
              <a:tr h="205867">
                <a:tc>
                  <a:txBody>
                    <a:bodyPr/>
                    <a:lstStyle/>
                    <a:p>
                      <a:pPr algn="l" fontAlgn="ctr"/>
                      <a:r>
                        <a:rPr lang="en-US" altLang="zh-CN" sz="1600" b="0" i="0" u="none" strike="noStrike" kern="1200" dirty="0">
                          <a:solidFill>
                            <a:srgbClr val="000000"/>
                          </a:solidFill>
                          <a:effectLst/>
                          <a:latin typeface="+mn-ea"/>
                          <a:ea typeface="+mn-ea"/>
                          <a:cs typeface="+mn-cs"/>
                        </a:rPr>
                        <a:t>《</a:t>
                      </a:r>
                      <a:r>
                        <a:rPr lang="zh-CN" altLang="en-US" sz="1600" b="0" i="0" u="none" strike="noStrike" kern="1200" dirty="0">
                          <a:solidFill>
                            <a:srgbClr val="000000"/>
                          </a:solidFill>
                          <a:effectLst/>
                          <a:latin typeface="+mn-ea"/>
                          <a:ea typeface="+mn-ea"/>
                          <a:cs typeface="+mn-cs"/>
                        </a:rPr>
                        <a:t>出口卷烟免税核销申报表</a:t>
                      </a:r>
                      <a:r>
                        <a:rPr lang="en-US" altLang="zh-CN" sz="1600" b="0" i="0" u="none" strike="noStrike" kern="1200" dirty="0">
                          <a:solidFill>
                            <a:srgbClr val="000000"/>
                          </a:solidFill>
                          <a:effectLst/>
                          <a:latin typeface="+mn-ea"/>
                          <a:ea typeface="+mn-ea"/>
                          <a:cs typeface="+mn-cs"/>
                        </a:rPr>
                        <a:t>》</a:t>
                      </a: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09"/>
                  </a:ext>
                </a:extLst>
              </a:tr>
              <a:tr h="205867">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补办出口货物报关单申请表</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删除</a:t>
                      </a:r>
                    </a:p>
                  </a:txBody>
                  <a:tcPr marL="6350" marR="6350" marT="6350" marB="0" anchor="ctr"/>
                </a:tc>
                <a:extLst>
                  <a:ext uri="{0D108BD9-81ED-4DB2-BD59-A6C34878D82A}">
                    <a16:rowId xmlns:a16="http://schemas.microsoft.com/office/drawing/2014/main" val="10010"/>
                  </a:ext>
                </a:extLst>
              </a:tr>
              <a:tr h="205867">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关于补办出口退税有关证明的申请</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11"/>
                  </a:ext>
                </a:extLst>
              </a:tr>
              <a:tr h="205867">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altLang="zh-CN" sz="1600" b="0" i="0" u="none" strike="noStrike" dirty="0">
                          <a:solidFill>
                            <a:srgbClr val="000000"/>
                          </a:solidFill>
                          <a:effectLst/>
                          <a:latin typeface="+mn-ea"/>
                          <a:ea typeface="+mn-ea"/>
                        </a:rPr>
                        <a:t>《</a:t>
                      </a:r>
                      <a:r>
                        <a:rPr lang="zh-CN" altLang="en-US" sz="1600" b="0" i="0" u="none" strike="noStrike" dirty="0">
                          <a:solidFill>
                            <a:srgbClr val="000000"/>
                          </a:solidFill>
                          <a:effectLst/>
                          <a:latin typeface="+mn-ea"/>
                          <a:ea typeface="+mn-ea"/>
                        </a:rPr>
                        <a:t>中标证明通知书</a:t>
                      </a:r>
                      <a:r>
                        <a:rPr lang="en-US" altLang="zh-CN" sz="1600" b="0" i="0" u="none" strike="noStrike" dirty="0">
                          <a:solidFill>
                            <a:srgbClr val="000000"/>
                          </a:solidFill>
                          <a:effectLst/>
                          <a:latin typeface="+mn-ea"/>
                          <a:ea typeface="+mn-ea"/>
                        </a:rPr>
                        <a:t>》</a:t>
                      </a:r>
                      <a:endParaRPr lang="zh-CN" altLang="en-US" sz="1600" b="0" i="0" u="none" strike="noStrike" dirty="0">
                        <a:solidFill>
                          <a:srgbClr val="000000"/>
                        </a:solidFill>
                        <a:effectLst/>
                        <a:latin typeface="+mn-ea"/>
                        <a:ea typeface="+mn-ea"/>
                      </a:endParaRPr>
                    </a:p>
                  </a:txBody>
                  <a:tcPr marL="6350" marR="6350" marT="6350" marB="0" anchor="ctr"/>
                </a:tc>
                <a:tc>
                  <a:txBody>
                    <a:bodyPr/>
                    <a:lstStyle/>
                    <a:p>
                      <a:pPr algn="ctr" fontAlgn="ctr"/>
                      <a:r>
                        <a:rPr lang="zh-CN" altLang="en-US" sz="1600" b="0" i="0" u="none" strike="noStrike" dirty="0">
                          <a:solidFill>
                            <a:srgbClr val="000000"/>
                          </a:solidFill>
                          <a:effectLst/>
                          <a:latin typeface="+mn-ea"/>
                          <a:ea typeface="+mn-ea"/>
                        </a:rPr>
                        <a:t>项目变动</a:t>
                      </a:r>
                    </a:p>
                  </a:txBody>
                  <a:tcPr marL="6350" marR="6350" marT="6350" marB="0" anchor="ctr"/>
                </a:tc>
                <a:extLst>
                  <a:ext uri="{0D108BD9-81ED-4DB2-BD59-A6C34878D82A}">
                    <a16:rowId xmlns:a16="http://schemas.microsoft.com/office/drawing/2014/main" val="10012"/>
                  </a:ext>
                </a:extLst>
              </a:tr>
            </a:tbl>
          </a:graphicData>
        </a:graphic>
      </p:graphicFrame>
      <p:sp>
        <p:nvSpPr>
          <p:cNvPr id="16" name="矩形 45">
            <a:extLst>
              <a:ext uri="{FF2B5EF4-FFF2-40B4-BE49-F238E27FC236}">
                <a16:creationId xmlns:a16="http://schemas.microsoft.com/office/drawing/2014/main" id="{007E7F99-9087-48B4-AB50-83BEE0614386}"/>
              </a:ext>
            </a:extLst>
          </p:cNvPr>
          <p:cNvSpPr>
            <a:spLocks noChangeArrowheads="1"/>
          </p:cNvSpPr>
          <p:nvPr/>
        </p:nvSpPr>
        <p:spPr bwMode="auto">
          <a:xfrm>
            <a:off x="85408" y="903751"/>
            <a:ext cx="1499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b="1" dirty="0">
                <a:latin typeface="微软雅黑" panose="020B0503020204020204" pitchFamily="34" charset="-122"/>
              </a:rPr>
              <a:t>总体情况：</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3650238659"/>
      </p:ext>
    </p:extLst>
  </p:cSld>
  <p:clrMapOvr>
    <a:masterClrMapping/>
  </p:clrMapOvr>
  <p:transition spd="med">
    <p:pull/>
  </p:transition>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372459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①出口卷烟免税核销申报</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3" name="图片 2"/>
          <p:cNvPicPr>
            <a:picLocks noChangeAspect="1"/>
          </p:cNvPicPr>
          <p:nvPr/>
        </p:nvPicPr>
        <p:blipFill>
          <a:blip r:embed="rId3"/>
          <a:stretch>
            <a:fillRect/>
          </a:stretch>
        </p:blipFill>
        <p:spPr>
          <a:xfrm>
            <a:off x="115888" y="1465155"/>
            <a:ext cx="8171428" cy="3371429"/>
          </a:xfrm>
          <a:prstGeom prst="rect">
            <a:avLst/>
          </a:prstGeom>
        </p:spPr>
      </p:pic>
      <p:sp>
        <p:nvSpPr>
          <p:cNvPr id="9" name="矩形 8"/>
          <p:cNvSpPr/>
          <p:nvPr/>
        </p:nvSpPr>
        <p:spPr>
          <a:xfrm>
            <a:off x="6925039" y="3982720"/>
            <a:ext cx="2105646" cy="116078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altLang="zh-CN" dirty="0"/>
          </a:p>
          <a:p>
            <a:r>
              <a:rPr lang="zh-CN" altLang="en-US" dirty="0"/>
              <a:t>增加字段</a:t>
            </a:r>
            <a:endParaRPr lang="en-US" altLang="zh-CN" dirty="0"/>
          </a:p>
          <a:p>
            <a:r>
              <a:rPr lang="zh-CN" altLang="en-US" dirty="0"/>
              <a:t>① “计划年度”</a:t>
            </a:r>
            <a:endParaRPr lang="en-US" altLang="zh-CN" dirty="0"/>
          </a:p>
          <a:p>
            <a:r>
              <a:rPr lang="zh-CN" altLang="en-US" dirty="0"/>
              <a:t>②“计划编号”</a:t>
            </a:r>
            <a:br>
              <a:rPr lang="en-US" altLang="zh-CN" dirty="0"/>
            </a:br>
            <a:endParaRPr lang="zh-CN" altLang="en-US" dirty="0"/>
          </a:p>
        </p:txBody>
      </p:sp>
      <p:sp>
        <p:nvSpPr>
          <p:cNvPr id="10" name="流程图: 过程 9"/>
          <p:cNvSpPr/>
          <p:nvPr/>
        </p:nvSpPr>
        <p:spPr>
          <a:xfrm>
            <a:off x="5434965" y="2072640"/>
            <a:ext cx="2852351" cy="26416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5" name="流程图: 过程 14"/>
          <p:cNvSpPr/>
          <p:nvPr/>
        </p:nvSpPr>
        <p:spPr>
          <a:xfrm>
            <a:off x="1083628" y="2377440"/>
            <a:ext cx="2852351" cy="33528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矩形 1"/>
          <p:cNvSpPr/>
          <p:nvPr/>
        </p:nvSpPr>
        <p:spPr>
          <a:xfrm>
            <a:off x="0" y="3943171"/>
            <a:ext cx="6925039" cy="1200329"/>
          </a:xfrm>
          <a:prstGeom prst="rect">
            <a:avLst/>
          </a:prstGeom>
          <a:solidFill>
            <a:schemeClr val="bg1">
              <a:lumMod val="85000"/>
            </a:schemeClr>
          </a:solidFill>
        </p:spPr>
        <p:txBody>
          <a:bodyPr wrap="square">
            <a:spAutoFit/>
          </a:bodyPr>
          <a:lstStyle/>
          <a:p>
            <a:pPr lvl="0" defTabSz="685800">
              <a:defRPr/>
            </a:pPr>
            <a:r>
              <a:rPr lang="zh-CN" altLang="en-US" dirty="0">
                <a:latin typeface="华文楷体" panose="02010600040101010101" pitchFamily="2" charset="-122"/>
                <a:ea typeface="华文楷体" panose="02010600040101010101" pitchFamily="2" charset="-122"/>
              </a:rPr>
              <a:t>总局每年会下发免税出口卷烟计划，卷烟生产企业和卷烟出口企业需要在该计划范围内出口的卷烟才可以享受免税。计划年度和计划编号两个字段可以与免税出口卷烟计划进行核对，控制企业在计划内出口。</a:t>
            </a:r>
          </a:p>
        </p:txBody>
      </p:sp>
    </p:spTree>
    <p:extLst>
      <p:ext uri="{BB962C8B-B14F-4D97-AF65-F5344CB8AC3E}">
        <p14:creationId xmlns:p14="http://schemas.microsoft.com/office/powerpoint/2010/main" val="93899834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additive="base">
                                        <p:cTn id="7" dur="500" fill="hold"/>
                                        <p:tgtEl>
                                          <p:spTgt spid="9"/>
                                        </p:tgtEl>
                                        <p:attrNameLst>
                                          <p:attrName>ppt_x</p:attrName>
                                        </p:attrNameLst>
                                      </p:cBhvr>
                                      <p:tavLst>
                                        <p:tav tm="0">
                                          <p:val>
                                            <p:strVal val="#ppt_x"/>
                                          </p:val>
                                        </p:tav>
                                        <p:tav tm="100000">
                                          <p:val>
                                            <p:strVal val="#ppt_x"/>
                                          </p:val>
                                        </p:tav>
                                      </p:tavLst>
                                    </p:anim>
                                    <p:anim calcmode="lin" valueType="num">
                                      <p:cBhvr additive="base">
                                        <p:cTn id="8"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anim calcmode="lin" valueType="num">
                                      <p:cBhvr additive="base">
                                        <p:cTn id="13" dur="500" fill="hold"/>
                                        <p:tgtEl>
                                          <p:spTgt spid="10"/>
                                        </p:tgtEl>
                                        <p:attrNameLst>
                                          <p:attrName>ppt_x</p:attrName>
                                        </p:attrNameLst>
                                      </p:cBhvr>
                                      <p:tavLst>
                                        <p:tav tm="0">
                                          <p:val>
                                            <p:strVal val="#ppt_x"/>
                                          </p:val>
                                        </p:tav>
                                        <p:tav tm="100000">
                                          <p:val>
                                            <p:strVal val="#ppt_x"/>
                                          </p:val>
                                        </p:tav>
                                      </p:tavLst>
                                    </p:anim>
                                    <p:anim calcmode="lin" valueType="num">
                                      <p:cBhvr additive="base">
                                        <p:cTn id="14" dur="500" fill="hold"/>
                                        <p:tgtEl>
                                          <p:spTgt spid="10"/>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15"/>
                                        </p:tgtEl>
                                        <p:attrNameLst>
                                          <p:attrName>style.visibility</p:attrName>
                                        </p:attrNameLst>
                                      </p:cBhvr>
                                      <p:to>
                                        <p:strVal val="visible"/>
                                      </p:to>
                                    </p:set>
                                    <p:anim calcmode="lin" valueType="num">
                                      <p:cBhvr additive="base">
                                        <p:cTn id="17" dur="500" fill="hold"/>
                                        <p:tgtEl>
                                          <p:spTgt spid="15"/>
                                        </p:tgtEl>
                                        <p:attrNameLst>
                                          <p:attrName>ppt_x</p:attrName>
                                        </p:attrNameLst>
                                      </p:cBhvr>
                                      <p:tavLst>
                                        <p:tav tm="0">
                                          <p:val>
                                            <p:strVal val="#ppt_x"/>
                                          </p:val>
                                        </p:tav>
                                        <p:tav tm="100000">
                                          <p:val>
                                            <p:strVal val="#ppt_x"/>
                                          </p:val>
                                        </p:tav>
                                      </p:tavLst>
                                    </p:anim>
                                    <p:anim calcmode="lin" valueType="num">
                                      <p:cBhvr additive="base">
                                        <p:cTn id="1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2"/>
                                        </p:tgtEl>
                                        <p:attrNameLst>
                                          <p:attrName>style.visibility</p:attrName>
                                        </p:attrNameLst>
                                      </p:cBhvr>
                                      <p:to>
                                        <p:strVal val="visible"/>
                                      </p:to>
                                    </p:set>
                                    <p:anim calcmode="lin" valueType="num">
                                      <p:cBhvr additive="base">
                                        <p:cTn id="23" dur="500" fill="hold"/>
                                        <p:tgtEl>
                                          <p:spTgt spid="2"/>
                                        </p:tgtEl>
                                        <p:attrNameLst>
                                          <p:attrName>ppt_x</p:attrName>
                                        </p:attrNameLst>
                                      </p:cBhvr>
                                      <p:tavLst>
                                        <p:tav tm="0">
                                          <p:val>
                                            <p:strVal val="#ppt_x"/>
                                          </p:val>
                                        </p:tav>
                                        <p:tav tm="100000">
                                          <p:val>
                                            <p:strVal val="#ppt_x"/>
                                          </p:val>
                                        </p:tav>
                                      </p:tavLst>
                                    </p:anim>
                                    <p:anim calcmode="lin" valueType="num">
                                      <p:cBhvr additive="base">
                                        <p:cTn id="24"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0" grpId="0" animBg="1"/>
      <p:bldP spid="15" grpId="0" animBg="1"/>
      <p:bldP spid="2" grpId="0" animBg="1"/>
    </p:bldLst>
  </p:timing>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372459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①出口卷烟免税核销申报</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grpSp>
        <p:nvGrpSpPr>
          <p:cNvPr id="16" name="组合 15"/>
          <p:cNvGrpSpPr/>
          <p:nvPr/>
        </p:nvGrpSpPr>
        <p:grpSpPr>
          <a:xfrm>
            <a:off x="1038832" y="1392852"/>
            <a:ext cx="7260829" cy="3581142"/>
            <a:chOff x="3696779" y="901761"/>
            <a:chExt cx="8084095" cy="5173199"/>
          </a:xfrm>
        </p:grpSpPr>
        <p:pic>
          <p:nvPicPr>
            <p:cNvPr id="1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721101" y="3463777"/>
              <a:ext cx="8059773" cy="26111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8"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96779" y="901761"/>
              <a:ext cx="8084095" cy="25620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
        <p:nvSpPr>
          <p:cNvPr id="2" name="矩形 1"/>
          <p:cNvSpPr/>
          <p:nvPr/>
        </p:nvSpPr>
        <p:spPr>
          <a:xfrm>
            <a:off x="7232073" y="1678799"/>
            <a:ext cx="405245" cy="228600"/>
          </a:xfrm>
          <a:prstGeom prst="rect">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2840398865"/>
      </p:ext>
    </p:extLst>
  </p:cSld>
  <p:clrMapOvr>
    <a:masterClrMapping/>
  </p:clrMapOvr>
  <p:transition spd="med">
    <p:pull/>
  </p:transition>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2" name="图片 1"/>
          <p:cNvPicPr>
            <a:picLocks noChangeAspect="1"/>
          </p:cNvPicPr>
          <p:nvPr/>
        </p:nvPicPr>
        <p:blipFill>
          <a:blip r:embed="rId3"/>
          <a:stretch>
            <a:fillRect/>
          </a:stretch>
        </p:blipFill>
        <p:spPr>
          <a:xfrm>
            <a:off x="254167" y="1496272"/>
            <a:ext cx="7761905" cy="3390476"/>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372459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②代理出口货物证明</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sp>
        <p:nvSpPr>
          <p:cNvPr id="8" name="矩形 7"/>
          <p:cNvSpPr/>
          <p:nvPr/>
        </p:nvSpPr>
        <p:spPr>
          <a:xfrm>
            <a:off x="6925039" y="2458720"/>
            <a:ext cx="2105646" cy="268478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altLang="zh-CN" dirty="0"/>
          </a:p>
          <a:p>
            <a:r>
              <a:rPr lang="zh-CN" altLang="en-US" dirty="0"/>
              <a:t>增加字段</a:t>
            </a:r>
            <a:endParaRPr lang="en-US" altLang="zh-CN" dirty="0"/>
          </a:p>
          <a:p>
            <a:r>
              <a:rPr lang="zh-CN" altLang="en-US" dirty="0"/>
              <a:t>① “申报批次”</a:t>
            </a:r>
            <a:endParaRPr lang="en-US" altLang="zh-CN" dirty="0"/>
          </a:p>
          <a:p>
            <a:r>
              <a:rPr lang="zh-CN" altLang="en-US" dirty="0"/>
              <a:t>②“委托出口货物证明号码”</a:t>
            </a:r>
            <a:endParaRPr lang="en-US" altLang="zh-CN" dirty="0"/>
          </a:p>
          <a:p>
            <a:endParaRPr lang="en-US" altLang="zh-CN" dirty="0"/>
          </a:p>
          <a:p>
            <a:r>
              <a:rPr lang="zh-CN" altLang="en-US" dirty="0"/>
              <a:t>删除字段</a:t>
            </a:r>
            <a:endParaRPr lang="en-US" altLang="zh-CN" dirty="0"/>
          </a:p>
          <a:p>
            <a:r>
              <a:rPr lang="zh-CN" altLang="en-US" dirty="0"/>
              <a:t>① “出口日期” </a:t>
            </a:r>
            <a:endParaRPr lang="en-US" altLang="zh-CN" dirty="0"/>
          </a:p>
          <a:p>
            <a:r>
              <a:rPr lang="zh-CN" altLang="en-US" dirty="0"/>
              <a:t>②“税务机关名称”</a:t>
            </a:r>
            <a:br>
              <a:rPr lang="en-US" altLang="zh-CN" dirty="0"/>
            </a:br>
            <a:endParaRPr lang="zh-CN" altLang="en-US" dirty="0"/>
          </a:p>
        </p:txBody>
      </p:sp>
      <p:sp>
        <p:nvSpPr>
          <p:cNvPr id="3" name="矩形 2"/>
          <p:cNvSpPr/>
          <p:nvPr/>
        </p:nvSpPr>
        <p:spPr>
          <a:xfrm>
            <a:off x="0" y="4486390"/>
            <a:ext cx="6925039" cy="646331"/>
          </a:xfrm>
          <a:prstGeom prst="rect">
            <a:avLst/>
          </a:prstGeom>
          <a:solidFill>
            <a:schemeClr val="bg1">
              <a:lumMod val="85000"/>
            </a:schemeClr>
          </a:solidFill>
        </p:spPr>
        <p:txBody>
          <a:bodyPr wrap="square">
            <a:spAutoFit/>
          </a:bodyPr>
          <a:lstStyle/>
          <a:p>
            <a:pPr lvl="0" defTabSz="685800">
              <a:defRPr/>
            </a:pPr>
            <a:r>
              <a:rPr lang="zh-CN" altLang="en-US" dirty="0">
                <a:latin typeface="华文楷体" panose="02010600040101010101" pitchFamily="2" charset="-122"/>
                <a:ea typeface="华文楷体" panose="02010600040101010101" pitchFamily="2" charset="-122"/>
              </a:rPr>
              <a:t>如果代理出口货物属于取消出口退税商品，填写委托出口货物证明号码</a:t>
            </a:r>
            <a:endParaRPr lang="en-US" altLang="zh-CN" dirty="0">
              <a:latin typeface="华文楷体" panose="02010600040101010101" pitchFamily="2" charset="-122"/>
              <a:ea typeface="华文楷体" panose="02010600040101010101" pitchFamily="2" charset="-122"/>
            </a:endParaRPr>
          </a:p>
        </p:txBody>
      </p:sp>
    </p:spTree>
    <p:extLst>
      <p:ext uri="{BB962C8B-B14F-4D97-AF65-F5344CB8AC3E}">
        <p14:creationId xmlns:p14="http://schemas.microsoft.com/office/powerpoint/2010/main" val="2245242045"/>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③出口货物已补税（未退税）证明</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9" name="图片 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4656" y="1352203"/>
            <a:ext cx="7622009" cy="37001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矩形 9"/>
          <p:cNvSpPr/>
          <p:nvPr/>
        </p:nvSpPr>
        <p:spPr>
          <a:xfrm>
            <a:off x="6925039" y="2458720"/>
            <a:ext cx="2105646" cy="268478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altLang="zh-CN" dirty="0">
                <a:latin typeface="华文楷体" panose="02010600040101010101" pitchFamily="2" charset="-122"/>
                <a:ea typeface="华文楷体" panose="02010600040101010101" pitchFamily="2" charset="-122"/>
              </a:rPr>
              <a:t>1.</a:t>
            </a:r>
            <a:r>
              <a:rPr lang="zh-CN" altLang="en-US" dirty="0">
                <a:latin typeface="华文楷体" panose="02010600040101010101" pitchFamily="2" charset="-122"/>
                <a:ea typeface="华文楷体" panose="02010600040101010101" pitchFamily="2" charset="-122"/>
              </a:rPr>
              <a:t>纳税人申请部分拟将由</a:t>
            </a:r>
            <a:r>
              <a:rPr lang="en-US" altLang="zh-CN" dirty="0">
                <a:latin typeface="华文楷体" panose="02010600040101010101" pitchFamily="2" charset="-122"/>
                <a:ea typeface="华文楷体" panose="02010600040101010101" pitchFamily="2" charset="-122"/>
              </a:rPr>
              <a:t>23</a:t>
            </a:r>
            <a:r>
              <a:rPr lang="zh-CN" altLang="en-US" dirty="0">
                <a:latin typeface="华文楷体" panose="02010600040101010101" pitchFamily="2" charset="-122"/>
                <a:ea typeface="华文楷体" panose="02010600040101010101" pitchFamily="2" charset="-122"/>
              </a:rPr>
              <a:t>栏简化为</a:t>
            </a:r>
            <a:r>
              <a:rPr lang="en-US" altLang="zh-CN" dirty="0">
                <a:latin typeface="华文楷体" panose="02010600040101010101" pitchFamily="2" charset="-122"/>
                <a:ea typeface="华文楷体" panose="02010600040101010101" pitchFamily="2" charset="-122"/>
              </a:rPr>
              <a:t>12</a:t>
            </a:r>
            <a:r>
              <a:rPr lang="zh-CN" altLang="en-US" dirty="0">
                <a:latin typeface="华文楷体" panose="02010600040101010101" pitchFamily="2" charset="-122"/>
                <a:ea typeface="华文楷体" panose="02010600040101010101" pitchFamily="2" charset="-122"/>
              </a:rPr>
              <a:t>栏；</a:t>
            </a:r>
            <a:endParaRPr lang="en-US" altLang="zh-CN" dirty="0">
              <a:latin typeface="华文楷体" panose="02010600040101010101" pitchFamily="2" charset="-122"/>
              <a:ea typeface="华文楷体" panose="02010600040101010101" pitchFamily="2" charset="-122"/>
            </a:endParaRPr>
          </a:p>
          <a:p>
            <a:pPr algn="just"/>
            <a:r>
              <a:rPr lang="en-US" altLang="zh-CN" dirty="0">
                <a:latin typeface="华文楷体" panose="02010600040101010101" pitchFamily="2" charset="-122"/>
                <a:ea typeface="华文楷体" panose="02010600040101010101" pitchFamily="2" charset="-122"/>
              </a:rPr>
              <a:t>2.</a:t>
            </a:r>
            <a:r>
              <a:rPr lang="zh-CN" altLang="en-US" dirty="0">
                <a:latin typeface="华文楷体" panose="02010600040101010101" pitchFamily="2" charset="-122"/>
                <a:ea typeface="华文楷体" panose="02010600040101010101" pitchFamily="2" charset="-122"/>
              </a:rPr>
              <a:t>将“修改报关单”“撤销报关单”纳入办理退运证明的范围。</a:t>
            </a:r>
            <a:endParaRPr lang="en-US" altLang="zh-CN" dirty="0">
              <a:latin typeface="华文楷体" panose="02010600040101010101" pitchFamily="2" charset="-122"/>
              <a:ea typeface="华文楷体" panose="02010600040101010101" pitchFamily="2" charset="-122"/>
            </a:endParaRPr>
          </a:p>
        </p:txBody>
      </p:sp>
    </p:spTree>
    <p:extLst>
      <p:ext uri="{BB962C8B-B14F-4D97-AF65-F5344CB8AC3E}">
        <p14:creationId xmlns:p14="http://schemas.microsoft.com/office/powerpoint/2010/main" val="2177854191"/>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7" name="图片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115" y="795664"/>
            <a:ext cx="8389938" cy="2112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 name="图片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2585" y="2908626"/>
            <a:ext cx="8497888" cy="2259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直接箭头连接符 18"/>
          <p:cNvCxnSpPr>
            <a:cxnSpLocks noChangeShapeType="1"/>
          </p:cNvCxnSpPr>
          <p:nvPr/>
        </p:nvCxnSpPr>
        <p:spPr bwMode="auto">
          <a:xfrm>
            <a:off x="4175760" y="1889760"/>
            <a:ext cx="2588578" cy="1083010"/>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9" name="直接箭头连接符 28"/>
          <p:cNvCxnSpPr>
            <a:cxnSpLocks noChangeShapeType="1"/>
          </p:cNvCxnSpPr>
          <p:nvPr/>
        </p:nvCxnSpPr>
        <p:spPr bwMode="auto">
          <a:xfrm>
            <a:off x="5165725" y="1889760"/>
            <a:ext cx="368935" cy="1083010"/>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10" name="直接箭头连接符 31"/>
          <p:cNvCxnSpPr>
            <a:cxnSpLocks noChangeShapeType="1"/>
          </p:cNvCxnSpPr>
          <p:nvPr/>
        </p:nvCxnSpPr>
        <p:spPr bwMode="auto">
          <a:xfrm flipH="1">
            <a:off x="5691187" y="1852145"/>
            <a:ext cx="643733" cy="1120625"/>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15" name="直接箭头连接符 33"/>
          <p:cNvCxnSpPr>
            <a:cxnSpLocks noChangeShapeType="1"/>
          </p:cNvCxnSpPr>
          <p:nvPr/>
        </p:nvCxnSpPr>
        <p:spPr bwMode="auto">
          <a:xfrm flipH="1">
            <a:off x="5920741" y="1852145"/>
            <a:ext cx="843597" cy="1120625"/>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16" name="直接箭头连接符 37"/>
          <p:cNvCxnSpPr>
            <a:cxnSpLocks noChangeShapeType="1"/>
          </p:cNvCxnSpPr>
          <p:nvPr/>
        </p:nvCxnSpPr>
        <p:spPr bwMode="auto">
          <a:xfrm>
            <a:off x="7212648" y="1889760"/>
            <a:ext cx="966152" cy="1083010"/>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17" name="直接箭头连接符 39"/>
          <p:cNvCxnSpPr>
            <a:cxnSpLocks noChangeShapeType="1"/>
          </p:cNvCxnSpPr>
          <p:nvPr/>
        </p:nvCxnSpPr>
        <p:spPr bwMode="auto">
          <a:xfrm>
            <a:off x="7528560" y="1889760"/>
            <a:ext cx="815023" cy="1083010"/>
          </a:xfrm>
          <a:prstGeom prst="straightConnector1">
            <a:avLst/>
          </a:prstGeom>
          <a:noFill/>
          <a:ln w="57150">
            <a:solidFill>
              <a:srgbClr val="00B050"/>
            </a:solidFill>
            <a:round/>
            <a:headEnd/>
            <a:tailEnd type="triangle" w="med" len="med"/>
          </a:ln>
          <a:extLst>
            <a:ext uri="{909E8E84-426E-40DD-AFC4-6F175D3DCCD1}">
              <a14:hiddenFill xmlns:a14="http://schemas.microsoft.com/office/drawing/2010/main">
                <a:noFill/>
              </a14:hiddenFill>
            </a:ext>
          </a:extLst>
        </p:spPr>
      </p:cxnSp>
      <p:cxnSp>
        <p:nvCxnSpPr>
          <p:cNvPr id="6" name="直接连接符 8"/>
          <p:cNvCxnSpPr>
            <a:cxnSpLocks noChangeShapeType="1"/>
          </p:cNvCxnSpPr>
          <p:nvPr/>
        </p:nvCxnSpPr>
        <p:spPr bwMode="auto">
          <a:xfrm>
            <a:off x="466090" y="2908626"/>
            <a:ext cx="8424863" cy="0"/>
          </a:xfrm>
          <a:prstGeom prst="line">
            <a:avLst/>
          </a:prstGeom>
          <a:noFill/>
          <a:ln w="38100">
            <a:solidFill>
              <a:srgbClr val="0070C0"/>
            </a:solidFill>
            <a:prstDash val="dash"/>
            <a:round/>
            <a:headEnd/>
            <a:tailEnd/>
          </a:ln>
          <a:extLst>
            <a:ext uri="{909E8E84-426E-40DD-AFC4-6F175D3DCCD1}">
              <a14:hiddenFill xmlns:a14="http://schemas.microsoft.com/office/drawing/2010/main">
                <a:noFill/>
              </a14:hiddenFill>
            </a:ext>
          </a:extLst>
        </p:spPr>
      </p:cxnSp>
    </p:spTree>
    <p:extLst>
      <p:ext uri="{BB962C8B-B14F-4D97-AF65-F5344CB8AC3E}">
        <p14:creationId xmlns:p14="http://schemas.microsoft.com/office/powerpoint/2010/main" val="395535769"/>
      </p:ext>
    </p:extLst>
  </p:cSld>
  <p:clrMapOvr>
    <a:masterClrMapping/>
  </p:clrMapOvr>
  <p:transition spd="med">
    <p:pull/>
  </p:transition>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③出口货物已补税（未退税）证明</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7" name="图片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5887" y="1352203"/>
            <a:ext cx="8785741" cy="20716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直接连接符 8"/>
          <p:cNvCxnSpPr>
            <a:cxnSpLocks noChangeShapeType="1"/>
          </p:cNvCxnSpPr>
          <p:nvPr/>
        </p:nvCxnSpPr>
        <p:spPr bwMode="auto">
          <a:xfrm flipV="1">
            <a:off x="115887" y="3459295"/>
            <a:ext cx="8928961" cy="173"/>
          </a:xfrm>
          <a:prstGeom prst="line">
            <a:avLst/>
          </a:prstGeom>
          <a:noFill/>
          <a:ln w="38100">
            <a:solidFill>
              <a:srgbClr val="182447"/>
            </a:solidFill>
            <a:prstDash val="dashDot"/>
            <a:round/>
            <a:headEnd/>
            <a:tailEnd/>
          </a:ln>
          <a:extLst>
            <a:ext uri="{909E8E84-426E-40DD-AFC4-6F175D3DCCD1}">
              <a14:hiddenFill xmlns:a14="http://schemas.microsoft.com/office/drawing/2010/main">
                <a:noFill/>
              </a14:hiddenFill>
            </a:ext>
          </a:extLst>
        </p:spPr>
      </p:cxnSp>
      <p:sp>
        <p:nvSpPr>
          <p:cNvPr id="3" name="矩形 2"/>
          <p:cNvSpPr/>
          <p:nvPr/>
        </p:nvSpPr>
        <p:spPr>
          <a:xfrm>
            <a:off x="115887" y="3567382"/>
            <a:ext cx="8878160" cy="1754326"/>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进货凭证号码：</a:t>
            </a:r>
            <a:r>
              <a:rPr lang="zh-CN" altLang="en-US" dirty="0">
                <a:latin typeface="华文楷体" panose="02010600040101010101" pitchFamily="2" charset="-122"/>
                <a:ea typeface="华文楷体" panose="02010600040101010101" pitchFamily="2" charset="-122"/>
              </a:rPr>
              <a:t>外贸企业“已办理退（免）税”的填写对应的进项凭证号，生产企业不填写。同一报关单对应的进货凭证超过</a:t>
            </a:r>
            <a:r>
              <a:rPr lang="en-US" altLang="zh-CN" dirty="0">
                <a:latin typeface="华文楷体" panose="02010600040101010101" pitchFamily="2" charset="-122"/>
                <a:ea typeface="华文楷体" panose="02010600040101010101" pitchFamily="2" charset="-122"/>
              </a:rPr>
              <a:t>2</a:t>
            </a:r>
            <a:r>
              <a:rPr lang="zh-CN" altLang="en-US" dirty="0">
                <a:latin typeface="华文楷体" panose="02010600040101010101" pitchFamily="2" charset="-122"/>
                <a:ea typeface="华文楷体" panose="02010600040101010101" pitchFamily="2" charset="-122"/>
              </a:rPr>
              <a:t>个的，应分行进行填写。</a:t>
            </a:r>
            <a:r>
              <a:rPr lang="zh-CN" altLang="en-US" b="1" dirty="0">
                <a:solidFill>
                  <a:srgbClr val="0070C0"/>
                </a:solidFill>
                <a:latin typeface="华文楷体" panose="02010600040101010101" pitchFamily="2" charset="-122"/>
                <a:ea typeface="华文楷体" panose="02010600040101010101" pitchFamily="2" charset="-122"/>
              </a:rPr>
              <a:t>（新增项目）</a:t>
            </a:r>
          </a:p>
          <a:p>
            <a:pPr algn="just"/>
            <a:r>
              <a:rPr lang="zh-CN" altLang="en-US" dirty="0">
                <a:solidFill>
                  <a:srgbClr val="FF0000"/>
                </a:solidFill>
                <a:latin typeface="华文楷体" panose="02010600040101010101" pitchFamily="2" charset="-122"/>
                <a:ea typeface="华文楷体" panose="02010600040101010101" pitchFamily="2" charset="-122"/>
              </a:rPr>
              <a:t>税种：</a:t>
            </a:r>
            <a:r>
              <a:rPr lang="zh-CN" altLang="en-US" dirty="0">
                <a:latin typeface="华文楷体" panose="02010600040101010101" pitchFamily="2" charset="-122"/>
                <a:ea typeface="华文楷体" panose="02010600040101010101" pitchFamily="2" charset="-122"/>
              </a:rPr>
              <a:t>填写“增值税”或“消费税”</a:t>
            </a:r>
            <a:r>
              <a:rPr lang="zh-CN" altLang="en-US" b="1" dirty="0">
                <a:solidFill>
                  <a:srgbClr val="0070C0"/>
                </a:solidFill>
                <a:latin typeface="华文楷体" panose="02010600040101010101" pitchFamily="2" charset="-122"/>
                <a:ea typeface="华文楷体" panose="02010600040101010101" pitchFamily="2" charset="-122"/>
              </a:rPr>
              <a:t>（新增项目，整合原表分税种填写）</a:t>
            </a:r>
          </a:p>
          <a:p>
            <a:pPr algn="just"/>
            <a:r>
              <a:rPr lang="zh-CN" altLang="en-US" dirty="0">
                <a:solidFill>
                  <a:srgbClr val="FF0000"/>
                </a:solidFill>
                <a:latin typeface="华文楷体" panose="02010600040101010101" pitchFamily="2" charset="-122"/>
                <a:ea typeface="华文楷体" panose="02010600040101010101" pitchFamily="2" charset="-122"/>
              </a:rPr>
              <a:t>业务类型：</a:t>
            </a:r>
            <a:r>
              <a:rPr lang="zh-CN" altLang="en-US" dirty="0">
                <a:latin typeface="华文楷体" panose="02010600040101010101" pitchFamily="2" charset="-122"/>
                <a:ea typeface="华文楷体" panose="02010600040101010101" pitchFamily="2" charset="-122"/>
              </a:rPr>
              <a:t>根据申请办理的业务，在“退运”“修改报关单”“撤销报关单”三种业务类型中选择一项填写。</a:t>
            </a:r>
            <a:r>
              <a:rPr lang="zh-CN" altLang="en-US" b="1" dirty="0">
                <a:solidFill>
                  <a:srgbClr val="0070C0"/>
                </a:solidFill>
                <a:latin typeface="华文楷体" panose="02010600040101010101" pitchFamily="2" charset="-122"/>
                <a:ea typeface="华文楷体" panose="02010600040101010101" pitchFamily="2" charset="-122"/>
              </a:rPr>
              <a:t>（新增项目）</a:t>
            </a:r>
          </a:p>
          <a:p>
            <a:pPr algn="just"/>
            <a:endParaRPr lang="en-US" altLang="zh-CN" dirty="0">
              <a:latin typeface="华文楷体" panose="02010600040101010101" pitchFamily="2" charset="-122"/>
              <a:ea typeface="华文楷体" panose="02010600040101010101" pitchFamily="2" charset="-122"/>
            </a:endParaRPr>
          </a:p>
        </p:txBody>
      </p:sp>
      <p:sp>
        <p:nvSpPr>
          <p:cNvPr id="4" name="矩形 3"/>
          <p:cNvSpPr/>
          <p:nvPr/>
        </p:nvSpPr>
        <p:spPr>
          <a:xfrm>
            <a:off x="115886" y="3670894"/>
            <a:ext cx="8785741" cy="1200329"/>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退（免）税状态：</a:t>
            </a:r>
            <a:r>
              <a:rPr lang="zh-CN" altLang="en-US" dirty="0">
                <a:latin typeface="华文楷体" panose="02010600040101010101" pitchFamily="2" charset="-122"/>
                <a:ea typeface="华文楷体" panose="02010600040101010101" pitchFamily="2" charset="-122"/>
              </a:rPr>
              <a:t>根据实际情况，在“尚未申报退（免）税”“已办理退（免）税”中选择一项填写。若本栏次选择“尚未申报退（免）税”，不填写第</a:t>
            </a:r>
            <a:r>
              <a:rPr lang="en-US" altLang="zh-CN" dirty="0">
                <a:latin typeface="华文楷体" panose="02010600040101010101" pitchFamily="2" charset="-122"/>
                <a:ea typeface="华文楷体" panose="02010600040101010101" pitchFamily="2" charset="-122"/>
              </a:rPr>
              <a:t>8</a:t>
            </a:r>
            <a:r>
              <a:rPr lang="zh-CN" altLang="en-US" dirty="0">
                <a:latin typeface="华文楷体" panose="02010600040101010101" pitchFamily="2" charset="-122"/>
                <a:ea typeface="华文楷体" panose="02010600040101010101" pitchFamily="2" charset="-122"/>
              </a:rPr>
              <a:t>、</a:t>
            </a:r>
            <a:r>
              <a:rPr lang="en-US" altLang="zh-CN" dirty="0">
                <a:latin typeface="华文楷体" panose="02010600040101010101" pitchFamily="2" charset="-122"/>
                <a:ea typeface="华文楷体" panose="02010600040101010101" pitchFamily="2" charset="-122"/>
              </a:rPr>
              <a:t>9</a:t>
            </a:r>
            <a:r>
              <a:rPr lang="zh-CN" altLang="en-US" dirty="0">
                <a:latin typeface="华文楷体" panose="02010600040101010101" pitchFamily="2" charset="-122"/>
                <a:ea typeface="华文楷体" panose="02010600040101010101" pitchFamily="2" charset="-122"/>
              </a:rPr>
              <a:t>、</a:t>
            </a:r>
            <a:r>
              <a:rPr lang="en-US" altLang="zh-CN" dirty="0">
                <a:latin typeface="华文楷体" panose="02010600040101010101" pitchFamily="2" charset="-122"/>
                <a:ea typeface="华文楷体" panose="02010600040101010101" pitchFamily="2" charset="-122"/>
              </a:rPr>
              <a:t>11</a:t>
            </a:r>
            <a:r>
              <a:rPr lang="zh-CN" altLang="en-US" dirty="0">
                <a:latin typeface="华文楷体" panose="02010600040101010101" pitchFamily="2" charset="-122"/>
                <a:ea typeface="华文楷体" panose="02010600040101010101" pitchFamily="2" charset="-122"/>
              </a:rPr>
              <a:t>和</a:t>
            </a:r>
            <a:r>
              <a:rPr lang="en-US" altLang="zh-CN" dirty="0">
                <a:latin typeface="华文楷体" panose="02010600040101010101" pitchFamily="2" charset="-122"/>
                <a:ea typeface="华文楷体" panose="02010600040101010101" pitchFamily="2" charset="-122"/>
              </a:rPr>
              <a:t>12</a:t>
            </a:r>
            <a:r>
              <a:rPr lang="zh-CN" altLang="en-US" dirty="0">
                <a:latin typeface="华文楷体" panose="02010600040101010101" pitchFamily="2" charset="-122"/>
                <a:ea typeface="华文楷体" panose="02010600040101010101" pitchFamily="2" charset="-122"/>
              </a:rPr>
              <a:t>栏，相应的数值项按</a:t>
            </a:r>
            <a:r>
              <a:rPr lang="en-US" altLang="zh-CN" dirty="0">
                <a:latin typeface="华文楷体" panose="02010600040101010101" pitchFamily="2" charset="-122"/>
                <a:ea typeface="华文楷体" panose="02010600040101010101" pitchFamily="2" charset="-122"/>
              </a:rPr>
              <a:t>0</a:t>
            </a:r>
            <a:r>
              <a:rPr lang="zh-CN" altLang="en-US" dirty="0">
                <a:latin typeface="华文楷体" panose="02010600040101010101" pitchFamily="2" charset="-122"/>
                <a:ea typeface="华文楷体" panose="02010600040101010101" pitchFamily="2" charset="-122"/>
              </a:rPr>
              <a:t>计算。若本栏次选“已办理退（免）税”</a:t>
            </a:r>
            <a:r>
              <a:rPr lang="en-US" altLang="zh-CN" dirty="0">
                <a:latin typeface="华文楷体" panose="02010600040101010101" pitchFamily="2" charset="-122"/>
                <a:ea typeface="华文楷体" panose="02010600040101010101" pitchFamily="2" charset="-122"/>
              </a:rPr>
              <a:t>,</a:t>
            </a:r>
            <a:r>
              <a:rPr lang="zh-CN" altLang="en-US" dirty="0">
                <a:latin typeface="华文楷体" panose="02010600040101010101" pitchFamily="2" charset="-122"/>
                <a:ea typeface="华文楷体" panose="02010600040101010101" pitchFamily="2" charset="-122"/>
              </a:rPr>
              <a:t>按要求填写第</a:t>
            </a:r>
            <a:r>
              <a:rPr lang="en-US" altLang="zh-CN" dirty="0">
                <a:latin typeface="华文楷体" panose="02010600040101010101" pitchFamily="2" charset="-122"/>
                <a:ea typeface="华文楷体" panose="02010600040101010101" pitchFamily="2" charset="-122"/>
              </a:rPr>
              <a:t>8</a:t>
            </a:r>
            <a:r>
              <a:rPr lang="zh-CN" altLang="en-US" dirty="0">
                <a:latin typeface="华文楷体" panose="02010600040101010101" pitchFamily="2" charset="-122"/>
                <a:ea typeface="华文楷体" panose="02010600040101010101" pitchFamily="2" charset="-122"/>
              </a:rPr>
              <a:t>～</a:t>
            </a:r>
            <a:r>
              <a:rPr lang="en-US" altLang="zh-CN" dirty="0">
                <a:latin typeface="华文楷体" panose="02010600040101010101" pitchFamily="2" charset="-122"/>
                <a:ea typeface="华文楷体" panose="02010600040101010101" pitchFamily="2" charset="-122"/>
              </a:rPr>
              <a:t>12</a:t>
            </a:r>
            <a:r>
              <a:rPr lang="zh-CN" altLang="en-US" dirty="0">
                <a:latin typeface="华文楷体" panose="02010600040101010101" pitchFamily="2" charset="-122"/>
                <a:ea typeface="华文楷体" panose="02010600040101010101" pitchFamily="2" charset="-122"/>
              </a:rPr>
              <a:t>栏。</a:t>
            </a:r>
            <a:r>
              <a:rPr lang="zh-CN" altLang="en-US" b="1" dirty="0">
                <a:solidFill>
                  <a:srgbClr val="0070C0"/>
                </a:solidFill>
                <a:latin typeface="华文楷体" panose="02010600040101010101" pitchFamily="2" charset="-122"/>
                <a:ea typeface="华文楷体" panose="02010600040101010101" pitchFamily="2" charset="-122"/>
              </a:rPr>
              <a:t>（优化项目）</a:t>
            </a:r>
          </a:p>
        </p:txBody>
      </p:sp>
      <p:sp>
        <p:nvSpPr>
          <p:cNvPr id="15" name="流程图: 过程 14"/>
          <p:cNvSpPr/>
          <p:nvPr/>
        </p:nvSpPr>
        <p:spPr>
          <a:xfrm>
            <a:off x="2155152" y="1414885"/>
            <a:ext cx="2425215" cy="391881"/>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流程图: 过程 15"/>
          <p:cNvSpPr/>
          <p:nvPr/>
        </p:nvSpPr>
        <p:spPr>
          <a:xfrm>
            <a:off x="4428782" y="1401787"/>
            <a:ext cx="892366" cy="391881"/>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638836568"/>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par>
                                <p:cTn id="9" presetID="2" presetClass="entr" presetSubtype="4" fill="hold" grpId="1"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xit" presetSubtype="4" fill="hold" grpId="1" nodeType="clickEffect">
                                  <p:stCondLst>
                                    <p:cond delay="0"/>
                                  </p:stCondLst>
                                  <p:childTnLst>
                                    <p:anim calcmode="lin" valueType="num">
                                      <p:cBhvr additive="base">
                                        <p:cTn id="16" dur="500"/>
                                        <p:tgtEl>
                                          <p:spTgt spid="3"/>
                                        </p:tgtEl>
                                        <p:attrNameLst>
                                          <p:attrName>ppt_x</p:attrName>
                                        </p:attrNameLst>
                                      </p:cBhvr>
                                      <p:tavLst>
                                        <p:tav tm="0">
                                          <p:val>
                                            <p:strVal val="ppt_x"/>
                                          </p:val>
                                        </p:tav>
                                        <p:tav tm="100000">
                                          <p:val>
                                            <p:strVal val="ppt_x"/>
                                          </p:val>
                                        </p:tav>
                                      </p:tavLst>
                                    </p:anim>
                                    <p:anim calcmode="lin" valueType="num">
                                      <p:cBhvr additive="base">
                                        <p:cTn id="17" dur="500"/>
                                        <p:tgtEl>
                                          <p:spTgt spid="3"/>
                                        </p:tgtEl>
                                        <p:attrNameLst>
                                          <p:attrName>ppt_y</p:attrName>
                                        </p:attrNameLst>
                                      </p:cBhvr>
                                      <p:tavLst>
                                        <p:tav tm="0">
                                          <p:val>
                                            <p:strVal val="ppt_y"/>
                                          </p:val>
                                        </p:tav>
                                        <p:tav tm="100000">
                                          <p:val>
                                            <p:strVal val="1+ppt_h/2"/>
                                          </p:val>
                                        </p:tav>
                                      </p:tavLst>
                                    </p:anim>
                                    <p:set>
                                      <p:cBhvr>
                                        <p:cTn id="18" dur="1" fill="hold">
                                          <p:stCondLst>
                                            <p:cond delay="499"/>
                                          </p:stCondLst>
                                        </p:cTn>
                                        <p:tgtEl>
                                          <p:spTgt spid="3"/>
                                        </p:tgtEl>
                                        <p:attrNameLst>
                                          <p:attrName>style.visibility</p:attrName>
                                        </p:attrNameLst>
                                      </p:cBhvr>
                                      <p:to>
                                        <p:strVal val="hidden"/>
                                      </p:to>
                                    </p:set>
                                  </p:childTnLst>
                                </p:cTn>
                              </p:par>
                              <p:par>
                                <p:cTn id="19" presetID="2" presetClass="exit" presetSubtype="4" fill="hold" grpId="0" nodeType="withEffect">
                                  <p:stCondLst>
                                    <p:cond delay="0"/>
                                  </p:stCondLst>
                                  <p:childTnLst>
                                    <p:anim calcmode="lin" valueType="num">
                                      <p:cBhvr additive="base">
                                        <p:cTn id="20" dur="500"/>
                                        <p:tgtEl>
                                          <p:spTgt spid="15"/>
                                        </p:tgtEl>
                                        <p:attrNameLst>
                                          <p:attrName>ppt_x</p:attrName>
                                        </p:attrNameLst>
                                      </p:cBhvr>
                                      <p:tavLst>
                                        <p:tav tm="0">
                                          <p:val>
                                            <p:strVal val="ppt_x"/>
                                          </p:val>
                                        </p:tav>
                                        <p:tav tm="100000">
                                          <p:val>
                                            <p:strVal val="ppt_x"/>
                                          </p:val>
                                        </p:tav>
                                      </p:tavLst>
                                    </p:anim>
                                    <p:anim calcmode="lin" valueType="num">
                                      <p:cBhvr additive="base">
                                        <p:cTn id="21" dur="500"/>
                                        <p:tgtEl>
                                          <p:spTgt spid="15"/>
                                        </p:tgtEl>
                                        <p:attrNameLst>
                                          <p:attrName>ppt_y</p:attrName>
                                        </p:attrNameLst>
                                      </p:cBhvr>
                                      <p:tavLst>
                                        <p:tav tm="0">
                                          <p:val>
                                            <p:strVal val="ppt_y"/>
                                          </p:val>
                                        </p:tav>
                                        <p:tav tm="100000">
                                          <p:val>
                                            <p:strVal val="1+ppt_h/2"/>
                                          </p:val>
                                        </p:tav>
                                      </p:tavLst>
                                    </p:anim>
                                    <p:set>
                                      <p:cBhvr>
                                        <p:cTn id="22" dur="1" fill="hold">
                                          <p:stCondLst>
                                            <p:cond delay="499"/>
                                          </p:stCondLst>
                                        </p:cTn>
                                        <p:tgtEl>
                                          <p:spTgt spid="15"/>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4"/>
                                        </p:tgtEl>
                                        <p:attrNameLst>
                                          <p:attrName>style.visibility</p:attrName>
                                        </p:attrNameLst>
                                      </p:cBhvr>
                                      <p:to>
                                        <p:strVal val="visible"/>
                                      </p:to>
                                    </p:set>
                                    <p:anim calcmode="lin" valueType="num">
                                      <p:cBhvr additive="base">
                                        <p:cTn id="27" dur="500" fill="hold"/>
                                        <p:tgtEl>
                                          <p:spTgt spid="4"/>
                                        </p:tgtEl>
                                        <p:attrNameLst>
                                          <p:attrName>ppt_x</p:attrName>
                                        </p:attrNameLst>
                                      </p:cBhvr>
                                      <p:tavLst>
                                        <p:tav tm="0">
                                          <p:val>
                                            <p:strVal val="#ppt_x"/>
                                          </p:val>
                                        </p:tav>
                                        <p:tav tm="100000">
                                          <p:val>
                                            <p:strVal val="#ppt_x"/>
                                          </p:val>
                                        </p:tav>
                                      </p:tavLst>
                                    </p:anim>
                                    <p:anim calcmode="lin" valueType="num">
                                      <p:cBhvr additive="base">
                                        <p:cTn id="28" dur="500" fill="hold"/>
                                        <p:tgtEl>
                                          <p:spTgt spid="4"/>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16"/>
                                        </p:tgtEl>
                                        <p:attrNameLst>
                                          <p:attrName>style.visibility</p:attrName>
                                        </p:attrNameLst>
                                      </p:cBhvr>
                                      <p:to>
                                        <p:strVal val="visible"/>
                                      </p:to>
                                    </p:set>
                                    <p:anim calcmode="lin" valueType="num">
                                      <p:cBhvr additive="base">
                                        <p:cTn id="31" dur="500" fill="hold"/>
                                        <p:tgtEl>
                                          <p:spTgt spid="16"/>
                                        </p:tgtEl>
                                        <p:attrNameLst>
                                          <p:attrName>ppt_x</p:attrName>
                                        </p:attrNameLst>
                                      </p:cBhvr>
                                      <p:tavLst>
                                        <p:tav tm="0">
                                          <p:val>
                                            <p:strVal val="#ppt_x"/>
                                          </p:val>
                                        </p:tav>
                                        <p:tav tm="100000">
                                          <p:val>
                                            <p:strVal val="#ppt_x"/>
                                          </p:val>
                                        </p:tav>
                                      </p:tavLst>
                                    </p:anim>
                                    <p:anim calcmode="lin" valueType="num">
                                      <p:cBhvr additive="base">
                                        <p:cTn id="32"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3" grpId="1"/>
      <p:bldP spid="4" grpId="0"/>
      <p:bldP spid="15" grpId="0" animBg="1"/>
      <p:bldP spid="15" grpId="1" animBg="1"/>
      <p:bldP spid="16" grpId="0" animBg="1"/>
    </p:bldLst>
  </p:timing>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842900"/>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③出口货物已补税（未退税）证明</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7" name="图片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5886" y="1281472"/>
            <a:ext cx="8785741" cy="20716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直接连接符 8"/>
          <p:cNvCxnSpPr>
            <a:cxnSpLocks noChangeShapeType="1"/>
          </p:cNvCxnSpPr>
          <p:nvPr/>
        </p:nvCxnSpPr>
        <p:spPr bwMode="auto">
          <a:xfrm flipV="1">
            <a:off x="115887" y="3382176"/>
            <a:ext cx="8928961" cy="173"/>
          </a:xfrm>
          <a:prstGeom prst="line">
            <a:avLst/>
          </a:prstGeom>
          <a:noFill/>
          <a:ln w="38100">
            <a:solidFill>
              <a:srgbClr val="182447"/>
            </a:solidFill>
            <a:prstDash val="dashDot"/>
            <a:round/>
            <a:headEnd/>
            <a:tailEnd/>
          </a:ln>
          <a:extLst>
            <a:ext uri="{909E8E84-426E-40DD-AFC4-6F175D3DCCD1}">
              <a14:hiddenFill xmlns:a14="http://schemas.microsoft.com/office/drawing/2010/main">
                <a:noFill/>
              </a14:hiddenFill>
            </a:ext>
          </a:extLst>
        </p:spPr>
      </p:cxnSp>
      <p:sp>
        <p:nvSpPr>
          <p:cNvPr id="2" name="矩形 1"/>
          <p:cNvSpPr/>
          <p:nvPr/>
        </p:nvSpPr>
        <p:spPr>
          <a:xfrm>
            <a:off x="115887" y="3490263"/>
            <a:ext cx="8928961" cy="1477328"/>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原退（免）税额：</a:t>
            </a:r>
          </a:p>
          <a:p>
            <a:pPr algn="just"/>
            <a:r>
              <a:rPr lang="zh-CN" altLang="en-US" dirty="0">
                <a:latin typeface="华文楷体" panose="02010600040101010101" pitchFamily="2" charset="-122"/>
                <a:ea typeface="华文楷体" panose="02010600040101010101" pitchFamily="2" charset="-122"/>
              </a:rPr>
              <a:t>（</a:t>
            </a:r>
            <a:r>
              <a:rPr lang="en-US" altLang="zh-CN" dirty="0">
                <a:latin typeface="华文楷体" panose="02010600040101010101" pitchFamily="2" charset="-122"/>
                <a:ea typeface="华文楷体" panose="02010600040101010101" pitchFamily="2" charset="-122"/>
              </a:rPr>
              <a:t>1</a:t>
            </a:r>
            <a:r>
              <a:rPr lang="zh-CN" altLang="en-US" dirty="0">
                <a:latin typeface="华文楷体" panose="02010600040101010101" pitchFamily="2" charset="-122"/>
                <a:ea typeface="华文楷体" panose="02010600040101010101" pitchFamily="2" charset="-122"/>
              </a:rPr>
              <a:t>）业务类型选择“退运”，本栏次填写退运部分对应的退（免）税额；</a:t>
            </a:r>
          </a:p>
          <a:p>
            <a:pPr algn="just"/>
            <a:r>
              <a:rPr lang="zh-CN" altLang="en-US" dirty="0">
                <a:latin typeface="华文楷体" panose="02010600040101010101" pitchFamily="2" charset="-122"/>
                <a:ea typeface="华文楷体" panose="02010600040101010101" pitchFamily="2" charset="-122"/>
              </a:rPr>
              <a:t>（</a:t>
            </a:r>
            <a:r>
              <a:rPr lang="en-US" altLang="zh-CN" dirty="0">
                <a:latin typeface="华文楷体" panose="02010600040101010101" pitchFamily="2" charset="-122"/>
                <a:ea typeface="华文楷体" panose="02010600040101010101" pitchFamily="2" charset="-122"/>
              </a:rPr>
              <a:t>2</a:t>
            </a:r>
            <a:r>
              <a:rPr lang="zh-CN" altLang="en-US" dirty="0">
                <a:latin typeface="华文楷体" panose="02010600040101010101" pitchFamily="2" charset="-122"/>
                <a:ea typeface="华文楷体" panose="02010600040101010101" pitchFamily="2" charset="-122"/>
              </a:rPr>
              <a:t>）业务类型选择“修改报关单”或“撤销报关单”，本栏次填写报关单对应的全部退（免）税额；</a:t>
            </a:r>
          </a:p>
          <a:p>
            <a:pPr algn="just"/>
            <a:r>
              <a:rPr lang="zh-CN" altLang="en-US" u="sng" dirty="0">
                <a:latin typeface="华文楷体" panose="02010600040101010101" pitchFamily="2" charset="-122"/>
                <a:ea typeface="华文楷体" panose="02010600040101010101" pitchFamily="2" charset="-122"/>
              </a:rPr>
              <a:t>注：退（免）税额</a:t>
            </a:r>
            <a:r>
              <a:rPr lang="en-US" altLang="zh-CN" u="sng" dirty="0">
                <a:latin typeface="华文楷体" panose="02010600040101010101" pitchFamily="2" charset="-122"/>
                <a:ea typeface="华文楷体" panose="02010600040101010101" pitchFamily="2" charset="-122"/>
              </a:rPr>
              <a:t>——</a:t>
            </a:r>
            <a:r>
              <a:rPr lang="zh-CN" altLang="en-US" u="sng" dirty="0">
                <a:latin typeface="华文楷体" panose="02010600040101010101" pitchFamily="2" charset="-122"/>
                <a:ea typeface="华文楷体" panose="02010600040101010101" pitchFamily="2" charset="-122"/>
              </a:rPr>
              <a:t>生产企业填写免抵退税额，外贸企业填写退税额。</a:t>
            </a:r>
          </a:p>
        </p:txBody>
      </p:sp>
      <p:sp>
        <p:nvSpPr>
          <p:cNvPr id="3" name="矩形 2"/>
          <p:cNvSpPr/>
          <p:nvPr/>
        </p:nvSpPr>
        <p:spPr>
          <a:xfrm>
            <a:off x="115886" y="3696966"/>
            <a:ext cx="8697608" cy="646331"/>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业务处理方式：</a:t>
            </a:r>
            <a:r>
              <a:rPr lang="zh-CN" altLang="en-US" dirty="0">
                <a:latin typeface="华文楷体" panose="02010600040101010101" pitchFamily="2" charset="-122"/>
                <a:ea typeface="华文楷体" panose="02010600040101010101" pitchFamily="2" charset="-122"/>
              </a:rPr>
              <a:t>根据对应业务的处理方式，在“冲减”和“补税”中选择一项填写，生产企业选择“冲减”，外贸企业选择“补税”。</a:t>
            </a:r>
            <a:r>
              <a:rPr lang="zh-CN" altLang="en-US" b="1" dirty="0">
                <a:solidFill>
                  <a:srgbClr val="0070C0"/>
                </a:solidFill>
                <a:latin typeface="华文楷体" panose="02010600040101010101" pitchFamily="2" charset="-122"/>
                <a:ea typeface="华文楷体" panose="02010600040101010101" pitchFamily="2" charset="-122"/>
              </a:rPr>
              <a:t>（优化项目）</a:t>
            </a:r>
          </a:p>
        </p:txBody>
      </p:sp>
      <p:sp>
        <p:nvSpPr>
          <p:cNvPr id="15" name="流程图: 过程 14"/>
          <p:cNvSpPr/>
          <p:nvPr/>
        </p:nvSpPr>
        <p:spPr>
          <a:xfrm>
            <a:off x="5277080" y="1310487"/>
            <a:ext cx="716096" cy="49628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流程图: 过程 15"/>
          <p:cNvSpPr/>
          <p:nvPr/>
        </p:nvSpPr>
        <p:spPr>
          <a:xfrm>
            <a:off x="5916058" y="1324994"/>
            <a:ext cx="594911" cy="49628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3648404289"/>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1"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xit" presetSubtype="4" fill="hold" grpId="1" nodeType="clickEffect">
                                  <p:stCondLst>
                                    <p:cond delay="0"/>
                                  </p:stCondLst>
                                  <p:childTnLst>
                                    <p:anim calcmode="lin" valueType="num">
                                      <p:cBhvr additive="base">
                                        <p:cTn id="16" dur="500"/>
                                        <p:tgtEl>
                                          <p:spTgt spid="2"/>
                                        </p:tgtEl>
                                        <p:attrNameLst>
                                          <p:attrName>ppt_x</p:attrName>
                                        </p:attrNameLst>
                                      </p:cBhvr>
                                      <p:tavLst>
                                        <p:tav tm="0">
                                          <p:val>
                                            <p:strVal val="ppt_x"/>
                                          </p:val>
                                        </p:tav>
                                        <p:tav tm="100000">
                                          <p:val>
                                            <p:strVal val="ppt_x"/>
                                          </p:val>
                                        </p:tav>
                                      </p:tavLst>
                                    </p:anim>
                                    <p:anim calcmode="lin" valueType="num">
                                      <p:cBhvr additive="base">
                                        <p:cTn id="17" dur="500"/>
                                        <p:tgtEl>
                                          <p:spTgt spid="2"/>
                                        </p:tgtEl>
                                        <p:attrNameLst>
                                          <p:attrName>ppt_y</p:attrName>
                                        </p:attrNameLst>
                                      </p:cBhvr>
                                      <p:tavLst>
                                        <p:tav tm="0">
                                          <p:val>
                                            <p:strVal val="ppt_y"/>
                                          </p:val>
                                        </p:tav>
                                        <p:tav tm="100000">
                                          <p:val>
                                            <p:strVal val="1+ppt_h/2"/>
                                          </p:val>
                                        </p:tav>
                                      </p:tavLst>
                                    </p:anim>
                                    <p:set>
                                      <p:cBhvr>
                                        <p:cTn id="18" dur="1" fill="hold">
                                          <p:stCondLst>
                                            <p:cond delay="499"/>
                                          </p:stCondLst>
                                        </p:cTn>
                                        <p:tgtEl>
                                          <p:spTgt spid="2"/>
                                        </p:tgtEl>
                                        <p:attrNameLst>
                                          <p:attrName>style.visibility</p:attrName>
                                        </p:attrNameLst>
                                      </p:cBhvr>
                                      <p:to>
                                        <p:strVal val="hidden"/>
                                      </p:to>
                                    </p:set>
                                  </p:childTnLst>
                                </p:cTn>
                              </p:par>
                              <p:par>
                                <p:cTn id="19" presetID="2" presetClass="exit" presetSubtype="4" fill="hold" grpId="0" nodeType="withEffect">
                                  <p:stCondLst>
                                    <p:cond delay="0"/>
                                  </p:stCondLst>
                                  <p:childTnLst>
                                    <p:anim calcmode="lin" valueType="num">
                                      <p:cBhvr additive="base">
                                        <p:cTn id="20" dur="500"/>
                                        <p:tgtEl>
                                          <p:spTgt spid="15"/>
                                        </p:tgtEl>
                                        <p:attrNameLst>
                                          <p:attrName>ppt_x</p:attrName>
                                        </p:attrNameLst>
                                      </p:cBhvr>
                                      <p:tavLst>
                                        <p:tav tm="0">
                                          <p:val>
                                            <p:strVal val="ppt_x"/>
                                          </p:val>
                                        </p:tav>
                                        <p:tav tm="100000">
                                          <p:val>
                                            <p:strVal val="ppt_x"/>
                                          </p:val>
                                        </p:tav>
                                      </p:tavLst>
                                    </p:anim>
                                    <p:anim calcmode="lin" valueType="num">
                                      <p:cBhvr additive="base">
                                        <p:cTn id="21" dur="500"/>
                                        <p:tgtEl>
                                          <p:spTgt spid="15"/>
                                        </p:tgtEl>
                                        <p:attrNameLst>
                                          <p:attrName>ppt_y</p:attrName>
                                        </p:attrNameLst>
                                      </p:cBhvr>
                                      <p:tavLst>
                                        <p:tav tm="0">
                                          <p:val>
                                            <p:strVal val="ppt_y"/>
                                          </p:val>
                                        </p:tav>
                                        <p:tav tm="100000">
                                          <p:val>
                                            <p:strVal val="1+ppt_h/2"/>
                                          </p:val>
                                        </p:tav>
                                      </p:tavLst>
                                    </p:anim>
                                    <p:set>
                                      <p:cBhvr>
                                        <p:cTn id="22" dur="1" fill="hold">
                                          <p:stCondLst>
                                            <p:cond delay="499"/>
                                          </p:stCondLst>
                                        </p:cTn>
                                        <p:tgtEl>
                                          <p:spTgt spid="15"/>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3"/>
                                        </p:tgtEl>
                                        <p:attrNameLst>
                                          <p:attrName>style.visibility</p:attrName>
                                        </p:attrNameLst>
                                      </p:cBhvr>
                                      <p:to>
                                        <p:strVal val="visible"/>
                                      </p:to>
                                    </p:set>
                                    <p:anim calcmode="lin" valueType="num">
                                      <p:cBhvr additive="base">
                                        <p:cTn id="27" dur="500" fill="hold"/>
                                        <p:tgtEl>
                                          <p:spTgt spid="3"/>
                                        </p:tgtEl>
                                        <p:attrNameLst>
                                          <p:attrName>ppt_x</p:attrName>
                                        </p:attrNameLst>
                                      </p:cBhvr>
                                      <p:tavLst>
                                        <p:tav tm="0">
                                          <p:val>
                                            <p:strVal val="#ppt_x"/>
                                          </p:val>
                                        </p:tav>
                                        <p:tav tm="100000">
                                          <p:val>
                                            <p:strVal val="#ppt_x"/>
                                          </p:val>
                                        </p:tav>
                                      </p:tavLst>
                                    </p:anim>
                                    <p:anim calcmode="lin" valueType="num">
                                      <p:cBhvr additive="base">
                                        <p:cTn id="28" dur="500" fill="hold"/>
                                        <p:tgtEl>
                                          <p:spTgt spid="3"/>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16"/>
                                        </p:tgtEl>
                                        <p:attrNameLst>
                                          <p:attrName>style.visibility</p:attrName>
                                        </p:attrNameLst>
                                      </p:cBhvr>
                                      <p:to>
                                        <p:strVal val="visible"/>
                                      </p:to>
                                    </p:set>
                                    <p:anim calcmode="lin" valueType="num">
                                      <p:cBhvr additive="base">
                                        <p:cTn id="31" dur="500" fill="hold"/>
                                        <p:tgtEl>
                                          <p:spTgt spid="16"/>
                                        </p:tgtEl>
                                        <p:attrNameLst>
                                          <p:attrName>ppt_x</p:attrName>
                                        </p:attrNameLst>
                                      </p:cBhvr>
                                      <p:tavLst>
                                        <p:tav tm="0">
                                          <p:val>
                                            <p:strVal val="#ppt_x"/>
                                          </p:val>
                                        </p:tav>
                                        <p:tav tm="100000">
                                          <p:val>
                                            <p:strVal val="#ppt_x"/>
                                          </p:val>
                                        </p:tav>
                                      </p:tavLst>
                                    </p:anim>
                                    <p:anim calcmode="lin" valueType="num">
                                      <p:cBhvr additive="base">
                                        <p:cTn id="32"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2" grpId="1"/>
      <p:bldP spid="3" grpId="0"/>
      <p:bldP spid="15" grpId="0" animBg="1"/>
      <p:bldP spid="15" grpId="1" animBg="1"/>
      <p:bldP spid="16" grpId="0" animBg="1"/>
    </p:bldLst>
  </p:timing>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798832"/>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③出口货物已补税（未退税）证明</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7" name="图片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5886" y="1237404"/>
            <a:ext cx="8785741" cy="20716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直接连接符 8"/>
          <p:cNvCxnSpPr>
            <a:cxnSpLocks noChangeShapeType="1"/>
          </p:cNvCxnSpPr>
          <p:nvPr/>
        </p:nvCxnSpPr>
        <p:spPr bwMode="auto">
          <a:xfrm flipV="1">
            <a:off x="115887" y="3338108"/>
            <a:ext cx="8928961" cy="173"/>
          </a:xfrm>
          <a:prstGeom prst="line">
            <a:avLst/>
          </a:prstGeom>
          <a:noFill/>
          <a:ln w="38100">
            <a:solidFill>
              <a:srgbClr val="182447"/>
            </a:solidFill>
            <a:prstDash val="dashDot"/>
            <a:round/>
            <a:headEnd/>
            <a:tailEnd/>
          </a:ln>
          <a:extLst>
            <a:ext uri="{909E8E84-426E-40DD-AFC4-6F175D3DCCD1}">
              <a14:hiddenFill xmlns:a14="http://schemas.microsoft.com/office/drawing/2010/main">
                <a:noFill/>
              </a14:hiddenFill>
            </a:ext>
          </a:extLst>
        </p:spPr>
      </p:cxnSp>
      <p:sp>
        <p:nvSpPr>
          <p:cNvPr id="2" name="矩形 1"/>
          <p:cNvSpPr/>
          <p:nvPr/>
        </p:nvSpPr>
        <p:spPr>
          <a:xfrm>
            <a:off x="115886" y="3545347"/>
            <a:ext cx="8785741" cy="1200329"/>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退运数量：</a:t>
            </a:r>
            <a:r>
              <a:rPr lang="zh-CN" altLang="en-US" dirty="0">
                <a:latin typeface="华文楷体" panose="02010600040101010101" pitchFamily="2" charset="-122"/>
                <a:ea typeface="华文楷体" panose="02010600040101010101" pitchFamily="2" charset="-122"/>
              </a:rPr>
              <a:t>若第</a:t>
            </a:r>
            <a:r>
              <a:rPr lang="en-US" altLang="zh-CN" dirty="0">
                <a:latin typeface="华文楷体" panose="02010600040101010101" pitchFamily="2" charset="-122"/>
                <a:ea typeface="华文楷体" panose="02010600040101010101" pitchFamily="2" charset="-122"/>
              </a:rPr>
              <a:t>6</a:t>
            </a:r>
            <a:r>
              <a:rPr lang="zh-CN" altLang="en-US" dirty="0">
                <a:latin typeface="华文楷体" panose="02010600040101010101" pitchFamily="2" charset="-122"/>
                <a:ea typeface="华文楷体" panose="02010600040101010101" pitchFamily="2" charset="-122"/>
              </a:rPr>
              <a:t>栏选择“退运”，本栏次填写退运数量，但不得大于报关单上注明的出口数量；若第</a:t>
            </a:r>
            <a:r>
              <a:rPr lang="en-US" altLang="zh-CN" dirty="0">
                <a:latin typeface="华文楷体" panose="02010600040101010101" pitchFamily="2" charset="-122"/>
                <a:ea typeface="华文楷体" panose="02010600040101010101" pitchFamily="2" charset="-122"/>
              </a:rPr>
              <a:t>6</a:t>
            </a:r>
            <a:r>
              <a:rPr lang="zh-CN" altLang="en-US" dirty="0">
                <a:latin typeface="华文楷体" panose="02010600040101010101" pitchFamily="2" charset="-122"/>
                <a:ea typeface="华文楷体" panose="02010600040101010101" pitchFamily="2" charset="-122"/>
              </a:rPr>
              <a:t>栏选择“修改报关单”或“撤销报关单”，本栏次默认为</a:t>
            </a:r>
            <a:r>
              <a:rPr lang="en-US" altLang="zh-CN" dirty="0">
                <a:latin typeface="华文楷体" panose="02010600040101010101" pitchFamily="2" charset="-122"/>
                <a:ea typeface="华文楷体" panose="02010600040101010101" pitchFamily="2" charset="-122"/>
              </a:rPr>
              <a:t>0</a:t>
            </a:r>
            <a:r>
              <a:rPr lang="zh-CN" altLang="en-US" dirty="0">
                <a:latin typeface="华文楷体" panose="02010600040101010101" pitchFamily="2" charset="-122"/>
                <a:ea typeface="华文楷体" panose="02010600040101010101" pitchFamily="2" charset="-122"/>
              </a:rPr>
              <a:t>。</a:t>
            </a:r>
            <a:r>
              <a:rPr lang="zh-CN" altLang="en-US" dirty="0">
                <a:solidFill>
                  <a:srgbClr val="FF0000"/>
                </a:solidFill>
                <a:latin typeface="华文楷体" panose="02010600040101010101" pitchFamily="2" charset="-122"/>
                <a:ea typeface="华文楷体" panose="02010600040101010101" pitchFamily="2" charset="-122"/>
              </a:rPr>
              <a:t>数量应按照退税率文库中的计量单位所对应的数量填写。</a:t>
            </a:r>
            <a:r>
              <a:rPr lang="zh-CN" altLang="en-US" b="1" dirty="0">
                <a:solidFill>
                  <a:srgbClr val="0070C0"/>
                </a:solidFill>
                <a:latin typeface="华文楷体" panose="02010600040101010101" pitchFamily="2" charset="-122"/>
                <a:ea typeface="华文楷体" panose="02010600040101010101" pitchFamily="2" charset="-122"/>
              </a:rPr>
              <a:t>（保留原有项目，替代原表计量单位</a:t>
            </a:r>
            <a:r>
              <a:rPr lang="en-US" altLang="zh-CN" b="1" dirty="0">
                <a:solidFill>
                  <a:srgbClr val="0070C0"/>
                </a:solidFill>
                <a:latin typeface="华文楷体" panose="02010600040101010101" pitchFamily="2" charset="-122"/>
                <a:ea typeface="华文楷体" panose="02010600040101010101" pitchFamily="2" charset="-122"/>
              </a:rPr>
              <a:t>+</a:t>
            </a:r>
            <a:r>
              <a:rPr lang="zh-CN" altLang="en-US" b="1" dirty="0">
                <a:solidFill>
                  <a:srgbClr val="0070C0"/>
                </a:solidFill>
                <a:latin typeface="华文楷体" panose="02010600040101010101" pitchFamily="2" charset="-122"/>
                <a:ea typeface="华文楷体" panose="02010600040101010101" pitchFamily="2" charset="-122"/>
              </a:rPr>
              <a:t>退运数量的作用）</a:t>
            </a:r>
          </a:p>
        </p:txBody>
      </p:sp>
      <p:sp>
        <p:nvSpPr>
          <p:cNvPr id="3" name="矩形 2"/>
          <p:cNvSpPr/>
          <p:nvPr/>
        </p:nvSpPr>
        <p:spPr>
          <a:xfrm>
            <a:off x="115885" y="3545347"/>
            <a:ext cx="8785741" cy="1200329"/>
          </a:xfrm>
          <a:prstGeom prst="rect">
            <a:avLst/>
          </a:prstGeom>
        </p:spPr>
        <p:txBody>
          <a:bodyPr wrap="square">
            <a:spAutoFit/>
          </a:bodyPr>
          <a:lstStyle/>
          <a:p>
            <a:pPr algn="just"/>
            <a:r>
              <a:rPr lang="zh-CN" altLang="en-US" dirty="0">
                <a:solidFill>
                  <a:srgbClr val="FF0000"/>
                </a:solidFill>
                <a:latin typeface="华文楷体" panose="02010600040101010101" pitchFamily="2" charset="-122"/>
                <a:ea typeface="华文楷体" panose="02010600040101010101" pitchFamily="2" charset="-122"/>
              </a:rPr>
              <a:t>缴款书号码：</a:t>
            </a:r>
            <a:r>
              <a:rPr lang="zh-CN" altLang="en-US" dirty="0">
                <a:latin typeface="华文楷体" panose="02010600040101010101" pitchFamily="2" charset="-122"/>
                <a:ea typeface="华文楷体" panose="02010600040101010101" pitchFamily="2" charset="-122"/>
              </a:rPr>
              <a:t>若第</a:t>
            </a:r>
            <a:r>
              <a:rPr lang="en-US" altLang="zh-CN" dirty="0">
                <a:latin typeface="华文楷体" panose="02010600040101010101" pitchFamily="2" charset="-122"/>
                <a:ea typeface="华文楷体" panose="02010600040101010101" pitchFamily="2" charset="-122"/>
              </a:rPr>
              <a:t>9</a:t>
            </a:r>
            <a:r>
              <a:rPr lang="zh-CN" altLang="en-US" dirty="0">
                <a:latin typeface="华文楷体" panose="02010600040101010101" pitchFamily="2" charset="-122"/>
                <a:ea typeface="华文楷体" panose="02010600040101010101" pitchFamily="2" charset="-122"/>
              </a:rPr>
              <a:t>栏选择“补税”，本栏次填写已补缴税款的缴款书号码</a:t>
            </a:r>
          </a:p>
          <a:p>
            <a:pPr algn="just"/>
            <a:r>
              <a:rPr lang="zh-CN" altLang="en-US" dirty="0">
                <a:solidFill>
                  <a:srgbClr val="FF0000"/>
                </a:solidFill>
                <a:latin typeface="华文楷体" panose="02010600040101010101" pitchFamily="2" charset="-122"/>
                <a:ea typeface="华文楷体" panose="02010600040101010101" pitchFamily="2" charset="-122"/>
              </a:rPr>
              <a:t>补缴税额：</a:t>
            </a:r>
            <a:r>
              <a:rPr lang="zh-CN" altLang="en-US" dirty="0">
                <a:latin typeface="华文楷体" panose="02010600040101010101" pitchFamily="2" charset="-122"/>
                <a:ea typeface="华文楷体" panose="02010600040101010101" pitchFamily="2" charset="-122"/>
              </a:rPr>
              <a:t>若第</a:t>
            </a:r>
            <a:r>
              <a:rPr lang="en-US" altLang="zh-CN" dirty="0">
                <a:latin typeface="华文楷体" panose="02010600040101010101" pitchFamily="2" charset="-122"/>
                <a:ea typeface="华文楷体" panose="02010600040101010101" pitchFamily="2" charset="-122"/>
              </a:rPr>
              <a:t>9</a:t>
            </a:r>
            <a:r>
              <a:rPr lang="zh-CN" altLang="en-US" dirty="0">
                <a:latin typeface="华文楷体" panose="02010600040101010101" pitchFamily="2" charset="-122"/>
                <a:ea typeface="华文楷体" panose="02010600040101010101" pitchFamily="2" charset="-122"/>
              </a:rPr>
              <a:t>栏选择“补税”，本栏次填写已补缴的税额。</a:t>
            </a:r>
          </a:p>
          <a:p>
            <a:pPr algn="just"/>
            <a:endParaRPr lang="en-US" altLang="zh-CN" dirty="0">
              <a:latin typeface="华文楷体" panose="02010600040101010101" pitchFamily="2" charset="-122"/>
              <a:ea typeface="华文楷体" panose="02010600040101010101" pitchFamily="2" charset="-122"/>
            </a:endParaRPr>
          </a:p>
          <a:p>
            <a:pPr algn="just"/>
            <a:r>
              <a:rPr lang="zh-CN" altLang="en-US" dirty="0">
                <a:latin typeface="华文楷体" panose="02010600040101010101" pitchFamily="2" charset="-122"/>
                <a:ea typeface="华文楷体" panose="02010600040101010101" pitchFamily="2" charset="-122"/>
              </a:rPr>
              <a:t>注：生产企业办理非自产货物消费税退税的填写规则参照外贸企业。</a:t>
            </a:r>
          </a:p>
        </p:txBody>
      </p:sp>
      <p:sp>
        <p:nvSpPr>
          <p:cNvPr id="15" name="流程图: 过程 14"/>
          <p:cNvSpPr/>
          <p:nvPr/>
        </p:nvSpPr>
        <p:spPr>
          <a:xfrm>
            <a:off x="6466901" y="1290394"/>
            <a:ext cx="716096" cy="49628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流程图: 过程 15"/>
          <p:cNvSpPr/>
          <p:nvPr/>
        </p:nvSpPr>
        <p:spPr>
          <a:xfrm>
            <a:off x="7182997" y="1290394"/>
            <a:ext cx="1718629" cy="496280"/>
          </a:xfrm>
          <a:prstGeom prst="flowChartProcess">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223483790"/>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1"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xit" presetSubtype="4" fill="hold" grpId="1" nodeType="clickEffect">
                                  <p:stCondLst>
                                    <p:cond delay="0"/>
                                  </p:stCondLst>
                                  <p:childTnLst>
                                    <p:anim calcmode="lin" valueType="num">
                                      <p:cBhvr additive="base">
                                        <p:cTn id="16" dur="500"/>
                                        <p:tgtEl>
                                          <p:spTgt spid="2"/>
                                        </p:tgtEl>
                                        <p:attrNameLst>
                                          <p:attrName>ppt_x</p:attrName>
                                        </p:attrNameLst>
                                      </p:cBhvr>
                                      <p:tavLst>
                                        <p:tav tm="0">
                                          <p:val>
                                            <p:strVal val="ppt_x"/>
                                          </p:val>
                                        </p:tav>
                                        <p:tav tm="100000">
                                          <p:val>
                                            <p:strVal val="ppt_x"/>
                                          </p:val>
                                        </p:tav>
                                      </p:tavLst>
                                    </p:anim>
                                    <p:anim calcmode="lin" valueType="num">
                                      <p:cBhvr additive="base">
                                        <p:cTn id="17" dur="500"/>
                                        <p:tgtEl>
                                          <p:spTgt spid="2"/>
                                        </p:tgtEl>
                                        <p:attrNameLst>
                                          <p:attrName>ppt_y</p:attrName>
                                        </p:attrNameLst>
                                      </p:cBhvr>
                                      <p:tavLst>
                                        <p:tav tm="0">
                                          <p:val>
                                            <p:strVal val="ppt_y"/>
                                          </p:val>
                                        </p:tav>
                                        <p:tav tm="100000">
                                          <p:val>
                                            <p:strVal val="1+ppt_h/2"/>
                                          </p:val>
                                        </p:tav>
                                      </p:tavLst>
                                    </p:anim>
                                    <p:set>
                                      <p:cBhvr>
                                        <p:cTn id="18" dur="1" fill="hold">
                                          <p:stCondLst>
                                            <p:cond delay="499"/>
                                          </p:stCondLst>
                                        </p:cTn>
                                        <p:tgtEl>
                                          <p:spTgt spid="2"/>
                                        </p:tgtEl>
                                        <p:attrNameLst>
                                          <p:attrName>style.visibility</p:attrName>
                                        </p:attrNameLst>
                                      </p:cBhvr>
                                      <p:to>
                                        <p:strVal val="hidden"/>
                                      </p:to>
                                    </p:set>
                                  </p:childTnLst>
                                </p:cTn>
                              </p:par>
                              <p:par>
                                <p:cTn id="19" presetID="2" presetClass="exit" presetSubtype="4" fill="hold" grpId="0" nodeType="withEffect">
                                  <p:stCondLst>
                                    <p:cond delay="0"/>
                                  </p:stCondLst>
                                  <p:childTnLst>
                                    <p:anim calcmode="lin" valueType="num">
                                      <p:cBhvr additive="base">
                                        <p:cTn id="20" dur="500"/>
                                        <p:tgtEl>
                                          <p:spTgt spid="15"/>
                                        </p:tgtEl>
                                        <p:attrNameLst>
                                          <p:attrName>ppt_x</p:attrName>
                                        </p:attrNameLst>
                                      </p:cBhvr>
                                      <p:tavLst>
                                        <p:tav tm="0">
                                          <p:val>
                                            <p:strVal val="ppt_x"/>
                                          </p:val>
                                        </p:tav>
                                        <p:tav tm="100000">
                                          <p:val>
                                            <p:strVal val="ppt_x"/>
                                          </p:val>
                                        </p:tav>
                                      </p:tavLst>
                                    </p:anim>
                                    <p:anim calcmode="lin" valueType="num">
                                      <p:cBhvr additive="base">
                                        <p:cTn id="21" dur="500"/>
                                        <p:tgtEl>
                                          <p:spTgt spid="15"/>
                                        </p:tgtEl>
                                        <p:attrNameLst>
                                          <p:attrName>ppt_y</p:attrName>
                                        </p:attrNameLst>
                                      </p:cBhvr>
                                      <p:tavLst>
                                        <p:tav tm="0">
                                          <p:val>
                                            <p:strVal val="ppt_y"/>
                                          </p:val>
                                        </p:tav>
                                        <p:tav tm="100000">
                                          <p:val>
                                            <p:strVal val="1+ppt_h/2"/>
                                          </p:val>
                                        </p:tav>
                                      </p:tavLst>
                                    </p:anim>
                                    <p:set>
                                      <p:cBhvr>
                                        <p:cTn id="22" dur="1" fill="hold">
                                          <p:stCondLst>
                                            <p:cond delay="499"/>
                                          </p:stCondLst>
                                        </p:cTn>
                                        <p:tgtEl>
                                          <p:spTgt spid="15"/>
                                        </p:tgtEl>
                                        <p:attrNameLst>
                                          <p:attrName>style.visibility</p:attrName>
                                        </p:attrNameLst>
                                      </p:cBhvr>
                                      <p:to>
                                        <p:strVal val="hidden"/>
                                      </p:to>
                                    </p:set>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3"/>
                                        </p:tgtEl>
                                        <p:attrNameLst>
                                          <p:attrName>style.visibility</p:attrName>
                                        </p:attrNameLst>
                                      </p:cBhvr>
                                      <p:to>
                                        <p:strVal val="visible"/>
                                      </p:to>
                                    </p:set>
                                    <p:anim calcmode="lin" valueType="num">
                                      <p:cBhvr additive="base">
                                        <p:cTn id="27" dur="500" fill="hold"/>
                                        <p:tgtEl>
                                          <p:spTgt spid="3"/>
                                        </p:tgtEl>
                                        <p:attrNameLst>
                                          <p:attrName>ppt_x</p:attrName>
                                        </p:attrNameLst>
                                      </p:cBhvr>
                                      <p:tavLst>
                                        <p:tav tm="0">
                                          <p:val>
                                            <p:strVal val="#ppt_x"/>
                                          </p:val>
                                        </p:tav>
                                        <p:tav tm="100000">
                                          <p:val>
                                            <p:strVal val="#ppt_x"/>
                                          </p:val>
                                        </p:tav>
                                      </p:tavLst>
                                    </p:anim>
                                    <p:anim calcmode="lin" valueType="num">
                                      <p:cBhvr additive="base">
                                        <p:cTn id="28" dur="500" fill="hold"/>
                                        <p:tgtEl>
                                          <p:spTgt spid="3"/>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16"/>
                                        </p:tgtEl>
                                        <p:attrNameLst>
                                          <p:attrName>style.visibility</p:attrName>
                                        </p:attrNameLst>
                                      </p:cBhvr>
                                      <p:to>
                                        <p:strVal val="visible"/>
                                      </p:to>
                                    </p:set>
                                    <p:anim calcmode="lin" valueType="num">
                                      <p:cBhvr additive="base">
                                        <p:cTn id="31" dur="500" fill="hold"/>
                                        <p:tgtEl>
                                          <p:spTgt spid="16"/>
                                        </p:tgtEl>
                                        <p:attrNameLst>
                                          <p:attrName>ppt_x</p:attrName>
                                        </p:attrNameLst>
                                      </p:cBhvr>
                                      <p:tavLst>
                                        <p:tav tm="0">
                                          <p:val>
                                            <p:strVal val="#ppt_x"/>
                                          </p:val>
                                        </p:tav>
                                        <p:tav tm="100000">
                                          <p:val>
                                            <p:strVal val="#ppt_x"/>
                                          </p:val>
                                        </p:tav>
                                      </p:tavLst>
                                    </p:anim>
                                    <p:anim calcmode="lin" valueType="num">
                                      <p:cBhvr additive="base">
                                        <p:cTn id="32"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2" grpId="1"/>
      <p:bldP spid="3" grpId="0"/>
      <p:bldP spid="15" grpId="0" animBg="1"/>
      <p:bldP spid="15" grpId="1" animBg="1"/>
      <p:bldP spid="16" grpId="0" animBg="1"/>
    </p:bldLst>
  </p:timing>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sp>
        <p:nvSpPr>
          <p:cNvPr id="6"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798832"/>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④关于作废出口退税证明申请</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pic>
        <p:nvPicPr>
          <p:cNvPr id="2" name="图片 1"/>
          <p:cNvPicPr>
            <a:picLocks noChangeAspect="1"/>
          </p:cNvPicPr>
          <p:nvPr/>
        </p:nvPicPr>
        <p:blipFill>
          <a:blip r:embed="rId3"/>
          <a:stretch>
            <a:fillRect/>
          </a:stretch>
        </p:blipFill>
        <p:spPr>
          <a:xfrm>
            <a:off x="166688" y="1436278"/>
            <a:ext cx="7571428" cy="2028571"/>
          </a:xfrm>
          <a:prstGeom prst="rect">
            <a:avLst/>
          </a:prstGeom>
        </p:spPr>
      </p:pic>
      <p:pic>
        <p:nvPicPr>
          <p:cNvPr id="4" name="图片 3"/>
          <p:cNvPicPr>
            <a:picLocks noChangeAspect="1"/>
          </p:cNvPicPr>
          <p:nvPr/>
        </p:nvPicPr>
        <p:blipFill>
          <a:blip r:embed="rId4"/>
          <a:stretch>
            <a:fillRect/>
          </a:stretch>
        </p:blipFill>
        <p:spPr>
          <a:xfrm>
            <a:off x="5452774" y="2100890"/>
            <a:ext cx="2733333" cy="1485714"/>
          </a:xfrm>
          <a:prstGeom prst="rect">
            <a:avLst/>
          </a:prstGeom>
        </p:spPr>
      </p:pic>
      <p:pic>
        <p:nvPicPr>
          <p:cNvPr id="5" name="图片 4"/>
          <p:cNvPicPr>
            <a:picLocks noChangeAspect="1"/>
          </p:cNvPicPr>
          <p:nvPr/>
        </p:nvPicPr>
        <p:blipFill>
          <a:blip r:embed="rId5"/>
          <a:stretch>
            <a:fillRect/>
          </a:stretch>
        </p:blipFill>
        <p:spPr>
          <a:xfrm>
            <a:off x="5452774" y="3364071"/>
            <a:ext cx="2733333" cy="1323810"/>
          </a:xfrm>
          <a:prstGeom prst="rect">
            <a:avLst/>
          </a:prstGeom>
        </p:spPr>
      </p:pic>
      <p:pic>
        <p:nvPicPr>
          <p:cNvPr id="9" name="图片 8"/>
          <p:cNvPicPr>
            <a:picLocks noChangeAspect="1"/>
          </p:cNvPicPr>
          <p:nvPr/>
        </p:nvPicPr>
        <p:blipFill>
          <a:blip r:embed="rId6"/>
          <a:stretch>
            <a:fillRect/>
          </a:stretch>
        </p:blipFill>
        <p:spPr>
          <a:xfrm>
            <a:off x="5459311" y="4438485"/>
            <a:ext cx="2726796" cy="866667"/>
          </a:xfrm>
          <a:prstGeom prst="rect">
            <a:avLst/>
          </a:prstGeom>
        </p:spPr>
      </p:pic>
      <p:sp>
        <p:nvSpPr>
          <p:cNvPr id="15" name="矩形 14"/>
          <p:cNvSpPr/>
          <p:nvPr/>
        </p:nvSpPr>
        <p:spPr>
          <a:xfrm>
            <a:off x="166688" y="3584516"/>
            <a:ext cx="7474689" cy="1371458"/>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6" name="TextBox 2"/>
          <p:cNvSpPr txBox="1"/>
          <p:nvPr/>
        </p:nvSpPr>
        <p:spPr>
          <a:xfrm>
            <a:off x="166688" y="3690846"/>
            <a:ext cx="7400260" cy="1077218"/>
          </a:xfrm>
          <a:prstGeom prst="rect">
            <a:avLst/>
          </a:prstGeom>
          <a:noFill/>
        </p:spPr>
        <p:txBody>
          <a:bodyPr wrap="square" rtlCol="0">
            <a:spAutoFit/>
          </a:bodyPr>
          <a:lstStyle/>
          <a:p>
            <a:r>
              <a:rPr lang="zh-CN" altLang="en-US" sz="1600" dirty="0">
                <a:solidFill>
                  <a:schemeClr val="accent3">
                    <a:lumMod val="20000"/>
                    <a:lumOff val="80000"/>
                  </a:schemeClr>
                </a:solidFill>
              </a:rPr>
              <a:t>出口企业需作废出口退（免）税有关证明的，应持相关资料向原出具证明的税务机关申请作废已出具证明。税务机关通过系统作废已出具证明的电子数据，并在原出具的纸质证明全部联次上加盖“已作废”戳记，同时传递已作废证明的电子信息。使用证明的税务机关应根据已作废证明的电子信息进行相应的处理。</a:t>
            </a:r>
          </a:p>
        </p:txBody>
      </p:sp>
    </p:spTree>
    <p:extLst>
      <p:ext uri="{BB962C8B-B14F-4D97-AF65-F5344CB8AC3E}">
        <p14:creationId xmlns:p14="http://schemas.microsoft.com/office/powerpoint/2010/main" val="670695942"/>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6"/>
                                        </p:tgtEl>
                                        <p:attrNameLst>
                                          <p:attrName>style.visibility</p:attrName>
                                        </p:attrNameLst>
                                      </p:cBhvr>
                                      <p:to>
                                        <p:strVal val="visible"/>
                                      </p:to>
                                    </p:set>
                                    <p:anim calcmode="lin" valueType="num">
                                      <p:cBhvr additive="base">
                                        <p:cTn id="11" dur="500" fill="hold"/>
                                        <p:tgtEl>
                                          <p:spTgt spid="16"/>
                                        </p:tgtEl>
                                        <p:attrNameLst>
                                          <p:attrName>ppt_x</p:attrName>
                                        </p:attrNameLst>
                                      </p:cBhvr>
                                      <p:tavLst>
                                        <p:tav tm="0">
                                          <p:val>
                                            <p:strVal val="#ppt_x"/>
                                          </p:val>
                                        </p:tav>
                                        <p:tav tm="100000">
                                          <p:val>
                                            <p:strVal val="#ppt_x"/>
                                          </p:val>
                                        </p:tav>
                                      </p:tavLst>
                                    </p:anim>
                                    <p:anim calcmode="lin" valueType="num">
                                      <p:cBhvr additive="base">
                                        <p:cTn id="12"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6" grpId="0"/>
    </p:bldLst>
  </p:timing>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矩形 10"/>
          <p:cNvSpPr/>
          <p:nvPr/>
        </p:nvSpPr>
        <p:spPr>
          <a:xfrm>
            <a:off x="0" y="0"/>
            <a:ext cx="9144000" cy="731520"/>
          </a:xfrm>
          <a:prstGeom prst="rect">
            <a:avLst/>
          </a:prstGeom>
          <a:solidFill>
            <a:srgbClr val="18244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2" name="TextBox 20"/>
          <p:cNvSpPr txBox="1">
            <a:spLocks noChangeArrowheads="1"/>
          </p:cNvSpPr>
          <p:nvPr/>
        </p:nvSpPr>
        <p:spPr bwMode="auto">
          <a:xfrm>
            <a:off x="166688" y="64144"/>
            <a:ext cx="515937"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en-US" altLang="zh-CN" sz="4000" dirty="0">
                <a:solidFill>
                  <a:schemeClr val="bg1"/>
                </a:solidFill>
                <a:latin typeface="Broadway" panose="04040905080B02020502" pitchFamily="82" charset="0"/>
              </a:rPr>
              <a:t>5</a:t>
            </a:r>
            <a:endParaRPr lang="zh-CN" altLang="en-US" sz="4000" dirty="0">
              <a:solidFill>
                <a:schemeClr val="bg1"/>
              </a:solidFill>
              <a:latin typeface="Broadway" panose="04040905080B02020502" pitchFamily="82" charset="0"/>
            </a:endParaRPr>
          </a:p>
        </p:txBody>
      </p:sp>
      <p:sp>
        <p:nvSpPr>
          <p:cNvPr id="13" name="矩形 19"/>
          <p:cNvSpPr>
            <a:spLocks noChangeArrowheads="1"/>
          </p:cNvSpPr>
          <p:nvPr/>
        </p:nvSpPr>
        <p:spPr bwMode="auto">
          <a:xfrm>
            <a:off x="1042988" y="193675"/>
            <a:ext cx="2031325"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anose="020B0604020202020204" pitchFamily="34" charset="0"/>
                <a:ea typeface="宋体" panose="02010600030101010101" pitchFamily="2" charset="-122"/>
              </a:defRPr>
            </a:lvl1pPr>
            <a:lvl2pPr marL="742950" indent="-285750" eaLnBrk="0" hangingPunct="0">
              <a:defRPr>
                <a:solidFill>
                  <a:schemeClr val="tx1"/>
                </a:solidFill>
                <a:latin typeface="Arial" panose="020B0604020202020204" pitchFamily="34" charset="0"/>
                <a:ea typeface="宋体" panose="02010600030101010101" pitchFamily="2" charset="-122"/>
              </a:defRPr>
            </a:lvl2pPr>
            <a:lvl3pPr marL="1143000" indent="-228600" eaLnBrk="0" hangingPunct="0">
              <a:defRPr>
                <a:solidFill>
                  <a:schemeClr val="tx1"/>
                </a:solidFill>
                <a:latin typeface="Arial" panose="020B0604020202020204" pitchFamily="34" charset="0"/>
                <a:ea typeface="宋体" panose="02010600030101010101" pitchFamily="2" charset="-122"/>
              </a:defRPr>
            </a:lvl3pPr>
            <a:lvl4pPr marL="1600200" indent="-228600" eaLnBrk="0" hangingPunct="0">
              <a:defRPr>
                <a:solidFill>
                  <a:schemeClr val="tx1"/>
                </a:solidFill>
                <a:latin typeface="Arial" panose="020B0604020202020204" pitchFamily="34" charset="0"/>
                <a:ea typeface="宋体" panose="02010600030101010101" pitchFamily="2" charset="-122"/>
              </a:defRPr>
            </a:lvl4pPr>
            <a:lvl5pPr marL="2057400" indent="-228600" eaLnBrk="0" hangingPunct="0">
              <a:defRPr>
                <a:solidFill>
                  <a:schemeClr val="tx1"/>
                </a:solidFill>
                <a:latin typeface="Arial" panose="020B0604020202020204" pitchFamily="34" charset="0"/>
                <a:ea typeface="宋体" panose="02010600030101010101" pitchFamily="2" charset="-122"/>
              </a:defRPr>
            </a:lvl5pPr>
            <a:lvl6pPr marL="25146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6pPr>
            <a:lvl7pPr marL="29718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7pPr>
            <a:lvl8pPr marL="34290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8pPr>
            <a:lvl9pPr marL="3886200" indent="-228600" eaLnBrk="0" fontAlgn="base" hangingPunct="0">
              <a:spcBef>
                <a:spcPct val="0"/>
              </a:spcBef>
              <a:spcAft>
                <a:spcPct val="0"/>
              </a:spcAft>
              <a:defRPr>
                <a:solidFill>
                  <a:schemeClr val="tx1"/>
                </a:solidFill>
                <a:latin typeface="Arial" panose="020B0604020202020204" pitchFamily="34" charset="0"/>
                <a:ea typeface="宋体" panose="02010600030101010101" pitchFamily="2" charset="-122"/>
              </a:defRPr>
            </a:lvl9pPr>
          </a:lstStyle>
          <a:p>
            <a:pPr eaLnBrk="1" hangingPunct="1"/>
            <a:r>
              <a:rPr lang="zh-CN" altLang="en-US" sz="2400" b="1" dirty="0">
                <a:solidFill>
                  <a:schemeClr val="bg1"/>
                </a:solidFill>
                <a:latin typeface="微软雅黑" panose="020B0503020204020204" pitchFamily="34" charset="-122"/>
                <a:ea typeface="微软雅黑" panose="020B0503020204020204" pitchFamily="34" charset="-122"/>
              </a:rPr>
              <a:t>单证申报流程</a:t>
            </a:r>
          </a:p>
        </p:txBody>
      </p:sp>
      <p:cxnSp>
        <p:nvCxnSpPr>
          <p:cNvPr id="14" name="直接连接符 13"/>
          <p:cNvCxnSpPr/>
          <p:nvPr/>
        </p:nvCxnSpPr>
        <p:spPr>
          <a:xfrm>
            <a:off x="682625" y="-3293"/>
            <a:ext cx="0" cy="842900"/>
          </a:xfrm>
          <a:prstGeom prst="line">
            <a:avLst/>
          </a:prstGeom>
          <a:ln w="12700">
            <a:gradFill>
              <a:gsLst>
                <a:gs pos="0">
                  <a:schemeClr val="accent1">
                    <a:tint val="66000"/>
                    <a:satMod val="160000"/>
                    <a:alpha val="0"/>
                  </a:schemeClr>
                </a:gs>
                <a:gs pos="50000">
                  <a:schemeClr val="bg1"/>
                </a:gs>
                <a:gs pos="100000">
                  <a:schemeClr val="accent1">
                    <a:tint val="23500"/>
                    <a:satMod val="160000"/>
                    <a:alpha val="0"/>
                  </a:schemeClr>
                </a:gs>
              </a:gsLst>
              <a:lin ang="5400000" scaled="0"/>
            </a:gradFill>
          </a:ln>
        </p:spPr>
        <p:style>
          <a:lnRef idx="1">
            <a:schemeClr val="accent1"/>
          </a:lnRef>
          <a:fillRef idx="0">
            <a:schemeClr val="accent1"/>
          </a:fillRef>
          <a:effectRef idx="0">
            <a:schemeClr val="accent1"/>
          </a:effectRef>
          <a:fontRef idx="minor">
            <a:schemeClr val="tx1"/>
          </a:fontRef>
        </p:style>
      </p:cxnSp>
      <p:pic>
        <p:nvPicPr>
          <p:cNvPr id="2" name="图片 1"/>
          <p:cNvPicPr>
            <a:picLocks noChangeAspect="1"/>
          </p:cNvPicPr>
          <p:nvPr/>
        </p:nvPicPr>
        <p:blipFill>
          <a:blip r:embed="rId2"/>
          <a:stretch>
            <a:fillRect/>
          </a:stretch>
        </p:blipFill>
        <p:spPr>
          <a:xfrm>
            <a:off x="0" y="1297638"/>
            <a:ext cx="9144000" cy="3671943"/>
          </a:xfrm>
          <a:prstGeom prst="rect">
            <a:avLst/>
          </a:prstGeom>
        </p:spPr>
      </p:pic>
      <p:sp>
        <p:nvSpPr>
          <p:cNvPr id="7" name="矩形 45">
            <a:extLst>
              <a:ext uri="{FF2B5EF4-FFF2-40B4-BE49-F238E27FC236}">
                <a16:creationId xmlns:a16="http://schemas.microsoft.com/office/drawing/2014/main" id="{007E7F99-9087-48B4-AB50-83BEE0614386}"/>
              </a:ext>
            </a:extLst>
          </p:cNvPr>
          <p:cNvSpPr>
            <a:spLocks noChangeArrowheads="1"/>
          </p:cNvSpPr>
          <p:nvPr/>
        </p:nvSpPr>
        <p:spPr bwMode="auto">
          <a:xfrm>
            <a:off x="115888" y="798832"/>
            <a:ext cx="4801552" cy="438572"/>
          </a:xfrm>
          <a:prstGeom prst="rect">
            <a:avLst/>
          </a:prstGeom>
          <a:solidFill>
            <a:schemeClr val="bg2">
              <a:lumMod val="90000"/>
            </a:schemeClr>
          </a:solidFill>
          <a:ln>
            <a:noFill/>
          </a:ln>
        </p:spPr>
        <p:txBody>
          <a:bodyPr wrap="square" lIns="68571" tIns="34285" rIns="68571" bIns="34285">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ea typeface="宋体" panose="02010600030101010101" pitchFamily="2" charset="-122"/>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宋体" panose="02010600030101010101" pitchFamily="2" charset="-122"/>
              </a:defRPr>
            </a:lvl2pPr>
            <a:lvl3pPr>
              <a:spcBef>
                <a:spcPct val="20000"/>
              </a:spcBef>
              <a:buFont typeface="Arial" panose="020B0604020202020204" pitchFamily="34" charset="0"/>
              <a:buChar char="•"/>
              <a:defRPr sz="2400">
                <a:solidFill>
                  <a:schemeClr val="tx1"/>
                </a:solidFill>
                <a:latin typeface="Calibri" panose="020F0502020204030204" pitchFamily="34" charset="0"/>
                <a:ea typeface="宋体" panose="02010600030101010101" pitchFamily="2" charset="-122"/>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宋体" panose="02010600030101010101" pitchFamily="2" charset="-122"/>
              </a:defRPr>
            </a:lvl9pPr>
          </a:lstStyle>
          <a:p>
            <a:pPr marL="0" lvl="2">
              <a:spcBef>
                <a:spcPct val="0"/>
              </a:spcBef>
              <a:buNone/>
            </a:pPr>
            <a:r>
              <a:rPr lang="zh-CN" altLang="en-US" dirty="0">
                <a:solidFill>
                  <a:srgbClr val="000000"/>
                </a:solidFill>
                <a:latin typeface="+mn-ea"/>
              </a:rPr>
              <a:t>④关于作废出口退税证明申请</a:t>
            </a:r>
            <a:r>
              <a:rPr lang="zh-CN" altLang="en-US" b="1" dirty="0">
                <a:latin typeface="微软雅黑" panose="020B0503020204020204" pitchFamily="34" charset="-122"/>
              </a:rPr>
              <a:t>：</a:t>
            </a:r>
            <a:endParaRPr lang="zh-CN" altLang="zh-CN" b="1" dirty="0">
              <a:latin typeface="微软雅黑" panose="020B0503020204020204" pitchFamily="34" charset="-122"/>
            </a:endParaRPr>
          </a:p>
        </p:txBody>
      </p:sp>
    </p:spTree>
    <p:extLst>
      <p:ext uri="{BB962C8B-B14F-4D97-AF65-F5344CB8AC3E}">
        <p14:creationId xmlns:p14="http://schemas.microsoft.com/office/powerpoint/2010/main" val="2711842260"/>
      </p:ext>
    </p:extLst>
  </p:cSld>
  <p:clrMapOvr>
    <a:masterClrMapping/>
  </p:clrMapOvr>
  <p:transition spd="med">
    <p:pull/>
  </p:transition>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图片 5"/>
          <p:cNvPicPr>
            <a:picLocks noChangeAspect="1"/>
          </p:cNvPicPr>
          <p:nvPr/>
        </p:nvPicPr>
        <p:blipFill rotWithShape="1">
          <a:blip r:embed="rId5">
            <a:extLst>
              <a:ext uri="{28A0092B-C50C-407E-A947-70E740481C1C}">
                <a14:useLocalDpi xmlns:a14="http://schemas.microsoft.com/office/drawing/2010/main" val="0"/>
              </a:ext>
            </a:extLst>
          </a:blip>
          <a:srcRect l="9577" r="11349"/>
          <a:stretch/>
        </p:blipFill>
        <p:spPr>
          <a:xfrm>
            <a:off x="0" y="0"/>
            <a:ext cx="9144000" cy="5143500"/>
          </a:xfrm>
          <a:prstGeom prst="rect">
            <a:avLst/>
          </a:prstGeom>
        </p:spPr>
      </p:pic>
      <p:pic>
        <p:nvPicPr>
          <p:cNvPr id="7" name="图片 6"/>
          <p:cNvPicPr>
            <a:picLocks noChangeAspect="1"/>
          </p:cNvPicPr>
          <p:nvPr/>
        </p:nvPicPr>
        <p:blipFill rotWithShape="1">
          <a:blip r:embed="rId6" cstate="print">
            <a:extLst>
              <a:ext uri="{28A0092B-C50C-407E-A947-70E740481C1C}">
                <a14:useLocalDpi xmlns:a14="http://schemas.microsoft.com/office/drawing/2010/main" val="0"/>
              </a:ext>
            </a:extLst>
          </a:blip>
          <a:srcRect l="1" r="31095" b="44191"/>
          <a:stretch/>
        </p:blipFill>
        <p:spPr>
          <a:xfrm>
            <a:off x="4572000" y="217502"/>
            <a:ext cx="3589438" cy="4361254"/>
          </a:xfrm>
          <a:prstGeom prst="rect">
            <a:avLst/>
          </a:prstGeom>
        </p:spPr>
      </p:pic>
      <p:pic>
        <p:nvPicPr>
          <p:cNvPr id="13" name="图片 12"/>
          <p:cNvPicPr>
            <a:picLocks noChangeAspect="1"/>
          </p:cNvPicPr>
          <p:nvPr/>
        </p:nvPicPr>
        <p:blipFill>
          <a:blip r:embed="rId7">
            <a:duotone>
              <a:prstClr val="black"/>
              <a:schemeClr val="accent3">
                <a:tint val="45000"/>
                <a:satMod val="400000"/>
              </a:schemeClr>
            </a:duotone>
            <a:extLst>
              <a:ext uri="{28A0092B-C50C-407E-A947-70E740481C1C}">
                <a14:useLocalDpi xmlns:a14="http://schemas.microsoft.com/office/drawing/2010/main" val="0"/>
              </a:ext>
            </a:extLst>
          </a:blip>
          <a:stretch>
            <a:fillRect/>
          </a:stretch>
        </p:blipFill>
        <p:spPr>
          <a:xfrm>
            <a:off x="-214741" y="3460830"/>
            <a:ext cx="4368988" cy="1929076"/>
          </a:xfrm>
          <a:prstGeom prst="rect">
            <a:avLst/>
          </a:prstGeom>
        </p:spPr>
      </p:pic>
      <p:sp>
        <p:nvSpPr>
          <p:cNvPr id="15" name="文本框 14"/>
          <p:cNvSpPr txBox="1"/>
          <p:nvPr/>
        </p:nvSpPr>
        <p:spPr>
          <a:xfrm>
            <a:off x="7279167" y="2571750"/>
            <a:ext cx="430887" cy="1911855"/>
          </a:xfrm>
          <a:prstGeom prst="rect">
            <a:avLst/>
          </a:prstGeom>
          <a:solidFill>
            <a:srgbClr val="182447"/>
          </a:solidFill>
          <a:effectLst>
            <a:outerShdw blurRad="50800" dist="38100" dir="2700000" algn="tl" rotWithShape="0">
              <a:prstClr val="black">
                <a:alpha val="40000"/>
              </a:prstClr>
            </a:outerShdw>
          </a:effectLst>
        </p:spPr>
        <p:txBody>
          <a:bodyPr vert="eaVert" wrap="square" rtlCol="0">
            <a:spAutoFit/>
          </a:bodyPr>
          <a:lstStyle/>
          <a:p>
            <a:pPr algn="r"/>
            <a:r>
              <a:rPr lang="zh-CN" altLang="en-US" sz="1600" b="1" spc="600" dirty="0">
                <a:solidFill>
                  <a:schemeClr val="bg1"/>
                </a:solidFill>
                <a:latin typeface="微软雅黑" panose="020B0503020204020204" pitchFamily="34" charset="-122"/>
                <a:ea typeface="微软雅黑" panose="020B0503020204020204" pitchFamily="34" charset="-122"/>
              </a:rPr>
              <a:t>感谢您的观看</a:t>
            </a:r>
          </a:p>
        </p:txBody>
      </p:sp>
      <p:pic>
        <p:nvPicPr>
          <p:cNvPr id="16" name="王备 - 「航拍中国」Intro">
            <a:hlinkClick r:id="" action="ppaction://media"/>
            <a:extLst>
              <a:ext uri="{FF2B5EF4-FFF2-40B4-BE49-F238E27FC236}">
                <a16:creationId xmlns:a16="http://schemas.microsoft.com/office/drawing/2014/main" id="{B462DCBF-ED6A-4B2F-81E3-19C3F43F582C}"/>
              </a:ext>
            </a:extLst>
          </p:cNvPr>
          <p:cNvPicPr>
            <a:picLocks noChangeAspect="1"/>
          </p:cNvPicPr>
          <p:nvPr>
            <a:audioFile r:link="rId2"/>
            <p:extLst>
              <p:ext uri="{DAA4B4D4-6D71-4841-9C94-3DE7FCFB9230}">
                <p14:media xmlns:p14="http://schemas.microsoft.com/office/powerpoint/2010/main" r:embed="rId1"/>
              </p:ext>
            </p:extLst>
          </p:nvPr>
        </p:nvPicPr>
        <p:blipFill>
          <a:blip r:embed="rId8"/>
          <a:stretch>
            <a:fillRect/>
          </a:stretch>
        </p:blipFill>
        <p:spPr>
          <a:xfrm>
            <a:off x="553843" y="-1256835"/>
            <a:ext cx="609600" cy="609600"/>
          </a:xfrm>
          <a:prstGeom prst="rect">
            <a:avLst/>
          </a:prstGeom>
        </p:spPr>
      </p:pic>
    </p:spTree>
    <p:extLst>
      <p:ext uri="{BB962C8B-B14F-4D97-AF65-F5344CB8AC3E}">
        <p14:creationId xmlns:p14="http://schemas.microsoft.com/office/powerpoint/2010/main" val="1989753003"/>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 fill="hold"/>
                                        <p:tgtEl>
                                          <p:spTgt spid="16"/>
                                        </p:tgtEl>
                                      </p:cBhvr>
                                    </p:cmd>
                                  </p:childTnLst>
                                </p:cTn>
                              </p:par>
                            </p:childTnLst>
                          </p:cTn>
                        </p:par>
                        <p:par>
                          <p:cTn id="7" fill="hold">
                            <p:stCondLst>
                              <p:cond delay="0"/>
                            </p:stCondLst>
                            <p:childTnLst>
                              <p:par>
                                <p:cTn id="8" presetID="53" presetClass="entr" presetSubtype="16" fill="hold" nodeType="afterEffect">
                                  <p:stCondLst>
                                    <p:cond delay="0"/>
                                  </p:stCondLst>
                                  <p:childTnLst>
                                    <p:set>
                                      <p:cBhvr>
                                        <p:cTn id="9" dur="1" fill="hold">
                                          <p:stCondLst>
                                            <p:cond delay="0"/>
                                          </p:stCondLst>
                                        </p:cTn>
                                        <p:tgtEl>
                                          <p:spTgt spid="7"/>
                                        </p:tgtEl>
                                        <p:attrNameLst>
                                          <p:attrName>style.visibility</p:attrName>
                                        </p:attrNameLst>
                                      </p:cBhvr>
                                      <p:to>
                                        <p:strVal val="visible"/>
                                      </p:to>
                                    </p:set>
                                    <p:anim calcmode="lin" valueType="num">
                                      <p:cBhvr>
                                        <p:cTn id="10" dur="500" fill="hold"/>
                                        <p:tgtEl>
                                          <p:spTgt spid="7"/>
                                        </p:tgtEl>
                                        <p:attrNameLst>
                                          <p:attrName>ppt_w</p:attrName>
                                        </p:attrNameLst>
                                      </p:cBhvr>
                                      <p:tavLst>
                                        <p:tav tm="0">
                                          <p:val>
                                            <p:fltVal val="0"/>
                                          </p:val>
                                        </p:tav>
                                        <p:tav tm="100000">
                                          <p:val>
                                            <p:strVal val="#ppt_w"/>
                                          </p:val>
                                        </p:tav>
                                      </p:tavLst>
                                    </p:anim>
                                    <p:anim calcmode="lin" valueType="num">
                                      <p:cBhvr>
                                        <p:cTn id="11" dur="500" fill="hold"/>
                                        <p:tgtEl>
                                          <p:spTgt spid="7"/>
                                        </p:tgtEl>
                                        <p:attrNameLst>
                                          <p:attrName>ppt_h</p:attrName>
                                        </p:attrNameLst>
                                      </p:cBhvr>
                                      <p:tavLst>
                                        <p:tav tm="0">
                                          <p:val>
                                            <p:fltVal val="0"/>
                                          </p:val>
                                        </p:tav>
                                        <p:tav tm="100000">
                                          <p:val>
                                            <p:strVal val="#ppt_h"/>
                                          </p:val>
                                        </p:tav>
                                      </p:tavLst>
                                    </p:anim>
                                    <p:animEffect transition="in" filter="fade">
                                      <p:cBhvr>
                                        <p:cTn id="12" dur="500"/>
                                        <p:tgtEl>
                                          <p:spTgt spid="7"/>
                                        </p:tgtEl>
                                      </p:cBhvr>
                                    </p:animEffect>
                                  </p:childTnLst>
                                </p:cTn>
                              </p:par>
                            </p:childTnLst>
                          </p:cTn>
                        </p:par>
                        <p:par>
                          <p:cTn id="13" fill="hold">
                            <p:stCondLst>
                              <p:cond delay="500"/>
                            </p:stCondLst>
                            <p:childTnLst>
                              <p:par>
                                <p:cTn id="14" presetID="38" presetClass="entr" presetSubtype="0" accel="50000" fill="hold" grpId="0" nodeType="afterEffect">
                                  <p:stCondLst>
                                    <p:cond delay="0"/>
                                  </p:stCondLst>
                                  <p:iterate type="lt">
                                    <p:tmPct val="50000"/>
                                  </p:iterate>
                                  <p:childTnLst>
                                    <p:set>
                                      <p:cBhvr>
                                        <p:cTn id="15" dur="1" fill="hold">
                                          <p:stCondLst>
                                            <p:cond delay="0"/>
                                          </p:stCondLst>
                                        </p:cTn>
                                        <p:tgtEl>
                                          <p:spTgt spid="15"/>
                                        </p:tgtEl>
                                        <p:attrNameLst>
                                          <p:attrName>style.visibility</p:attrName>
                                        </p:attrNameLst>
                                      </p:cBhvr>
                                      <p:to>
                                        <p:strVal val="visible"/>
                                      </p:to>
                                    </p:set>
                                    <p:set>
                                      <p:cBhvr>
                                        <p:cTn id="16" dur="455" fill="hold">
                                          <p:stCondLst>
                                            <p:cond delay="0"/>
                                          </p:stCondLst>
                                        </p:cTn>
                                        <p:tgtEl>
                                          <p:spTgt spid="15"/>
                                        </p:tgtEl>
                                        <p:attrNameLst>
                                          <p:attrName>style.rotation</p:attrName>
                                        </p:attrNameLst>
                                      </p:cBhvr>
                                      <p:to>
                                        <p:strVal val="-45.0"/>
                                      </p:to>
                                    </p:set>
                                    <p:anim calcmode="lin" valueType="num">
                                      <p:cBhvr>
                                        <p:cTn id="17" dur="455" fill="hold">
                                          <p:stCondLst>
                                            <p:cond delay="455"/>
                                          </p:stCondLst>
                                        </p:cTn>
                                        <p:tgtEl>
                                          <p:spTgt spid="15"/>
                                        </p:tgtEl>
                                        <p:attrNameLst>
                                          <p:attrName>style.rotation</p:attrName>
                                        </p:attrNameLst>
                                      </p:cBhvr>
                                      <p:tavLst>
                                        <p:tav tm="0">
                                          <p:val>
                                            <p:fltVal val="-45"/>
                                          </p:val>
                                        </p:tav>
                                        <p:tav tm="69900">
                                          <p:val>
                                            <p:fltVal val="45"/>
                                          </p:val>
                                        </p:tav>
                                        <p:tav tm="100000">
                                          <p:val>
                                            <p:fltVal val="0"/>
                                          </p:val>
                                        </p:tav>
                                      </p:tavLst>
                                    </p:anim>
                                    <p:anim calcmode="lin" valueType="num">
                                      <p:cBhvr>
                                        <p:cTn id="18" dur="455" fill="hold">
                                          <p:stCondLst>
                                            <p:cond delay="0"/>
                                          </p:stCondLst>
                                        </p:cTn>
                                        <p:tgtEl>
                                          <p:spTgt spid="15"/>
                                        </p:tgtEl>
                                        <p:attrNameLst>
                                          <p:attrName>ppt_y</p:attrName>
                                        </p:attrNameLst>
                                      </p:cBhvr>
                                      <p:tavLst>
                                        <p:tav tm="0">
                                          <p:val>
                                            <p:strVal val="#ppt_y-1"/>
                                          </p:val>
                                        </p:tav>
                                        <p:tav tm="100000">
                                          <p:val>
                                            <p:strVal val="#ppt_y-(0.354*#ppt_w-0.172*#ppt_h)"/>
                                          </p:val>
                                        </p:tav>
                                      </p:tavLst>
                                    </p:anim>
                                    <p:anim calcmode="lin" valueType="num">
                                      <p:cBhvr>
                                        <p:cTn id="19" dur="156" decel="50000" autoRev="1" fill="hold">
                                          <p:stCondLst>
                                            <p:cond delay="455"/>
                                          </p:stCondLst>
                                        </p:cTn>
                                        <p:tgtEl>
                                          <p:spTgt spid="15"/>
                                        </p:tgtEl>
                                        <p:attrNameLst>
                                          <p:attrName>ppt_y</p:attrName>
                                        </p:attrNameLst>
                                      </p:cBhvr>
                                      <p:tavLst>
                                        <p:tav tm="0">
                                          <p:val>
                                            <p:strVal val="#ppt_y-(0.354*#ppt_w-0.172*#ppt_h)"/>
                                          </p:val>
                                        </p:tav>
                                        <p:tav tm="100000">
                                          <p:val>
                                            <p:strVal val="#ppt_y-(0.354*#ppt_w-0.172*#ppt_h)-#ppt_h/2"/>
                                          </p:val>
                                        </p:tav>
                                      </p:tavLst>
                                    </p:anim>
                                    <p:anim calcmode="lin" valueType="num">
                                      <p:cBhvr>
                                        <p:cTn id="20" dur="136" fill="hold">
                                          <p:stCondLst>
                                            <p:cond delay="864"/>
                                          </p:stCondLst>
                                        </p:cTn>
                                        <p:tgtEl>
                                          <p:spTgt spid="15"/>
                                        </p:tgtEl>
                                        <p:attrNameLst>
                                          <p:attrName>ppt_y</p:attrName>
                                        </p:attrNameLst>
                                      </p:cBhvr>
                                      <p:tavLst>
                                        <p:tav tm="0">
                                          <p:val>
                                            <p:strVal val="#ppt_y-(0.354*#ppt_w-0.172*#ppt_h)"/>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audio>
              <p:cMediaNode vol="80000" numSld="999" showWhenStopped="0">
                <p:cTn id="21" repeatCount="indefinite" fill="remove" display="0">
                  <p:stCondLst>
                    <p:cond delay="indefinite"/>
                  </p:stCondLst>
                  <p:endCondLst>
                    <p:cond evt="onStopAudio" delay="0">
                      <p:tgtEl>
                        <p:sldTgt/>
                      </p:tgtEl>
                    </p:cond>
                  </p:endCondLst>
                </p:cTn>
                <p:tgtEl>
                  <p:spTgt spid="16"/>
                </p:tgtEl>
              </p:cMediaNode>
            </p:audio>
          </p:childTnLst>
        </p:cTn>
      </p:par>
    </p:tnLst>
    <p:bldLst>
      <p:bldP spid="15" grpId="0" animBg="1"/>
    </p:bldLst>
  </p:timing>
</p:sld>
</file>

<file path=ppt/tags/tag1.xml><?xml version="1.0" encoding="utf-8"?>
<p:tagLst xmlns:a="http://schemas.openxmlformats.org/drawingml/2006/main" xmlns:r="http://schemas.openxmlformats.org/officeDocument/2006/relationships" xmlns:p="http://schemas.openxmlformats.org/presentationml/2006/main">
  <p:tag name="ISPRING_PRESENTATION_TITLE" val="PowerPoint 演示文稿"/>
</p:tagLst>
</file>

<file path=ppt/tags/tag2.xml><?xml version="1.0" encoding="utf-8"?>
<p:tagLst xmlns:a="http://schemas.openxmlformats.org/drawingml/2006/main" xmlns:r="http://schemas.openxmlformats.org/officeDocument/2006/relationships" xmlns:p="http://schemas.openxmlformats.org/presentationml/2006/main">
  <p:tag name="ISLIDE.DIAGRAM" val="#219915"/>
</p:tagLst>
</file>

<file path=ppt/theme/theme1.xml><?xml version="1.0" encoding="utf-8"?>
<a:theme xmlns:a="http://schemas.openxmlformats.org/drawingml/2006/main" name="Office 主题">
  <a:themeElements>
    <a:clrScheme name="Office 主题​​">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主题​​">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主题​​">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12336</TotalTime>
  <Words>8022</Words>
  <Application>Microsoft Office PowerPoint</Application>
  <PresentationFormat>全屏显示(16:9)</PresentationFormat>
  <Paragraphs>1001</Paragraphs>
  <Slides>102</Slides>
  <Notes>42</Notes>
  <HiddenSlides>0</HiddenSlides>
  <MMClips>2</MMClips>
  <ScaleCrop>false</ScaleCrop>
  <HeadingPairs>
    <vt:vector size="6" baseType="variant">
      <vt:variant>
        <vt:lpstr>已用的字体</vt:lpstr>
      </vt:variant>
      <vt:variant>
        <vt:i4>14</vt:i4>
      </vt:variant>
      <vt:variant>
        <vt:lpstr>主题</vt:lpstr>
      </vt:variant>
      <vt:variant>
        <vt:i4>1</vt:i4>
      </vt:variant>
      <vt:variant>
        <vt:lpstr>幻灯片标题</vt:lpstr>
      </vt:variant>
      <vt:variant>
        <vt:i4>102</vt:i4>
      </vt:variant>
    </vt:vector>
  </HeadingPairs>
  <TitlesOfParts>
    <vt:vector size="117" baseType="lpstr">
      <vt:lpstr>等线</vt:lpstr>
      <vt:lpstr>黑体</vt:lpstr>
      <vt:lpstr>华文楷体</vt:lpstr>
      <vt:lpstr>宋体</vt:lpstr>
      <vt:lpstr>微软雅黑</vt:lpstr>
      <vt:lpstr>Arial</vt:lpstr>
      <vt:lpstr>Arial Narrow</vt:lpstr>
      <vt:lpstr>Broadway</vt:lpstr>
      <vt:lpstr>Calibri</vt:lpstr>
      <vt:lpstr>Calibri Light</vt:lpstr>
      <vt:lpstr>Impact</vt:lpstr>
      <vt:lpstr>Times New Roman</vt:lpstr>
      <vt:lpstr>Wingdings</vt:lpstr>
      <vt:lpstr>Wingdings 2</vt:lpstr>
      <vt:lpstr>Office 主题</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lpstr>PowerPoint 演示文稿</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演示文稿</dc:title>
  <dc:creator>执念.</dc:creator>
  <cp:lastModifiedBy>86159</cp:lastModifiedBy>
  <cp:revision>328</cp:revision>
  <dcterms:created xsi:type="dcterms:W3CDTF">2018-07-25T08:28:43Z</dcterms:created>
  <dcterms:modified xsi:type="dcterms:W3CDTF">2020-07-16T02:46:53Z</dcterms:modified>
</cp:coreProperties>
</file>