
<file path=[Content_Types].xml><?xml version="1.0" encoding="utf-8"?>
<Types xmlns="http://schemas.openxmlformats.org/package/2006/content-types">
  <Default Extension="png" ContentType="image/png"/>
  <Default Extension="gif" ContentType="image/gif"/>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 id="2147483678" r:id="rId4"/>
    <p:sldMasterId id="2147483689" r:id="rId5"/>
  </p:sldMasterIdLst>
  <p:notesMasterIdLst>
    <p:notesMasterId r:id="rId8"/>
  </p:notesMasterIdLst>
  <p:handoutMasterIdLst>
    <p:handoutMasterId r:id="rId31"/>
  </p:handoutMasterIdLst>
  <p:sldIdLst>
    <p:sldId id="441" r:id="rId6"/>
    <p:sldId id="372" r:id="rId7"/>
    <p:sldId id="416" r:id="rId9"/>
    <p:sldId id="261" r:id="rId10"/>
    <p:sldId id="394" r:id="rId11"/>
    <p:sldId id="352" r:id="rId12"/>
    <p:sldId id="419" r:id="rId13"/>
    <p:sldId id="395" r:id="rId14"/>
    <p:sldId id="353" r:id="rId15"/>
    <p:sldId id="351" r:id="rId16"/>
    <p:sldId id="264" r:id="rId17"/>
    <p:sldId id="360" r:id="rId18"/>
    <p:sldId id="361" r:id="rId19"/>
    <p:sldId id="270" r:id="rId20"/>
    <p:sldId id="418" r:id="rId21"/>
    <p:sldId id="364" r:id="rId22"/>
    <p:sldId id="362" r:id="rId23"/>
    <p:sldId id="363" r:id="rId24"/>
    <p:sldId id="396" r:id="rId25"/>
    <p:sldId id="365" r:id="rId26"/>
    <p:sldId id="366" r:id="rId27"/>
    <p:sldId id="367" r:id="rId28"/>
    <p:sldId id="371" r:id="rId29"/>
    <p:sldId id="468" r:id="rId30"/>
  </p:sldIdLst>
  <p:sldSz cx="12192000" cy="6858000"/>
  <p:notesSz cx="7103745" cy="10234295"/>
  <p:custDataLst>
    <p:tags r:id="rId36"/>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0" name="微软用户" initials="微软用户" lastIdx="0" clrIdx="0"/>
  <p:cmAuthor id="1" name="大晗的小本子" initials="大" lastIdx="1" clrIdx="0"/>
  <p:cmAuthor id="3" name="luojw" initials="l" lastIdx="2" clrIdx="2"/>
  <p:cmAuthor id="4" name="hu lina" initials="hl" lastIdx="1" clrIdx="3"/>
  <p:cmAuthor id="5" name="chan mancy" initials="cm" lastIdx="1" clrIdx="4"/>
  <p:cmAuthor id="6" name="95454" initials="9" lastIdx="8" clrIdx="5"/>
  <p:cmAuthor id="7" name="Administrator" initials="A" lastIdx="2" clrIdx="6"/>
  <p:cmAuthor id="8" name="86136" initials="8" lastIdx="14" clrIdx="7"/>
  <p:cmAuthor id="9" name="Saku Uchikawa" initials="S" lastIdx="11" clrIdx="0"/>
  <p:cmAuthor id="10" name="Jewgle" initials="J" lastIdx="1" clrIdx="9"/>
  <p:cmAuthor id="11" name="administrator" initials="admini" lastIdx="1" clrIdx="10"/>
  <p:cmAuthor id="12" name="WFLEE" initials="W" lastIdx="1" clrIdx="11"/>
  <p:cmAuthor id="13" name="THINK" initials="T" lastIdx="1" clrIdx="12"/>
  <p:cmAuthor id="16" name="YY" initials="Y" lastIdx="4" clrIdx="26"/>
  <p:cmAuthor id="76" name="Anlj" initials="A" lastIdx="12" clrIdx="25"/>
  <p:cmAuthor id="18" name="何 璇" initials="何" lastIdx="1" clrIdx="26"/>
  <p:cmAuthor id="77" name="lihui chen" initials="" lastIdx="0" clrIdx="26"/>
  <p:cmAuthor id="20" name="creep" initials="c" lastIdx="1" clrIdx="16"/>
  <p:cmAuthor id="78" name="wyin" initials="w" lastIdx="1" clrIdx="27"/>
  <p:cmAuthor id="21" name="莫辛" initials="M" lastIdx="1" clrIdx="2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8D41"/>
    <a:srgbClr val="990000"/>
    <a:srgbClr val="CC3300"/>
    <a:srgbClr val="B2B2B2"/>
    <a:srgbClr val="202020"/>
    <a:srgbClr val="323232"/>
    <a:srgbClr val="CC0000"/>
    <a:srgbClr val="FF33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07"/>
        <p:guide pos="3784"/>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notesMaster" Target="notesMasters/notesMaster1.xml"/><Relationship Id="rId7" Type="http://schemas.openxmlformats.org/officeDocument/2006/relationships/slide" Target="slides/slide2.xml"/><Relationship Id="rId6" Type="http://schemas.openxmlformats.org/officeDocument/2006/relationships/slide" Target="slides/slide1.xml"/><Relationship Id="rId5" Type="http://schemas.openxmlformats.org/officeDocument/2006/relationships/slideMaster" Target="slideMasters/slideMaster4.xml"/><Relationship Id="rId4" Type="http://schemas.openxmlformats.org/officeDocument/2006/relationships/slideMaster" Target="slideMasters/slideMaster3.xml"/><Relationship Id="rId36" Type="http://schemas.openxmlformats.org/officeDocument/2006/relationships/tags" Target="tags/tag141.xml"/><Relationship Id="rId35" Type="http://schemas.openxmlformats.org/officeDocument/2006/relationships/commentAuthors" Target="commentAuthors.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4.xml"/><Relationship Id="rId3" Type="http://schemas.openxmlformats.org/officeDocument/2006/relationships/slideMaster" Target="slideMasters/slideMaster2.xml"/><Relationship Id="rId29" Type="http://schemas.openxmlformats.org/officeDocument/2006/relationships/slide" Target="slides/slide23.xml"/><Relationship Id="rId28" Type="http://schemas.openxmlformats.org/officeDocument/2006/relationships/slide" Target="slides/slide22.xml"/><Relationship Id="rId27" Type="http://schemas.openxmlformats.org/officeDocument/2006/relationships/slide" Target="slides/slide21.xml"/><Relationship Id="rId26" Type="http://schemas.openxmlformats.org/officeDocument/2006/relationships/slide" Target="slides/slide20.xml"/><Relationship Id="rId25" Type="http://schemas.openxmlformats.org/officeDocument/2006/relationships/slide" Target="slides/slide19.xml"/><Relationship Id="rId24" Type="http://schemas.openxmlformats.org/officeDocument/2006/relationships/slide" Target="slides/slide18.xml"/><Relationship Id="rId23" Type="http://schemas.openxmlformats.org/officeDocument/2006/relationships/slide" Target="slides/slide17.xml"/><Relationship Id="rId22" Type="http://schemas.openxmlformats.org/officeDocument/2006/relationships/slide" Target="slides/slide16.xml"/><Relationship Id="rId21" Type="http://schemas.openxmlformats.org/officeDocument/2006/relationships/slide" Target="slides/slide15.xml"/><Relationship Id="rId20" Type="http://schemas.openxmlformats.org/officeDocument/2006/relationships/slide" Target="slides/slide14.xml"/><Relationship Id="rId2" Type="http://schemas.openxmlformats.org/officeDocument/2006/relationships/theme" Target="theme/theme1.xml"/><Relationship Id="rId19" Type="http://schemas.openxmlformats.org/officeDocument/2006/relationships/slide" Target="slides/slide13.xml"/><Relationship Id="rId18" Type="http://schemas.openxmlformats.org/officeDocument/2006/relationships/slide" Target="slides/slide12.xml"/><Relationship Id="rId17" Type="http://schemas.openxmlformats.org/officeDocument/2006/relationships/slide" Target="slides/slide11.xml"/><Relationship Id="rId16" Type="http://schemas.openxmlformats.org/officeDocument/2006/relationships/slide" Target="slides/slide10.xml"/><Relationship Id="rId15" Type="http://schemas.openxmlformats.org/officeDocument/2006/relationships/slide" Target="slides/slide9.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8.xml"/><Relationship Id="rId5" Type="http://schemas.openxmlformats.org/officeDocument/2006/relationships/tags" Target="../tags/tag57.xml"/><Relationship Id="rId4" Type="http://schemas.openxmlformats.org/officeDocument/2006/relationships/tags" Target="../tags/tag56.xml"/><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5.xml"/><Relationship Id="rId7" Type="http://schemas.openxmlformats.org/officeDocument/2006/relationships/tags" Target="../tags/tag74.xml"/><Relationship Id="rId6" Type="http://schemas.openxmlformats.org/officeDocument/2006/relationships/tags" Target="../tags/tag73.xml"/><Relationship Id="rId5" Type="http://schemas.openxmlformats.org/officeDocument/2006/relationships/tags" Target="../tags/tag72.xml"/><Relationship Id="rId4" Type="http://schemas.openxmlformats.org/officeDocument/2006/relationships/tags" Target="../tags/tag71.xml"/><Relationship Id="rId3" Type="http://schemas.openxmlformats.org/officeDocument/2006/relationships/tags" Target="../tags/tag70.xml"/><Relationship Id="rId2" Type="http://schemas.openxmlformats.org/officeDocument/2006/relationships/tags" Target="../tags/tag69.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82.xml"/><Relationship Id="rId7" Type="http://schemas.openxmlformats.org/officeDocument/2006/relationships/tags" Target="../tags/tag81.xml"/><Relationship Id="rId6" Type="http://schemas.openxmlformats.org/officeDocument/2006/relationships/tags" Target="../tags/tag80.xml"/><Relationship Id="rId5" Type="http://schemas.openxmlformats.org/officeDocument/2006/relationships/tags" Target="../tags/tag79.xml"/><Relationship Id="rId4" Type="http://schemas.openxmlformats.org/officeDocument/2006/relationships/tags" Target="../tags/tag78.xml"/><Relationship Id="rId3" Type="http://schemas.openxmlformats.org/officeDocument/2006/relationships/tags" Target="../tags/tag77.xml"/><Relationship Id="rId2" Type="http://schemas.openxmlformats.org/officeDocument/2006/relationships/tags" Target="../tags/tag76.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9.xml"/><Relationship Id="rId7" Type="http://schemas.openxmlformats.org/officeDocument/2006/relationships/tags" Target="../tags/tag88.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7.xml"/><Relationship Id="rId8" Type="http://schemas.openxmlformats.org/officeDocument/2006/relationships/tags" Target="../tags/tag96.xml"/><Relationship Id="rId7" Type="http://schemas.openxmlformats.org/officeDocument/2006/relationships/tags" Target="../tags/tag95.xml"/><Relationship Id="rId6" Type="http://schemas.openxmlformats.org/officeDocument/2006/relationships/tags" Target="../tags/tag94.xml"/><Relationship Id="rId5" Type="http://schemas.openxmlformats.org/officeDocument/2006/relationships/tags" Target="../tags/tag93.xml"/><Relationship Id="rId4" Type="http://schemas.openxmlformats.org/officeDocument/2006/relationships/tags" Target="../tags/tag92.xml"/><Relationship Id="rId3" Type="http://schemas.openxmlformats.org/officeDocument/2006/relationships/tags" Target="../tags/tag91.xml"/><Relationship Id="rId2" Type="http://schemas.openxmlformats.org/officeDocument/2006/relationships/tags" Target="../tags/tag90.xml"/><Relationship Id="rId10" Type="http://schemas.openxmlformats.org/officeDocument/2006/relationships/tags" Target="../tags/tag98.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4.xml"/><Relationship Id="rId6" Type="http://schemas.openxmlformats.org/officeDocument/2006/relationships/tags" Target="../tags/tag103.xml"/><Relationship Id="rId5" Type="http://schemas.openxmlformats.org/officeDocument/2006/relationships/tags" Target="../tags/tag102.xml"/><Relationship Id="rId4" Type="http://schemas.openxmlformats.org/officeDocument/2006/relationships/tags" Target="../tags/tag101.xml"/><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cxnSp>
        <p:nvCxnSpPr>
          <p:cNvPr id="7" name="直接连接符 6"/>
          <p:cNvCxnSpPr/>
          <p:nvPr userDrawn="1">
            <p:custDataLst>
              <p:tags r:id="rId2"/>
            </p:custDataLst>
          </p:nvPr>
        </p:nvCxnSpPr>
        <p:spPr>
          <a:xfrm>
            <a:off x="755576" y="801928"/>
            <a:ext cx="9881766" cy="0"/>
          </a:xfrm>
          <a:prstGeom prst="line">
            <a:avLst/>
          </a:prstGeom>
          <a:ln w="63500" cmpd="sng">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userDrawn="1"/>
        </p:nvGrpSpPr>
        <p:grpSpPr bwMode="auto">
          <a:xfrm>
            <a:off x="323528" y="334170"/>
            <a:ext cx="390372" cy="205979"/>
            <a:chOff x="0" y="0"/>
            <a:chExt cx="1041399" cy="549275"/>
          </a:xfrm>
        </p:grpSpPr>
        <p:sp>
          <p:nvSpPr>
            <p:cNvPr id="9" name="Freeform 16"/>
            <p:cNvSpPr/>
            <p:nvPr>
              <p:custDataLst>
                <p:tags r:id="rId3"/>
              </p:custDataLst>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p>
              <a:endParaRPr lang="zh-CN" altLang="en-US"/>
            </a:p>
          </p:txBody>
        </p:sp>
        <p:sp>
          <p:nvSpPr>
            <p:cNvPr id="10" name="Freeform 17"/>
            <p:cNvSpPr/>
            <p:nvPr>
              <p:custDataLst>
                <p:tags r:id="rId4"/>
              </p:custDataLst>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p>
              <a:endParaRPr lang="zh-CN" altLang="en-US"/>
            </a:p>
          </p:txBody>
        </p:sp>
        <p:sp>
          <p:nvSpPr>
            <p:cNvPr id="11" name="Freeform 18"/>
            <p:cNvSpPr/>
            <p:nvPr>
              <p:custDataLst>
                <p:tags r:id="rId5"/>
              </p:custDataLst>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79600"/>
            </a:solidFill>
            <a:ln>
              <a:noFill/>
            </a:ln>
            <a:extLst>
              <a:ext uri="{91240B29-F687-4F45-9708-019B960494DF}">
                <a14:hiddenLine xmlns:a14="http://schemas.microsoft.com/office/drawing/2010/main" w="9525">
                  <a:solidFill>
                    <a:srgbClr val="000000"/>
                  </a:solidFill>
                  <a:round/>
                </a14:hiddenLine>
              </a:ext>
            </a:extLst>
          </p:spPr>
          <p:txBody>
            <a:bodyPr/>
            <a:p>
              <a:endParaRPr lang="zh-CN" altLang="en-US"/>
            </a:p>
          </p:txBody>
        </p:sp>
      </p:gr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solidFill>
                  <a:schemeClr val="bg1"/>
                </a:solidFill>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bg1"/>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199765"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solidFill>
                  <a:schemeClr val="bg1"/>
                </a:solidFill>
              </a:defRPr>
            </a:lvl1pPr>
          </a:lstStyle>
          <a:p>
            <a:endParaRPr lang="zh-CN" altLang="en-US"/>
          </a:p>
        </p:txBody>
      </p:sp>
      <p:sp>
        <p:nvSpPr>
          <p:cNvPr id="6" name="灯片编号占位符 5"/>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199765"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solidFill>
                  <a:schemeClr val="bg1"/>
                </a:solidFill>
              </a:defRPr>
            </a:lvl1pPr>
          </a:lstStyle>
          <a:p>
            <a:endParaRPr lang="zh-CN" altLang="en-US"/>
          </a:p>
        </p:txBody>
      </p:sp>
      <p:sp>
        <p:nvSpPr>
          <p:cNvPr id="6" name="灯片编号占位符 5"/>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bg1"/>
                </a:solidFill>
              </a:defRPr>
            </a:lvl1pPr>
            <a:lvl2pPr>
              <a:lnSpc>
                <a:spcPct val="150000"/>
              </a:lnSpc>
              <a:defRPr sz="1800">
                <a:solidFill>
                  <a:schemeClr val="bg1"/>
                </a:solidFill>
              </a:defRPr>
            </a:lvl2pPr>
            <a:lvl3pPr>
              <a:lnSpc>
                <a:spcPct val="150000"/>
              </a:lnSpc>
              <a:defRPr sz="1600">
                <a:solidFill>
                  <a:schemeClr val="bg1"/>
                </a:solidFill>
              </a:defRPr>
            </a:lvl3pPr>
            <a:lvl4pPr>
              <a:lnSpc>
                <a:spcPct val="150000"/>
              </a:lnSpc>
              <a:defRPr sz="1600">
                <a:solidFill>
                  <a:schemeClr val="bg1"/>
                </a:solidFill>
              </a:defRPr>
            </a:lvl4pPr>
            <a:lvl5pPr>
              <a:lnSpc>
                <a:spcPct val="150000"/>
              </a:lnSpc>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bg1"/>
                </a:solidFill>
              </a:defRPr>
            </a:lvl1pPr>
            <a:lvl2pPr>
              <a:lnSpc>
                <a:spcPct val="150000"/>
              </a:lnSpc>
              <a:defRPr sz="1800">
                <a:solidFill>
                  <a:schemeClr val="bg1"/>
                </a:solidFill>
              </a:defRPr>
            </a:lvl2pPr>
            <a:lvl3pPr>
              <a:lnSpc>
                <a:spcPct val="150000"/>
              </a:lnSpc>
              <a:defRPr sz="1600">
                <a:solidFill>
                  <a:schemeClr val="bg1"/>
                </a:solidFill>
              </a:defRPr>
            </a:lvl3pPr>
            <a:lvl4pPr>
              <a:lnSpc>
                <a:spcPct val="150000"/>
              </a:lnSpc>
              <a:defRPr sz="1600">
                <a:solidFill>
                  <a:schemeClr val="bg1"/>
                </a:solidFill>
              </a:defRPr>
            </a:lvl4pPr>
            <a:lvl5pPr>
              <a:lnSpc>
                <a:spcPct val="150000"/>
              </a:lnSpc>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lvl1pPr>
              <a:defRPr>
                <a:solidFill>
                  <a:schemeClr val="bg1"/>
                </a:solidFill>
              </a:defRPr>
            </a:lvl1pPr>
          </a:lstStyle>
          <a:p>
            <a:endParaRPr lang="zh-CN" altLang="en-US"/>
          </a:p>
        </p:txBody>
      </p:sp>
      <p:sp>
        <p:nvSpPr>
          <p:cNvPr id="7" name="灯片编号占位符 6"/>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199765"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199765"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199765"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199765"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lvl1pPr>
              <a:defRPr>
                <a:latin typeface="方正大黑简体" panose="03000509000000000000" charset="-122"/>
                <a:ea typeface="方正大黑简体" panose="03000509000000000000" charset="-122"/>
              </a:defRPr>
            </a:lvl1pPr>
            <a:lvl2pPr>
              <a:defRPr>
                <a:latin typeface="方正大黑简体" panose="03000509000000000000" charset="-122"/>
                <a:ea typeface="方正大黑简体" panose="03000509000000000000" charset="-122"/>
              </a:defRPr>
            </a:lvl2pPr>
            <a:lvl3pPr>
              <a:defRPr>
                <a:latin typeface="方正大黑简体" panose="03000509000000000000" charset="-122"/>
                <a:ea typeface="方正大黑简体" panose="03000509000000000000" charset="-122"/>
              </a:defRPr>
            </a:lvl3pPr>
            <a:lvl4pPr>
              <a:defRPr>
                <a:latin typeface="方正大黑简体" panose="03000509000000000000" charset="-122"/>
                <a:ea typeface="方正大黑简体" panose="03000509000000000000" charset="-122"/>
              </a:defRPr>
            </a:lvl4pPr>
            <a:lvl5pPr>
              <a:defRPr>
                <a:latin typeface="方正大黑简体" panose="03000509000000000000" charset="-122"/>
                <a:ea typeface="方正大黑简体" panose="03000509000000000000"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solidFill>
                  <a:schemeClr val="bg1"/>
                </a:solidFill>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bg1"/>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600">
                <a:solidFill>
                  <a:schemeClr val="bg1"/>
                </a:solidFill>
              </a:defRPr>
            </a:lvl4pPr>
            <a:lvl5pPr>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solidFill>
                  <a:schemeClr val="bg1"/>
                </a:solidFill>
              </a:defRPr>
            </a:lvl1pPr>
          </a:lstStyle>
          <a:p>
            <a:endParaRPr lang="zh-CN" altLang="en-US"/>
          </a:p>
        </p:txBody>
      </p:sp>
      <p:sp>
        <p:nvSpPr>
          <p:cNvPr id="6" name="灯片编号占位符 5"/>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lvl1pPr>
              <a:defRPr>
                <a:solidFill>
                  <a:schemeClr val="bg1"/>
                </a:solidFill>
              </a:defRPr>
            </a:lvl1pPr>
          </a:lstStyle>
          <a:p>
            <a:endParaRPr lang="zh-CN" altLang="en-US"/>
          </a:p>
        </p:txBody>
      </p:sp>
      <p:sp>
        <p:nvSpPr>
          <p:cNvPr id="6" name="灯片编号占位符 5"/>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solidFill>
                  <a:schemeClr val="bg1"/>
                </a:solidFill>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bg1"/>
                </a:solidFill>
              </a:defRPr>
            </a:lvl1pPr>
            <a:lvl2pPr>
              <a:lnSpc>
                <a:spcPct val="150000"/>
              </a:lnSpc>
              <a:defRPr sz="1800">
                <a:solidFill>
                  <a:schemeClr val="bg1"/>
                </a:solidFill>
              </a:defRPr>
            </a:lvl2pPr>
            <a:lvl3pPr>
              <a:lnSpc>
                <a:spcPct val="150000"/>
              </a:lnSpc>
              <a:defRPr sz="1600">
                <a:solidFill>
                  <a:schemeClr val="bg1"/>
                </a:solidFill>
              </a:defRPr>
            </a:lvl3pPr>
            <a:lvl4pPr>
              <a:lnSpc>
                <a:spcPct val="150000"/>
              </a:lnSpc>
              <a:defRPr sz="1600">
                <a:solidFill>
                  <a:schemeClr val="bg1"/>
                </a:solidFill>
              </a:defRPr>
            </a:lvl4pPr>
            <a:lvl5pPr>
              <a:lnSpc>
                <a:spcPct val="150000"/>
              </a:lnSpc>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bg1"/>
                </a:solidFill>
              </a:defRPr>
            </a:lvl1pPr>
            <a:lvl2pPr>
              <a:lnSpc>
                <a:spcPct val="150000"/>
              </a:lnSpc>
              <a:defRPr sz="1800">
                <a:solidFill>
                  <a:schemeClr val="bg1"/>
                </a:solidFill>
              </a:defRPr>
            </a:lvl2pPr>
            <a:lvl3pPr>
              <a:lnSpc>
                <a:spcPct val="150000"/>
              </a:lnSpc>
              <a:defRPr sz="1600">
                <a:solidFill>
                  <a:schemeClr val="bg1"/>
                </a:solidFill>
              </a:defRPr>
            </a:lvl3pPr>
            <a:lvl4pPr>
              <a:lnSpc>
                <a:spcPct val="150000"/>
              </a:lnSpc>
              <a:defRPr sz="1600">
                <a:solidFill>
                  <a:schemeClr val="bg1"/>
                </a:solidFill>
              </a:defRPr>
            </a:lvl4pPr>
            <a:lvl5pPr>
              <a:lnSpc>
                <a:spcPct val="150000"/>
              </a:lnSpc>
              <a:defRPr sz="1600">
                <a:solidFill>
                  <a:schemeClr val="bg1"/>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lvl1pPr>
              <a:defRPr>
                <a:solidFill>
                  <a:schemeClr val="bg1"/>
                </a:solidFill>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lvl1pPr>
              <a:defRPr>
                <a:solidFill>
                  <a:schemeClr val="bg1"/>
                </a:solidFill>
              </a:defRPr>
            </a:lvl1pPr>
          </a:lstStyle>
          <a:p>
            <a:endParaRPr lang="zh-CN" altLang="en-US"/>
          </a:p>
        </p:txBody>
      </p:sp>
      <p:sp>
        <p:nvSpPr>
          <p:cNvPr id="7" name="灯片编号占位符 6"/>
          <p:cNvSpPr>
            <a:spLocks noGrp="1"/>
          </p:cNvSpPr>
          <p:nvPr>
            <p:ph type="sldNum" sz="quarter" idx="12"/>
          </p:nvPr>
        </p:nvSpPr>
        <p:spPr/>
        <p:txBody>
          <a:bodyPr/>
          <a:lstStyle>
            <a:lvl1pPr>
              <a:defRPr>
                <a:solidFill>
                  <a:schemeClr val="bg1"/>
                </a:solidFill>
              </a:defRPr>
            </a:lvl1pPr>
          </a:lstStyle>
          <a:p>
            <a:fld id="{49AE70B2-8BF9-45C0-BB95-33D1B9D3A854}" type="slidenum">
              <a:rPr lang="zh-CN" altLang="en-US" smtClean="0"/>
            </a:fld>
            <a:endParaRPr lang="zh-CN" alt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lvl1pPr>
              <a:defRPr>
                <a:latin typeface="方正大黑简体" panose="03000509000000000000" charset="-122"/>
                <a:ea typeface="方正大黑简体" panose="03000509000000000000" charset="-122"/>
              </a:defRPr>
            </a:lvl1pPr>
            <a:lvl2pPr>
              <a:defRPr>
                <a:latin typeface="方正大黑简体" panose="03000509000000000000" charset="-122"/>
                <a:ea typeface="方正大黑简体" panose="03000509000000000000" charset="-122"/>
              </a:defRPr>
            </a:lvl2pPr>
            <a:lvl3pPr>
              <a:defRPr>
                <a:latin typeface="方正大黑简体" panose="03000509000000000000" charset="-122"/>
                <a:ea typeface="方正大黑简体" panose="03000509000000000000" charset="-122"/>
              </a:defRPr>
            </a:lvl3pPr>
            <a:lvl4pPr>
              <a:defRPr>
                <a:latin typeface="方正大黑简体" panose="03000509000000000000" charset="-122"/>
                <a:ea typeface="方正大黑简体" panose="03000509000000000000" charset="-122"/>
              </a:defRPr>
            </a:lvl4pPr>
            <a:lvl5pPr>
              <a:defRPr>
                <a:latin typeface="方正大黑简体" panose="03000509000000000000" charset="-122"/>
                <a:ea typeface="方正大黑简体" panose="03000509000000000000"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p14:dur="500"/>
    </mc:Choice>
    <mc:Fallback>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10.xml"/><Relationship Id="rId23" Type="http://schemas.openxmlformats.org/officeDocument/2006/relationships/tags" Target="../tags/tag109.xml"/><Relationship Id="rId22" Type="http://schemas.openxmlformats.org/officeDocument/2006/relationships/tags" Target="../tags/tag108.xml"/><Relationship Id="rId21" Type="http://schemas.openxmlformats.org/officeDocument/2006/relationships/tags" Target="../tags/tag107.xml"/><Relationship Id="rId20" Type="http://schemas.openxmlformats.org/officeDocument/2006/relationships/tags" Target="../tags/tag106.xml"/><Relationship Id="rId2" Type="http://schemas.openxmlformats.org/officeDocument/2006/relationships/slideLayout" Target="../slideLayouts/slideLayout12.xml"/><Relationship Id="rId19" Type="http://schemas.openxmlformats.org/officeDocument/2006/relationships/tags" Target="../tags/tag105.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7.xml"/><Relationship Id="rId8" Type="http://schemas.openxmlformats.org/officeDocument/2006/relationships/slideLayout" Target="../slideLayouts/slideLayout36.xml"/><Relationship Id="rId7" Type="http://schemas.openxmlformats.org/officeDocument/2006/relationships/slideLayout" Target="../slideLayouts/slideLayout35.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3" Type="http://schemas.openxmlformats.org/officeDocument/2006/relationships/slideLayout" Target="../slideLayouts/slideLayout31.xml"/><Relationship Id="rId2" Type="http://schemas.openxmlformats.org/officeDocument/2006/relationships/slideLayout" Target="../slideLayouts/slideLayout30.xml"/><Relationship Id="rId12" Type="http://schemas.openxmlformats.org/officeDocument/2006/relationships/theme" Target="../theme/theme3.xml"/><Relationship Id="rId11" Type="http://schemas.openxmlformats.org/officeDocument/2006/relationships/image" Target="../media/image1.png"/><Relationship Id="rId10" Type="http://schemas.openxmlformats.org/officeDocument/2006/relationships/slideLayout" Target="../slideLayouts/slideLayout38.xml"/><Relationship Id="rId1"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7.xml"/><Relationship Id="rId8" Type="http://schemas.openxmlformats.org/officeDocument/2006/relationships/slideLayout" Target="../slideLayouts/slideLayout46.xml"/><Relationship Id="rId7" Type="http://schemas.openxmlformats.org/officeDocument/2006/relationships/slideLayout" Target="../slideLayouts/slideLayout45.xml"/><Relationship Id="rId6" Type="http://schemas.openxmlformats.org/officeDocument/2006/relationships/slideLayout" Target="../slideLayouts/slideLayout44.xml"/><Relationship Id="rId5" Type="http://schemas.openxmlformats.org/officeDocument/2006/relationships/slideLayout" Target="../slideLayouts/slideLayout43.xml"/><Relationship Id="rId4" Type="http://schemas.openxmlformats.org/officeDocument/2006/relationships/slideLayout" Target="../slideLayouts/slideLayout42.xml"/><Relationship Id="rId3" Type="http://schemas.openxmlformats.org/officeDocument/2006/relationships/slideLayout" Target="../slideLayouts/slideLayout41.xml"/><Relationship Id="rId2" Type="http://schemas.openxmlformats.org/officeDocument/2006/relationships/slideLayout" Target="../slideLayouts/slideLayout40.xml"/><Relationship Id="rId12" Type="http://schemas.openxmlformats.org/officeDocument/2006/relationships/theme" Target="../theme/theme4.xml"/><Relationship Id="rId11" Type="http://schemas.openxmlformats.org/officeDocument/2006/relationships/image" Target="../media/image1.png"/><Relationship Id="rId10" Type="http://schemas.openxmlformats.org/officeDocument/2006/relationships/slideLayout" Target="../slideLayouts/slideLayout48.xml"/><Relationship Id="rId1"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mc:AlternateContent xmlns:mc="http://schemas.openxmlformats.org/markup-compatibility/2006">
    <mc:Choice xmlns:p14="http://schemas.microsoft.com/office/powerpoint/2010/main" Requires="p14">
      <p:transition p14:dur="500"/>
    </mc:Choice>
    <mc:Fallback>
      <p:transition/>
    </mc:Fallback>
  </mc:AlternateConten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bg1"/>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Lst>
  <p:txStyles>
    <p:titleStyle>
      <a:lvl1pPr algn="l" defTabSz="914400" rtl="0" eaLnBrk="1" latinLnBrk="0" hangingPunct="1">
        <a:lnSpc>
          <a:spcPct val="90000"/>
        </a:lnSpc>
        <a:spcBef>
          <a:spcPct val="0"/>
        </a:spcBef>
        <a:buNone/>
        <a:defRPr sz="4000" kern="1200">
          <a:solidFill>
            <a:schemeClr val="bg1"/>
          </a:solidFill>
          <a:latin typeface="方正大黑简体" panose="03000509000000000000" charset="-122"/>
          <a:ea typeface="方正大黑简体" panose="03000509000000000000"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方正小标宋简体" panose="02000000000000000000" charset="-122"/>
          <a:ea typeface="方正小标宋简体" panose="02000000000000000000"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方正小标宋简体" panose="02000000000000000000" charset="-122"/>
          <a:ea typeface="方正小标宋简体" panose="02000000000000000000"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rotWithShape="1">
          <a:blip r:embed="rId11"/>
          <a:stretch>
            <a:fillRect/>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bg1"/>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bg1"/>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bg1"/>
                </a:solidFill>
              </a:defRPr>
            </a:lvl1pPr>
          </a:lstStyle>
          <a:p>
            <a:fld id="{49AE70B2-8BF9-45C0-BB95-33D1B9D3A854}"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Lst>
  <p:txStyles>
    <p:titleStyle>
      <a:lvl1pPr algn="l" defTabSz="914400" rtl="0" eaLnBrk="1" latinLnBrk="0" hangingPunct="1">
        <a:lnSpc>
          <a:spcPct val="90000"/>
        </a:lnSpc>
        <a:spcBef>
          <a:spcPct val="0"/>
        </a:spcBef>
        <a:buNone/>
        <a:defRPr sz="4000" kern="1200">
          <a:solidFill>
            <a:schemeClr val="bg1"/>
          </a:solidFill>
          <a:latin typeface="方正大黑简体" panose="03000509000000000000" charset="-122"/>
          <a:ea typeface="方正大黑简体" panose="03000509000000000000"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bg1"/>
          </a:solidFill>
          <a:latin typeface="方正小标宋简体" panose="02000000000000000000" charset="-122"/>
          <a:ea typeface="方正小标宋简体" panose="02000000000000000000"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方正小标宋简体" panose="02000000000000000000" charset="-122"/>
          <a:ea typeface="方正小标宋简体" panose="02000000000000000000"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方正小标宋简体" panose="02000000000000000000" charset="-122"/>
          <a:ea typeface="方正小标宋简体" panose="02000000000000000000"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29.xml"/><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7.xml"/><Relationship Id="rId1" Type="http://schemas.openxmlformats.org/officeDocument/2006/relationships/tags" Target="../tags/tag126.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128.xml"/><Relationship Id="rId1" Type="http://schemas.openxmlformats.org/officeDocument/2006/relationships/tags" Target="../tags/tag12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9.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0.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1.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2.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3.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4.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5.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6.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7.xml"/><Relationship Id="rId7" Type="http://schemas.openxmlformats.org/officeDocument/2006/relationships/tags" Target="../tags/tag117.xml"/><Relationship Id="rId6" Type="http://schemas.openxmlformats.org/officeDocument/2006/relationships/tags" Target="../tags/tag116.xml"/><Relationship Id="rId5" Type="http://schemas.openxmlformats.org/officeDocument/2006/relationships/tags" Target="../tags/tag115.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8.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39.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40.xml"/></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39.xml"/><Relationship Id="rId3" Type="http://schemas.openxmlformats.org/officeDocument/2006/relationships/image" Target="../media/image7.jpeg"/><Relationship Id="rId2" Type="http://schemas.openxmlformats.org/officeDocument/2006/relationships/image" Target="../media/image6.GIF"/><Relationship Id="rId1"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119.xml"/><Relationship Id="rId1" Type="http://schemas.openxmlformats.org/officeDocument/2006/relationships/tags" Target="../tags/tag118.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0.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ags" Target="../tags/tag1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36830" y="997585"/>
            <a:ext cx="12118340" cy="2475230"/>
          </a:xfrm>
        </p:spPr>
        <p:txBody>
          <a:bodyPr>
            <a:normAutofit/>
          </a:bodyPr>
          <a:p>
            <a:pPr algn="ctr">
              <a:lnSpc>
                <a:spcPct val="100000"/>
              </a:lnSpc>
            </a:pPr>
            <a:r>
              <a:rPr lang="zh-CN" altLang="en-US" sz="6600" b="1">
                <a:ln w="31750" cmpd="sng">
                  <a:solidFill>
                    <a:srgbClr val="340A5E"/>
                  </a:solidFill>
                  <a:prstDash val="solid"/>
                </a:ln>
              </a:rPr>
              <a:t>新能源汽车车辆购置税</a:t>
            </a:r>
            <a:br>
              <a:rPr lang="zh-CN" altLang="en-US" sz="6600" b="1">
                <a:ln w="31750" cmpd="sng">
                  <a:solidFill>
                    <a:srgbClr val="340A5E"/>
                  </a:solidFill>
                  <a:prstDash val="solid"/>
                </a:ln>
              </a:rPr>
            </a:br>
            <a:r>
              <a:rPr lang="zh-CN" altLang="en-US" sz="6600" b="1">
                <a:ln w="31750" cmpd="sng">
                  <a:solidFill>
                    <a:srgbClr val="340A5E"/>
                  </a:solidFill>
                  <a:prstDash val="solid"/>
                </a:ln>
              </a:rPr>
              <a:t>优惠政策讲解</a:t>
            </a:r>
            <a:endParaRPr lang="zh-CN" altLang="en-US" sz="6600" b="1">
              <a:ln w="31750" cmpd="sng">
                <a:solidFill>
                  <a:srgbClr val="340A5E"/>
                </a:solidFill>
                <a:prstDash val="solid"/>
              </a:ln>
            </a:endParaRPr>
          </a:p>
        </p:txBody>
      </p:sp>
      <p:sp>
        <p:nvSpPr>
          <p:cNvPr id="3" name="副标题 2"/>
          <p:cNvSpPr>
            <a:spLocks noGrp="1"/>
          </p:cNvSpPr>
          <p:nvPr>
            <p:ph type="subTitle" idx="1"/>
          </p:nvPr>
        </p:nvSpPr>
        <p:spPr>
          <a:xfrm>
            <a:off x="4509135" y="5461635"/>
            <a:ext cx="3173095" cy="807720"/>
          </a:xfrm>
        </p:spPr>
        <p:txBody>
          <a:bodyPr/>
          <a:p>
            <a:pPr algn="dist"/>
            <a:r>
              <a:rPr lang="en-US" altLang="zh-CN" sz="2800">
                <a:ln w="3175" cmpd="sng">
                  <a:noFill/>
                  <a:prstDash val="solid"/>
                </a:ln>
                <a:latin typeface="方正黑体简体" panose="02000000000000000000" charset="-122"/>
                <a:ea typeface="方正黑体简体" panose="02000000000000000000" charset="-122"/>
                <a:cs typeface="方正黑体简体" panose="02000000000000000000" charset="-122"/>
              </a:rPr>
              <a:t>2023</a:t>
            </a:r>
            <a:r>
              <a:rPr lang="zh-CN" altLang="en-US" sz="2800">
                <a:ln w="3175" cmpd="sng">
                  <a:noFill/>
                  <a:prstDash val="solid"/>
                </a:ln>
                <a:latin typeface="方正黑体简体" panose="02000000000000000000" charset="-122"/>
                <a:ea typeface="方正黑体简体" panose="02000000000000000000" charset="-122"/>
                <a:cs typeface="方正黑体简体" panose="02000000000000000000" charset="-122"/>
              </a:rPr>
              <a:t>年</a:t>
            </a:r>
            <a:r>
              <a:rPr lang="en-US" altLang="zh-CN" sz="2800">
                <a:ln w="3175" cmpd="sng">
                  <a:noFill/>
                  <a:prstDash val="solid"/>
                </a:ln>
                <a:latin typeface="方正黑体简体" panose="02000000000000000000" charset="-122"/>
                <a:ea typeface="方正黑体简体" panose="02000000000000000000" charset="-122"/>
                <a:cs typeface="方正黑体简体" panose="02000000000000000000" charset="-122"/>
              </a:rPr>
              <a:t>10</a:t>
            </a:r>
            <a:r>
              <a:rPr lang="zh-CN" altLang="en-US" sz="2800">
                <a:ln w="3175" cmpd="sng">
                  <a:noFill/>
                  <a:prstDash val="solid"/>
                </a:ln>
                <a:latin typeface="方正黑体简体" panose="02000000000000000000" charset="-122"/>
                <a:ea typeface="方正黑体简体" panose="02000000000000000000" charset="-122"/>
                <a:cs typeface="方正黑体简体" panose="02000000000000000000" charset="-122"/>
              </a:rPr>
              <a:t>月</a:t>
            </a:r>
            <a:r>
              <a:rPr lang="en-US" altLang="zh-CN" sz="2800">
                <a:ln w="3175" cmpd="sng">
                  <a:noFill/>
                  <a:prstDash val="solid"/>
                </a:ln>
                <a:latin typeface="方正黑体简体" panose="02000000000000000000" charset="-122"/>
                <a:ea typeface="方正黑体简体" panose="02000000000000000000" charset="-122"/>
                <a:cs typeface="方正黑体简体" panose="02000000000000000000" charset="-122"/>
              </a:rPr>
              <a:t>19</a:t>
            </a:r>
            <a:r>
              <a:rPr lang="zh-CN" altLang="en-US" sz="2800">
                <a:ln w="3175" cmpd="sng">
                  <a:noFill/>
                  <a:prstDash val="solid"/>
                </a:ln>
                <a:latin typeface="方正黑体简体" panose="02000000000000000000" charset="-122"/>
                <a:ea typeface="方正黑体简体" panose="02000000000000000000" charset="-122"/>
                <a:cs typeface="方正黑体简体" panose="02000000000000000000" charset="-122"/>
              </a:rPr>
              <a:t>日</a:t>
            </a:r>
            <a:endParaRPr lang="zh-CN" altLang="en-US" sz="2800">
              <a:ln w="3175" cmpd="sng">
                <a:noFill/>
                <a:prstDash val="solid"/>
              </a:ln>
              <a:latin typeface="方正黑体简体" panose="02000000000000000000" charset="-122"/>
              <a:ea typeface="方正黑体简体" panose="02000000000000000000" charset="-122"/>
              <a:cs typeface="方正黑体简体" panose="02000000000000000000" charset="-122"/>
            </a:endParaRPr>
          </a:p>
        </p:txBody>
      </p:sp>
      <p:pic>
        <p:nvPicPr>
          <p:cNvPr id="9" name="图片 8" descr="Z:\肇税有为（描边）.png肇税有为（描边）"/>
          <p:cNvPicPr>
            <a:picLocks noChangeAspect="1"/>
          </p:cNvPicPr>
          <p:nvPr/>
        </p:nvPicPr>
        <p:blipFill>
          <a:blip r:embed="rId1"/>
          <a:srcRect/>
          <a:stretch>
            <a:fillRect/>
          </a:stretch>
        </p:blipFill>
        <p:spPr>
          <a:xfrm rot="21420000">
            <a:off x="10361696" y="133531"/>
            <a:ext cx="1673134" cy="628616"/>
          </a:xfrm>
          <a:prstGeom prst="rect">
            <a:avLst/>
          </a:prstGeom>
        </p:spPr>
      </p:pic>
      <p:sp>
        <p:nvSpPr>
          <p:cNvPr id="12" name="椭圆 11"/>
          <p:cNvSpPr/>
          <p:nvPr/>
        </p:nvSpPr>
        <p:spPr>
          <a:xfrm>
            <a:off x="126057" y="4581462"/>
            <a:ext cx="1398193" cy="2234442"/>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1" name="图片 10" descr="表情1"/>
          <p:cNvPicPr>
            <a:picLocks noChangeAspect="1"/>
          </p:cNvPicPr>
          <p:nvPr/>
        </p:nvPicPr>
        <p:blipFill>
          <a:blip r:embed="rId2"/>
          <a:stretch>
            <a:fillRect/>
          </a:stretch>
        </p:blipFill>
        <p:spPr>
          <a:xfrm>
            <a:off x="-51098" y="4746552"/>
            <a:ext cx="1904895" cy="1904895"/>
          </a:xfrm>
          <a:prstGeom prst="rect">
            <a:avLst/>
          </a:prstGeom>
        </p:spPr>
      </p:pic>
      <p:sp>
        <p:nvSpPr>
          <p:cNvPr id="6" name="副标题 2"/>
          <p:cNvSpPr>
            <a:spLocks noGrp="1"/>
          </p:cNvSpPr>
          <p:nvPr/>
        </p:nvSpPr>
        <p:spPr>
          <a:xfrm>
            <a:off x="1989455" y="4433570"/>
            <a:ext cx="8255000" cy="673735"/>
          </a:xfrm>
          <a:prstGeom prst="rect">
            <a:avLst/>
          </a:prstGeom>
        </p:spPr>
        <p:txBody>
          <a:bodyPr vert="horz" lIns="91434" tIns="45716" rIns="91434" bIns="45716" rtlCol="0">
            <a:noAutofit/>
          </a:bodyPr>
          <a:lstStyle>
            <a:lvl1pPr marL="0" indent="0" algn="ctr" defTabSz="914400" rtl="0" eaLnBrk="1" latinLnBrk="0" hangingPunct="1">
              <a:lnSpc>
                <a:spcPct val="90000"/>
              </a:lnSpc>
              <a:spcBef>
                <a:spcPts val="1000"/>
              </a:spcBef>
              <a:buFont typeface="Arial" panose="020B0604020202020204" pitchFamily="34" charset="0"/>
              <a:buNone/>
              <a:defRPr sz="1800" kern="1200">
                <a:solidFill>
                  <a:schemeClr val="bg1"/>
                </a:solidFill>
                <a:effectLst/>
                <a:latin typeface="+mj-lt"/>
                <a:ea typeface="+mj-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方正小标宋简体" panose="02000000000000000000" charset="-122"/>
                <a:ea typeface="方正小标宋简体" panose="02000000000000000000" charset="-122"/>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方正小标宋简体" panose="02000000000000000000" charset="-122"/>
                <a:ea typeface="方正小标宋简体" panose="02000000000000000000" charset="-122"/>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方正小标宋简体" panose="02000000000000000000" charset="-122"/>
                <a:ea typeface="方正小标宋简体" panose="02000000000000000000" charset="-122"/>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方正小标宋简体" panose="02000000000000000000" charset="-122"/>
                <a:ea typeface="方正小标宋简体" panose="02000000000000000000" charset="-122"/>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r>
              <a:rPr lang="zh-CN" altLang="en-US" sz="2400">
                <a:ln w="3175" cmpd="sng">
                  <a:noFill/>
                  <a:prstDash val="solid"/>
                </a:ln>
                <a:latin typeface="方正黑体简体" panose="02000000000000000000" charset="-122"/>
                <a:ea typeface="方正黑体简体" panose="02000000000000000000" charset="-122"/>
                <a:cs typeface="方正黑体简体" panose="02000000000000000000" charset="-122"/>
              </a:rPr>
              <a:t>主讲人：</a:t>
            </a:r>
            <a:r>
              <a:rPr sz="2400">
                <a:ln w="3175" cmpd="sng">
                  <a:noFill/>
                  <a:prstDash val="solid"/>
                </a:ln>
                <a:latin typeface="方正黑体简体" panose="02000000000000000000" charset="-122"/>
                <a:ea typeface="方正黑体简体" panose="02000000000000000000" charset="-122"/>
                <a:cs typeface="方正黑体简体" panose="02000000000000000000" charset="-122"/>
              </a:rPr>
              <a:t>国家税务总局</a:t>
            </a:r>
            <a:r>
              <a:rPr lang="zh-CN" sz="2400">
                <a:ln w="3175" cmpd="sng">
                  <a:noFill/>
                  <a:prstDash val="solid"/>
                </a:ln>
                <a:latin typeface="方正黑体简体" panose="02000000000000000000" charset="-122"/>
                <a:ea typeface="方正黑体简体" panose="02000000000000000000" charset="-122"/>
                <a:cs typeface="方正黑体简体" panose="02000000000000000000" charset="-122"/>
              </a:rPr>
              <a:t>肇庆市</a:t>
            </a:r>
            <a:r>
              <a:rPr sz="2400">
                <a:ln w="3175" cmpd="sng">
                  <a:noFill/>
                  <a:prstDash val="solid"/>
                </a:ln>
                <a:latin typeface="方正黑体简体" panose="02000000000000000000" charset="-122"/>
                <a:ea typeface="方正黑体简体" panose="02000000000000000000" charset="-122"/>
                <a:cs typeface="方正黑体简体" panose="02000000000000000000" charset="-122"/>
              </a:rPr>
              <a:t>税务局 第二税务分局  程国明</a:t>
            </a:r>
            <a:r>
              <a:rPr lang="en-US" altLang="zh-CN" sz="2400">
                <a:ln w="3175" cmpd="sng">
                  <a:noFill/>
                  <a:prstDash val="solid"/>
                </a:ln>
                <a:latin typeface="方正黑体简体" panose="02000000000000000000" charset="-122"/>
                <a:ea typeface="方正黑体简体" panose="02000000000000000000" charset="-122"/>
                <a:cs typeface="方正黑体简体" panose="02000000000000000000" charset="-122"/>
              </a:rPr>
              <a:t>    </a:t>
            </a:r>
            <a:endParaRPr lang="en-US" altLang="zh-CN" sz="2400">
              <a:ln w="3175" cmpd="sng">
                <a:noFill/>
                <a:prstDash val="solid"/>
              </a:ln>
              <a:latin typeface="方正黑体简体" panose="02000000000000000000" charset="-122"/>
              <a:ea typeface="方正黑体简体" panose="02000000000000000000" charset="-122"/>
              <a:cs typeface="方正黑体简体" panose="02000000000000000000" charset="-122"/>
            </a:endParaRPr>
          </a:p>
        </p:txBody>
      </p:sp>
      <p:grpSp>
        <p:nvGrpSpPr>
          <p:cNvPr id="7" name="组合 6"/>
          <p:cNvGrpSpPr/>
          <p:nvPr/>
        </p:nvGrpSpPr>
        <p:grpSpPr>
          <a:xfrm>
            <a:off x="29133" y="133381"/>
            <a:ext cx="3798996" cy="864188"/>
            <a:chOff x="78" y="209"/>
            <a:chExt cx="5983" cy="1361"/>
          </a:xfrm>
        </p:grpSpPr>
        <p:pic>
          <p:nvPicPr>
            <p:cNvPr id="8" name="图片 7" descr="Z:\新税徵.png新税徵"/>
            <p:cNvPicPr>
              <a:picLocks noChangeAspect="1"/>
            </p:cNvPicPr>
            <p:nvPr/>
          </p:nvPicPr>
          <p:blipFill>
            <a:blip r:embed="rId3"/>
            <a:srcRect/>
            <a:stretch>
              <a:fillRect/>
            </a:stretch>
          </p:blipFill>
          <p:spPr>
            <a:xfrm>
              <a:off x="78" y="209"/>
              <a:ext cx="1361" cy="1361"/>
            </a:xfrm>
            <a:prstGeom prst="rect">
              <a:avLst/>
            </a:prstGeom>
          </p:spPr>
        </p:pic>
        <p:sp>
          <p:nvSpPr>
            <p:cNvPr id="10" name="文本框 9"/>
            <p:cNvSpPr txBox="1"/>
            <p:nvPr/>
          </p:nvSpPr>
          <p:spPr>
            <a:xfrm>
              <a:off x="1371" y="599"/>
              <a:ext cx="4690" cy="580"/>
            </a:xfrm>
            <a:prstGeom prst="rect">
              <a:avLst/>
            </a:prstGeom>
            <a:noFill/>
          </p:spPr>
          <p:txBody>
            <a:bodyPr wrap="square" rtlCol="0">
              <a:spAutoFit/>
            </a:bodyPr>
            <a:p>
              <a:r>
                <a:rPr lang="zh-CN" altLang="en-US">
                  <a:solidFill>
                    <a:schemeClr val="bg1"/>
                  </a:solidFill>
                  <a:latin typeface="方正黑体简体" panose="02000000000000000000" charset="-122"/>
                  <a:ea typeface="方正黑体简体" panose="02000000000000000000" charset="-122"/>
                </a:rPr>
                <a:t>国家税务总局肇庆市税务局</a:t>
              </a:r>
              <a:endParaRPr lang="zh-CN" altLang="en-US">
                <a:solidFill>
                  <a:schemeClr val="bg1"/>
                </a:solidFill>
                <a:latin typeface="方正黑体简体" panose="02000000000000000000" charset="-122"/>
                <a:ea typeface="方正黑体简体" panose="02000000000000000000" charset="-122"/>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 name="Docer搜索：半想象现实   http://chn.docer.com/works/?userid=199927538"/>
          <p:cNvSpPr txBox="1"/>
          <p:nvPr/>
        </p:nvSpPr>
        <p:spPr>
          <a:xfrm>
            <a:off x="1221105" y="1524635"/>
            <a:ext cx="9105900" cy="4939030"/>
          </a:xfrm>
          <a:prstGeom prst="rect">
            <a:avLst/>
          </a:prstGeom>
          <a:noFill/>
        </p:spPr>
        <p:txBody>
          <a:bodyPr wrap="square" rtlCol="0">
            <a:spAutoFit/>
          </a:bodyPr>
          <a:p>
            <a:pPr indent="0" algn="just" defTabSz="685800" fontAlgn="auto">
              <a:lnSpc>
                <a:spcPct val="150000"/>
              </a:lnSpc>
              <a:defRPr/>
            </a:pPr>
            <a:r>
              <a:rPr lang="zh-CN" altLang="en-US" sz="2400" dirty="0" smtClean="0">
                <a:latin typeface="微软雅黑" panose="020B0503020204020204" charset="-122"/>
                <a:ea typeface="微软雅黑" panose="020B0503020204020204" charset="-122"/>
                <a:sym typeface="Arial" panose="020B0604020202020204" pitchFamily="34" charset="0"/>
              </a:rPr>
              <a:t>    当前</a:t>
            </a:r>
            <a:r>
              <a:rPr lang="zh-CN" altLang="en-US" sz="2400" dirty="0">
                <a:latin typeface="微软雅黑" panose="020B0503020204020204" charset="-122"/>
                <a:ea typeface="微软雅黑" panose="020B0503020204020204" charset="-122"/>
                <a:sym typeface="Arial" panose="020B0604020202020204" pitchFamily="34" charset="0"/>
              </a:rPr>
              <a:t>，我国新能源汽车行业仍处在</a:t>
            </a:r>
            <a:r>
              <a:rPr lang="zh-CN" altLang="en-US" sz="2400"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政策驱动向市场驱动转轨过程中</a:t>
            </a:r>
            <a:r>
              <a:rPr lang="zh-CN" altLang="en-US" sz="2400" dirty="0">
                <a:latin typeface="微软雅黑" panose="020B0503020204020204" charset="-122"/>
                <a:ea typeface="微软雅黑" panose="020B0503020204020204" charset="-122"/>
                <a:sym typeface="Arial" panose="020B0604020202020204" pitchFamily="34" charset="0"/>
              </a:rPr>
              <a:t>，关键核心技术和零部件仍存在一些短板弱项，上游资源保障能力较弱，基础设施支撑不足，抗风险能力还不够强，产业发展面临的竞争环境压力大</a:t>
            </a:r>
            <a:r>
              <a:rPr lang="zh-CN" altLang="en-US" sz="2400" dirty="0" smtClean="0">
                <a:latin typeface="微软雅黑" panose="020B0503020204020204" charset="-122"/>
                <a:ea typeface="微软雅黑" panose="020B0503020204020204" charset="-122"/>
                <a:sym typeface="Arial" panose="020B0604020202020204" pitchFamily="34" charset="0"/>
              </a:rPr>
              <a:t>。</a:t>
            </a:r>
            <a:endParaRPr lang="en-US" altLang="zh-CN" sz="2400" dirty="0" smtClean="0">
              <a:latin typeface="微软雅黑" panose="020B0503020204020204" charset="-122"/>
              <a:ea typeface="微软雅黑" panose="020B0503020204020204" charset="-122"/>
              <a:sym typeface="Arial" panose="020B0604020202020204" pitchFamily="34" charset="0"/>
            </a:endParaRPr>
          </a:p>
          <a:p>
            <a:pPr algn="just" defTabSz="685800">
              <a:lnSpc>
                <a:spcPct val="150000"/>
              </a:lnSpc>
              <a:defRPr/>
            </a:pPr>
            <a:r>
              <a:rPr lang="zh-CN" altLang="en-US" sz="2400" dirty="0" smtClean="0">
                <a:latin typeface="微软雅黑" panose="020B0503020204020204" charset="-122"/>
                <a:ea typeface="微软雅黑" panose="020B0503020204020204" charset="-122"/>
                <a:sym typeface="Arial" panose="020B0604020202020204" pitchFamily="34" charset="0"/>
              </a:rPr>
              <a:t>    为了</a:t>
            </a:r>
            <a:r>
              <a:rPr lang="zh-CN" altLang="en-US" sz="2400" dirty="0">
                <a:latin typeface="微软雅黑" panose="020B0503020204020204" charset="-122"/>
                <a:ea typeface="微软雅黑" panose="020B0503020204020204" charset="-122"/>
                <a:sym typeface="Arial" panose="020B0604020202020204" pitchFamily="34" charset="0"/>
              </a:rPr>
              <a:t>巩固并长期保持我国新能源汽车产业的竞争优势，加快从汽车大国迈向汽车强国，按照国务院常务会议有关要求，财政部、税务总局、工信部制发了</a:t>
            </a:r>
            <a:r>
              <a:rPr lang="en-US" altLang="zh-CN"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a:t>
            </a:r>
            <a:r>
              <a:rPr lang="zh-CN" altLang="en-US"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关于延续和优化新能源汽车车辆购置税减免政策的公告</a:t>
            </a:r>
            <a:r>
              <a:rPr lang="en-US" altLang="zh-CN"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a:t>
            </a:r>
            <a:r>
              <a:rPr lang="zh-CN" altLang="en-US"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a:t>
            </a:r>
            <a:r>
              <a:rPr lang="en-US" altLang="zh-CN"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2023</a:t>
            </a:r>
            <a:r>
              <a:rPr lang="zh-CN" altLang="en-US"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年</a:t>
            </a:r>
            <a:r>
              <a:rPr lang="en-US" altLang="zh-CN"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10</a:t>
            </a:r>
            <a:r>
              <a:rPr lang="zh-CN" altLang="en-US" sz="2400" b="1" dirty="0">
                <a:solidFill>
                  <a:schemeClr val="accent2">
                    <a:lumMod val="75000"/>
                  </a:schemeClr>
                </a:solidFill>
                <a:latin typeface="微软雅黑" panose="020B0503020204020204" charset="-122"/>
                <a:ea typeface="微软雅黑" panose="020B0503020204020204" charset="-122"/>
                <a:sym typeface="Arial" panose="020B0604020202020204" pitchFamily="34" charset="0"/>
              </a:rPr>
              <a:t>号公告</a:t>
            </a:r>
            <a:r>
              <a:rPr lang="zh-CN" altLang="en-US" sz="2400" b="1" dirty="0" smtClean="0">
                <a:solidFill>
                  <a:schemeClr val="accent2">
                    <a:lumMod val="75000"/>
                  </a:schemeClr>
                </a:solidFill>
                <a:latin typeface="微软雅黑" panose="020B0503020204020204" charset="-122"/>
                <a:ea typeface="微软雅黑" panose="020B0503020204020204" charset="-122"/>
                <a:sym typeface="Arial" panose="020B0604020202020204" pitchFamily="34" charset="0"/>
              </a:rPr>
              <a:t>）</a:t>
            </a:r>
            <a:r>
              <a:rPr lang="zh-CN" altLang="en-US" sz="2400" dirty="0" smtClean="0">
                <a:solidFill>
                  <a:schemeClr val="accent2">
                    <a:lumMod val="75000"/>
                  </a:schemeClr>
                </a:solidFill>
                <a:latin typeface="微软雅黑" panose="020B0503020204020204" charset="-122"/>
                <a:ea typeface="微软雅黑" panose="020B0503020204020204" charset="-122"/>
                <a:sym typeface="Arial" panose="020B0604020202020204" pitchFamily="34" charset="0"/>
              </a:rPr>
              <a:t>。</a:t>
            </a:r>
            <a:endParaRPr lang="zh-CN" altLang="en-US" sz="2400" dirty="0">
              <a:solidFill>
                <a:schemeClr val="accent2">
                  <a:lumMod val="75000"/>
                </a:schemeClr>
              </a:solidFill>
              <a:latin typeface="微软雅黑" panose="020B0503020204020204" charset="-122"/>
              <a:ea typeface="微软雅黑" panose="020B0503020204020204" charset="-122"/>
              <a:sym typeface="Arial" panose="020B0604020202020204" pitchFamily="34" charset="0"/>
            </a:endParaRPr>
          </a:p>
          <a:p>
            <a:pPr indent="0" algn="just" defTabSz="685800" fontAlgn="auto">
              <a:lnSpc>
                <a:spcPct val="150000"/>
              </a:lnSpc>
              <a:defRPr/>
            </a:pPr>
            <a:r>
              <a:rPr lang="zh-CN" altLang="en-US" dirty="0" smtClean="0">
                <a:latin typeface="微软雅黑" panose="020B0503020204020204" charset="-122"/>
                <a:ea typeface="微软雅黑" panose="020B0503020204020204" charset="-122"/>
                <a:sym typeface="Arial" panose="020B0604020202020204" pitchFamily="34" charset="0"/>
              </a:rPr>
              <a:t>      </a:t>
            </a:r>
            <a:endParaRPr lang="zh-CN" altLang="en-US" dirty="0">
              <a:latin typeface="微软雅黑" panose="020B0503020204020204" charset="-122"/>
              <a:ea typeface="微软雅黑" panose="020B0503020204020204" charset="-122"/>
              <a:sym typeface="Arial" panose="020B0604020202020204" pitchFamily="34" charset="0"/>
            </a:endParaRPr>
          </a:p>
        </p:txBody>
      </p:sp>
      <p:sp>
        <p:nvSpPr>
          <p:cNvPr id="2" name="文本框 1"/>
          <p:cNvSpPr txBox="1"/>
          <p:nvPr/>
        </p:nvSpPr>
        <p:spPr>
          <a:xfrm>
            <a:off x="1022350" y="256540"/>
            <a:ext cx="5715635" cy="521970"/>
          </a:xfrm>
          <a:prstGeom prst="rect">
            <a:avLst/>
          </a:prstGeom>
          <a:noFill/>
        </p:spPr>
        <p:txBody>
          <a:bodyPr wrap="none" rtlCol="0" anchor="t">
            <a:spAutoFit/>
            <a:scene3d>
              <a:camera prst="orthographicFront"/>
              <a:lightRig rig="threePt" dir="t"/>
            </a:scene3d>
          </a:bodyPr>
          <a:p>
            <a:pPr algn="l"/>
            <a:r>
              <a:rPr lang="zh-CN" altLang="en-US" sz="2800" b="1" dirty="0">
                <a:solidFill>
                  <a:schemeClr val="tx1"/>
                </a:solidFill>
                <a:effectLst/>
                <a:latin typeface="微软雅黑" panose="020B0503020204020204" charset="-122"/>
                <a:ea typeface="微软雅黑" panose="020B0503020204020204" charset="-122"/>
                <a:sym typeface="+mn-ea"/>
              </a:rPr>
              <a:t>政策内容</a:t>
            </a:r>
            <a:r>
              <a:rPr lang="en-US" altLang="zh-CN" sz="2800" b="1" dirty="0" err="1">
                <a:solidFill>
                  <a:schemeClr val="tx1"/>
                </a:solidFill>
                <a:effectLst/>
                <a:latin typeface="微软雅黑" panose="020B0503020204020204" charset="-122"/>
                <a:ea typeface="微软雅黑" panose="020B0503020204020204" charset="-122"/>
                <a:sym typeface="微软雅黑" panose="020B0503020204020204" charset="-122"/>
              </a:rPr>
              <a:t>----1.2 </a:t>
            </a:r>
            <a:r>
              <a:rPr lang="zh-CN" altLang="en-US" sz="2800" b="1" dirty="0">
                <a:solidFill>
                  <a:schemeClr val="tx1"/>
                </a:solidFill>
                <a:effectLst/>
                <a:latin typeface="微软雅黑" panose="020B0503020204020204" charset="-122"/>
                <a:ea typeface="微软雅黑" panose="020B0503020204020204" charset="-122"/>
                <a:sym typeface="+mn-ea"/>
              </a:rPr>
              <a:t>延续优惠政策</a:t>
            </a:r>
            <a:r>
              <a:rPr lang="zh-CN" altLang="en-US" sz="2800" b="1" dirty="0">
                <a:solidFill>
                  <a:schemeClr val="tx1"/>
                </a:solidFill>
                <a:effectLst/>
                <a:latin typeface="微软雅黑" panose="020B0503020204020204" charset="-122"/>
                <a:ea typeface="微软雅黑" panose="020B0503020204020204" charset="-122"/>
                <a:sym typeface="+mn-ea"/>
              </a:rPr>
              <a:t>背景</a:t>
            </a:r>
            <a:endParaRPr lang="zh-CN" altLang="en-US" sz="2800" b="1" dirty="0">
              <a:solidFill>
                <a:schemeClr val="tx1"/>
              </a:solidFill>
              <a:effectLst/>
              <a:latin typeface="微软雅黑" panose="020B0503020204020204" charset="-122"/>
              <a:ea typeface="微软雅黑" panose="020B0503020204020204" charset="-122"/>
              <a:cs typeface="Arial" panose="020B0604020202020204" pitchFamily="3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250">
        <p:wipe dir="d"/>
      </p:transition>
    </mc:Choice>
    <mc:Fallback>
      <p:transition spd="slow">
        <p:wipe dir="d"/>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文本框 6"/>
          <p:cNvSpPr txBox="1"/>
          <p:nvPr>
            <p:custDataLst>
              <p:tags r:id="rId1"/>
            </p:custDataLst>
          </p:nvPr>
        </p:nvSpPr>
        <p:spPr>
          <a:xfrm>
            <a:off x="290834" y="1990091"/>
            <a:ext cx="11277690" cy="609605"/>
          </a:xfrm>
          <a:prstGeom prst="rect">
            <a:avLst/>
          </a:prstGeom>
          <a:noFill/>
          <a:ln w="12700">
            <a:miter lim="400000"/>
          </a:ln>
          <a:extLst>
            <a:ext uri="{909E8E84-426E-40DD-AFC4-6F175D3DCCD1}">
              <a14:hiddenFill xmlns:a14="http://schemas.microsoft.com/office/drawing/2010/main">
                <a:solidFill>
                  <a:schemeClr val="accent1"/>
                </a:solidFill>
              </a14:hiddenFill>
            </a:ext>
          </a:extLst>
        </p:spPr>
        <p:txBody>
          <a:bodyPr lIns="0" tIns="0" rIns="0" bIns="0" anchor="ctr" anchorCtr="0">
            <a:normAutofit/>
          </a:bodyPr>
          <a:lstStyle>
            <a:defPPr>
              <a:defRPr lang="zh-CN"/>
            </a:defPPr>
            <a:lvl1pPr>
              <a:lnSpc>
                <a:spcPct val="120000"/>
              </a:lnSpc>
              <a:defRPr sz="3600" b="1">
                <a:solidFill>
                  <a:srgbClr val="FFFFFF"/>
                </a:solidFill>
                <a:latin typeface="微软雅黑" panose="020B0503020204020204" charset="-122"/>
                <a:ea typeface="微软雅黑" panose="020B0503020204020204" charset="-122"/>
                <a:cs typeface="微软雅黑" panose="020B0503020204020204" charset="-122"/>
              </a:defRPr>
            </a:lvl1pPr>
          </a:lstStyle>
          <a:p>
            <a:pPr>
              <a:lnSpc>
                <a:spcPct val="100000"/>
              </a:lnSpc>
            </a:pPr>
            <a:r>
              <a:rPr lang="en-US" altLang="zh-CN" dirty="0" err="1">
                <a:solidFill>
                  <a:schemeClr val="dk1"/>
                </a:solidFill>
                <a:latin typeface="微软雅黑" panose="020B0503020204020204" charset="-122"/>
                <a:ea typeface="微软雅黑" panose="020B0503020204020204" charset="-122"/>
                <a:sym typeface="微软雅黑" panose="020B0503020204020204" charset="-122"/>
              </a:rPr>
              <a:t>    </a:t>
            </a:r>
            <a:endParaRPr lang="zh-CN" dirty="0" err="1">
              <a:solidFill>
                <a:schemeClr val="dk1"/>
              </a:solidFill>
              <a:latin typeface="微软雅黑" panose="020B0503020204020204" charset="-122"/>
              <a:ea typeface="微软雅黑" panose="020B0503020204020204" charset="-122"/>
              <a:sym typeface="微软雅黑" panose="020B0503020204020204" charset="-122"/>
            </a:endParaRPr>
          </a:p>
        </p:txBody>
      </p:sp>
      <p:sp>
        <p:nvSpPr>
          <p:cNvPr id="2" name="文本框 1"/>
          <p:cNvSpPr txBox="1"/>
          <p:nvPr/>
        </p:nvSpPr>
        <p:spPr>
          <a:xfrm>
            <a:off x="930910" y="196215"/>
            <a:ext cx="7433310" cy="521970"/>
          </a:xfrm>
          <a:prstGeom prst="rect">
            <a:avLst/>
          </a:prstGeom>
          <a:noFill/>
        </p:spPr>
        <p:txBody>
          <a:bodyPr wrap="square" rtlCol="0" anchor="t">
            <a:spAutoFit/>
          </a:bodyPr>
          <a:p>
            <a:pPr algn="l"/>
            <a:r>
              <a:rPr lang="zh-CN" sz="2800" b="1"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b="1" dirty="0" err="1">
                <a:solidFill>
                  <a:schemeClr val="dk1"/>
                </a:solidFill>
                <a:latin typeface="微软雅黑" panose="020B0503020204020204" charset="-122"/>
                <a:ea typeface="微软雅黑" panose="020B0503020204020204" charset="-122"/>
                <a:sym typeface="微软雅黑" panose="020B0503020204020204" charset="-122"/>
              </a:rPr>
              <a:t>----1.2 </a:t>
            </a:r>
            <a:r>
              <a:rPr lang="zh-CN" altLang="en-US" sz="2800" b="1" dirty="0">
                <a:solidFill>
                  <a:schemeClr val="tx1">
                    <a:lumMod val="75000"/>
                    <a:lumOff val="25000"/>
                  </a:schemeClr>
                </a:solidFill>
                <a:latin typeface="微软雅黑" panose="020B0503020204020204" charset="-122"/>
                <a:ea typeface="微软雅黑" panose="020B0503020204020204" charset="-122"/>
                <a:sym typeface="+mn-ea"/>
              </a:rPr>
              <a:t>延续优惠政策内容介绍</a:t>
            </a:r>
            <a:endParaRPr lang="en-US" altLang="zh-CN" sz="2800" b="1" dirty="0" err="1">
              <a:solidFill>
                <a:schemeClr val="dk1"/>
              </a:solidFill>
              <a:latin typeface="微软雅黑" panose="020B0503020204020204" charset="-122"/>
              <a:ea typeface="微软雅黑" panose="020B0503020204020204" charset="-122"/>
              <a:cs typeface="Arial" panose="020B0604020202020204" pitchFamily="34" charset="0"/>
              <a:sym typeface="微软雅黑" panose="020B0503020204020204" charset="-122"/>
            </a:endParaRPr>
          </a:p>
        </p:txBody>
      </p:sp>
      <p:sp>
        <p:nvSpPr>
          <p:cNvPr id="4" name="文本框 3"/>
          <p:cNvSpPr txBox="1"/>
          <p:nvPr/>
        </p:nvSpPr>
        <p:spPr>
          <a:xfrm>
            <a:off x="706755" y="857250"/>
            <a:ext cx="10861675" cy="4431030"/>
          </a:xfrm>
          <a:prstGeom prst="rect">
            <a:avLst/>
          </a:prstGeom>
          <a:noFill/>
          <a:ln w="9525">
            <a:noFill/>
          </a:ln>
        </p:spPr>
        <p:txBody>
          <a:bodyPr wrap="square">
            <a:spAutoFit/>
          </a:bodyPr>
          <a:p>
            <a:pPr indent="0" algn="ct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财政部</a:t>
            </a:r>
            <a:r>
              <a:rPr lang="en-US" sz="2000" b="1">
                <a:solidFill>
                  <a:schemeClr val="tx1"/>
                </a:solidFill>
                <a:effectLst>
                  <a:outerShdw blurRad="38100" dist="19050" dir="2700000" algn="tl" rotWithShape="0">
                    <a:schemeClr val="dk1">
                      <a:alpha val="40000"/>
                    </a:schemeClr>
                  </a:outerShdw>
                </a:effectLst>
                <a:latin typeface="微软雅黑" panose="020B0503020204020204" charset="-122"/>
                <a:ea typeface="宋体" panose="02010600030101010101" pitchFamily="2" charset="-122"/>
              </a:rPr>
              <a:t> </a:t>
            </a: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税务总局</a:t>
            </a:r>
            <a:r>
              <a:rPr lang="en-US" sz="2000" b="1">
                <a:solidFill>
                  <a:schemeClr val="tx1"/>
                </a:solidFill>
                <a:effectLst>
                  <a:outerShdw blurRad="38100" dist="19050" dir="2700000" algn="tl" rotWithShape="0">
                    <a:schemeClr val="dk1">
                      <a:alpha val="40000"/>
                    </a:schemeClr>
                  </a:outerShdw>
                </a:effectLst>
                <a:latin typeface="微软雅黑" panose="020B0503020204020204" charset="-122"/>
                <a:ea typeface="宋体" panose="02010600030101010101" pitchFamily="2" charset="-122"/>
              </a:rPr>
              <a:t> </a:t>
            </a: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工业和信息化部关于延续和优化新能源汽车车辆购置税减免政策的公告</a:t>
            </a:r>
            <a:r>
              <a:rPr lang="en-US" b="1">
                <a:solidFill>
                  <a:schemeClr val="tx1"/>
                </a:solidFill>
                <a:effectLst>
                  <a:outerShdw blurRad="38100" dist="19050" dir="2700000" algn="tl" rotWithShape="0">
                    <a:schemeClr val="dk1">
                      <a:alpha val="40000"/>
                    </a:schemeClr>
                  </a:outerShdw>
                </a:effectLst>
                <a:latin typeface="微软雅黑" panose="020B0503020204020204" charset="-122"/>
                <a:ea typeface="宋体" panose="02010600030101010101" pitchFamily="2" charset="-122"/>
              </a:rPr>
              <a:t> </a:t>
            </a:r>
            <a:endParaRPr lang="zh-CN" sz="1300"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endParaRPr lang="zh-CN" sz="1400"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财政部</a:t>
            </a:r>
            <a:r>
              <a:rPr lang="en-US" sz="2000" b="0">
                <a:solidFill>
                  <a:schemeClr val="tx1"/>
                </a:solidFill>
                <a:effectLst>
                  <a:outerShdw blurRad="38100" dist="19050" dir="2700000" algn="tl" rotWithShape="0">
                    <a:schemeClr val="dk1">
                      <a:alpha val="40000"/>
                    </a:schemeClr>
                  </a:outerShdw>
                </a:effectLst>
                <a:latin typeface="微软雅黑" panose="020B0503020204020204" charset="-122"/>
                <a:ea typeface="宋体" panose="02010600030101010101" pitchFamily="2" charset="-122"/>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税务总局</a:t>
            </a:r>
            <a:r>
              <a:rPr lang="en-US" sz="2000" b="0">
                <a:solidFill>
                  <a:schemeClr val="tx1"/>
                </a:solidFill>
                <a:effectLst>
                  <a:outerShdw blurRad="38100" dist="19050" dir="2700000" algn="tl" rotWithShape="0">
                    <a:schemeClr val="dk1">
                      <a:alpha val="40000"/>
                    </a:schemeClr>
                  </a:outerShdw>
                </a:effectLst>
                <a:latin typeface="微软雅黑" panose="020B0503020204020204" charset="-122"/>
                <a:ea typeface="宋体" panose="02010600030101010101" pitchFamily="2" charset="-122"/>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工业和信息化部公告2023年第10号 发布机构</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财政部</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税务总局</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工业和信息化部</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rPr>
              <a:t> </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a:t>
            </a:r>
            <a:r>
              <a:rPr lang="zh-CN" sz="2000" b="0">
                <a:solidFill>
                  <a:schemeClr val="tx1"/>
                </a:solidFill>
                <a:effectLst>
                  <a:outerShdw blurRad="38100" dist="19050" dir="2700000" algn="tl" rotWithShape="0">
                    <a:schemeClr val="dk1">
                      <a:alpha val="40000"/>
                    </a:schemeClr>
                  </a:outerShdw>
                </a:effectLst>
                <a:ea typeface="宋体" panose="02010600030101010101" pitchFamily="2" charset="-122"/>
              </a:rPr>
              <a:t>发文日期</a:t>
            </a:r>
            <a:r>
              <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rPr>
              <a:t>: 2023-06-19  </a:t>
            </a:r>
            <a:endParaRPr lang="en-US" sz="2000" b="0">
              <a:solidFill>
                <a:schemeClr val="tx1"/>
              </a:solidFill>
              <a:effectLst>
                <a:outerShdw blurRad="38100" dist="19050" dir="2700000" algn="tl" rotWithShape="0">
                  <a:schemeClr val="dk1">
                    <a:alpha val="40000"/>
                  </a:schemeClr>
                </a:outerShdw>
              </a:effectLst>
              <a:latin typeface="Calibri" panose="020F0502020204030204" charset="0"/>
              <a:ea typeface="宋体" panose="02010600030101010101" pitchFamily="2" charset="-122"/>
              <a:cs typeface="Times New Roman" panose="02020603050405020304" charset="0"/>
            </a:endParaRPr>
          </a:p>
          <a:p>
            <a:pPr indent="0" algn="l"/>
            <a:endParaRPr lang="zh-CN" sz="2400"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为支持新能源汽车产业发展，促进汽车消费，现就延续和优化新能源汽车车辆购置税减免政策有关事项公告如下：</a:t>
            </a:r>
            <a:endParaRPr lang="zh-CN" sz="2400"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对</a:t>
            </a:r>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购置日期在2024年1月1日至2025年12月31日期间</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的新能源汽车免征车辆购置税，</a:t>
            </a:r>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其中，每辆新能源乘用车免税额不超过3万元</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a:t>
            </a:r>
            <a:endParaRPr lang="zh-CN" sz="2400"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en-US" alt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对</a:t>
            </a:r>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购置日期在2026年1月1日至2027年12月31日期间的</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新能源汽车减半征收车辆购置税，</a:t>
            </a:r>
            <a:r>
              <a:rPr lang="zh-CN" sz="2400" b="1">
                <a:solidFill>
                  <a:schemeClr val="tx1"/>
                </a:solidFill>
                <a:effectLst>
                  <a:outerShdw blurRad="38100" dist="19050" dir="2700000" algn="tl" rotWithShape="0">
                    <a:schemeClr val="dk1">
                      <a:alpha val="40000"/>
                    </a:schemeClr>
                  </a:outerShdw>
                </a:effectLst>
                <a:ea typeface="宋体" panose="02010600030101010101" pitchFamily="2" charset="-122"/>
              </a:rPr>
              <a:t>其中，每辆新能源乘用车减税额不超过1.5万元</a:t>
            </a:r>
            <a:r>
              <a:rPr lang="zh-CN" sz="2400" b="0">
                <a:solidFill>
                  <a:schemeClr val="tx1"/>
                </a:solidFill>
                <a:effectLst>
                  <a:outerShdw blurRad="38100" dist="19050" dir="2700000" algn="tl" rotWithShape="0">
                    <a:schemeClr val="dk1">
                      <a:alpha val="40000"/>
                    </a:schemeClr>
                  </a:outerShdw>
                </a:effectLst>
                <a:ea typeface="宋体" panose="02010600030101010101" pitchFamily="2" charset="-122"/>
              </a:rPr>
              <a:t>。</a:t>
            </a:r>
            <a:endParaRPr lang="zh-CN" sz="2000" b="0">
              <a:solidFill>
                <a:schemeClr val="tx1"/>
              </a:solidFill>
              <a:effectLst>
                <a:outerShdw blurRad="38100" dist="19050" dir="2700000" algn="tl" rotWithShape="0">
                  <a:schemeClr val="dk1">
                    <a:alpha val="40000"/>
                  </a:schemeClr>
                </a:outerShdw>
              </a:effectLst>
              <a:ea typeface="宋体" panose="02010600030101010101" pitchFamily="2" charset="-122"/>
            </a:endParaRPr>
          </a:p>
          <a:p>
            <a:endParaRPr lang="zh-CN" altLang="en-US" sz="2000" b="0">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p:blinds/>
      </p:transition>
    </mc:Choice>
    <mc:Fallback>
      <p:transition spd="slow">
        <p:blind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784550" y="1157643"/>
            <a:ext cx="10251810" cy="4718050"/>
          </a:xfrm>
          <a:prstGeom prst="rect">
            <a:avLst/>
          </a:prstGeom>
          <a:noFill/>
        </p:spPr>
        <p:txBody>
          <a:bodyPr wrap="square" rtlCol="0">
            <a:spAutoFit/>
          </a:bodyPr>
          <a:p>
            <a:pPr indent="0" algn="just" fontAlgn="auto">
              <a:lnSpc>
                <a:spcPts val="3280"/>
              </a:lnSpc>
            </a:pPr>
            <a:r>
              <a:rPr lang="en-US" altLang="zh-CN" sz="2400" dirty="0" smtClean="0">
                <a:latin typeface="+mn-ea"/>
                <a:cs typeface="+mn-ea"/>
              </a:rPr>
              <a:t> </a:t>
            </a:r>
            <a:r>
              <a:rPr lang="en-US" altLang="zh-CN" sz="2000" dirty="0" smtClean="0">
                <a:latin typeface="+mn-ea"/>
                <a:cs typeface="+mn-ea"/>
              </a:rPr>
              <a:t>   </a:t>
            </a:r>
            <a:r>
              <a:rPr lang="zh-CN" altLang="zh-CN" sz="2000" b="1" dirty="0" smtClean="0">
                <a:solidFill>
                  <a:srgbClr val="FF0000"/>
                </a:solidFill>
                <a:latin typeface="+mn-ea"/>
                <a:cs typeface="+mn-ea"/>
              </a:rPr>
              <a:t>对</a:t>
            </a:r>
            <a:r>
              <a:rPr lang="zh-CN" altLang="zh-CN" sz="2000" b="1" dirty="0">
                <a:solidFill>
                  <a:srgbClr val="FF0000"/>
                </a:solidFill>
                <a:latin typeface="+mn-ea"/>
                <a:cs typeface="+mn-ea"/>
              </a:rPr>
              <a:t>购置日期在</a:t>
            </a:r>
            <a:r>
              <a:rPr lang="en-US" altLang="zh-CN" sz="2000" b="1" dirty="0">
                <a:solidFill>
                  <a:srgbClr val="FF0000"/>
                </a:solidFill>
                <a:latin typeface="+mn-ea"/>
                <a:cs typeface="+mn-ea"/>
              </a:rPr>
              <a:t>2024</a:t>
            </a:r>
            <a:r>
              <a:rPr lang="zh-CN" altLang="zh-CN" sz="2000" b="1" dirty="0">
                <a:solidFill>
                  <a:srgbClr val="FF0000"/>
                </a:solidFill>
                <a:latin typeface="+mn-ea"/>
                <a:cs typeface="+mn-ea"/>
              </a:rPr>
              <a:t>年</a:t>
            </a:r>
            <a:r>
              <a:rPr lang="en-US" altLang="zh-CN" sz="2000" b="1" dirty="0">
                <a:solidFill>
                  <a:srgbClr val="FF0000"/>
                </a:solidFill>
                <a:latin typeface="+mn-ea"/>
                <a:cs typeface="+mn-ea"/>
              </a:rPr>
              <a:t>1</a:t>
            </a:r>
            <a:r>
              <a:rPr lang="zh-CN" altLang="zh-CN" sz="2000" b="1" dirty="0">
                <a:solidFill>
                  <a:srgbClr val="FF0000"/>
                </a:solidFill>
                <a:latin typeface="+mn-ea"/>
                <a:cs typeface="+mn-ea"/>
              </a:rPr>
              <a:t>月</a:t>
            </a:r>
            <a:r>
              <a:rPr lang="en-US" altLang="zh-CN" sz="2000" b="1" dirty="0">
                <a:solidFill>
                  <a:srgbClr val="FF0000"/>
                </a:solidFill>
                <a:latin typeface="+mn-ea"/>
                <a:cs typeface="+mn-ea"/>
              </a:rPr>
              <a:t>1</a:t>
            </a:r>
            <a:r>
              <a:rPr lang="zh-CN" altLang="zh-CN" sz="2000" b="1" dirty="0">
                <a:solidFill>
                  <a:srgbClr val="FF0000"/>
                </a:solidFill>
                <a:latin typeface="+mn-ea"/>
                <a:cs typeface="+mn-ea"/>
              </a:rPr>
              <a:t>日至</a:t>
            </a:r>
            <a:r>
              <a:rPr lang="en-US" altLang="zh-CN" sz="2000" b="1" dirty="0">
                <a:solidFill>
                  <a:srgbClr val="FF0000"/>
                </a:solidFill>
                <a:latin typeface="+mn-ea"/>
                <a:cs typeface="+mn-ea"/>
              </a:rPr>
              <a:t>2025</a:t>
            </a:r>
            <a:r>
              <a:rPr lang="zh-CN" altLang="zh-CN" sz="2000" b="1" dirty="0">
                <a:solidFill>
                  <a:srgbClr val="FF0000"/>
                </a:solidFill>
                <a:latin typeface="+mn-ea"/>
                <a:cs typeface="+mn-ea"/>
              </a:rPr>
              <a:t>年</a:t>
            </a:r>
            <a:r>
              <a:rPr lang="en-US" altLang="zh-CN" sz="2000" b="1" dirty="0">
                <a:solidFill>
                  <a:srgbClr val="FF0000"/>
                </a:solidFill>
                <a:latin typeface="+mn-ea"/>
                <a:cs typeface="+mn-ea"/>
              </a:rPr>
              <a:t>12</a:t>
            </a:r>
            <a:r>
              <a:rPr lang="zh-CN" altLang="zh-CN" sz="2000" b="1" dirty="0">
                <a:solidFill>
                  <a:srgbClr val="FF0000"/>
                </a:solidFill>
                <a:latin typeface="+mn-ea"/>
                <a:cs typeface="+mn-ea"/>
              </a:rPr>
              <a:t>月</a:t>
            </a:r>
            <a:r>
              <a:rPr lang="en-US" altLang="zh-CN" sz="2000" b="1" dirty="0">
                <a:solidFill>
                  <a:srgbClr val="FF0000"/>
                </a:solidFill>
                <a:latin typeface="+mn-ea"/>
                <a:cs typeface="+mn-ea"/>
              </a:rPr>
              <a:t>31</a:t>
            </a:r>
            <a:r>
              <a:rPr lang="zh-CN" altLang="zh-CN" sz="2000" b="1" dirty="0">
                <a:solidFill>
                  <a:srgbClr val="FF0000"/>
                </a:solidFill>
                <a:latin typeface="+mn-ea"/>
                <a:cs typeface="+mn-ea"/>
              </a:rPr>
              <a:t>日期间的新能源汽车免征车辆购置税，其中，每辆新能源乘用车免税额不超过</a:t>
            </a:r>
            <a:r>
              <a:rPr lang="en-US" altLang="zh-CN" sz="2000" b="1" dirty="0">
                <a:solidFill>
                  <a:srgbClr val="FF0000"/>
                </a:solidFill>
                <a:latin typeface="+mn-ea"/>
                <a:cs typeface="+mn-ea"/>
              </a:rPr>
              <a:t>3</a:t>
            </a:r>
            <a:r>
              <a:rPr lang="zh-CN" altLang="zh-CN" sz="2000" b="1" dirty="0">
                <a:solidFill>
                  <a:srgbClr val="FF0000"/>
                </a:solidFill>
                <a:latin typeface="+mn-ea"/>
                <a:cs typeface="+mn-ea"/>
              </a:rPr>
              <a:t>万元；</a:t>
            </a:r>
            <a:endParaRPr lang="zh-CN" altLang="zh-CN" sz="2000" b="1" dirty="0">
              <a:solidFill>
                <a:srgbClr val="FF0000"/>
              </a:solidFill>
              <a:latin typeface="+mn-ea"/>
              <a:cs typeface="+mn-ea"/>
            </a:endParaRPr>
          </a:p>
          <a:p>
            <a:pPr indent="0" algn="just" fontAlgn="auto">
              <a:lnSpc>
                <a:spcPts val="3280"/>
              </a:lnSpc>
            </a:pPr>
            <a:r>
              <a:rPr lang="zh-CN" altLang="zh-CN" sz="2000" b="1" dirty="0">
                <a:solidFill>
                  <a:srgbClr val="FF0000"/>
                </a:solidFill>
                <a:latin typeface="+mn-ea"/>
                <a:cs typeface="+mn-ea"/>
              </a:rPr>
              <a:t> </a:t>
            </a:r>
            <a:r>
              <a:rPr lang="en-US" altLang="zh-CN" sz="2000" b="1" dirty="0">
                <a:solidFill>
                  <a:srgbClr val="FF0000"/>
                </a:solidFill>
                <a:latin typeface="+mn-ea"/>
                <a:cs typeface="+mn-ea"/>
              </a:rPr>
              <a:t>   </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对购置日期在</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2026</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年</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1</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月</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1</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日至</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2027</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年</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12</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月</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31</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日期间的新能源汽车减半征收车辆购置税，其中，每辆新能源乘用车减税额不超过</a:t>
            </a:r>
            <a:r>
              <a:rPr lang="en-US"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1.5</a:t>
            </a:r>
            <a:r>
              <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rPr>
              <a:t>万元。</a:t>
            </a:r>
            <a:endParaRPr lang="zh-CN" altLang="zh-CN" sz="2000" b="1" dirty="0">
              <a:gradFill>
                <a:gsLst>
                  <a:gs pos="0">
                    <a:srgbClr val="007BD3"/>
                  </a:gs>
                  <a:gs pos="100000">
                    <a:srgbClr val="034373"/>
                  </a:gs>
                </a:gsLst>
                <a:lin scaled="0"/>
              </a:gradFill>
              <a:effectLst>
                <a:outerShdw blurRad="38100" dist="38100" dir="2700000" algn="tl">
                  <a:srgbClr val="000000">
                    <a:alpha val="43137"/>
                  </a:srgbClr>
                </a:outerShdw>
              </a:effectLst>
              <a:latin typeface="+mn-ea"/>
              <a:cs typeface="+mn-ea"/>
            </a:endParaRPr>
          </a:p>
          <a:p>
            <a:pPr indent="0" algn="just" fontAlgn="auto">
              <a:lnSpc>
                <a:spcPts val="3280"/>
              </a:lnSpc>
            </a:pPr>
            <a:r>
              <a:rPr lang="en-US" altLang="zh-CN" sz="2000" dirty="0" smtClean="0">
                <a:latin typeface="+mn-ea"/>
                <a:cs typeface="+mn-ea"/>
              </a:rPr>
              <a:t>       </a:t>
            </a:r>
            <a:r>
              <a:rPr lang="zh-CN" altLang="zh-CN" sz="2000" dirty="0" smtClean="0">
                <a:latin typeface="+mn-ea"/>
                <a:cs typeface="+mn-ea"/>
              </a:rPr>
              <a:t>购置</a:t>
            </a:r>
            <a:r>
              <a:rPr lang="zh-CN" altLang="zh-CN" sz="2000" dirty="0">
                <a:latin typeface="+mn-ea"/>
                <a:cs typeface="+mn-ea"/>
              </a:rPr>
              <a:t>日期按照机动车销售统一发票或海关关税专用缴款书等有效凭证的开具日期确定。</a:t>
            </a:r>
            <a:endParaRPr lang="zh-CN" altLang="zh-CN" sz="2000" dirty="0">
              <a:latin typeface="+mn-ea"/>
              <a:cs typeface="+mn-ea"/>
            </a:endParaRPr>
          </a:p>
          <a:p>
            <a:pPr indent="0" algn="just" fontAlgn="auto">
              <a:lnSpc>
                <a:spcPts val="3280"/>
              </a:lnSpc>
            </a:pPr>
            <a:r>
              <a:rPr lang="en-US" altLang="zh-CN" sz="2000" dirty="0" smtClean="0">
                <a:latin typeface="+mn-ea"/>
                <a:cs typeface="+mn-ea"/>
              </a:rPr>
              <a:t>       </a:t>
            </a:r>
            <a:r>
              <a:rPr lang="zh-CN" altLang="zh-CN" sz="2000" b="1" dirty="0" smtClean="0">
                <a:solidFill>
                  <a:srgbClr val="C00000"/>
                </a:solidFill>
                <a:latin typeface="+mn-ea"/>
                <a:cs typeface="+mn-ea"/>
              </a:rPr>
              <a:t>享受</a:t>
            </a:r>
            <a:r>
              <a:rPr lang="zh-CN" altLang="zh-CN" sz="2000" b="1" dirty="0">
                <a:solidFill>
                  <a:srgbClr val="C00000"/>
                </a:solidFill>
                <a:latin typeface="+mn-ea"/>
                <a:cs typeface="+mn-ea"/>
              </a:rPr>
              <a:t>车辆购置税减免政策的新能源汽车，是指</a:t>
            </a:r>
            <a:r>
              <a:rPr lang="zh-CN" altLang="zh-CN" sz="2000" dirty="0">
                <a:latin typeface="+mn-ea"/>
                <a:cs typeface="+mn-ea"/>
              </a:rPr>
              <a:t>符合新能源汽车产品技术要求标准的纯电动汽车、插电式混合动力（含增程式）汽车、燃料电池汽车。新能源汽车产品技术要求由工业和信息化部会同财政部、税务总局制定，并根据新能源汽车技术进步、标准体系发展和车型变化情况制定。</a:t>
            </a:r>
            <a:endParaRPr lang="zh-CN" altLang="zh-CN" sz="2000" dirty="0">
              <a:latin typeface="+mn-ea"/>
              <a:cs typeface="+mn-ea"/>
            </a:endParaRPr>
          </a:p>
          <a:p>
            <a:pPr indent="0" algn="just" fontAlgn="auto">
              <a:lnSpc>
                <a:spcPts val="3280"/>
              </a:lnSpc>
            </a:pPr>
            <a:r>
              <a:rPr lang="en-US" altLang="zh-CN" sz="2000" b="1" dirty="0" smtClean="0">
                <a:solidFill>
                  <a:schemeClr val="accent1"/>
                </a:solidFill>
                <a:latin typeface="+mn-ea"/>
                <a:cs typeface="+mn-ea"/>
              </a:rPr>
              <a:t>       </a:t>
            </a:r>
            <a:r>
              <a:rPr lang="zh-CN" altLang="zh-CN" sz="2000" b="1" dirty="0" smtClean="0">
                <a:solidFill>
                  <a:srgbClr val="C00000"/>
                </a:solidFill>
                <a:latin typeface="+mn-ea"/>
                <a:cs typeface="+mn-ea"/>
              </a:rPr>
              <a:t>新能源</a:t>
            </a:r>
            <a:r>
              <a:rPr lang="zh-CN" altLang="zh-CN" sz="2000" b="1" dirty="0">
                <a:solidFill>
                  <a:srgbClr val="C00000"/>
                </a:solidFill>
                <a:latin typeface="+mn-ea"/>
                <a:cs typeface="+mn-ea"/>
              </a:rPr>
              <a:t>乘用车，是指</a:t>
            </a:r>
            <a:r>
              <a:rPr lang="zh-CN" altLang="zh-CN" sz="2000" dirty="0">
                <a:latin typeface="+mn-ea"/>
                <a:cs typeface="+mn-ea"/>
              </a:rPr>
              <a:t>在设计、制造和技术特性上主要用于载运乘客及其随身行李和（或）临时物品，包括驾驶员座位在内最多不超过</a:t>
            </a:r>
            <a:r>
              <a:rPr lang="en-US" altLang="zh-CN" sz="2000" dirty="0">
                <a:latin typeface="+mn-ea"/>
                <a:cs typeface="+mn-ea"/>
              </a:rPr>
              <a:t>9</a:t>
            </a:r>
            <a:r>
              <a:rPr lang="zh-CN" altLang="zh-CN" sz="2000" dirty="0">
                <a:latin typeface="+mn-ea"/>
                <a:cs typeface="+mn-ea"/>
              </a:rPr>
              <a:t>个座位的新能源汽车</a:t>
            </a:r>
            <a:r>
              <a:rPr lang="zh-CN" altLang="zh-CN" sz="2000" dirty="0" smtClean="0">
                <a:latin typeface="+mn-ea"/>
                <a:cs typeface="+mn-ea"/>
              </a:rPr>
              <a:t>。</a:t>
            </a:r>
            <a:endParaRPr lang="zh-CN" altLang="zh-CN" sz="2000" dirty="0">
              <a:latin typeface="+mn-ea"/>
              <a:cs typeface="+mn-ea"/>
            </a:endParaRPr>
          </a:p>
        </p:txBody>
      </p:sp>
      <p:sp>
        <p:nvSpPr>
          <p:cNvPr id="2" name="标题 1"/>
          <p:cNvSpPr>
            <a:spLocks noGrp="1"/>
          </p:cNvSpPr>
          <p:nvPr>
            <p:ph type="title"/>
          </p:nvPr>
        </p:nvSpPr>
        <p:spPr>
          <a:xfrm>
            <a:off x="981635" y="256531"/>
            <a:ext cx="9857924" cy="530614"/>
          </a:xfrm>
        </p:spPr>
        <p:txBody>
          <a:bodyPr>
            <a:noAutofit/>
          </a:bodyPr>
          <a:p>
            <a:r>
              <a:rPr lang="zh-CN" sz="2800"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dirty="0" err="1">
                <a:solidFill>
                  <a:schemeClr val="dk1"/>
                </a:solidFill>
                <a:latin typeface="微软雅黑" panose="020B0503020204020204" charset="-122"/>
                <a:ea typeface="微软雅黑" panose="020B0503020204020204" charset="-122"/>
                <a:sym typeface="微软雅黑" panose="020B0503020204020204" charset="-122"/>
              </a:rPr>
              <a:t>----</a:t>
            </a:r>
            <a:r>
              <a:rPr lang="zh-CN" altLang="en-US" sz="2800" dirty="0">
                <a:latin typeface="微软雅黑" panose="020B0503020204020204" charset="-122"/>
                <a:ea typeface="微软雅黑" panose="020B0503020204020204" charset="-122"/>
              </a:rPr>
              <a:t>明确了具体的减免税政策内容</a:t>
            </a:r>
            <a:endParaRPr lang="zh-CN" altLang="en-US" sz="2800" dirty="0">
              <a:latin typeface="微软雅黑" panose="020B0503020204020204" charset="-122"/>
              <a:ea typeface="微软雅黑" panose="020B050302020402020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split orient="vert"/>
      </p:transition>
    </mc:Choice>
    <mc:Fallback>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五边形 5"/>
          <p:cNvSpPr/>
          <p:nvPr/>
        </p:nvSpPr>
        <p:spPr>
          <a:xfrm flipH="1">
            <a:off x="7675880" y="1092835"/>
            <a:ext cx="3576955" cy="151384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zh-CN" altLang="zh-CN" sz="2400" dirty="0">
                <a:solidFill>
                  <a:srgbClr val="CC3300"/>
                </a:solidFill>
                <a:latin typeface="黑体" panose="02010609060101010101" charset="-122"/>
                <a:ea typeface="黑体" panose="02010609060101010101" charset="-122"/>
              </a:rPr>
              <a:t>新政策时间期限长，一次性延续了四年</a:t>
            </a:r>
            <a:endParaRPr lang="zh-CN" altLang="zh-CN" sz="2400" dirty="0">
              <a:solidFill>
                <a:srgbClr val="CC3300"/>
              </a:solidFill>
              <a:latin typeface="黑体" panose="02010609060101010101" charset="-122"/>
              <a:ea typeface="黑体" panose="02010609060101010101" charset="-122"/>
            </a:endParaRPr>
          </a:p>
        </p:txBody>
      </p:sp>
      <p:sp>
        <p:nvSpPr>
          <p:cNvPr id="2" name="TextBox 4"/>
          <p:cNvSpPr txBox="1"/>
          <p:nvPr/>
        </p:nvSpPr>
        <p:spPr>
          <a:xfrm>
            <a:off x="1099820" y="1675130"/>
            <a:ext cx="6053455" cy="4061460"/>
          </a:xfrm>
          <a:prstGeom prst="rect">
            <a:avLst/>
          </a:prstGeom>
          <a:noFill/>
        </p:spPr>
        <p:txBody>
          <a:bodyPr wrap="square" rtlCol="0">
            <a:spAutoFit/>
          </a:bodyPr>
          <a:p>
            <a:pPr>
              <a:lnSpc>
                <a:spcPct val="150000"/>
              </a:lnSpc>
            </a:pPr>
            <a:r>
              <a:rPr lang="en-US" altLang="zh-CN" sz="2800" dirty="0" smtClean="0">
                <a:latin typeface="微软雅黑 Light" panose="020B0502040204020203" pitchFamily="34" charset="-122"/>
                <a:ea typeface="微软雅黑 Light" panose="020B0502040204020203" pitchFamily="34" charset="-122"/>
              </a:rPr>
              <a:t>      </a:t>
            </a:r>
            <a:r>
              <a:rPr lang="en-US" altLang="zh-CN" sz="2400" dirty="0" smtClean="0">
                <a:latin typeface="方正黑体_GBK" panose="02000000000000000000" charset="-122"/>
                <a:ea typeface="方正黑体_GBK" panose="02000000000000000000" charset="-122"/>
                <a:cs typeface="方正黑体_GBK" panose="02000000000000000000" charset="-122"/>
              </a:rPr>
              <a:t> </a:t>
            </a:r>
            <a:r>
              <a:rPr lang="zh-CN" altLang="zh-CN" sz="2400" dirty="0" smtClean="0">
                <a:latin typeface="方正黑体_GBK" panose="02000000000000000000" charset="-122"/>
                <a:ea typeface="方正黑体_GBK" panose="02000000000000000000" charset="-122"/>
                <a:cs typeface="方正黑体_GBK" panose="02000000000000000000" charset="-122"/>
              </a:rPr>
              <a:t>对</a:t>
            </a:r>
            <a:r>
              <a:rPr lang="zh-CN" altLang="zh-CN" sz="2400" dirty="0">
                <a:latin typeface="方正黑体_GBK" panose="02000000000000000000" charset="-122"/>
                <a:ea typeface="方正黑体_GBK" panose="02000000000000000000" charset="-122"/>
                <a:cs typeface="方正黑体_GBK" panose="02000000000000000000" charset="-122"/>
              </a:rPr>
              <a:t>购置日期在</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2024</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年</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1</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月</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1</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日至</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2025</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年</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12</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月</a:t>
            </a:r>
            <a:r>
              <a:rPr lang="en-US"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31</a:t>
            </a:r>
            <a:r>
              <a:rPr lang="zh-CN" altLang="zh-CN" sz="2400" b="1" dirty="0">
                <a:solidFill>
                  <a:srgbClr val="C00000"/>
                </a:solidFill>
                <a:effectLst/>
                <a:latin typeface="方正黑体_GBK" panose="02000000000000000000" charset="-122"/>
                <a:ea typeface="方正黑体_GBK" panose="02000000000000000000" charset="-122"/>
                <a:cs typeface="方正黑体_GBK" panose="02000000000000000000" charset="-122"/>
              </a:rPr>
              <a:t>日</a:t>
            </a:r>
            <a:r>
              <a:rPr lang="zh-CN" altLang="zh-CN" sz="2400" dirty="0">
                <a:latin typeface="方正黑体_GBK" panose="02000000000000000000" charset="-122"/>
                <a:ea typeface="方正黑体_GBK" panose="02000000000000000000" charset="-122"/>
                <a:cs typeface="方正黑体_GBK" panose="02000000000000000000" charset="-122"/>
              </a:rPr>
              <a:t>期间的新能源汽车</a:t>
            </a:r>
            <a:r>
              <a:rPr lang="zh-CN" altLang="zh-CN" sz="2400" b="1" dirty="0">
                <a:gradFill>
                  <a:gsLst>
                    <a:gs pos="0">
                      <a:srgbClr val="E30000"/>
                    </a:gs>
                    <a:gs pos="100000">
                      <a:srgbClr val="760303"/>
                    </a:gs>
                  </a:gsLst>
                  <a:lin scaled="0"/>
                </a:gradFill>
                <a:latin typeface="方正黑体_GBK" panose="02000000000000000000" charset="-122"/>
                <a:ea typeface="方正黑体_GBK" panose="02000000000000000000" charset="-122"/>
                <a:cs typeface="方正黑体_GBK" panose="02000000000000000000" charset="-122"/>
              </a:rPr>
              <a:t>免征</a:t>
            </a:r>
            <a:r>
              <a:rPr lang="zh-CN" altLang="zh-CN" sz="2400" dirty="0">
                <a:latin typeface="方正黑体_GBK" panose="02000000000000000000" charset="-122"/>
                <a:ea typeface="方正黑体_GBK" panose="02000000000000000000" charset="-122"/>
                <a:cs typeface="方正黑体_GBK" panose="02000000000000000000" charset="-122"/>
              </a:rPr>
              <a:t>车辆购置税，其中，</a:t>
            </a:r>
            <a:r>
              <a:rPr lang="zh-CN"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每辆新能源乘用车免税额不超过</a:t>
            </a:r>
            <a:r>
              <a:rPr lang="en-US"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3</a:t>
            </a:r>
            <a:r>
              <a:rPr lang="zh-CN"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万元</a:t>
            </a:r>
            <a:r>
              <a:rPr lang="zh-CN" altLang="zh-CN" sz="2400" dirty="0">
                <a:latin typeface="方正黑体_GBK" panose="02000000000000000000" charset="-122"/>
                <a:ea typeface="方正黑体_GBK" panose="02000000000000000000" charset="-122"/>
                <a:cs typeface="方正黑体_GBK" panose="02000000000000000000" charset="-122"/>
              </a:rPr>
              <a:t>；对购置日期在</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2026</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年</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1</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月</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1</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日至</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2027</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年</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12</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月</a:t>
            </a:r>
            <a:r>
              <a:rPr lang="en-US"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31</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日</a:t>
            </a:r>
            <a:r>
              <a:rPr lang="zh-CN" altLang="zh-CN" sz="2400" dirty="0">
                <a:latin typeface="方正黑体_GBK" panose="02000000000000000000" charset="-122"/>
                <a:ea typeface="方正黑体_GBK" panose="02000000000000000000" charset="-122"/>
                <a:cs typeface="方正黑体_GBK" panose="02000000000000000000" charset="-122"/>
              </a:rPr>
              <a:t>期间的新能源汽车</a:t>
            </a:r>
            <a:r>
              <a:rPr lang="zh-CN" altLang="zh-CN" sz="2400" b="1" dirty="0">
                <a:solidFill>
                  <a:srgbClr val="C00000"/>
                </a:solidFill>
                <a:latin typeface="方正黑体_GBK" panose="02000000000000000000" charset="-122"/>
                <a:ea typeface="方正黑体_GBK" panose="02000000000000000000" charset="-122"/>
                <a:cs typeface="方正黑体_GBK" panose="02000000000000000000" charset="-122"/>
              </a:rPr>
              <a:t>减半征收</a:t>
            </a:r>
            <a:r>
              <a:rPr lang="zh-CN" altLang="zh-CN" sz="2400" dirty="0">
                <a:latin typeface="方正黑体_GBK" panose="02000000000000000000" charset="-122"/>
                <a:ea typeface="方正黑体_GBK" panose="02000000000000000000" charset="-122"/>
                <a:cs typeface="方正黑体_GBK" panose="02000000000000000000" charset="-122"/>
              </a:rPr>
              <a:t>车辆购置税，其中，</a:t>
            </a:r>
            <a:r>
              <a:rPr lang="zh-CN"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每辆新能源乘用车减税额不超过</a:t>
            </a:r>
            <a:r>
              <a:rPr lang="en-US"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1.5</a:t>
            </a:r>
            <a:r>
              <a:rPr lang="zh-CN"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万元</a:t>
            </a:r>
            <a:r>
              <a:rPr lang="zh-CN" altLang="zh-CN" sz="2400" dirty="0" smtClean="0">
                <a:latin typeface="方正黑体_GBK" panose="02000000000000000000" charset="-122"/>
                <a:ea typeface="方正黑体_GBK" panose="02000000000000000000" charset="-122"/>
                <a:cs typeface="方正黑体_GBK" panose="02000000000000000000" charset="-122"/>
              </a:rPr>
              <a:t>。</a:t>
            </a:r>
            <a:endParaRPr lang="zh-CN" altLang="zh-CN" sz="2400" dirty="0">
              <a:latin typeface="方正黑体_GBK" panose="02000000000000000000" charset="-122"/>
              <a:ea typeface="方正黑体_GBK" panose="02000000000000000000" charset="-122"/>
              <a:cs typeface="方正黑体_GBK" panose="02000000000000000000" charset="-122"/>
            </a:endParaRPr>
          </a:p>
        </p:txBody>
      </p:sp>
      <p:sp>
        <p:nvSpPr>
          <p:cNvPr id="3" name="五边形 2"/>
          <p:cNvSpPr/>
          <p:nvPr/>
        </p:nvSpPr>
        <p:spPr>
          <a:xfrm flipH="1">
            <a:off x="7676767" y="2795703"/>
            <a:ext cx="3576627" cy="1541646"/>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zh-CN" altLang="en-US" sz="2400" dirty="0">
                <a:solidFill>
                  <a:srgbClr val="990000"/>
                </a:solidFill>
                <a:latin typeface="黑体" panose="02010609060101010101" charset="-122"/>
                <a:ea typeface="黑体" panose="02010609060101010101" charset="-122"/>
              </a:rPr>
              <a:t>分两个时段设置不同减免</a:t>
            </a:r>
            <a:r>
              <a:rPr lang="zh-CN" altLang="en-US" sz="2400" dirty="0" smtClean="0">
                <a:solidFill>
                  <a:srgbClr val="990000"/>
                </a:solidFill>
                <a:latin typeface="黑体" panose="02010609060101010101" charset="-122"/>
                <a:ea typeface="黑体" panose="02010609060101010101" charset="-122"/>
              </a:rPr>
              <a:t>力度</a:t>
            </a:r>
            <a:endParaRPr lang="zh-CN" altLang="en-US" sz="2400" dirty="0" smtClean="0">
              <a:solidFill>
                <a:srgbClr val="990000"/>
              </a:solidFill>
              <a:latin typeface="黑体" panose="02010609060101010101" charset="-122"/>
              <a:ea typeface="黑体" panose="02010609060101010101" charset="-122"/>
            </a:endParaRPr>
          </a:p>
        </p:txBody>
      </p:sp>
      <p:sp>
        <p:nvSpPr>
          <p:cNvPr id="8" name="五边形 7"/>
          <p:cNvSpPr/>
          <p:nvPr/>
        </p:nvSpPr>
        <p:spPr>
          <a:xfrm flipH="1">
            <a:off x="7675880" y="4583430"/>
            <a:ext cx="3695065" cy="161290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lstStyle/>
          <a:p>
            <a:pPr algn="l"/>
            <a:r>
              <a:rPr lang="zh-CN" altLang="en-US" sz="2400" dirty="0">
                <a:solidFill>
                  <a:srgbClr val="CC3300"/>
                </a:solidFill>
                <a:latin typeface="黑体" panose="02010609060101010101" charset="-122"/>
                <a:ea typeface="黑体" panose="02010609060101010101" charset="-122"/>
              </a:rPr>
              <a:t>对新能源乘用车设定了减免税限额</a:t>
            </a:r>
            <a:endParaRPr lang="zh-CN" altLang="en-US" sz="2400" dirty="0">
              <a:solidFill>
                <a:srgbClr val="CC3300"/>
              </a:solidFill>
              <a:latin typeface="黑体" panose="02010609060101010101" charset="-122"/>
              <a:ea typeface="黑体" panose="02010609060101010101" charset="-122"/>
            </a:endParaRPr>
          </a:p>
        </p:txBody>
      </p:sp>
      <p:sp>
        <p:nvSpPr>
          <p:cNvPr id="9" name="标题 8"/>
          <p:cNvSpPr>
            <a:spLocks noGrp="1"/>
          </p:cNvSpPr>
          <p:nvPr>
            <p:ph type="title"/>
          </p:nvPr>
        </p:nvSpPr>
        <p:spPr>
          <a:xfrm>
            <a:off x="981635" y="256531"/>
            <a:ext cx="9857924" cy="530614"/>
          </a:xfrm>
        </p:spPr>
        <p:txBody>
          <a:bodyPr>
            <a:noAutofit/>
          </a:bodyPr>
          <a:p>
            <a:r>
              <a:rPr lang="zh-CN" sz="2800"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dirty="0" err="1">
                <a:solidFill>
                  <a:schemeClr val="dk1"/>
                </a:solidFill>
                <a:latin typeface="微软雅黑" panose="020B0503020204020204" charset="-122"/>
                <a:ea typeface="微软雅黑" panose="020B0503020204020204" charset="-122"/>
                <a:sym typeface="微软雅黑" panose="020B0503020204020204" charset="-122"/>
              </a:rPr>
              <a:t>----</a:t>
            </a:r>
            <a:r>
              <a:rPr lang="zh-CN" altLang="en-US" sz="2800" dirty="0" smtClean="0">
                <a:latin typeface="微软雅黑" panose="020B0503020204020204" charset="-122"/>
                <a:ea typeface="微软雅黑" panose="020B0503020204020204" charset="-122"/>
              </a:rPr>
              <a:t>明确了具体的减免税政策内容</a:t>
            </a:r>
            <a:endParaRPr lang="zh-CN" altLang="en-US" sz="2800" dirty="0" smtClean="0">
              <a:latin typeface="微软雅黑" panose="020B0503020204020204" charset="-122"/>
              <a:ea typeface="微软雅黑" panose="020B050302020402020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p:transition>
    </mc:Choice>
    <mc:Fallback>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981635" y="256531"/>
            <a:ext cx="9857924" cy="530614"/>
          </a:xfrm>
        </p:spPr>
        <p:txBody>
          <a:bodyPr>
            <a:noAutofit/>
          </a:bodyPr>
          <a:p>
            <a:r>
              <a:rPr lang="zh-CN" sz="2800"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dirty="0" err="1">
                <a:solidFill>
                  <a:schemeClr val="dk1"/>
                </a:solidFill>
                <a:latin typeface="微软雅黑" panose="020B0503020204020204" charset="-122"/>
                <a:ea typeface="微软雅黑" panose="020B0503020204020204" charset="-122"/>
                <a:sym typeface="微软雅黑" panose="020B0503020204020204" charset="-122"/>
              </a:rPr>
              <a:t>---</a:t>
            </a:r>
            <a:r>
              <a:rPr lang="en-US" altLang="zh-CN" sz="2800" dirty="0" err="1">
                <a:solidFill>
                  <a:schemeClr val="dk1"/>
                </a:solidFill>
                <a:latin typeface="+mj-ea"/>
                <a:cs typeface="+mj-ea"/>
                <a:sym typeface="微软雅黑" panose="020B0503020204020204" charset="-122"/>
              </a:rPr>
              <a:t>-</a:t>
            </a:r>
            <a:r>
              <a:rPr lang="zh-CN" altLang="en-US" sz="2800" dirty="0" smtClean="0">
                <a:latin typeface="+mj-ea"/>
                <a:cs typeface="+mj-ea"/>
              </a:rPr>
              <a:t>明确了</a:t>
            </a:r>
            <a:r>
              <a:rPr lang="zh-CN" altLang="en-US" sz="2800" dirty="0">
                <a:solidFill>
                  <a:srgbClr val="990000"/>
                </a:solidFill>
                <a:latin typeface="+mj-ea"/>
                <a:cs typeface="+mj-ea"/>
                <a:sym typeface="+mn-ea"/>
              </a:rPr>
              <a:t>新能源汽车、新能源乘用车</a:t>
            </a:r>
            <a:r>
              <a:rPr lang="zh-CN" altLang="en-US" sz="2800" dirty="0">
                <a:solidFill>
                  <a:schemeClr val="tx2"/>
                </a:solidFill>
                <a:latin typeface="+mj-ea"/>
                <a:cs typeface="+mj-ea"/>
                <a:sym typeface="+mn-ea"/>
              </a:rPr>
              <a:t>定义</a:t>
            </a:r>
            <a:endParaRPr lang="zh-CN" altLang="en-US" sz="2800" dirty="0" smtClean="0">
              <a:solidFill>
                <a:schemeClr val="tx2"/>
              </a:solidFill>
              <a:latin typeface="+mj-ea"/>
              <a:cs typeface="+mj-ea"/>
              <a:sym typeface="+mn-ea"/>
            </a:endParaRPr>
          </a:p>
        </p:txBody>
      </p:sp>
      <p:sp>
        <p:nvSpPr>
          <p:cNvPr id="5" name="TextBox 4"/>
          <p:cNvSpPr txBox="1"/>
          <p:nvPr/>
        </p:nvSpPr>
        <p:spPr>
          <a:xfrm>
            <a:off x="1330325" y="1350645"/>
            <a:ext cx="9344025" cy="4225925"/>
          </a:xfrm>
          <a:prstGeom prst="rect">
            <a:avLst/>
          </a:prstGeom>
          <a:noFill/>
          <a:ln>
            <a:solidFill>
              <a:schemeClr val="tx2">
                <a:lumMod val="65000"/>
                <a:lumOff val="35000"/>
              </a:schemeClr>
            </a:solidFill>
          </a:ln>
        </p:spPr>
        <p:txBody>
          <a:bodyPr wrap="square" rtlCol="0">
            <a:spAutoFit/>
          </a:bodyPr>
          <a:p>
            <a:pPr indent="0" algn="l" fontAlgn="auto">
              <a:lnSpc>
                <a:spcPct val="140000"/>
              </a:lnSpc>
            </a:pPr>
            <a:r>
              <a:rPr lang="zh-CN" altLang="zh-CN" sz="2400" b="1" dirty="0" smtClean="0">
                <a:solidFill>
                  <a:srgbClr val="FF0000"/>
                </a:solidFill>
                <a:latin typeface="方正黑体_GBK" panose="02000000000000000000" charset="-122"/>
                <a:ea typeface="方正黑体_GBK" panose="02000000000000000000" charset="-122"/>
                <a:cs typeface="方正黑体_GBK" panose="02000000000000000000" charset="-122"/>
              </a:rPr>
              <a:t>享受</a:t>
            </a:r>
            <a:r>
              <a:rPr lang="zh-CN" altLang="zh-CN" sz="2400" b="1" dirty="0">
                <a:solidFill>
                  <a:srgbClr val="FF0000"/>
                </a:solidFill>
                <a:latin typeface="方正黑体_GBK" panose="02000000000000000000" charset="-122"/>
                <a:ea typeface="方正黑体_GBK" panose="02000000000000000000" charset="-122"/>
                <a:cs typeface="方正黑体_GBK" panose="02000000000000000000" charset="-122"/>
              </a:rPr>
              <a:t>车辆购置税减免政策</a:t>
            </a:r>
            <a:endParaRPr lang="zh-CN" altLang="zh-CN" sz="2400" b="1" dirty="0">
              <a:solidFill>
                <a:srgbClr val="FF0000"/>
              </a:solidFill>
              <a:latin typeface="方正黑体_GBK" panose="02000000000000000000" charset="-122"/>
              <a:ea typeface="方正黑体_GBK" panose="02000000000000000000" charset="-122"/>
              <a:cs typeface="方正黑体_GBK" panose="02000000000000000000" charset="-122"/>
            </a:endParaRPr>
          </a:p>
          <a:p>
            <a:pPr indent="0" algn="just" fontAlgn="auto">
              <a:lnSpc>
                <a:spcPct val="140000"/>
              </a:lnSpc>
            </a:pPr>
            <a:r>
              <a:rPr lang="en-US" altLang="zh-CN" sz="2400" b="1" dirty="0" smtClean="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       </a:t>
            </a:r>
            <a:r>
              <a:rPr lang="zh-CN" altLang="zh-CN" sz="2400" b="1" dirty="0" smtClean="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新能源汽车，是指</a:t>
            </a:r>
            <a:r>
              <a:rPr lang="zh-CN" altLang="zh-CN" sz="2400" dirty="0">
                <a:latin typeface="方正黑体_GBK" panose="02000000000000000000" charset="-122"/>
                <a:ea typeface="方正黑体_GBK" panose="02000000000000000000" charset="-122"/>
                <a:cs typeface="方正黑体_GBK" panose="02000000000000000000" charset="-122"/>
              </a:rPr>
              <a:t>符合新能源汽车产品技术要求标准的纯电动汽车、插电式混合动力（含增程式）汽车、燃料电池汽车。新能源汽车产品技术要求由工业和信息化部会同财政部、税务总局制定，并根据新能源汽车技术进步、标准体系发展和车型变化情况制定。</a:t>
            </a:r>
            <a:endParaRPr lang="zh-CN" altLang="zh-CN" sz="2400" dirty="0">
              <a:latin typeface="方正黑体_GBK" panose="02000000000000000000" charset="-122"/>
              <a:ea typeface="方正黑体_GBK" panose="02000000000000000000" charset="-122"/>
              <a:cs typeface="方正黑体_GBK" panose="02000000000000000000" charset="-122"/>
            </a:endParaRPr>
          </a:p>
          <a:p>
            <a:pPr indent="0" algn="just" fontAlgn="auto">
              <a:lnSpc>
                <a:spcPct val="140000"/>
              </a:lnSpc>
            </a:pPr>
            <a:r>
              <a:rPr lang="en-US" altLang="zh-CN" sz="2400" dirty="0" smtClean="0">
                <a:solidFill>
                  <a:srgbClr val="FF0000"/>
                </a:solidFill>
                <a:latin typeface="方正黑体_GBK" panose="02000000000000000000" charset="-122"/>
                <a:ea typeface="方正黑体_GBK" panose="02000000000000000000" charset="-122"/>
                <a:cs typeface="方正黑体_GBK" panose="02000000000000000000" charset="-122"/>
              </a:rPr>
              <a:t>       </a:t>
            </a:r>
            <a:r>
              <a:rPr lang="zh-CN" altLang="zh-CN" sz="2400" b="1" dirty="0" smtClean="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新能源</a:t>
            </a:r>
            <a:r>
              <a:rPr lang="zh-CN" altLang="zh-CN" sz="2400" b="1" dirty="0">
                <a:solidFill>
                  <a:schemeClr val="accent2">
                    <a:lumMod val="75000"/>
                  </a:schemeClr>
                </a:solidFill>
                <a:latin typeface="方正黑体_GBK" panose="02000000000000000000" charset="-122"/>
                <a:ea typeface="方正黑体_GBK" panose="02000000000000000000" charset="-122"/>
                <a:cs typeface="方正黑体_GBK" panose="02000000000000000000" charset="-122"/>
              </a:rPr>
              <a:t>乘用车，是指</a:t>
            </a:r>
            <a:r>
              <a:rPr lang="zh-CN" altLang="zh-CN" sz="2400" dirty="0">
                <a:latin typeface="方正黑体_GBK" panose="02000000000000000000" charset="-122"/>
                <a:ea typeface="方正黑体_GBK" panose="02000000000000000000" charset="-122"/>
                <a:cs typeface="方正黑体_GBK" panose="02000000000000000000" charset="-122"/>
              </a:rPr>
              <a:t>在设计、制造和技术特性上主要用于载运乘客及其随身行李和（或）临时物品，包括驾驶员座位在内最多不超过</a:t>
            </a:r>
            <a:r>
              <a:rPr lang="en-US" altLang="zh-CN" sz="2400" dirty="0">
                <a:latin typeface="方正黑体_GBK" panose="02000000000000000000" charset="-122"/>
                <a:ea typeface="方正黑体_GBK" panose="02000000000000000000" charset="-122"/>
                <a:cs typeface="方正黑体_GBK" panose="02000000000000000000" charset="-122"/>
              </a:rPr>
              <a:t>9</a:t>
            </a:r>
            <a:r>
              <a:rPr lang="zh-CN" altLang="zh-CN" sz="2400" dirty="0">
                <a:latin typeface="方正黑体_GBK" panose="02000000000000000000" charset="-122"/>
                <a:ea typeface="方正黑体_GBK" panose="02000000000000000000" charset="-122"/>
                <a:cs typeface="方正黑体_GBK" panose="02000000000000000000" charset="-122"/>
              </a:rPr>
              <a:t>个座位的新能源汽车</a:t>
            </a:r>
            <a:r>
              <a:rPr lang="zh-CN" altLang="zh-CN" sz="2400" dirty="0" smtClean="0">
                <a:latin typeface="方正黑体_GBK" panose="02000000000000000000" charset="-122"/>
                <a:ea typeface="方正黑体_GBK" panose="02000000000000000000" charset="-122"/>
                <a:cs typeface="方正黑体_GBK" panose="02000000000000000000" charset="-122"/>
              </a:rPr>
              <a:t>。</a:t>
            </a:r>
            <a:endParaRPr lang="zh-CN" altLang="zh-CN" sz="2400" dirty="0">
              <a:latin typeface="方正黑体_GBK" panose="02000000000000000000" charset="-122"/>
              <a:ea typeface="方正黑体_GBK" panose="02000000000000000000" charset="-122"/>
              <a:cs typeface="方正黑体_GBK" panose="02000000000000000000"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p:transition>
    </mc:Choice>
    <mc:Fallback>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756410" y="3002915"/>
            <a:ext cx="8679180" cy="645160"/>
          </a:xfrm>
          <a:prstGeom prst="rect">
            <a:avLst/>
          </a:prstGeom>
          <a:noFill/>
        </p:spPr>
        <p:txBody>
          <a:bodyPr wrap="none" rtlCol="0" anchor="t">
            <a:spAutoFit/>
          </a:bodyPr>
          <a:p>
            <a:pPr algn="l"/>
            <a:r>
              <a:rPr lang="en-US" altLang="zh-CN" sz="3600" b="1" dirty="0" smtClean="0">
                <a:solidFill>
                  <a:srgbClr val="C00000"/>
                </a:solidFill>
                <a:effectLst/>
                <a:latin typeface="+mn-ea"/>
                <a:cs typeface="微软雅黑" panose="020B0503020204020204" charset="-122"/>
                <a:sym typeface="+mn-ea"/>
              </a:rPr>
              <a:t>02-2 </a:t>
            </a:r>
            <a:r>
              <a:rPr lang="zh-CN" altLang="en-US" sz="3600" b="1" dirty="0" smtClean="0">
                <a:solidFill>
                  <a:srgbClr val="C00000"/>
                </a:solidFill>
                <a:effectLst/>
                <a:latin typeface="+mn-ea"/>
                <a:cs typeface="微软雅黑" panose="020B0503020204020204" charset="-122"/>
                <a:sym typeface="+mn-ea"/>
              </a:rPr>
              <a:t>新能源汽车车辆购置税优惠政策案例</a:t>
            </a:r>
            <a:endParaRPr lang="zh-CN" altLang="en-US" sz="3600" b="1" dirty="0" smtClean="0">
              <a:solidFill>
                <a:srgbClr val="C00000"/>
              </a:solidFill>
              <a:effectLst/>
              <a:latin typeface="+mn-ea"/>
              <a:cs typeface="微软雅黑" panose="020B0503020204020204" charset="-122"/>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diamond/>
      </p:transition>
    </mc:Choice>
    <mc:Fallback>
      <p:transition spd="slow">
        <p:diamond/>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1137133" y="1032825"/>
            <a:ext cx="9917734" cy="1691640"/>
          </a:xfrm>
          <a:prstGeom prst="rect">
            <a:avLst/>
          </a:prstGeom>
          <a:noFill/>
          <a:ln>
            <a:solidFill>
              <a:schemeClr val="accent1"/>
            </a:solidFill>
          </a:ln>
        </p:spPr>
        <p:txBody>
          <a:bodyPr wrap="square" rtlCol="0">
            <a:spAutoFit/>
          </a:bodyPr>
          <a:p>
            <a:pPr indent="0" algn="just" fontAlgn="auto"/>
            <a:r>
              <a:rPr lang="zh-CN" altLang="en-US" sz="2400" b="1" dirty="0" smtClean="0">
                <a:solidFill>
                  <a:srgbClr val="FF0000"/>
                </a:solidFill>
                <a:latin typeface="微软雅黑 Light" panose="020B0502040204020203" pitchFamily="34" charset="-122"/>
                <a:ea typeface="微软雅黑 Light" panose="020B0502040204020203" pitchFamily="34" charset="-122"/>
              </a:rPr>
              <a:t>      </a:t>
            </a:r>
            <a:r>
              <a:rPr lang="zh-CN" altLang="en-US" sz="2400" b="1" dirty="0" smtClean="0">
                <a:solidFill>
                  <a:srgbClr val="FF0000"/>
                </a:solidFill>
                <a:latin typeface="微软雅黑" panose="020B0503020204020204" charset="-122"/>
                <a:ea typeface="微软雅黑" panose="020B0503020204020204" charset="-122"/>
              </a:rPr>
              <a:t> </a:t>
            </a:r>
            <a:r>
              <a:rPr lang="zh-CN" altLang="en-US" sz="2400" b="1" dirty="0" smtClean="0">
                <a:solidFill>
                  <a:srgbClr val="FF0000"/>
                </a:solidFill>
                <a:latin typeface="微软雅黑" panose="020B0503020204020204" charset="-122"/>
                <a:ea typeface="微软雅黑" panose="020B0503020204020204" charset="-122"/>
                <a:cs typeface="微软雅黑" panose="020B0503020204020204" charset="-122"/>
              </a:rPr>
              <a:t>1.新能源商用车如何计算车辆购置税？</a:t>
            </a:r>
            <a:endParaRPr lang="en-US" altLang="zh-CN" sz="2400" b="1" dirty="0" smtClean="0">
              <a:solidFill>
                <a:schemeClr val="accent1"/>
              </a:solidFill>
              <a:latin typeface="微软雅黑" panose="020B0503020204020204" charset="-122"/>
              <a:ea typeface="微软雅黑" panose="020B0503020204020204" charset="-122"/>
              <a:cs typeface="微软雅黑" panose="020B0503020204020204" charset="-122"/>
            </a:endParaRPr>
          </a:p>
          <a:p>
            <a:pPr indent="0" algn="just" fontAlgn="auto"/>
            <a:endParaRPr lang="en-US" altLang="zh-CN" sz="800" dirty="0" smtClean="0">
              <a:latin typeface="微软雅黑" panose="020B0503020204020204" charset="-122"/>
              <a:ea typeface="微软雅黑" panose="020B0503020204020204" charset="-122"/>
              <a:cs typeface="微软雅黑" panose="020B0503020204020204" charset="-122"/>
            </a:endParaRPr>
          </a:p>
          <a:p>
            <a:pPr indent="0" algn="just" fontAlgn="auto"/>
            <a:r>
              <a:rPr lang="en-US" altLang="zh-CN" sz="2400" b="1" dirty="0">
                <a:latin typeface="微软雅黑" panose="020B0503020204020204" charset="-122"/>
                <a:ea typeface="微软雅黑" panose="020B0503020204020204" charset="-122"/>
                <a:cs typeface="微软雅黑" panose="020B0503020204020204" charset="-122"/>
              </a:rPr>
              <a:t> </a:t>
            </a:r>
            <a:r>
              <a:rPr lang="en-US" altLang="zh-CN" sz="2400" b="1" dirty="0" smtClean="0">
                <a:latin typeface="微软雅黑" panose="020B0503020204020204" charset="-122"/>
                <a:ea typeface="微软雅黑" panose="020B0503020204020204" charset="-122"/>
                <a:cs typeface="微软雅黑" panose="020B0503020204020204" charset="-122"/>
              </a:rPr>
              <a:t>      </a:t>
            </a:r>
            <a:r>
              <a:rPr lang="zh-CN" altLang="en-US" sz="2400" b="1" dirty="0" smtClean="0">
                <a:latin typeface="微软雅黑" panose="020B0503020204020204" charset="-122"/>
                <a:ea typeface="微软雅黑" panose="020B0503020204020204" charset="-122"/>
                <a:cs typeface="微软雅黑" panose="020B0503020204020204" charset="-122"/>
              </a:rPr>
              <a:t>例</a:t>
            </a:r>
            <a:r>
              <a:rPr lang="en-US" altLang="zh-CN" sz="2400" b="1" dirty="0">
                <a:latin typeface="微软雅黑" panose="020B0503020204020204" charset="-122"/>
                <a:ea typeface="微软雅黑" panose="020B0503020204020204" charset="-122"/>
                <a:cs typeface="微软雅黑" panose="020B0503020204020204" charset="-122"/>
              </a:rPr>
              <a:t>1</a:t>
            </a:r>
            <a:r>
              <a:rPr lang="zh-CN" altLang="en-US" sz="2400" dirty="0">
                <a:latin typeface="微软雅黑" panose="020B0503020204020204" charset="-122"/>
                <a:ea typeface="微软雅黑" panose="020B0503020204020204" charset="-122"/>
                <a:cs typeface="微软雅黑" panose="020B0503020204020204" charset="-122"/>
              </a:rPr>
              <a:t>：某货物运输公司，于</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rPr>
              <a:t>2024</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rPr>
              <a:t>年</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rPr>
              <a:t>3</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rPr>
              <a:t>月</a:t>
            </a:r>
            <a:r>
              <a:rPr lang="en-US" altLang="zh-CN" sz="2400" b="1" dirty="0">
                <a:solidFill>
                  <a:srgbClr val="FF0000"/>
                </a:solidFill>
                <a:latin typeface="微软雅黑" panose="020B0503020204020204" charset="-122"/>
                <a:ea typeface="微软雅黑" panose="020B0503020204020204" charset="-122"/>
                <a:cs typeface="微软雅黑" panose="020B0503020204020204" charset="-122"/>
              </a:rPr>
              <a:t>1</a:t>
            </a:r>
            <a:r>
              <a:rPr lang="zh-CN" altLang="en-US" sz="2400" b="1" dirty="0">
                <a:solidFill>
                  <a:srgbClr val="FF0000"/>
                </a:solidFill>
                <a:latin typeface="微软雅黑" panose="020B0503020204020204" charset="-122"/>
                <a:ea typeface="微软雅黑" panose="020B0503020204020204" charset="-122"/>
                <a:cs typeface="微软雅黑" panose="020B0503020204020204" charset="-122"/>
              </a:rPr>
              <a:t>日</a:t>
            </a:r>
            <a:r>
              <a:rPr lang="zh-CN" altLang="en-US" sz="2400" dirty="0">
                <a:latin typeface="微软雅黑" panose="020B0503020204020204" charset="-122"/>
                <a:ea typeface="微软雅黑" panose="020B0503020204020204" charset="-122"/>
                <a:cs typeface="微软雅黑" panose="020B0503020204020204" charset="-122"/>
              </a:rPr>
              <a:t>购买一辆符合免税条件的</a:t>
            </a:r>
            <a:r>
              <a:rPr lang="zh-CN" altLang="en-US" sz="2400" b="1" dirty="0">
                <a:gradFill>
                  <a:gsLst>
                    <a:gs pos="0">
                      <a:srgbClr val="E30000"/>
                    </a:gs>
                    <a:gs pos="100000">
                      <a:srgbClr val="760303"/>
                    </a:gs>
                  </a:gsLst>
                  <a:lin scaled="0"/>
                </a:gradFill>
                <a:latin typeface="微软雅黑" panose="020B0503020204020204" charset="-122"/>
                <a:ea typeface="微软雅黑" panose="020B0503020204020204" charset="-122"/>
                <a:cs typeface="微软雅黑" panose="020B0503020204020204" charset="-122"/>
              </a:rPr>
              <a:t>纯电动载货汽车</a:t>
            </a:r>
            <a:r>
              <a:rPr lang="zh-CN" altLang="en-US" sz="2400" dirty="0">
                <a:latin typeface="微软雅黑" panose="020B0503020204020204" charset="-122"/>
                <a:ea typeface="微软雅黑" panose="020B0503020204020204" charset="-122"/>
                <a:cs typeface="微软雅黑" panose="020B0503020204020204" charset="-122"/>
              </a:rPr>
              <a:t>，取得的机动车销售统一发票上注明的不含税价格是</a:t>
            </a:r>
            <a:r>
              <a:rPr lang="en-US" altLang="zh-CN" sz="2400" dirty="0">
                <a:latin typeface="微软雅黑" panose="020B0503020204020204" charset="-122"/>
                <a:ea typeface="微软雅黑" panose="020B0503020204020204" charset="-122"/>
                <a:cs typeface="微软雅黑" panose="020B0503020204020204" charset="-122"/>
              </a:rPr>
              <a:t>35</a:t>
            </a:r>
            <a:r>
              <a:rPr lang="zh-CN" altLang="en-US" sz="2400" dirty="0">
                <a:latin typeface="微软雅黑" panose="020B0503020204020204" charset="-122"/>
                <a:ea typeface="微软雅黑" panose="020B0503020204020204" charset="-122"/>
                <a:cs typeface="微软雅黑" panose="020B0503020204020204" charset="-122"/>
              </a:rPr>
              <a:t>万元，问该货物运输公司实际缴纳多少车辆购置税</a:t>
            </a:r>
            <a:r>
              <a:rPr lang="en-US" altLang="zh-CN" sz="2400" dirty="0" smtClean="0">
                <a:latin typeface="微软雅黑" panose="020B0503020204020204" charset="-122"/>
                <a:ea typeface="微软雅黑" panose="020B0503020204020204" charset="-122"/>
                <a:cs typeface="微软雅黑" panose="020B0503020204020204" charset="-122"/>
              </a:rPr>
              <a:t>?</a:t>
            </a:r>
            <a:endParaRPr lang="en-US" altLang="zh-CN" sz="2400" dirty="0">
              <a:latin typeface="微软雅黑" panose="020B0503020204020204" charset="-122"/>
              <a:ea typeface="微软雅黑" panose="020B0503020204020204" charset="-122"/>
              <a:cs typeface="微软雅黑" panose="020B0503020204020204" charset="-122"/>
            </a:endParaRPr>
          </a:p>
        </p:txBody>
      </p:sp>
      <p:sp>
        <p:nvSpPr>
          <p:cNvPr id="15" name="TextBox 14"/>
          <p:cNvSpPr txBox="1"/>
          <p:nvPr/>
        </p:nvSpPr>
        <p:spPr>
          <a:xfrm>
            <a:off x="1107831" y="2790468"/>
            <a:ext cx="9917734" cy="3784600"/>
          </a:xfrm>
          <a:prstGeom prst="rect">
            <a:avLst/>
          </a:prstGeom>
          <a:noFill/>
        </p:spPr>
        <p:txBody>
          <a:bodyPr wrap="square" rtlCol="0">
            <a:spAutoFit/>
          </a:bodyPr>
          <a:p>
            <a:r>
              <a:rPr lang="zh-CN" altLang="en-US" sz="2400" b="1" dirty="0" smtClean="0">
                <a:latin typeface="微软雅黑 Light" panose="020B0502040204020203" pitchFamily="34" charset="-122"/>
                <a:ea typeface="微软雅黑 Light" panose="020B0502040204020203" pitchFamily="34" charset="-122"/>
              </a:rPr>
              <a:t>       具体</a:t>
            </a:r>
            <a:r>
              <a:rPr lang="zh-CN" altLang="en-US" sz="2400" b="1" dirty="0">
                <a:latin typeface="微软雅黑 Light" panose="020B0502040204020203" pitchFamily="34" charset="-122"/>
                <a:ea typeface="微软雅黑 Light" panose="020B0502040204020203" pitchFamily="34" charset="-122"/>
              </a:rPr>
              <a:t>计算：</a:t>
            </a:r>
            <a:endParaRPr lang="zh-CN" altLang="en-US" sz="2400" b="1"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按照</a:t>
            </a:r>
            <a:r>
              <a:rPr lang="zh-CN" altLang="en-US" sz="2400" dirty="0">
                <a:latin typeface="微软雅黑 Light" panose="020B0502040204020203" pitchFamily="34" charset="-122"/>
                <a:ea typeface="微软雅黑 Light" panose="020B0502040204020203" pitchFamily="34" charset="-122"/>
              </a:rPr>
              <a:t>车购税法规定计算车辆购置税：</a:t>
            </a:r>
            <a:endParaRPr lang="zh-CN" altLang="en-US" sz="2400"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车辆</a:t>
            </a:r>
            <a:r>
              <a:rPr lang="zh-CN" altLang="en-US" sz="2400" dirty="0">
                <a:latin typeface="微软雅黑 Light" panose="020B0502040204020203" pitchFamily="34" charset="-122"/>
                <a:ea typeface="微软雅黑 Light" panose="020B0502040204020203" pitchFamily="34" charset="-122"/>
              </a:rPr>
              <a:t>应纳税额</a:t>
            </a:r>
            <a:r>
              <a:rPr lang="en-US" altLang="zh-CN" sz="2400" dirty="0">
                <a:latin typeface="微软雅黑 Light" panose="020B0502040204020203" pitchFamily="34" charset="-122"/>
                <a:ea typeface="微软雅黑 Light" panose="020B0502040204020203" pitchFamily="34" charset="-122"/>
              </a:rPr>
              <a:t>=350000×10%=35000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r>
              <a:rPr lang="zh-CN" altLang="en-US" sz="2400" dirty="0" smtClean="0">
                <a:latin typeface="楷体" panose="02010609060101010101" pitchFamily="49" charset="-122"/>
                <a:ea typeface="楷体" panose="02010609060101010101" pitchFamily="49" charset="-122"/>
              </a:rPr>
              <a:t>    按照</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对购置日期在</a:t>
            </a:r>
            <a:r>
              <a:rPr lang="en-US" altLang="zh-CN" sz="2400" dirty="0">
                <a:latin typeface="楷体" panose="02010609060101010101" pitchFamily="49" charset="-122"/>
                <a:ea typeface="楷体" panose="02010609060101010101" pitchFamily="49" charset="-122"/>
              </a:rPr>
              <a:t>2024</a:t>
            </a:r>
            <a:r>
              <a:rPr lang="zh-CN" altLang="en-US" sz="2400" dirty="0">
                <a:latin typeface="楷体" panose="02010609060101010101" pitchFamily="49" charset="-122"/>
                <a:ea typeface="楷体" panose="02010609060101010101" pitchFamily="49" charset="-122"/>
              </a:rPr>
              <a:t>年</a:t>
            </a:r>
            <a:r>
              <a:rPr lang="en-US" altLang="zh-CN" sz="2400" dirty="0">
                <a:latin typeface="楷体" panose="02010609060101010101" pitchFamily="49" charset="-122"/>
                <a:ea typeface="楷体" panose="02010609060101010101" pitchFamily="49" charset="-122"/>
              </a:rPr>
              <a:t>1</a:t>
            </a:r>
            <a:r>
              <a:rPr lang="zh-CN" altLang="en-US" sz="2400" dirty="0">
                <a:latin typeface="楷体" panose="02010609060101010101" pitchFamily="49" charset="-122"/>
                <a:ea typeface="楷体" panose="02010609060101010101" pitchFamily="49" charset="-122"/>
              </a:rPr>
              <a:t>月</a:t>
            </a:r>
            <a:r>
              <a:rPr lang="en-US" altLang="zh-CN" sz="2400" dirty="0">
                <a:latin typeface="楷体" panose="02010609060101010101" pitchFamily="49" charset="-122"/>
                <a:ea typeface="楷体" panose="02010609060101010101" pitchFamily="49" charset="-122"/>
              </a:rPr>
              <a:t>1</a:t>
            </a:r>
            <a:r>
              <a:rPr lang="zh-CN" altLang="en-US" sz="2400" dirty="0">
                <a:latin typeface="楷体" panose="02010609060101010101" pitchFamily="49" charset="-122"/>
                <a:ea typeface="楷体" panose="02010609060101010101" pitchFamily="49" charset="-122"/>
              </a:rPr>
              <a:t>日至</a:t>
            </a:r>
            <a:r>
              <a:rPr lang="en-US" altLang="zh-CN" sz="2400" dirty="0">
                <a:latin typeface="楷体" panose="02010609060101010101" pitchFamily="49" charset="-122"/>
                <a:ea typeface="楷体" panose="02010609060101010101" pitchFamily="49" charset="-122"/>
              </a:rPr>
              <a:t>2025</a:t>
            </a:r>
            <a:r>
              <a:rPr lang="zh-CN" altLang="en-US" sz="2400" dirty="0">
                <a:latin typeface="楷体" panose="02010609060101010101" pitchFamily="49" charset="-122"/>
                <a:ea typeface="楷体" panose="02010609060101010101" pitchFamily="49" charset="-122"/>
              </a:rPr>
              <a:t>年</a:t>
            </a:r>
            <a:r>
              <a:rPr lang="en-US" altLang="zh-CN" sz="2400" dirty="0">
                <a:latin typeface="楷体" panose="02010609060101010101" pitchFamily="49" charset="-122"/>
                <a:ea typeface="楷体" panose="02010609060101010101" pitchFamily="49" charset="-122"/>
              </a:rPr>
              <a:t>12</a:t>
            </a:r>
            <a:r>
              <a:rPr lang="zh-CN" altLang="en-US" sz="2400" dirty="0">
                <a:latin typeface="楷体" panose="02010609060101010101" pitchFamily="49" charset="-122"/>
                <a:ea typeface="楷体" panose="02010609060101010101" pitchFamily="49" charset="-122"/>
              </a:rPr>
              <a:t>月</a:t>
            </a:r>
            <a:r>
              <a:rPr lang="en-US" altLang="zh-CN" sz="2400" dirty="0">
                <a:latin typeface="楷体" panose="02010609060101010101" pitchFamily="49" charset="-122"/>
                <a:ea typeface="楷体" panose="02010609060101010101" pitchFamily="49" charset="-122"/>
              </a:rPr>
              <a:t>31</a:t>
            </a:r>
            <a:r>
              <a:rPr lang="zh-CN" altLang="en-US" sz="2400" dirty="0">
                <a:latin typeface="楷体" panose="02010609060101010101" pitchFamily="49" charset="-122"/>
                <a:ea typeface="楷体" panose="02010609060101010101" pitchFamily="49" charset="-122"/>
              </a:rPr>
              <a:t>日期间的新能源汽车免征车辆购置税”的</a:t>
            </a:r>
            <a:r>
              <a:rPr lang="zh-CN" altLang="en-US" sz="2400" dirty="0" smtClean="0">
                <a:latin typeface="楷体" panose="02010609060101010101" pitchFamily="49" charset="-122"/>
                <a:ea typeface="楷体" panose="02010609060101010101" pitchFamily="49" charset="-122"/>
              </a:rPr>
              <a:t>规定，</a:t>
            </a:r>
            <a:endParaRPr lang="en-US" altLang="zh-CN" sz="2400" dirty="0" smtClean="0">
              <a:latin typeface="楷体" panose="02010609060101010101" pitchFamily="49" charset="-122"/>
              <a:ea typeface="楷体" panose="02010609060101010101" pitchFamily="49" charset="-122"/>
            </a:endParaRPr>
          </a:p>
          <a:p>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车辆</a:t>
            </a:r>
            <a:r>
              <a:rPr lang="zh-CN" altLang="en-US" sz="2400" dirty="0">
                <a:latin typeface="微软雅黑 Light" panose="020B0502040204020203" pitchFamily="34" charset="-122"/>
                <a:ea typeface="微软雅黑 Light" panose="020B0502040204020203" pitchFamily="34" charset="-122"/>
              </a:rPr>
              <a:t>免税额</a:t>
            </a:r>
            <a:r>
              <a:rPr lang="en-US" altLang="zh-CN" sz="2400" dirty="0">
                <a:latin typeface="微软雅黑 Light" panose="020B0502040204020203" pitchFamily="34" charset="-122"/>
                <a:ea typeface="微软雅黑 Light" panose="020B0502040204020203" pitchFamily="34" charset="-122"/>
              </a:rPr>
              <a:t>=35000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b="1" dirty="0" smtClean="0">
                <a:gradFill>
                  <a:gsLst>
                    <a:gs pos="0">
                      <a:srgbClr val="E30000"/>
                    </a:gs>
                    <a:gs pos="100000">
                      <a:srgbClr val="760303"/>
                    </a:gs>
                  </a:gsLst>
                  <a:lin scaled="0"/>
                </a:gradFill>
                <a:latin typeface="微软雅黑" panose="020B0503020204020204" charset="-122"/>
                <a:ea typeface="微软雅黑" panose="020B0503020204020204" charset="-122"/>
              </a:rPr>
              <a:t>因</a:t>
            </a:r>
            <a:r>
              <a:rPr lang="zh-CN" altLang="en-US" sz="2400" b="1" dirty="0">
                <a:gradFill>
                  <a:gsLst>
                    <a:gs pos="0">
                      <a:srgbClr val="E30000"/>
                    </a:gs>
                    <a:gs pos="100000">
                      <a:srgbClr val="760303"/>
                    </a:gs>
                  </a:gsLst>
                  <a:lin scaled="0"/>
                </a:gradFill>
                <a:latin typeface="微软雅黑" panose="020B0503020204020204" charset="-122"/>
                <a:ea typeface="微软雅黑" panose="020B0503020204020204" charset="-122"/>
              </a:rPr>
              <a:t>新能源商用车无免税限额</a:t>
            </a:r>
            <a:endParaRPr lang="zh-CN" altLang="en-US" sz="2400" b="1" dirty="0">
              <a:solidFill>
                <a:schemeClr val="accent1"/>
              </a:solidFill>
              <a:latin typeface="微软雅黑" panose="020B0503020204020204" charset="-122"/>
              <a:ea typeface="微软雅黑" panose="020B0503020204020204" charset="-122"/>
            </a:endParaRPr>
          </a:p>
          <a:p>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实</a:t>
            </a:r>
            <a:r>
              <a:rPr lang="zh-CN" altLang="en-US" sz="2400" dirty="0">
                <a:latin typeface="微软雅黑 Light" panose="020B0502040204020203" pitchFamily="34" charset="-122"/>
                <a:ea typeface="微软雅黑 Light" panose="020B0502040204020203" pitchFamily="34" charset="-122"/>
              </a:rPr>
              <a:t>纳税额</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应纳税额</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免税额</a:t>
            </a:r>
            <a:r>
              <a:rPr lang="en-US" altLang="zh-CN" sz="2400" dirty="0">
                <a:latin typeface="微软雅黑 Light" panose="020B0502040204020203" pitchFamily="34" charset="-122"/>
                <a:ea typeface="微软雅黑 Light" panose="020B0502040204020203" pitchFamily="34" charset="-122"/>
              </a:rPr>
              <a:t>=35000-35000=</a:t>
            </a:r>
            <a:r>
              <a:rPr lang="en-US" altLang="zh-CN" sz="2400" dirty="0">
                <a:solidFill>
                  <a:srgbClr val="4472C4"/>
                </a:solidFill>
                <a:latin typeface="微软雅黑 Light" panose="020B0502040204020203" pitchFamily="34" charset="-122"/>
                <a:ea typeface="微软雅黑 Light" panose="020B0502040204020203" pitchFamily="34" charset="-122"/>
              </a:rPr>
              <a:t>0</a:t>
            </a:r>
            <a:r>
              <a:rPr lang="zh-CN" altLang="en-US" sz="2400" dirty="0">
                <a:solidFill>
                  <a:srgbClr val="4472C4"/>
                </a:solidFill>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r>
              <a:rPr lang="zh-CN" altLang="en-US" sz="2400" b="1" dirty="0" smtClean="0">
                <a:latin typeface="微软雅黑 Light" panose="020B0502040204020203" pitchFamily="34" charset="-122"/>
                <a:ea typeface="微软雅黑 Light" panose="020B0502040204020203" pitchFamily="34" charset="-122"/>
              </a:rPr>
              <a:t>      答：</a:t>
            </a:r>
            <a:r>
              <a:rPr lang="zh-CN" altLang="en-US" sz="2400" dirty="0" smtClean="0">
                <a:latin typeface="微软雅黑 Light" panose="020B0502040204020203" pitchFamily="34" charset="-122"/>
                <a:ea typeface="微软雅黑 Light" panose="020B0502040204020203" pitchFamily="34" charset="-122"/>
              </a:rPr>
              <a:t>该</a:t>
            </a:r>
            <a:r>
              <a:rPr lang="zh-CN" altLang="en-US" sz="2400" dirty="0">
                <a:latin typeface="微软雅黑 Light" panose="020B0502040204020203" pitchFamily="34" charset="-122"/>
                <a:ea typeface="微软雅黑 Light" panose="020B0502040204020203" pitchFamily="34" charset="-122"/>
              </a:rPr>
              <a:t>货物运输公司购置符合免税条件的新能源汽车</a:t>
            </a:r>
            <a:r>
              <a:rPr lang="zh-CN" altLang="en-US" sz="2400" b="1"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无需缴纳车购税，直接办理免税申报即可。</a:t>
            </a:r>
            <a:endParaRPr lang="zh-CN" altLang="en-US" sz="2400" b="1"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endParaRPr>
          </a:p>
        </p:txBody>
      </p:sp>
      <p:sp>
        <p:nvSpPr>
          <p:cNvPr id="2" name="文本框 1"/>
          <p:cNvSpPr txBox="1"/>
          <p:nvPr/>
        </p:nvSpPr>
        <p:spPr>
          <a:xfrm>
            <a:off x="1024890" y="153670"/>
            <a:ext cx="6782435" cy="521970"/>
          </a:xfrm>
          <a:prstGeom prst="rect">
            <a:avLst/>
          </a:prstGeom>
          <a:noFill/>
        </p:spPr>
        <p:txBody>
          <a:bodyPr wrap="none" rtlCol="0" anchor="t">
            <a:spAutoFit/>
          </a:bodyPr>
          <a:p>
            <a:pPr algn="l"/>
            <a:r>
              <a:rPr lang="zh-CN" sz="2800" b="1"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b="1" dirty="0" err="1">
                <a:solidFill>
                  <a:schemeClr val="dk1"/>
                </a:solidFill>
                <a:latin typeface="微软雅黑" panose="020B0503020204020204" charset="-122"/>
                <a:ea typeface="微软雅黑" panose="020B0503020204020204" charset="-122"/>
                <a:sym typeface="微软雅黑" panose="020B0503020204020204" charset="-122"/>
              </a:rPr>
              <a:t>----2.1 </a:t>
            </a:r>
            <a:r>
              <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如何计算</a:t>
            </a:r>
            <a:r>
              <a:rPr lang="zh-CN" altLang="en-US" sz="2800" b="1" dirty="0" smtClean="0">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应缴</a:t>
            </a:r>
            <a:r>
              <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车辆购置税</a:t>
            </a:r>
            <a:endPar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文本框 1"/>
          <p:cNvSpPr txBox="1"/>
          <p:nvPr/>
        </p:nvSpPr>
        <p:spPr>
          <a:xfrm>
            <a:off x="1024890" y="153670"/>
            <a:ext cx="6782435" cy="521970"/>
          </a:xfrm>
          <a:prstGeom prst="rect">
            <a:avLst/>
          </a:prstGeom>
          <a:noFill/>
        </p:spPr>
        <p:txBody>
          <a:bodyPr wrap="none" rtlCol="0" anchor="t">
            <a:spAutoFit/>
          </a:bodyPr>
          <a:p>
            <a:pPr algn="l"/>
            <a:r>
              <a:rPr lang="zh-CN" sz="2800" b="1"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b="1" dirty="0" err="1">
                <a:solidFill>
                  <a:schemeClr val="dk1"/>
                </a:solidFill>
                <a:latin typeface="微软雅黑" panose="020B0503020204020204" charset="-122"/>
                <a:ea typeface="微软雅黑" panose="020B0503020204020204" charset="-122"/>
                <a:sym typeface="微软雅黑" panose="020B0503020204020204" charset="-122"/>
              </a:rPr>
              <a:t>----2.2 </a:t>
            </a:r>
            <a:r>
              <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如何计算应缴车辆购置税</a:t>
            </a:r>
            <a:endPar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endParaRPr>
          </a:p>
        </p:txBody>
      </p:sp>
      <p:sp>
        <p:nvSpPr>
          <p:cNvPr id="5" name="TextBox 4"/>
          <p:cNvSpPr txBox="1"/>
          <p:nvPr/>
        </p:nvSpPr>
        <p:spPr>
          <a:xfrm>
            <a:off x="1180786" y="924937"/>
            <a:ext cx="10296600" cy="1691640"/>
          </a:xfrm>
          <a:prstGeom prst="rect">
            <a:avLst/>
          </a:prstGeom>
          <a:noFill/>
        </p:spPr>
        <p:txBody>
          <a:bodyPr wrap="square" rtlCol="0">
            <a:spAutoFit/>
          </a:bodyPr>
          <a:p>
            <a:r>
              <a:rPr lang="zh-CN" altLang="en-US" sz="2400" b="1" dirty="0">
                <a:solidFill>
                  <a:schemeClr val="accent1"/>
                </a:solidFill>
                <a:latin typeface="微软雅黑 Light" panose="020B0502040204020203" pitchFamily="34" charset="-122"/>
                <a:ea typeface="微软雅黑 Light" panose="020B0502040204020203" pitchFamily="34" charset="-122"/>
              </a:rPr>
              <a:t> </a:t>
            </a:r>
            <a:r>
              <a:rPr lang="zh-CN" altLang="en-US" sz="2400" b="1" dirty="0" smtClean="0">
                <a:solidFill>
                  <a:schemeClr val="accent1"/>
                </a:solidFill>
                <a:latin typeface="微软雅黑 Light" panose="020B0502040204020203" pitchFamily="34" charset="-122"/>
                <a:ea typeface="微软雅黑 Light" panose="020B0502040204020203" pitchFamily="34" charset="-122"/>
              </a:rPr>
              <a:t>     </a:t>
            </a:r>
            <a:r>
              <a:rPr lang="en-US" altLang="zh-CN" sz="2400" b="1" dirty="0" smtClean="0">
                <a:solidFill>
                  <a:schemeClr val="accent1"/>
                </a:solidFill>
                <a:latin typeface="微软雅黑" panose="020B0503020204020204" charset="-122"/>
                <a:ea typeface="微软雅黑" panose="020B0503020204020204" charset="-122"/>
                <a:cs typeface="微软雅黑" panose="020B0503020204020204" charset="-122"/>
              </a:rPr>
              <a:t> </a:t>
            </a:r>
            <a:r>
              <a:rPr lang="zh-CN" altLang="en-US" sz="2400" b="1" dirty="0" smtClean="0">
                <a:solidFill>
                  <a:schemeClr val="accent1"/>
                </a:solidFill>
                <a:latin typeface="微软雅黑" panose="020B0503020204020204" charset="-122"/>
                <a:ea typeface="微软雅黑" panose="020B0503020204020204" charset="-122"/>
                <a:cs typeface="微软雅黑" panose="020B0503020204020204" charset="-122"/>
              </a:rPr>
              <a:t>2.2024年-2025年，新能源乘用车如何计算车辆购置税 ？</a:t>
            </a:r>
            <a:endParaRPr lang="zh-CN" altLang="en-US" sz="2400" b="1" dirty="0" smtClean="0">
              <a:solidFill>
                <a:schemeClr val="accent1"/>
              </a:solidFill>
              <a:latin typeface="微软雅黑" panose="020B0503020204020204" charset="-122"/>
              <a:ea typeface="微软雅黑" panose="020B0503020204020204" charset="-122"/>
              <a:cs typeface="微软雅黑" panose="020B0503020204020204" charset="-122"/>
            </a:endParaRPr>
          </a:p>
          <a:p>
            <a:endParaRPr lang="en-US" altLang="zh-CN" sz="800" dirty="0" smtClean="0">
              <a:latin typeface="微软雅黑" panose="020B0503020204020204" charset="-122"/>
              <a:ea typeface="微软雅黑" panose="020B0503020204020204" charset="-122"/>
              <a:cs typeface="微软雅黑" panose="020B0503020204020204" charset="-122"/>
            </a:endParaRPr>
          </a:p>
          <a:p>
            <a:r>
              <a:rPr lang="zh-CN" altLang="en-US" sz="2400" b="1" dirty="0" smtClean="0">
                <a:latin typeface="微软雅黑" panose="020B0503020204020204" charset="-122"/>
                <a:ea typeface="微软雅黑" panose="020B0503020204020204" charset="-122"/>
                <a:cs typeface="微软雅黑" panose="020B0503020204020204" charset="-122"/>
              </a:rPr>
              <a:t>       例</a:t>
            </a:r>
            <a:r>
              <a:rPr lang="en-US" altLang="zh-CN" sz="2400" b="1" dirty="0" smtClean="0">
                <a:latin typeface="微软雅黑" panose="020B0503020204020204" charset="-122"/>
                <a:ea typeface="微软雅黑" panose="020B0503020204020204" charset="-122"/>
                <a:cs typeface="微软雅黑" panose="020B0503020204020204" charset="-122"/>
              </a:rPr>
              <a:t>2</a:t>
            </a:r>
            <a:r>
              <a:rPr lang="zh-CN" altLang="en-US" sz="2400" dirty="0" smtClean="0">
                <a:latin typeface="微软雅黑" panose="020B0503020204020204" charset="-122"/>
                <a:ea typeface="微软雅黑" panose="020B0503020204020204" charset="-122"/>
                <a:cs typeface="微软雅黑" panose="020B0503020204020204" charset="-122"/>
              </a:rPr>
              <a:t>：</a:t>
            </a:r>
            <a:r>
              <a:rPr lang="zh-CN" altLang="zh-CN" sz="2400" dirty="0">
                <a:latin typeface="微软雅黑" panose="020B0503020204020204" charset="-122"/>
                <a:ea typeface="微软雅黑" panose="020B0503020204020204" charset="-122"/>
                <a:cs typeface="微软雅黑" panose="020B0503020204020204" charset="-122"/>
              </a:rPr>
              <a:t>李某在</a:t>
            </a:r>
            <a:r>
              <a:rPr lang="en-US" altLang="zh-CN" sz="2400" b="1" dirty="0">
                <a:solidFill>
                  <a:schemeClr val="accent1"/>
                </a:solidFill>
                <a:latin typeface="微软雅黑" panose="020B0503020204020204" charset="-122"/>
                <a:ea typeface="微软雅黑" panose="020B0503020204020204" charset="-122"/>
                <a:cs typeface="微软雅黑" panose="020B0503020204020204" charset="-122"/>
              </a:rPr>
              <a:t>2024</a:t>
            </a:r>
            <a:r>
              <a:rPr lang="zh-CN" altLang="zh-CN" sz="2400" b="1" dirty="0">
                <a:solidFill>
                  <a:schemeClr val="accent1"/>
                </a:solidFill>
                <a:latin typeface="微软雅黑" panose="020B0503020204020204" charset="-122"/>
                <a:ea typeface="微软雅黑" panose="020B0503020204020204" charset="-122"/>
                <a:cs typeface="微软雅黑" panose="020B0503020204020204" charset="-122"/>
              </a:rPr>
              <a:t>年</a:t>
            </a:r>
            <a:r>
              <a:rPr lang="en-US" altLang="zh-CN" sz="2400" b="1" dirty="0">
                <a:solidFill>
                  <a:schemeClr val="accent1"/>
                </a:solidFill>
                <a:latin typeface="微软雅黑" panose="020B0503020204020204" charset="-122"/>
                <a:ea typeface="微软雅黑" panose="020B0503020204020204" charset="-122"/>
                <a:cs typeface="微软雅黑" panose="020B0503020204020204" charset="-122"/>
              </a:rPr>
              <a:t>2</a:t>
            </a:r>
            <a:r>
              <a:rPr lang="zh-CN" altLang="zh-CN" sz="2400" b="1" dirty="0">
                <a:solidFill>
                  <a:schemeClr val="accent1"/>
                </a:solidFill>
                <a:latin typeface="微软雅黑" panose="020B0503020204020204" charset="-122"/>
                <a:ea typeface="微软雅黑" panose="020B0503020204020204" charset="-122"/>
                <a:cs typeface="微软雅黑" panose="020B0503020204020204" charset="-122"/>
              </a:rPr>
              <a:t>月</a:t>
            </a:r>
            <a:r>
              <a:rPr lang="en-US" altLang="zh-CN" sz="2400" b="1" dirty="0">
                <a:solidFill>
                  <a:schemeClr val="accent1"/>
                </a:solidFill>
                <a:latin typeface="微软雅黑" panose="020B0503020204020204" charset="-122"/>
                <a:ea typeface="微软雅黑" panose="020B0503020204020204" charset="-122"/>
                <a:cs typeface="微软雅黑" panose="020B0503020204020204" charset="-122"/>
              </a:rPr>
              <a:t>5</a:t>
            </a:r>
            <a:r>
              <a:rPr lang="zh-CN" altLang="zh-CN" sz="2400" b="1" dirty="0">
                <a:solidFill>
                  <a:schemeClr val="accent1"/>
                </a:solidFill>
                <a:latin typeface="微软雅黑" panose="020B0503020204020204" charset="-122"/>
                <a:ea typeface="微软雅黑" panose="020B0503020204020204" charset="-122"/>
                <a:cs typeface="微软雅黑" panose="020B0503020204020204" charset="-122"/>
              </a:rPr>
              <a:t>日</a:t>
            </a:r>
            <a:r>
              <a:rPr lang="zh-CN" altLang="zh-CN" sz="2400" dirty="0">
                <a:solidFill>
                  <a:schemeClr val="accent1"/>
                </a:solidFill>
                <a:latin typeface="微软雅黑" panose="020B0503020204020204" charset="-122"/>
                <a:ea typeface="微软雅黑" panose="020B0503020204020204" charset="-122"/>
                <a:cs typeface="微软雅黑" panose="020B0503020204020204" charset="-122"/>
              </a:rPr>
              <a:t>，</a:t>
            </a:r>
            <a:r>
              <a:rPr lang="zh-CN" altLang="zh-CN" sz="2400" dirty="0">
                <a:latin typeface="微软雅黑" panose="020B0503020204020204" charset="-122"/>
                <a:ea typeface="微软雅黑" panose="020B0503020204020204" charset="-122"/>
                <a:cs typeface="微软雅黑" panose="020B0503020204020204" charset="-122"/>
              </a:rPr>
              <a:t>购买一辆符合免税条件的</a:t>
            </a:r>
            <a:r>
              <a:rPr lang="zh-CN" altLang="zh-CN" sz="2400" b="1" dirty="0">
                <a:solidFill>
                  <a:schemeClr val="accent1"/>
                </a:solidFill>
                <a:latin typeface="微软雅黑" panose="020B0503020204020204" charset="-122"/>
                <a:ea typeface="微软雅黑" panose="020B0503020204020204" charset="-122"/>
                <a:cs typeface="微软雅黑" panose="020B0503020204020204" charset="-122"/>
              </a:rPr>
              <a:t>新能源乘用车</a:t>
            </a:r>
            <a:r>
              <a:rPr lang="zh-CN" altLang="zh-CN" sz="2400" dirty="0">
                <a:latin typeface="微软雅黑" panose="020B0503020204020204" charset="-122"/>
                <a:ea typeface="微软雅黑" panose="020B0503020204020204" charset="-122"/>
                <a:cs typeface="微软雅黑" panose="020B0503020204020204" charset="-122"/>
              </a:rPr>
              <a:t>，取得的机动车销售统一发票上注明的不含税价格是</a:t>
            </a:r>
            <a:r>
              <a:rPr lang="en-US" altLang="zh-CN" sz="2400" dirty="0">
                <a:latin typeface="微软雅黑" panose="020B0503020204020204" charset="-122"/>
                <a:ea typeface="微软雅黑" panose="020B0503020204020204" charset="-122"/>
                <a:cs typeface="微软雅黑" panose="020B0503020204020204" charset="-122"/>
              </a:rPr>
              <a:t>40</a:t>
            </a:r>
            <a:r>
              <a:rPr lang="zh-CN" altLang="zh-CN" sz="2400" dirty="0">
                <a:latin typeface="微软雅黑" panose="020B0503020204020204" charset="-122"/>
                <a:ea typeface="微软雅黑" panose="020B0503020204020204" charset="-122"/>
                <a:cs typeface="微软雅黑" panose="020B0503020204020204" charset="-122"/>
              </a:rPr>
              <a:t>万元，问李某实际缴纳多少车辆购置税</a:t>
            </a:r>
            <a:r>
              <a:rPr lang="en-US" altLang="zh-CN" sz="2400" dirty="0">
                <a:latin typeface="微软雅黑" panose="020B0503020204020204" charset="-122"/>
                <a:ea typeface="微软雅黑" panose="020B0503020204020204" charset="-122"/>
                <a:cs typeface="微软雅黑" panose="020B0503020204020204" charset="-122"/>
              </a:rPr>
              <a:t>?</a:t>
            </a:r>
            <a:endParaRPr lang="en-US" altLang="zh-CN" sz="2400" dirty="0">
              <a:latin typeface="微软雅黑" panose="020B0503020204020204" charset="-122"/>
              <a:ea typeface="微软雅黑" panose="020B0503020204020204" charset="-122"/>
              <a:cs typeface="微软雅黑" panose="020B0503020204020204" charset="-122"/>
            </a:endParaRPr>
          </a:p>
        </p:txBody>
      </p:sp>
      <p:sp>
        <p:nvSpPr>
          <p:cNvPr id="15" name="TextBox 14"/>
          <p:cNvSpPr txBox="1"/>
          <p:nvPr/>
        </p:nvSpPr>
        <p:spPr>
          <a:xfrm>
            <a:off x="1107829" y="2555074"/>
            <a:ext cx="10223951" cy="4154170"/>
          </a:xfrm>
          <a:prstGeom prst="rect">
            <a:avLst/>
          </a:prstGeom>
          <a:noFill/>
        </p:spPr>
        <p:txBody>
          <a:bodyPr wrap="square" rtlCol="0">
            <a:spAutoFit/>
          </a:bodyPr>
          <a:p>
            <a:pPr indent="0" algn="just" fontAlgn="auto"/>
            <a:r>
              <a:rPr lang="zh-CN" altLang="en-US" sz="2400" b="1" dirty="0" smtClean="0">
                <a:latin typeface="微软雅黑 Light" panose="020B0502040204020203" pitchFamily="34" charset="-122"/>
                <a:ea typeface="微软雅黑 Light" panose="020B0502040204020203" pitchFamily="34" charset="-122"/>
              </a:rPr>
              <a:t>       具体</a:t>
            </a:r>
            <a:r>
              <a:rPr lang="zh-CN" altLang="en-US" sz="2400" b="1" dirty="0">
                <a:latin typeface="微软雅黑 Light" panose="020B0502040204020203" pitchFamily="34" charset="-122"/>
                <a:ea typeface="微软雅黑 Light" panose="020B0502040204020203" pitchFamily="34" charset="-122"/>
              </a:rPr>
              <a:t>计算：</a:t>
            </a:r>
            <a:endParaRPr lang="zh-CN" altLang="en-US" sz="2400" b="1"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按照</a:t>
            </a:r>
            <a:r>
              <a:rPr lang="zh-CN" altLang="en-US" sz="2400" dirty="0">
                <a:latin typeface="微软雅黑 Light" panose="020B0502040204020203" pitchFamily="34" charset="-122"/>
                <a:ea typeface="微软雅黑 Light" panose="020B0502040204020203" pitchFamily="34" charset="-122"/>
              </a:rPr>
              <a:t>车购税法规定计算车辆购置税：</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应</a:t>
            </a:r>
            <a:r>
              <a:rPr lang="zh-CN" altLang="en-US" sz="2400" dirty="0">
                <a:latin typeface="微软雅黑 Light" panose="020B0502040204020203" pitchFamily="34" charset="-122"/>
                <a:ea typeface="微软雅黑 Light" panose="020B0502040204020203" pitchFamily="34" charset="-122"/>
              </a:rPr>
              <a:t>纳税额</a:t>
            </a:r>
            <a:r>
              <a:rPr lang="en-US" altLang="zh-CN" sz="2400" dirty="0">
                <a:latin typeface="微软雅黑 Light" panose="020B0502040204020203" pitchFamily="34" charset="-122"/>
                <a:ea typeface="微软雅黑 Light" panose="020B0502040204020203" pitchFamily="34" charset="-122"/>
              </a:rPr>
              <a:t>=400000×10%=40000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zh-CN" altLang="en-US" sz="2400" dirty="0" smtClean="0">
                <a:latin typeface="楷体" panose="02010609060101010101" pitchFamily="49" charset="-122"/>
                <a:ea typeface="楷体" panose="02010609060101010101" pitchFamily="49" charset="-122"/>
              </a:rPr>
              <a:t>按照</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对购置日期在</a:t>
            </a:r>
            <a:r>
              <a:rPr lang="en-US" altLang="zh-CN" sz="2400" dirty="0">
                <a:latin typeface="楷体" panose="02010609060101010101" pitchFamily="49" charset="-122"/>
                <a:ea typeface="楷体" panose="02010609060101010101" pitchFamily="49" charset="-122"/>
              </a:rPr>
              <a:t>2024</a:t>
            </a:r>
            <a:r>
              <a:rPr lang="zh-CN" altLang="en-US" sz="2400" dirty="0">
                <a:latin typeface="楷体" panose="02010609060101010101" pitchFamily="49" charset="-122"/>
                <a:ea typeface="楷体" panose="02010609060101010101" pitchFamily="49" charset="-122"/>
              </a:rPr>
              <a:t>年</a:t>
            </a:r>
            <a:r>
              <a:rPr lang="en-US" altLang="zh-CN" sz="2400" dirty="0">
                <a:latin typeface="楷体" panose="02010609060101010101" pitchFamily="49" charset="-122"/>
                <a:ea typeface="楷体" panose="02010609060101010101" pitchFamily="49" charset="-122"/>
              </a:rPr>
              <a:t>1</a:t>
            </a:r>
            <a:r>
              <a:rPr lang="zh-CN" altLang="en-US" sz="2400" dirty="0">
                <a:latin typeface="楷体" panose="02010609060101010101" pitchFamily="49" charset="-122"/>
                <a:ea typeface="楷体" panose="02010609060101010101" pitchFamily="49" charset="-122"/>
              </a:rPr>
              <a:t>月</a:t>
            </a:r>
            <a:r>
              <a:rPr lang="en-US" altLang="zh-CN" sz="2400" dirty="0">
                <a:latin typeface="楷体" panose="02010609060101010101" pitchFamily="49" charset="-122"/>
                <a:ea typeface="楷体" panose="02010609060101010101" pitchFamily="49" charset="-122"/>
              </a:rPr>
              <a:t>1</a:t>
            </a:r>
            <a:r>
              <a:rPr lang="zh-CN" altLang="en-US" sz="2400" dirty="0">
                <a:latin typeface="楷体" panose="02010609060101010101" pitchFamily="49" charset="-122"/>
                <a:ea typeface="楷体" panose="02010609060101010101" pitchFamily="49" charset="-122"/>
              </a:rPr>
              <a:t>日至</a:t>
            </a:r>
            <a:r>
              <a:rPr lang="en-US" altLang="zh-CN" sz="2400" dirty="0">
                <a:latin typeface="楷体" panose="02010609060101010101" pitchFamily="49" charset="-122"/>
                <a:ea typeface="楷体" panose="02010609060101010101" pitchFamily="49" charset="-122"/>
              </a:rPr>
              <a:t>2025</a:t>
            </a:r>
            <a:r>
              <a:rPr lang="zh-CN" altLang="en-US" sz="2400" dirty="0">
                <a:latin typeface="楷体" panose="02010609060101010101" pitchFamily="49" charset="-122"/>
                <a:ea typeface="楷体" panose="02010609060101010101" pitchFamily="49" charset="-122"/>
              </a:rPr>
              <a:t>年</a:t>
            </a:r>
            <a:r>
              <a:rPr lang="en-US" altLang="zh-CN" sz="2400" dirty="0">
                <a:latin typeface="楷体" panose="02010609060101010101" pitchFamily="49" charset="-122"/>
                <a:ea typeface="楷体" panose="02010609060101010101" pitchFamily="49" charset="-122"/>
              </a:rPr>
              <a:t>12</a:t>
            </a:r>
            <a:r>
              <a:rPr lang="zh-CN" altLang="en-US" sz="2400" dirty="0">
                <a:latin typeface="楷体" panose="02010609060101010101" pitchFamily="49" charset="-122"/>
                <a:ea typeface="楷体" panose="02010609060101010101" pitchFamily="49" charset="-122"/>
              </a:rPr>
              <a:t>月</a:t>
            </a:r>
            <a:r>
              <a:rPr lang="en-US" altLang="zh-CN" sz="2400" dirty="0">
                <a:latin typeface="楷体" panose="02010609060101010101" pitchFamily="49" charset="-122"/>
                <a:ea typeface="楷体" panose="02010609060101010101" pitchFamily="49" charset="-122"/>
              </a:rPr>
              <a:t>31</a:t>
            </a:r>
            <a:r>
              <a:rPr lang="zh-CN" altLang="en-US" sz="2400" dirty="0">
                <a:latin typeface="楷体" panose="02010609060101010101" pitchFamily="49" charset="-122"/>
                <a:ea typeface="楷体" panose="02010609060101010101" pitchFamily="49" charset="-122"/>
              </a:rPr>
              <a:t>日期间的新能源汽车免征车辆购置税”</a:t>
            </a:r>
            <a:r>
              <a:rPr lang="zh-CN" altLang="en-US" sz="2400" dirty="0" smtClean="0">
                <a:latin typeface="楷体" panose="02010609060101010101" pitchFamily="49" charset="-122"/>
                <a:ea typeface="楷体" panose="02010609060101010101" pitchFamily="49" charset="-122"/>
              </a:rPr>
              <a:t>规定，</a:t>
            </a:r>
            <a:endParaRPr lang="en-US" altLang="zh-CN" sz="2400" dirty="0" smtClean="0">
              <a:latin typeface="楷体" panose="02010609060101010101" pitchFamily="49" charset="-122"/>
              <a:ea typeface="楷体" panose="02010609060101010101" pitchFamily="49"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免税</a:t>
            </a:r>
            <a:r>
              <a:rPr lang="zh-CN" altLang="en-US" sz="2400" dirty="0">
                <a:latin typeface="微软雅黑 Light" panose="020B0502040204020203" pitchFamily="34" charset="-122"/>
                <a:ea typeface="微软雅黑 Light" panose="020B0502040204020203" pitchFamily="34" charset="-122"/>
              </a:rPr>
              <a:t>额</a:t>
            </a:r>
            <a:r>
              <a:rPr lang="en-US" altLang="zh-CN" sz="2400" dirty="0">
                <a:latin typeface="微软雅黑 Light" panose="020B0502040204020203" pitchFamily="34" charset="-122"/>
                <a:ea typeface="微软雅黑 Light" panose="020B0502040204020203" pitchFamily="34" charset="-122"/>
              </a:rPr>
              <a:t>=40000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zh-CN" altLang="en-US" sz="2400" dirty="0" smtClean="0">
                <a:latin typeface="楷体" panose="02010609060101010101" pitchFamily="49" charset="-122"/>
                <a:ea typeface="楷体" panose="02010609060101010101" pitchFamily="49" charset="-122"/>
              </a:rPr>
              <a:t>按照</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公告</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每辆新能源</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乘用车</a:t>
            </a:r>
            <a:r>
              <a:rPr lang="zh-CN" altLang="en-US" sz="2400" dirty="0">
                <a:latin typeface="楷体" panose="02010609060101010101" pitchFamily="49" charset="-122"/>
                <a:ea typeface="楷体" panose="02010609060101010101" pitchFamily="49" charset="-122"/>
              </a:rPr>
              <a:t>免税额不超过</a:t>
            </a:r>
            <a:r>
              <a:rPr lang="en-US" altLang="zh-CN" sz="2400" dirty="0">
                <a:latin typeface="楷体" panose="02010609060101010101" pitchFamily="49" charset="-122"/>
                <a:ea typeface="楷体" panose="02010609060101010101" pitchFamily="49" charset="-122"/>
              </a:rPr>
              <a:t>3</a:t>
            </a:r>
            <a:r>
              <a:rPr lang="zh-CN" altLang="en-US" sz="2400" dirty="0">
                <a:latin typeface="楷体" panose="02010609060101010101" pitchFamily="49" charset="-122"/>
                <a:ea typeface="楷体" panose="02010609060101010101" pitchFamily="49" charset="-122"/>
              </a:rPr>
              <a:t>万元”规定，该车辆计算免税额原为</a:t>
            </a:r>
            <a:r>
              <a:rPr lang="en-US" altLang="zh-CN" sz="2400" dirty="0">
                <a:latin typeface="楷体" panose="02010609060101010101" pitchFamily="49" charset="-122"/>
                <a:ea typeface="楷体" panose="02010609060101010101" pitchFamily="49" charset="-122"/>
              </a:rPr>
              <a:t>4</a:t>
            </a:r>
            <a:r>
              <a:rPr lang="zh-CN" altLang="en-US" sz="2400" dirty="0">
                <a:latin typeface="楷体" panose="02010609060101010101" pitchFamily="49" charset="-122"/>
                <a:ea typeface="楷体" panose="02010609060101010101" pitchFamily="49" charset="-122"/>
              </a:rPr>
              <a:t>万元，因超过了</a:t>
            </a:r>
            <a:r>
              <a:rPr lang="en-US" altLang="zh-CN" sz="2400" dirty="0">
                <a:latin typeface="楷体" panose="02010609060101010101" pitchFamily="49" charset="-122"/>
                <a:ea typeface="楷体" panose="02010609060101010101" pitchFamily="49" charset="-122"/>
              </a:rPr>
              <a:t>3</a:t>
            </a:r>
            <a:r>
              <a:rPr lang="zh-CN" altLang="en-US" sz="2400" dirty="0">
                <a:latin typeface="楷体" panose="02010609060101010101" pitchFamily="49" charset="-122"/>
                <a:ea typeface="楷体" panose="02010609060101010101" pitchFamily="49" charset="-122"/>
              </a:rPr>
              <a:t>万元，按</a:t>
            </a:r>
            <a:r>
              <a:rPr lang="en-US" altLang="zh-CN" sz="2400" dirty="0">
                <a:latin typeface="楷体" panose="02010609060101010101" pitchFamily="49" charset="-122"/>
                <a:ea typeface="楷体" panose="02010609060101010101" pitchFamily="49" charset="-122"/>
              </a:rPr>
              <a:t>3</a:t>
            </a:r>
            <a:r>
              <a:rPr lang="zh-CN" altLang="en-US" sz="2400" dirty="0">
                <a:latin typeface="楷体" panose="02010609060101010101" pitchFamily="49" charset="-122"/>
                <a:ea typeface="楷体" panose="02010609060101010101" pitchFamily="49" charset="-122"/>
              </a:rPr>
              <a:t>万元</a:t>
            </a:r>
            <a:r>
              <a:rPr lang="zh-CN" altLang="en-US" sz="2400" dirty="0" smtClean="0">
                <a:latin typeface="楷体" panose="02010609060101010101" pitchFamily="49" charset="-122"/>
                <a:ea typeface="楷体" panose="02010609060101010101" pitchFamily="49" charset="-122"/>
              </a:rPr>
              <a:t>计算，</a:t>
            </a:r>
            <a:endParaRPr lang="zh-CN" altLang="en-US" sz="2400" dirty="0">
              <a:latin typeface="楷体" panose="02010609060101010101" pitchFamily="49" charset="-122"/>
              <a:ea typeface="楷体" panose="02010609060101010101" pitchFamily="49"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免税</a:t>
            </a:r>
            <a:r>
              <a:rPr lang="zh-CN" altLang="en-US" sz="2400" dirty="0">
                <a:latin typeface="微软雅黑 Light" panose="020B0502040204020203" pitchFamily="34" charset="-122"/>
                <a:ea typeface="微软雅黑 Light" panose="020B0502040204020203" pitchFamily="34" charset="-122"/>
              </a:rPr>
              <a:t>额</a:t>
            </a:r>
            <a:r>
              <a:rPr lang="en-US" altLang="zh-CN" sz="2400" dirty="0">
                <a:latin typeface="微软雅黑 Light" panose="020B0502040204020203" pitchFamily="34" charset="-122"/>
                <a:ea typeface="微软雅黑 Light" panose="020B0502040204020203" pitchFamily="34" charset="-122"/>
              </a:rPr>
              <a:t>=30000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solidFill>
                  <a:schemeClr val="accent1"/>
                </a:solidFill>
                <a:latin typeface="微软雅黑 Light" panose="020B0502040204020203" pitchFamily="34" charset="-122"/>
                <a:ea typeface="微软雅黑 Light" panose="020B0502040204020203" pitchFamily="34" charset="-122"/>
              </a:rPr>
              <a:t>     </a:t>
            </a:r>
            <a:r>
              <a:rPr lang="zh-CN" altLang="en-US" sz="2400" dirty="0" smtClean="0">
                <a:solidFill>
                  <a:srgbClr val="990000"/>
                </a:solidFill>
                <a:latin typeface="微软雅黑 Light" panose="020B0502040204020203" pitchFamily="34" charset="-122"/>
                <a:ea typeface="微软雅黑 Light" panose="020B0502040204020203" pitchFamily="34" charset="-122"/>
              </a:rPr>
              <a:t> </a:t>
            </a:r>
            <a:r>
              <a:rPr lang="zh-CN" altLang="en-US" sz="2400" b="1" dirty="0" smtClean="0">
                <a:solidFill>
                  <a:srgbClr val="990000"/>
                </a:solidFill>
                <a:latin typeface="微软雅黑 Light" panose="020B0502040204020203" pitchFamily="34" charset="-122"/>
                <a:ea typeface="微软雅黑 Light" panose="020B0502040204020203" pitchFamily="34" charset="-122"/>
              </a:rPr>
              <a:t>实际应</a:t>
            </a:r>
            <a:r>
              <a:rPr lang="zh-CN" altLang="en-US" sz="2400" b="1" dirty="0">
                <a:solidFill>
                  <a:srgbClr val="990000"/>
                </a:solidFill>
                <a:latin typeface="微软雅黑 Light" panose="020B0502040204020203" pitchFamily="34" charset="-122"/>
                <a:ea typeface="微软雅黑 Light" panose="020B0502040204020203" pitchFamily="34" charset="-122"/>
              </a:rPr>
              <a:t>纳税额</a:t>
            </a:r>
            <a:r>
              <a:rPr lang="en-US" altLang="zh-CN" sz="2400" b="1" dirty="0">
                <a:solidFill>
                  <a:srgbClr val="990000"/>
                </a:solidFill>
                <a:latin typeface="微软雅黑 Light" panose="020B0502040204020203" pitchFamily="34" charset="-122"/>
                <a:ea typeface="微软雅黑 Light" panose="020B0502040204020203" pitchFamily="34" charset="-122"/>
              </a:rPr>
              <a:t>=</a:t>
            </a:r>
            <a:r>
              <a:rPr lang="zh-CN" altLang="en-US" sz="2400" b="1" dirty="0">
                <a:solidFill>
                  <a:srgbClr val="990000"/>
                </a:solidFill>
                <a:latin typeface="微软雅黑 Light" panose="020B0502040204020203" pitchFamily="34" charset="-122"/>
                <a:ea typeface="微软雅黑 Light" panose="020B0502040204020203" pitchFamily="34" charset="-122"/>
              </a:rPr>
              <a:t>应纳税额</a:t>
            </a:r>
            <a:r>
              <a:rPr lang="en-US" altLang="zh-CN" sz="2400" b="1" dirty="0">
                <a:solidFill>
                  <a:srgbClr val="990000"/>
                </a:solidFill>
                <a:latin typeface="微软雅黑 Light" panose="020B0502040204020203" pitchFamily="34" charset="-122"/>
                <a:ea typeface="微软雅黑 Light" panose="020B0502040204020203" pitchFamily="34" charset="-122"/>
              </a:rPr>
              <a:t>-</a:t>
            </a:r>
            <a:r>
              <a:rPr lang="zh-CN" altLang="en-US" sz="2400" b="1" dirty="0">
                <a:solidFill>
                  <a:srgbClr val="990000"/>
                </a:solidFill>
                <a:latin typeface="微软雅黑 Light" panose="020B0502040204020203" pitchFamily="34" charset="-122"/>
                <a:ea typeface="微软雅黑 Light" panose="020B0502040204020203" pitchFamily="34" charset="-122"/>
              </a:rPr>
              <a:t>免税额</a:t>
            </a:r>
            <a:r>
              <a:rPr lang="en-US" altLang="zh-CN" sz="2400" b="1" dirty="0">
                <a:solidFill>
                  <a:srgbClr val="990000"/>
                </a:solidFill>
                <a:latin typeface="微软雅黑 Light" panose="020B0502040204020203" pitchFamily="34" charset="-122"/>
                <a:ea typeface="微软雅黑 Light" panose="020B0502040204020203" pitchFamily="34" charset="-122"/>
              </a:rPr>
              <a:t>=40000-30000=10000</a:t>
            </a:r>
            <a:r>
              <a:rPr lang="zh-CN" altLang="en-US" sz="2400" b="1" dirty="0">
                <a:solidFill>
                  <a:srgbClr val="990000"/>
                </a:solidFill>
                <a:latin typeface="微软雅黑 Light" panose="020B0502040204020203" pitchFamily="34" charset="-122"/>
                <a:ea typeface="微软雅黑 Light" panose="020B0502040204020203" pitchFamily="34" charset="-122"/>
              </a:rPr>
              <a:t>元</a:t>
            </a:r>
            <a:endParaRPr lang="zh-CN" altLang="en-US" sz="2400" b="1" dirty="0">
              <a:solidFill>
                <a:schemeClr val="accent1"/>
              </a:solidFill>
              <a:latin typeface="微软雅黑 Light" panose="020B0502040204020203" pitchFamily="34" charset="-122"/>
              <a:ea typeface="微软雅黑 Light" panose="020B0502040204020203" pitchFamily="34" charset="-122"/>
            </a:endParaRPr>
          </a:p>
          <a:p>
            <a:pPr indent="0" algn="just" fontAlgn="auto"/>
            <a:r>
              <a:rPr lang="zh-CN" altLang="en-US" sz="2400" b="1" dirty="0" smtClean="0">
                <a:latin typeface="微软雅黑 Light" panose="020B0502040204020203" pitchFamily="34" charset="-122"/>
                <a:ea typeface="微软雅黑 Light" panose="020B0502040204020203" pitchFamily="34" charset="-122"/>
              </a:rPr>
              <a:t>      答：</a:t>
            </a:r>
            <a:r>
              <a:rPr lang="zh-CN" altLang="en-US" sz="2400" dirty="0" smtClean="0">
                <a:latin typeface="微软雅黑 Light" panose="020B0502040204020203" pitchFamily="34" charset="-122"/>
                <a:ea typeface="微软雅黑 Light" panose="020B0502040204020203" pitchFamily="34" charset="-122"/>
              </a:rPr>
              <a:t>李</a:t>
            </a:r>
            <a:r>
              <a:rPr lang="zh-CN" altLang="en-US" sz="2400" dirty="0">
                <a:latin typeface="微软雅黑 Light" panose="020B0502040204020203" pitchFamily="34" charset="-122"/>
                <a:ea typeface="微软雅黑 Light" panose="020B0502040204020203" pitchFamily="34" charset="-122"/>
              </a:rPr>
              <a:t>某实际缴纳车辆购置税</a:t>
            </a:r>
            <a:r>
              <a:rPr lang="en-US" altLang="zh-CN" sz="2400" dirty="0">
                <a:latin typeface="微软雅黑 Light" panose="020B0502040204020203" pitchFamily="34" charset="-122"/>
                <a:ea typeface="微软雅黑 Light" panose="020B0502040204020203" pitchFamily="34" charset="-122"/>
              </a:rPr>
              <a:t>1</a:t>
            </a:r>
            <a:r>
              <a:rPr lang="zh-CN" altLang="en-US" sz="2400" dirty="0">
                <a:latin typeface="微软雅黑 Light" panose="020B0502040204020203" pitchFamily="34" charset="-122"/>
                <a:ea typeface="微软雅黑 Light" panose="020B0502040204020203" pitchFamily="34" charset="-122"/>
              </a:rPr>
              <a:t>万元。</a:t>
            </a:r>
            <a:endParaRPr lang="zh-CN" altLang="en-US" sz="2400" dirty="0">
              <a:latin typeface="微软雅黑 Light" panose="020B0502040204020203" pitchFamily="34" charset="-122"/>
              <a:ea typeface="微软雅黑 Light" panose="020B0502040204020203" pitchFamily="3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801750" y="989071"/>
            <a:ext cx="10856194" cy="1691640"/>
          </a:xfrm>
          <a:prstGeom prst="rect">
            <a:avLst/>
          </a:prstGeom>
          <a:noFill/>
        </p:spPr>
        <p:txBody>
          <a:bodyPr wrap="square" rtlCol="0">
            <a:spAutoFit/>
          </a:bodyPr>
          <a:p>
            <a:r>
              <a:rPr lang="en-US" altLang="zh-CN" sz="2400" dirty="0" smtClean="0">
                <a:latin typeface="微软雅黑" panose="020B0503020204020204" charset="-122"/>
                <a:ea typeface="微软雅黑" panose="020B0503020204020204" charset="-122"/>
              </a:rPr>
              <a:t>     </a:t>
            </a:r>
            <a:r>
              <a:rPr lang="en-US" altLang="zh-CN" sz="2400" dirty="0" smtClean="0">
                <a:solidFill>
                  <a:srgbClr val="FF8D41"/>
                </a:solidFill>
                <a:latin typeface="微软雅黑" panose="020B0503020204020204" charset="-122"/>
                <a:ea typeface="微软雅黑" panose="020B0503020204020204" charset="-122"/>
              </a:rPr>
              <a:t> </a:t>
            </a:r>
            <a:r>
              <a:rPr lang="en-US" altLang="zh-CN" sz="2400" b="1" dirty="0" smtClean="0">
                <a:solidFill>
                  <a:srgbClr val="FF8D41"/>
                </a:solidFill>
                <a:latin typeface="微软雅黑" panose="020B0503020204020204" charset="-122"/>
                <a:ea typeface="微软雅黑" panose="020B0503020204020204" charset="-122"/>
              </a:rPr>
              <a:t>3.2026</a:t>
            </a:r>
            <a:r>
              <a:rPr lang="zh-CN" altLang="en-US" sz="2400" b="1" dirty="0" smtClean="0">
                <a:solidFill>
                  <a:srgbClr val="FF8D41"/>
                </a:solidFill>
                <a:latin typeface="微软雅黑" panose="020B0503020204020204" charset="-122"/>
                <a:ea typeface="微软雅黑" panose="020B0503020204020204" charset="-122"/>
              </a:rPr>
              <a:t>年</a:t>
            </a:r>
            <a:r>
              <a:rPr lang="en-US" altLang="zh-CN" sz="2400" b="1" dirty="0" smtClean="0">
                <a:solidFill>
                  <a:srgbClr val="FF8D41"/>
                </a:solidFill>
                <a:latin typeface="微软雅黑" panose="020B0503020204020204" charset="-122"/>
                <a:ea typeface="微软雅黑" panose="020B0503020204020204" charset="-122"/>
              </a:rPr>
              <a:t>-2027</a:t>
            </a:r>
            <a:r>
              <a:rPr lang="zh-CN" altLang="en-US" sz="2400" b="1" dirty="0" smtClean="0">
                <a:solidFill>
                  <a:srgbClr val="FF8D41"/>
                </a:solidFill>
                <a:latin typeface="微软雅黑" panose="020B0503020204020204" charset="-122"/>
                <a:ea typeface="微软雅黑" panose="020B0503020204020204" charset="-122"/>
              </a:rPr>
              <a:t>年，新能源乘用车如何计算车辆购置税？</a:t>
            </a:r>
            <a:r>
              <a:rPr lang="zh-CN" altLang="en-US" sz="2400" dirty="0" smtClean="0">
                <a:solidFill>
                  <a:srgbClr val="FF8D41"/>
                </a:solidFill>
                <a:latin typeface="微软雅黑" panose="020B0503020204020204" charset="-122"/>
                <a:ea typeface="微软雅黑" panose="020B0503020204020204" charset="-122"/>
              </a:rPr>
              <a:t> </a:t>
            </a:r>
            <a:endParaRPr lang="en-US" altLang="zh-CN" sz="2400" dirty="0" smtClean="0">
              <a:solidFill>
                <a:schemeClr val="accent1"/>
              </a:solidFill>
              <a:latin typeface="微软雅黑" panose="020B0503020204020204" charset="-122"/>
              <a:ea typeface="微软雅黑" panose="020B0503020204020204" charset="-122"/>
            </a:endParaRPr>
          </a:p>
          <a:p>
            <a:endParaRPr lang="en-US" altLang="zh-CN" sz="800" dirty="0" smtClean="0">
              <a:solidFill>
                <a:schemeClr val="accent1"/>
              </a:solidFill>
              <a:latin typeface="微软雅黑" panose="020B0503020204020204" charset="-122"/>
              <a:ea typeface="微软雅黑" panose="020B0503020204020204" charset="-122"/>
            </a:endParaRPr>
          </a:p>
          <a:p>
            <a:r>
              <a:rPr lang="zh-CN" altLang="en-US" sz="2400" b="1" dirty="0" smtClean="0">
                <a:latin typeface="微软雅黑" panose="020B0503020204020204" charset="-122"/>
                <a:ea typeface="微软雅黑" panose="020B0503020204020204" charset="-122"/>
              </a:rPr>
              <a:t>       例</a:t>
            </a:r>
            <a:r>
              <a:rPr lang="en-US" altLang="zh-CN" sz="2400" b="1" dirty="0" smtClean="0">
                <a:latin typeface="微软雅黑" panose="020B0503020204020204" charset="-122"/>
                <a:ea typeface="微软雅黑" panose="020B0503020204020204" charset="-122"/>
              </a:rPr>
              <a:t>3</a:t>
            </a:r>
            <a:r>
              <a:rPr lang="zh-CN" altLang="en-US" sz="2400" dirty="0" smtClean="0">
                <a:latin typeface="微软雅黑" panose="020B0503020204020204" charset="-122"/>
                <a:ea typeface="微软雅黑" panose="020B0503020204020204" charset="-122"/>
              </a:rPr>
              <a:t>：</a:t>
            </a:r>
            <a:r>
              <a:rPr lang="zh-CN" altLang="en-US" sz="2400" dirty="0">
                <a:latin typeface="微软雅黑" panose="020B0503020204020204" charset="-122"/>
                <a:ea typeface="微软雅黑" panose="020B0503020204020204" charset="-122"/>
              </a:rPr>
              <a:t>王某在</a:t>
            </a:r>
            <a:r>
              <a:rPr lang="en-US" altLang="zh-CN" sz="2400" b="1" dirty="0">
                <a:solidFill>
                  <a:srgbClr val="4472C4"/>
                </a:solidFill>
                <a:latin typeface="微软雅黑" panose="020B0503020204020204" charset="-122"/>
                <a:ea typeface="微软雅黑" panose="020B0503020204020204" charset="-122"/>
              </a:rPr>
              <a:t>2026</a:t>
            </a:r>
            <a:r>
              <a:rPr lang="zh-CN" altLang="en-US" sz="2400" b="1" dirty="0">
                <a:solidFill>
                  <a:srgbClr val="4472C4"/>
                </a:solidFill>
                <a:latin typeface="微软雅黑" panose="020B0503020204020204" charset="-122"/>
                <a:ea typeface="微软雅黑" panose="020B0503020204020204" charset="-122"/>
              </a:rPr>
              <a:t>年</a:t>
            </a:r>
            <a:r>
              <a:rPr lang="en-US" altLang="zh-CN" sz="2400" b="1" dirty="0">
                <a:solidFill>
                  <a:srgbClr val="4472C4"/>
                </a:solidFill>
                <a:latin typeface="微软雅黑" panose="020B0503020204020204" charset="-122"/>
                <a:ea typeface="微软雅黑" panose="020B0503020204020204" charset="-122"/>
              </a:rPr>
              <a:t>8</a:t>
            </a:r>
            <a:r>
              <a:rPr lang="zh-CN" altLang="en-US" sz="2400" b="1" dirty="0">
                <a:solidFill>
                  <a:srgbClr val="4472C4"/>
                </a:solidFill>
                <a:latin typeface="微软雅黑" panose="020B0503020204020204" charset="-122"/>
                <a:ea typeface="微软雅黑" panose="020B0503020204020204" charset="-122"/>
              </a:rPr>
              <a:t>月</a:t>
            </a:r>
            <a:r>
              <a:rPr lang="en-US" altLang="zh-CN" sz="2400" b="1" dirty="0">
                <a:solidFill>
                  <a:srgbClr val="4472C4"/>
                </a:solidFill>
                <a:latin typeface="微软雅黑" panose="020B0503020204020204" charset="-122"/>
                <a:ea typeface="微软雅黑" panose="020B0503020204020204" charset="-122"/>
              </a:rPr>
              <a:t>10</a:t>
            </a:r>
            <a:r>
              <a:rPr lang="zh-CN" altLang="en-US" sz="2400" b="1" dirty="0">
                <a:solidFill>
                  <a:srgbClr val="4472C4"/>
                </a:solidFill>
                <a:latin typeface="微软雅黑" panose="020B0503020204020204" charset="-122"/>
                <a:ea typeface="微软雅黑" panose="020B0503020204020204" charset="-122"/>
              </a:rPr>
              <a:t>日</a:t>
            </a:r>
            <a:r>
              <a:rPr lang="zh-CN" altLang="en-US" sz="2400" dirty="0">
                <a:latin typeface="微软雅黑" panose="020B0503020204020204" charset="-122"/>
                <a:ea typeface="微软雅黑" panose="020B0503020204020204" charset="-122"/>
              </a:rPr>
              <a:t>，购买一辆符合免税条件的</a:t>
            </a:r>
            <a:r>
              <a:rPr lang="zh-CN" altLang="en-US" sz="2400" b="1" dirty="0">
                <a:solidFill>
                  <a:srgbClr val="4472C4"/>
                </a:solidFill>
                <a:latin typeface="微软雅黑" panose="020B0503020204020204" charset="-122"/>
                <a:ea typeface="微软雅黑" panose="020B0503020204020204" charset="-122"/>
              </a:rPr>
              <a:t>新能源乘用车</a:t>
            </a:r>
            <a:r>
              <a:rPr lang="zh-CN" altLang="en-US" sz="2400" dirty="0">
                <a:solidFill>
                  <a:srgbClr val="4472C4"/>
                </a:solidFill>
                <a:latin typeface="微软雅黑" panose="020B0503020204020204" charset="-122"/>
                <a:ea typeface="微软雅黑" panose="020B0503020204020204" charset="-122"/>
              </a:rPr>
              <a:t>，</a:t>
            </a:r>
            <a:r>
              <a:rPr lang="zh-CN" altLang="en-US" sz="2400" dirty="0">
                <a:latin typeface="微软雅黑" panose="020B0503020204020204" charset="-122"/>
                <a:ea typeface="微软雅黑" panose="020B0503020204020204" charset="-122"/>
              </a:rPr>
              <a:t>取得的机动车销售统一发票上注明的不含税价格是</a:t>
            </a:r>
            <a:r>
              <a:rPr lang="en-US" altLang="zh-CN" sz="2400" dirty="0">
                <a:latin typeface="微软雅黑" panose="020B0503020204020204" charset="-122"/>
                <a:ea typeface="微软雅黑" panose="020B0503020204020204" charset="-122"/>
              </a:rPr>
              <a:t>50</a:t>
            </a:r>
            <a:r>
              <a:rPr lang="zh-CN" altLang="en-US" sz="2400" dirty="0">
                <a:latin typeface="微软雅黑" panose="020B0503020204020204" charset="-122"/>
                <a:ea typeface="微软雅黑" panose="020B0503020204020204" charset="-122"/>
              </a:rPr>
              <a:t>万元，问王某实际缴纳多少车辆购置税</a:t>
            </a:r>
            <a:r>
              <a:rPr lang="en-US" altLang="zh-CN" sz="2400" dirty="0">
                <a:latin typeface="微软雅黑" panose="020B0503020204020204" charset="-122"/>
                <a:ea typeface="微软雅黑" panose="020B0503020204020204" charset="-122"/>
              </a:rPr>
              <a:t>?</a:t>
            </a:r>
            <a:endParaRPr lang="en-US" altLang="zh-CN" sz="2400" dirty="0">
              <a:latin typeface="微软雅黑" panose="020B0503020204020204" charset="-122"/>
              <a:ea typeface="微软雅黑" panose="020B0503020204020204" charset="-122"/>
            </a:endParaRPr>
          </a:p>
        </p:txBody>
      </p:sp>
      <p:sp>
        <p:nvSpPr>
          <p:cNvPr id="15" name="TextBox 14"/>
          <p:cNvSpPr txBox="1"/>
          <p:nvPr/>
        </p:nvSpPr>
        <p:spPr>
          <a:xfrm>
            <a:off x="942176" y="2572503"/>
            <a:ext cx="10703631" cy="4154170"/>
          </a:xfrm>
          <a:prstGeom prst="rect">
            <a:avLst/>
          </a:prstGeom>
          <a:noFill/>
        </p:spPr>
        <p:txBody>
          <a:bodyPr wrap="square" rtlCol="0">
            <a:spAutoFit/>
          </a:bodyPr>
          <a:p>
            <a:pPr indent="0" algn="just" fontAlgn="auto"/>
            <a:r>
              <a:rPr lang="zh-CN" altLang="en-US" sz="2400" b="1" dirty="0" smtClean="0">
                <a:latin typeface="微软雅黑 Light" panose="020B0502040204020203" pitchFamily="34" charset="-122"/>
                <a:ea typeface="微软雅黑 Light" panose="020B0502040204020203" pitchFamily="34" charset="-122"/>
              </a:rPr>
              <a:t>      </a:t>
            </a:r>
            <a:r>
              <a:rPr lang="en-US" altLang="zh-CN" sz="2400" b="1" dirty="0" smtClean="0">
                <a:latin typeface="微软雅黑 Light" panose="020B0502040204020203" pitchFamily="34" charset="-122"/>
                <a:ea typeface="微软雅黑 Light" panose="020B0502040204020203" pitchFamily="34" charset="-122"/>
              </a:rPr>
              <a:t> </a:t>
            </a:r>
            <a:r>
              <a:rPr lang="zh-CN" altLang="en-US" sz="2400" b="1" dirty="0" smtClean="0">
                <a:latin typeface="微软雅黑 Light" panose="020B0502040204020203" pitchFamily="34" charset="-122"/>
                <a:ea typeface="微软雅黑 Light" panose="020B0502040204020203" pitchFamily="34" charset="-122"/>
              </a:rPr>
              <a:t>具体</a:t>
            </a:r>
            <a:r>
              <a:rPr lang="zh-CN" altLang="en-US" sz="2400" b="1" dirty="0">
                <a:latin typeface="微软雅黑 Light" panose="020B0502040204020203" pitchFamily="34" charset="-122"/>
                <a:ea typeface="微软雅黑 Light" panose="020B0502040204020203" pitchFamily="34" charset="-122"/>
              </a:rPr>
              <a:t>计算：</a:t>
            </a:r>
            <a:endParaRPr lang="zh-CN" altLang="en-US" sz="2400" b="1"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按照</a:t>
            </a:r>
            <a:r>
              <a:rPr lang="zh-CN" altLang="en-US" sz="2400" dirty="0">
                <a:latin typeface="微软雅黑 Light" panose="020B0502040204020203" pitchFamily="34" charset="-122"/>
                <a:ea typeface="微软雅黑 Light" panose="020B0502040204020203" pitchFamily="34" charset="-122"/>
              </a:rPr>
              <a:t>车购税法规定计算车辆购置税：</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 应</a:t>
            </a:r>
            <a:r>
              <a:rPr lang="zh-CN" altLang="en-US" sz="2400" dirty="0">
                <a:latin typeface="微软雅黑 Light" panose="020B0502040204020203" pitchFamily="34" charset="-122"/>
                <a:ea typeface="微软雅黑 Light" panose="020B0502040204020203" pitchFamily="34" charset="-122"/>
              </a:rPr>
              <a:t>纳税额</a:t>
            </a:r>
            <a:r>
              <a:rPr lang="en-US" altLang="zh-CN" sz="2400" dirty="0" smtClean="0">
                <a:latin typeface="微软雅黑 Light" panose="020B0502040204020203" pitchFamily="34" charset="-122"/>
                <a:ea typeface="微软雅黑 Light" panose="020B0502040204020203" pitchFamily="34" charset="-122"/>
              </a:rPr>
              <a:t>=500000×10%=50000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楷体" panose="02010609060101010101" pitchFamily="49" charset="-122"/>
                <a:ea typeface="楷体" panose="02010609060101010101" pitchFamily="49" charset="-122"/>
              </a:rPr>
              <a:t>    根据</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公告</a:t>
            </a:r>
            <a:r>
              <a:rPr lang="en-US" altLang="zh-CN" sz="2400" dirty="0">
                <a:latin typeface="楷体" panose="02010609060101010101" pitchFamily="49" charset="-122"/>
                <a:ea typeface="楷体" panose="02010609060101010101" pitchFamily="49" charset="-122"/>
              </a:rPr>
              <a:t>》“</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在</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2026</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年</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1</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月</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1</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日至</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2027</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年</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12</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月</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31</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日期间的新能源汽车减半征收车辆购置</a:t>
            </a:r>
            <a:r>
              <a:rPr lang="zh-CN" altLang="en-US" sz="2400" dirty="0">
                <a:latin typeface="楷体" panose="02010609060101010101" pitchFamily="49" charset="-122"/>
                <a:ea typeface="楷体" panose="02010609060101010101" pitchFamily="49" charset="-122"/>
              </a:rPr>
              <a:t>”</a:t>
            </a:r>
            <a:r>
              <a:rPr lang="zh-CN" altLang="en-US" sz="2400" dirty="0" smtClean="0">
                <a:latin typeface="楷体" panose="02010609060101010101" pitchFamily="49" charset="-122"/>
                <a:ea typeface="楷体" panose="02010609060101010101" pitchFamily="49" charset="-122"/>
              </a:rPr>
              <a:t>规定，</a:t>
            </a:r>
            <a:endParaRPr lang="en-US" altLang="zh-CN" sz="2400" dirty="0" smtClean="0">
              <a:latin typeface="楷体" panose="02010609060101010101" pitchFamily="49" charset="-122"/>
              <a:ea typeface="楷体" panose="02010609060101010101" pitchFamily="49" charset="-122"/>
            </a:endParaRPr>
          </a:p>
          <a:p>
            <a:pPr indent="0" algn="just" fontAlgn="auto"/>
            <a:r>
              <a:rPr lang="zh-CN" altLang="en-US" sz="2400" b="1" dirty="0" smtClean="0">
                <a:solidFill>
                  <a:schemeClr val="accent1"/>
                </a:solidFill>
                <a:latin typeface="微软雅黑 Light" panose="020B0502040204020203" pitchFamily="34" charset="-122"/>
                <a:ea typeface="微软雅黑 Light" panose="020B0502040204020203" pitchFamily="34" charset="-122"/>
              </a:rPr>
              <a:t>      </a:t>
            </a:r>
            <a:r>
              <a:rPr lang="en-US" altLang="zh-CN" sz="2400" b="1" dirty="0" smtClean="0">
                <a:solidFill>
                  <a:schemeClr val="accent1"/>
                </a:solidFill>
                <a:latin typeface="微软雅黑 Light" panose="020B0502040204020203" pitchFamily="34" charset="-122"/>
                <a:ea typeface="微软雅黑 Light" panose="020B0502040204020203" pitchFamily="34" charset="-122"/>
              </a:rPr>
              <a:t> </a:t>
            </a:r>
            <a:r>
              <a:rPr lang="zh-CN" altLang="en-US" sz="2400" b="1" dirty="0" smtClean="0">
                <a:solidFill>
                  <a:schemeClr val="accent1"/>
                </a:solidFill>
                <a:latin typeface="微软雅黑 Light" panose="020B0502040204020203" pitchFamily="34" charset="-122"/>
                <a:ea typeface="微软雅黑 Light" panose="020B0502040204020203" pitchFamily="34" charset="-122"/>
              </a:rPr>
              <a:t>减</a:t>
            </a:r>
            <a:r>
              <a:rPr lang="zh-CN" altLang="en-US" sz="2400" b="1" dirty="0">
                <a:solidFill>
                  <a:schemeClr val="accent1"/>
                </a:solidFill>
                <a:latin typeface="微软雅黑 Light" panose="020B0502040204020203" pitchFamily="34" charset="-122"/>
                <a:ea typeface="微软雅黑 Light" panose="020B0502040204020203" pitchFamily="34" charset="-122"/>
              </a:rPr>
              <a:t>税额</a:t>
            </a:r>
            <a:r>
              <a:rPr lang="en-US" altLang="zh-CN" sz="2400" b="1" dirty="0">
                <a:solidFill>
                  <a:schemeClr val="accent1"/>
                </a:solidFill>
                <a:latin typeface="微软雅黑 Light" panose="020B0502040204020203" pitchFamily="34" charset="-122"/>
                <a:ea typeface="微软雅黑 Light" panose="020B0502040204020203" pitchFamily="34" charset="-122"/>
              </a:rPr>
              <a:t>=</a:t>
            </a:r>
            <a:r>
              <a:rPr lang="zh-CN" altLang="en-US" sz="2400" b="1" dirty="0">
                <a:solidFill>
                  <a:schemeClr val="accent1"/>
                </a:solidFill>
                <a:latin typeface="微软雅黑 Light" panose="020B0502040204020203" pitchFamily="34" charset="-122"/>
                <a:ea typeface="微软雅黑 Light" panose="020B0502040204020203" pitchFamily="34" charset="-122"/>
              </a:rPr>
              <a:t>应纳税额</a:t>
            </a:r>
            <a:r>
              <a:rPr lang="en-US" altLang="zh-CN" sz="2400" b="1" dirty="0">
                <a:solidFill>
                  <a:schemeClr val="accent1"/>
                </a:solidFill>
                <a:latin typeface="微软雅黑 Light" panose="020B0502040204020203" pitchFamily="34" charset="-122"/>
                <a:ea typeface="微软雅黑 Light" panose="020B0502040204020203" pitchFamily="34" charset="-122"/>
              </a:rPr>
              <a:t>×50%</a:t>
            </a:r>
            <a:r>
              <a:rPr lang="en-US" altLang="zh-CN" sz="2400" dirty="0">
                <a:latin typeface="微软雅黑 Light" panose="020B0502040204020203" pitchFamily="34" charset="-122"/>
                <a:ea typeface="微软雅黑 Light" panose="020B0502040204020203" pitchFamily="34" charset="-122"/>
              </a:rPr>
              <a:t>=50000×50%=25000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楷体" panose="02010609060101010101" pitchFamily="49" charset="-122"/>
                <a:ea typeface="楷体" panose="02010609060101010101" pitchFamily="49" charset="-122"/>
              </a:rPr>
              <a:t>   </a:t>
            </a:r>
            <a:r>
              <a:rPr lang="en-US" altLang="zh-CN" sz="2400" dirty="0" smtClean="0">
                <a:latin typeface="楷体" panose="02010609060101010101" pitchFamily="49" charset="-122"/>
                <a:ea typeface="楷体" panose="02010609060101010101" pitchFamily="49" charset="-122"/>
              </a:rPr>
              <a:t> </a:t>
            </a:r>
            <a:r>
              <a:rPr lang="zh-CN" altLang="en-US" sz="2400" dirty="0" smtClean="0">
                <a:latin typeface="楷体" panose="02010609060101010101" pitchFamily="49" charset="-122"/>
                <a:ea typeface="楷体" panose="02010609060101010101" pitchFamily="49" charset="-122"/>
              </a:rPr>
              <a:t>根据</a:t>
            </a:r>
            <a:r>
              <a:rPr lang="en-US" altLang="zh-CN" sz="2400" dirty="0">
                <a:latin typeface="楷体" panose="02010609060101010101" pitchFamily="49" charset="-122"/>
                <a:ea typeface="楷体" panose="02010609060101010101" pitchFamily="49" charset="-122"/>
              </a:rPr>
              <a:t>《</a:t>
            </a:r>
            <a:r>
              <a:rPr lang="zh-CN" altLang="en-US" sz="2400" dirty="0">
                <a:latin typeface="楷体" panose="02010609060101010101" pitchFamily="49" charset="-122"/>
                <a:ea typeface="楷体" panose="02010609060101010101" pitchFamily="49" charset="-122"/>
              </a:rPr>
              <a:t>公告</a:t>
            </a:r>
            <a:r>
              <a:rPr lang="en-US" altLang="zh-CN" sz="2400" b="1" dirty="0">
                <a:solidFill>
                  <a:schemeClr val="accent1"/>
                </a:solidFill>
                <a:latin typeface="楷体" panose="02010609060101010101" pitchFamily="49" charset="-122"/>
                <a:ea typeface="楷体" panose="02010609060101010101" pitchFamily="49" charset="-122"/>
              </a:rPr>
              <a:t>》</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每辆新能源乘用车减税额不超过</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1.5</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万元</a:t>
            </a:r>
            <a:r>
              <a:rPr lang="zh-CN" altLang="en-US" sz="2400" dirty="0">
                <a:latin typeface="楷体" panose="02010609060101010101" pitchFamily="49" charset="-122"/>
                <a:ea typeface="楷体" panose="02010609060101010101" pitchFamily="49" charset="-122"/>
              </a:rPr>
              <a:t>”规定，该车辆计算减税额</a:t>
            </a:r>
            <a:r>
              <a:rPr lang="en-US" altLang="zh-CN" sz="2400" dirty="0">
                <a:latin typeface="楷体" panose="02010609060101010101" pitchFamily="49" charset="-122"/>
                <a:ea typeface="楷体" panose="02010609060101010101" pitchFamily="49" charset="-122"/>
              </a:rPr>
              <a:t>2.5</a:t>
            </a:r>
            <a:r>
              <a:rPr lang="zh-CN" altLang="en-US" sz="2400" dirty="0">
                <a:latin typeface="楷体" panose="02010609060101010101" pitchFamily="49" charset="-122"/>
                <a:ea typeface="楷体" panose="02010609060101010101" pitchFamily="49" charset="-122"/>
              </a:rPr>
              <a:t>万元，超过了</a:t>
            </a:r>
            <a:r>
              <a:rPr lang="en-US" altLang="zh-CN" sz="2400" dirty="0">
                <a:latin typeface="楷体" panose="02010609060101010101" pitchFamily="49" charset="-122"/>
                <a:ea typeface="楷体" panose="02010609060101010101" pitchFamily="49" charset="-122"/>
              </a:rPr>
              <a:t>1.5</a:t>
            </a:r>
            <a:r>
              <a:rPr lang="zh-CN" altLang="en-US" sz="2400" dirty="0">
                <a:latin typeface="楷体" panose="02010609060101010101" pitchFamily="49" charset="-122"/>
                <a:ea typeface="楷体" panose="02010609060101010101" pitchFamily="49" charset="-122"/>
              </a:rPr>
              <a:t>万元，</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按</a:t>
            </a:r>
            <a:r>
              <a:rPr lang="en-US" altLang="zh-CN"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1.5</a:t>
            </a:r>
            <a:r>
              <a:rPr lang="zh-CN" altLang="en-US" sz="2400" b="1" dirty="0">
                <a:gradFill>
                  <a:gsLst>
                    <a:gs pos="0">
                      <a:srgbClr val="E30000"/>
                    </a:gs>
                    <a:gs pos="100000">
                      <a:srgbClr val="760303"/>
                    </a:gs>
                  </a:gsLst>
                  <a:lin scaled="0"/>
                </a:gradFill>
                <a:latin typeface="楷体" panose="02010609060101010101" pitchFamily="49" charset="-122"/>
                <a:ea typeface="楷体" panose="02010609060101010101" pitchFamily="49" charset="-122"/>
              </a:rPr>
              <a:t>万元</a:t>
            </a:r>
            <a:r>
              <a:rPr lang="zh-CN" altLang="en-US" sz="2400" b="1" dirty="0" smtClean="0">
                <a:gradFill>
                  <a:gsLst>
                    <a:gs pos="0">
                      <a:srgbClr val="E30000"/>
                    </a:gs>
                    <a:gs pos="100000">
                      <a:srgbClr val="760303"/>
                    </a:gs>
                  </a:gsLst>
                  <a:lin scaled="0"/>
                </a:gradFill>
                <a:latin typeface="楷体" panose="02010609060101010101" pitchFamily="49" charset="-122"/>
                <a:ea typeface="楷体" panose="02010609060101010101" pitchFamily="49" charset="-122"/>
              </a:rPr>
              <a:t>计算</a:t>
            </a:r>
            <a:r>
              <a:rPr lang="zh-CN" altLang="en-US" sz="2400" b="1" dirty="0" smtClean="0">
                <a:solidFill>
                  <a:schemeClr val="accent1"/>
                </a:solidFill>
                <a:latin typeface="楷体" panose="02010609060101010101" pitchFamily="49" charset="-122"/>
                <a:ea typeface="楷体" panose="02010609060101010101" pitchFamily="49" charset="-122"/>
              </a:rPr>
              <a:t>，</a:t>
            </a:r>
            <a:r>
              <a:rPr lang="zh-CN" altLang="en-US" sz="2400" dirty="0" smtClean="0">
                <a:latin typeface="微软雅黑 Light" panose="020B0502040204020203" pitchFamily="34" charset="-122"/>
                <a:ea typeface="微软雅黑 Light" panose="020B0502040204020203" pitchFamily="34" charset="-122"/>
              </a:rPr>
              <a:t>   </a:t>
            </a:r>
            <a:endParaRPr lang="en-US" altLang="zh-CN" sz="2400" dirty="0" smtClean="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 减</a:t>
            </a:r>
            <a:r>
              <a:rPr lang="zh-CN" altLang="en-US" sz="2400" dirty="0">
                <a:latin typeface="微软雅黑 Light" panose="020B0502040204020203" pitchFamily="34" charset="-122"/>
                <a:ea typeface="微软雅黑 Light" panose="020B0502040204020203" pitchFamily="34" charset="-122"/>
              </a:rPr>
              <a:t>税额</a:t>
            </a:r>
            <a:r>
              <a:rPr lang="en-US" altLang="zh-CN" sz="2400" dirty="0">
                <a:latin typeface="微软雅黑 Light" panose="020B0502040204020203" pitchFamily="34" charset="-122"/>
                <a:ea typeface="微软雅黑 Light" panose="020B0502040204020203" pitchFamily="34" charset="-122"/>
              </a:rPr>
              <a:t>=15000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pPr indent="0" algn="just" fontAlgn="auto"/>
            <a:r>
              <a:rPr lang="zh-CN" altLang="en-US" sz="2400" dirty="0" smtClean="0">
                <a:latin typeface="微软雅黑 Light" panose="020B0502040204020203" pitchFamily="34" charset="-122"/>
                <a:ea typeface="微软雅黑 Light" panose="020B0502040204020203" pitchFamily="34" charset="-122"/>
              </a:rPr>
              <a:t>     </a:t>
            </a:r>
            <a:r>
              <a:rPr lang="en-US" altLang="zh-CN" sz="2400" dirty="0" smtClean="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 </a:t>
            </a:r>
            <a:r>
              <a:rPr lang="zh-CN" altLang="en-US" sz="2400" b="1" dirty="0" smtClean="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sym typeface="+mn-ea"/>
              </a:rPr>
              <a:t>实际应</a:t>
            </a:r>
            <a:r>
              <a:rPr lang="zh-CN" altLang="en-US" sz="2400" b="1"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sym typeface="+mn-ea"/>
              </a:rPr>
              <a:t>纳税额</a:t>
            </a:r>
            <a:r>
              <a:rPr lang="en-US" altLang="zh-CN"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a:t>
            </a:r>
            <a:r>
              <a:rPr lang="zh-CN" altLang="en-US"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应纳税额</a:t>
            </a:r>
            <a:r>
              <a:rPr lang="en-US" altLang="zh-CN"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a:t>
            </a:r>
            <a:r>
              <a:rPr lang="zh-CN" altLang="en-US"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免（减）税额</a:t>
            </a:r>
            <a:r>
              <a:rPr lang="en-US" altLang="zh-CN"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=50000-15000=35000</a:t>
            </a:r>
            <a:r>
              <a:rPr lang="zh-CN" altLang="en-US" sz="2400" dirty="0">
                <a:gradFill>
                  <a:gsLst>
                    <a:gs pos="0">
                      <a:srgbClr val="E30000"/>
                    </a:gs>
                    <a:gs pos="100000">
                      <a:srgbClr val="760303"/>
                    </a:gs>
                  </a:gsLst>
                  <a:lin scaled="0"/>
                </a:gradFill>
                <a:latin typeface="微软雅黑 Light" panose="020B0502040204020203" pitchFamily="34" charset="-122"/>
                <a:ea typeface="微软雅黑 Light" panose="020B0502040204020203" pitchFamily="34" charset="-122"/>
              </a:rPr>
              <a:t>元</a:t>
            </a:r>
            <a:endParaRPr lang="zh-CN" altLang="en-US" sz="2400" dirty="0">
              <a:solidFill>
                <a:srgbClr val="4472C4"/>
              </a:solidFill>
              <a:latin typeface="微软雅黑 Light" panose="020B0502040204020203" pitchFamily="34" charset="-122"/>
              <a:ea typeface="微软雅黑 Light" panose="020B0502040204020203" pitchFamily="34" charset="-122"/>
            </a:endParaRPr>
          </a:p>
          <a:p>
            <a:pPr indent="0" algn="just" fontAlgn="auto"/>
            <a:r>
              <a:rPr lang="zh-CN" altLang="en-US" sz="2400" b="1" dirty="0" smtClean="0">
                <a:latin typeface="微软雅黑 Light" panose="020B0502040204020203" pitchFamily="34" charset="-122"/>
                <a:ea typeface="微软雅黑 Light" panose="020B0502040204020203" pitchFamily="34" charset="-122"/>
              </a:rPr>
              <a:t>     </a:t>
            </a:r>
            <a:r>
              <a:rPr lang="en-US" altLang="zh-CN" sz="2400" b="1" dirty="0" smtClean="0">
                <a:latin typeface="微软雅黑 Light" panose="020B0502040204020203" pitchFamily="34" charset="-122"/>
                <a:ea typeface="微软雅黑 Light" panose="020B0502040204020203" pitchFamily="34" charset="-122"/>
              </a:rPr>
              <a:t> </a:t>
            </a:r>
            <a:r>
              <a:rPr lang="zh-CN" altLang="en-US" sz="2400" b="1" dirty="0" smtClean="0">
                <a:latin typeface="微软雅黑 Light" panose="020B0502040204020203" pitchFamily="34" charset="-122"/>
                <a:ea typeface="微软雅黑 Light" panose="020B0502040204020203" pitchFamily="34" charset="-122"/>
              </a:rPr>
              <a:t>答：</a:t>
            </a:r>
            <a:r>
              <a:rPr lang="zh-CN" altLang="en-US" sz="2400" dirty="0" smtClean="0">
                <a:latin typeface="微软雅黑 Light" panose="020B0502040204020203" pitchFamily="34" charset="-122"/>
                <a:ea typeface="微软雅黑 Light" panose="020B0502040204020203" pitchFamily="34" charset="-122"/>
              </a:rPr>
              <a:t>王某</a:t>
            </a:r>
            <a:r>
              <a:rPr lang="zh-CN" altLang="en-US" sz="2400" dirty="0">
                <a:latin typeface="微软雅黑 Light" panose="020B0502040204020203" pitchFamily="34" charset="-122"/>
                <a:ea typeface="微软雅黑 Light" panose="020B0502040204020203" pitchFamily="34" charset="-122"/>
              </a:rPr>
              <a:t>实际缴纳车辆购置</a:t>
            </a:r>
            <a:r>
              <a:rPr lang="zh-CN" altLang="en-US" sz="2400" dirty="0" smtClean="0">
                <a:latin typeface="微软雅黑 Light" panose="020B0502040204020203" pitchFamily="34" charset="-122"/>
                <a:ea typeface="微软雅黑 Light" panose="020B0502040204020203" pitchFamily="34" charset="-122"/>
              </a:rPr>
              <a:t>税</a:t>
            </a:r>
            <a:r>
              <a:rPr lang="en-US" altLang="zh-CN" sz="2400" dirty="0" smtClean="0">
                <a:latin typeface="微软雅黑 Light" panose="020B0502040204020203" pitchFamily="34" charset="-122"/>
                <a:ea typeface="微软雅黑 Light" panose="020B0502040204020203" pitchFamily="34" charset="-122"/>
              </a:rPr>
              <a:t>3.5</a:t>
            </a:r>
            <a:r>
              <a:rPr lang="zh-CN" altLang="en-US" sz="2400" dirty="0" smtClean="0">
                <a:latin typeface="微软雅黑 Light" panose="020B0502040204020203" pitchFamily="34" charset="-122"/>
                <a:ea typeface="微软雅黑 Light" panose="020B0502040204020203" pitchFamily="34" charset="-122"/>
              </a:rPr>
              <a:t>万</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p:txBody>
      </p:sp>
      <p:sp>
        <p:nvSpPr>
          <p:cNvPr id="2" name="文本框 1"/>
          <p:cNvSpPr txBox="1"/>
          <p:nvPr/>
        </p:nvSpPr>
        <p:spPr>
          <a:xfrm>
            <a:off x="1024890" y="153670"/>
            <a:ext cx="6782435" cy="521970"/>
          </a:xfrm>
          <a:prstGeom prst="rect">
            <a:avLst/>
          </a:prstGeom>
          <a:noFill/>
        </p:spPr>
        <p:txBody>
          <a:bodyPr wrap="none" rtlCol="0" anchor="t">
            <a:spAutoFit/>
          </a:bodyPr>
          <a:p>
            <a:pPr algn="l"/>
            <a:r>
              <a:rPr lang="zh-CN" sz="2800" b="1"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b="1" dirty="0" err="1">
                <a:solidFill>
                  <a:schemeClr val="dk1"/>
                </a:solidFill>
                <a:latin typeface="微软雅黑" panose="020B0503020204020204" charset="-122"/>
                <a:ea typeface="微软雅黑" panose="020B0503020204020204" charset="-122"/>
                <a:sym typeface="微软雅黑" panose="020B0503020204020204" charset="-122"/>
              </a:rPr>
              <a:t>----2.3 </a:t>
            </a:r>
            <a:r>
              <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rPr>
              <a:t>如何计算应缴车辆购置税</a:t>
            </a:r>
            <a:endParaRPr lang="zh-CN" altLang="en-US" sz="2800" b="1" dirty="0" smtClean="0">
              <a:solidFill>
                <a:schemeClr val="tx1"/>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微软雅黑" panose="020B0503020204020204" charset="-122"/>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标题 1"/>
          <p:cNvSpPr>
            <a:spLocks noGrp="1"/>
          </p:cNvSpPr>
          <p:nvPr>
            <p:ph type="title"/>
          </p:nvPr>
        </p:nvSpPr>
        <p:spPr>
          <a:xfrm>
            <a:off x="2670810" y="2623820"/>
            <a:ext cx="6851015" cy="712470"/>
          </a:xfrm>
        </p:spPr>
        <p:txBody>
          <a:bodyPr>
            <a:noAutofit/>
            <a:scene3d>
              <a:camera prst="orthographicFront"/>
              <a:lightRig rig="threePt" dir="t"/>
            </a:scene3d>
          </a:bodyPr>
          <a:p>
            <a:r>
              <a:rPr lang="en-US" altLang="zh-CN" dirty="0" smtClean="0">
                <a:solidFill>
                  <a:srgbClr val="FF0000"/>
                </a:solidFill>
                <a:effectLst/>
                <a:latin typeface="微软雅黑" panose="020B0503020204020204" charset="-122"/>
                <a:ea typeface="微软雅黑" panose="020B0503020204020204" charset="-122"/>
                <a:sym typeface="思源黑体" panose="020B0400000000000000" pitchFamily="34" charset="-122"/>
              </a:rPr>
              <a:t>04  </a:t>
            </a:r>
            <a:r>
              <a:rPr lang="zh-CN" altLang="en-US" dirty="0" smtClean="0">
                <a:solidFill>
                  <a:srgbClr val="FF0000"/>
                </a:solidFill>
                <a:effectLst/>
                <a:latin typeface="微软雅黑" panose="020B0503020204020204" charset="-122"/>
                <a:ea typeface="微软雅黑" panose="020B0503020204020204" charset="-122"/>
                <a:sym typeface="思源黑体" panose="020B0400000000000000" pitchFamily="34" charset="-122"/>
              </a:rPr>
              <a:t>有关注意事项（温馨提醒）</a:t>
            </a:r>
            <a:endParaRPr lang="zh-CN" altLang="en-US" dirty="0" smtClean="0">
              <a:solidFill>
                <a:srgbClr val="FF0000"/>
              </a:solidFill>
              <a:effectLst/>
              <a:latin typeface="微软雅黑" panose="020B0503020204020204" charset="-122"/>
              <a:ea typeface="微软雅黑" panose="020B0503020204020204" charset="-122"/>
              <a:sym typeface="思源黑体" panose="020B0400000000000000" pitchFamily="3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diamond/>
      </p:transition>
    </mc:Choice>
    <mc:Fallback>
      <p:transition spd="slow">
        <p:diamond/>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16" name="文本框 15"/>
          <p:cNvSpPr txBox="1"/>
          <p:nvPr>
            <p:custDataLst>
              <p:tags r:id="rId1"/>
            </p:custDataLst>
          </p:nvPr>
        </p:nvSpPr>
        <p:spPr>
          <a:xfrm>
            <a:off x="848995" y="170815"/>
            <a:ext cx="2173605" cy="614680"/>
          </a:xfrm>
          <a:prstGeom prst="rect">
            <a:avLst/>
          </a:prstGeom>
          <a:solidFill>
            <a:schemeClr val="accent1"/>
          </a:solidFill>
          <a:ln>
            <a:noFill/>
          </a:ln>
          <a:effectLst/>
        </p:spPr>
        <p:txBody>
          <a:bodyPr vert="horz" wrap="square" lIns="91440" tIns="45720" rIns="91440" bIns="45720" rtlCol="0" anchor="ctr" anchorCtr="1">
            <a:normAutofit/>
          </a:bodyPr>
          <a:p>
            <a:pPr algn="ctr"/>
            <a:r>
              <a:rPr lang="zh-CN" altLang="en-US" sz="2800" b="1" spc="800" dirty="0">
                <a:ln>
                  <a:noFill/>
                </a:ln>
                <a:solidFill>
                  <a:schemeClr val="lt1"/>
                </a:solidFill>
                <a:uFillTx/>
                <a:latin typeface="微软雅黑" panose="020B0503020204020204" charset="-122"/>
                <a:ea typeface="微软雅黑" panose="020B0503020204020204" charset="-122"/>
                <a:cs typeface="+mj-lt"/>
                <a:sym typeface="Arial" panose="020B0604020202020204" pitchFamily="34" charset="0"/>
              </a:rPr>
              <a:t>目录</a:t>
            </a:r>
            <a:endParaRPr lang="zh-CN" altLang="en-US" sz="2800" b="1" spc="800" dirty="0">
              <a:ln>
                <a:noFill/>
              </a:ln>
              <a:solidFill>
                <a:schemeClr val="lt1"/>
              </a:solidFill>
              <a:uFillTx/>
              <a:latin typeface="微软雅黑" panose="020B0503020204020204" charset="-122"/>
              <a:ea typeface="微软雅黑" panose="020B0503020204020204" charset="-122"/>
              <a:cs typeface="+mj-lt"/>
              <a:sym typeface="Arial" panose="020B0604020202020204" pitchFamily="34" charset="0"/>
            </a:endParaRPr>
          </a:p>
        </p:txBody>
      </p:sp>
      <p:sp>
        <p:nvSpPr>
          <p:cNvPr id="225" name="文本框 224"/>
          <p:cNvSpPr txBox="1"/>
          <p:nvPr>
            <p:custDataLst>
              <p:tags r:id="rId2"/>
            </p:custDataLst>
          </p:nvPr>
        </p:nvSpPr>
        <p:spPr>
          <a:xfrm>
            <a:off x="4898390" y="1863090"/>
            <a:ext cx="3651885" cy="929640"/>
          </a:xfrm>
          <a:prstGeom prst="rect">
            <a:avLst/>
          </a:prstGeom>
          <a:noFill/>
        </p:spPr>
        <p:txBody>
          <a:bodyPr wrap="square" rtlCol="0">
            <a:noAutofit/>
          </a:bodyPr>
          <a:p>
            <a:pPr defTabSz="1219200">
              <a:lnSpc>
                <a:spcPct val="150000"/>
              </a:lnSpc>
            </a:pPr>
            <a:r>
              <a:rPr lang="zh-CN" altLang="en-US" sz="2800" b="1" dirty="0">
                <a:solidFill>
                  <a:schemeClr val="tx1"/>
                </a:solidFill>
                <a:latin typeface="+mn-ea"/>
                <a:sym typeface="+mn-ea"/>
              </a:rPr>
              <a:t>车辆购置税优惠政策</a:t>
            </a:r>
            <a:endParaRPr lang="zh-CN" altLang="en-US" sz="2800" b="1" dirty="0">
              <a:solidFill>
                <a:schemeClr val="tx1"/>
              </a:solidFill>
              <a:uFillTx/>
              <a:latin typeface="+mn-ea"/>
              <a:sym typeface="+mn-ea"/>
            </a:endParaRPr>
          </a:p>
        </p:txBody>
      </p:sp>
      <p:sp>
        <p:nvSpPr>
          <p:cNvPr id="12" name="文本框 11"/>
          <p:cNvSpPr txBox="1"/>
          <p:nvPr>
            <p:custDataLst>
              <p:tags r:id="rId3"/>
            </p:custDataLst>
          </p:nvPr>
        </p:nvSpPr>
        <p:spPr>
          <a:xfrm>
            <a:off x="3434080" y="2003425"/>
            <a:ext cx="789305" cy="369570"/>
          </a:xfrm>
          <a:prstGeom prst="rect">
            <a:avLst/>
          </a:prstGeom>
          <a:noFill/>
        </p:spPr>
        <p:txBody>
          <a:bodyPr wrap="square" rtlCol="0">
            <a:noAutofit/>
          </a:bodyPr>
          <a:p>
            <a:r>
              <a:rPr lang="en-US" altLang="zh-CN" sz="2800" b="1" dirty="0">
                <a:solidFill>
                  <a:schemeClr val="tx1"/>
                </a:solidFill>
                <a:latin typeface="+mn-ea"/>
                <a:sym typeface="Arial" panose="020B0604020202020204" pitchFamily="34" charset="0"/>
              </a:rPr>
              <a:t>01</a:t>
            </a:r>
            <a:endParaRPr lang="en-US" altLang="zh-CN" sz="2800" b="1" dirty="0">
              <a:solidFill>
                <a:schemeClr val="tx1"/>
              </a:solidFill>
              <a:latin typeface="+mn-ea"/>
              <a:sym typeface="Arial" panose="020B0604020202020204" pitchFamily="34" charset="0"/>
            </a:endParaRPr>
          </a:p>
        </p:txBody>
      </p:sp>
      <p:sp>
        <p:nvSpPr>
          <p:cNvPr id="13" name="文本框 12"/>
          <p:cNvSpPr txBox="1"/>
          <p:nvPr>
            <p:custDataLst>
              <p:tags r:id="rId4"/>
            </p:custDataLst>
          </p:nvPr>
        </p:nvSpPr>
        <p:spPr>
          <a:xfrm>
            <a:off x="3434080" y="3083560"/>
            <a:ext cx="789305" cy="369570"/>
          </a:xfrm>
          <a:prstGeom prst="rect">
            <a:avLst/>
          </a:prstGeom>
          <a:noFill/>
        </p:spPr>
        <p:txBody>
          <a:bodyPr wrap="square" rtlCol="0">
            <a:noAutofit/>
          </a:bodyPr>
          <a:p>
            <a:r>
              <a:rPr lang="en-US" altLang="zh-CN" sz="2800" b="1" dirty="0">
                <a:solidFill>
                  <a:schemeClr val="tx1"/>
                </a:solidFill>
                <a:latin typeface="+mn-ea"/>
                <a:sym typeface="Arial" panose="020B0604020202020204" pitchFamily="34" charset="0"/>
              </a:rPr>
              <a:t>02</a:t>
            </a:r>
            <a:endParaRPr lang="en-US" altLang="zh-CN" sz="2800" b="1" dirty="0">
              <a:solidFill>
                <a:schemeClr val="tx1"/>
              </a:solidFill>
              <a:latin typeface="+mn-ea"/>
              <a:sym typeface="Arial" panose="020B0604020202020204" pitchFamily="34" charset="0"/>
            </a:endParaRPr>
          </a:p>
        </p:txBody>
      </p:sp>
      <p:sp>
        <p:nvSpPr>
          <p:cNvPr id="14" name="文本框 13"/>
          <p:cNvSpPr txBox="1"/>
          <p:nvPr>
            <p:custDataLst>
              <p:tags r:id="rId5"/>
            </p:custDataLst>
          </p:nvPr>
        </p:nvSpPr>
        <p:spPr>
          <a:xfrm>
            <a:off x="3434080" y="4072890"/>
            <a:ext cx="789305" cy="369570"/>
          </a:xfrm>
          <a:prstGeom prst="rect">
            <a:avLst/>
          </a:prstGeom>
          <a:noFill/>
        </p:spPr>
        <p:txBody>
          <a:bodyPr wrap="square" rtlCol="0">
            <a:noAutofit/>
          </a:bodyPr>
          <a:p>
            <a:r>
              <a:rPr lang="en-US" altLang="zh-CN" sz="2800" b="1" dirty="0">
                <a:solidFill>
                  <a:schemeClr val="tx1"/>
                </a:solidFill>
                <a:latin typeface="+mn-ea"/>
                <a:sym typeface="Arial" panose="020B0604020202020204" pitchFamily="34" charset="0"/>
              </a:rPr>
              <a:t>03</a:t>
            </a:r>
            <a:endParaRPr lang="en-US" altLang="zh-CN" sz="2800" b="1" dirty="0">
              <a:solidFill>
                <a:schemeClr val="tx1"/>
              </a:solidFill>
              <a:latin typeface="+mn-ea"/>
              <a:sym typeface="Arial" panose="020B0604020202020204" pitchFamily="34" charset="0"/>
            </a:endParaRPr>
          </a:p>
        </p:txBody>
      </p:sp>
      <p:sp>
        <p:nvSpPr>
          <p:cNvPr id="15" name="文本框 14"/>
          <p:cNvSpPr txBox="1"/>
          <p:nvPr>
            <p:custDataLst>
              <p:tags r:id="rId6"/>
            </p:custDataLst>
          </p:nvPr>
        </p:nvSpPr>
        <p:spPr>
          <a:xfrm>
            <a:off x="3434080" y="5062855"/>
            <a:ext cx="789305" cy="369570"/>
          </a:xfrm>
          <a:prstGeom prst="rect">
            <a:avLst/>
          </a:prstGeom>
          <a:noFill/>
        </p:spPr>
        <p:txBody>
          <a:bodyPr wrap="square" rtlCol="0">
            <a:noAutofit/>
          </a:bodyPr>
          <a:p>
            <a:r>
              <a:rPr lang="en-US" altLang="zh-CN" sz="2800" b="1" dirty="0">
                <a:solidFill>
                  <a:schemeClr val="tx1"/>
                </a:solidFill>
                <a:latin typeface="+mn-ea"/>
                <a:sym typeface="Arial" panose="020B0604020202020204" pitchFamily="34" charset="0"/>
              </a:rPr>
              <a:t>04</a:t>
            </a:r>
            <a:endParaRPr lang="en-US" altLang="zh-CN" sz="2800" b="1" dirty="0">
              <a:solidFill>
                <a:schemeClr val="tx1"/>
              </a:solidFill>
              <a:latin typeface="+mn-ea"/>
              <a:sym typeface="Arial" panose="020B0604020202020204" pitchFamily="34" charset="0"/>
            </a:endParaRPr>
          </a:p>
        </p:txBody>
      </p:sp>
      <p:sp>
        <p:nvSpPr>
          <p:cNvPr id="17" name="文本框 16"/>
          <p:cNvSpPr txBox="1"/>
          <p:nvPr/>
        </p:nvSpPr>
        <p:spPr>
          <a:xfrm>
            <a:off x="4898390" y="3083560"/>
            <a:ext cx="4841240" cy="521970"/>
          </a:xfrm>
          <a:prstGeom prst="rect">
            <a:avLst/>
          </a:prstGeom>
          <a:noFill/>
        </p:spPr>
        <p:txBody>
          <a:bodyPr wrap="square" rtlCol="0" anchor="t">
            <a:spAutoFit/>
          </a:bodyPr>
          <a:p>
            <a:pPr algn="l"/>
            <a:r>
              <a:rPr lang="zh-CN" altLang="en-US" sz="2800" b="1" dirty="0">
                <a:solidFill>
                  <a:schemeClr val="tx1"/>
                </a:solidFill>
                <a:latin typeface="+mn-ea"/>
                <a:sym typeface="+mn-ea"/>
              </a:rPr>
              <a:t>新能源汽车优惠政策背景</a:t>
            </a:r>
            <a:r>
              <a:rPr lang="zh-CN" altLang="en-US" sz="2800" b="1" dirty="0" smtClean="0">
                <a:solidFill>
                  <a:schemeClr val="tx1"/>
                </a:solidFill>
                <a:latin typeface="+mn-ea"/>
                <a:sym typeface="+mn-ea"/>
              </a:rPr>
              <a:t>介绍</a:t>
            </a:r>
            <a:endParaRPr lang="zh-CN" altLang="en-US" sz="2800" b="1" dirty="0" smtClean="0">
              <a:solidFill>
                <a:schemeClr val="tx1"/>
              </a:solidFill>
              <a:latin typeface="+mn-ea"/>
              <a:cs typeface="Arial" panose="020B0604020202020204" pitchFamily="34" charset="0"/>
              <a:sym typeface="+mn-ea"/>
            </a:endParaRPr>
          </a:p>
        </p:txBody>
      </p:sp>
      <p:sp>
        <p:nvSpPr>
          <p:cNvPr id="18" name="文本框 17"/>
          <p:cNvSpPr txBox="1"/>
          <p:nvPr/>
        </p:nvSpPr>
        <p:spPr>
          <a:xfrm>
            <a:off x="4898390" y="4072890"/>
            <a:ext cx="4840605" cy="953135"/>
          </a:xfrm>
          <a:prstGeom prst="rect">
            <a:avLst/>
          </a:prstGeom>
          <a:noFill/>
        </p:spPr>
        <p:txBody>
          <a:bodyPr wrap="square" rtlCol="0" anchor="t">
            <a:spAutoFit/>
          </a:bodyPr>
          <a:p>
            <a:pPr algn="l"/>
            <a:r>
              <a:rPr lang="zh-CN" altLang="en-US" sz="2800" b="1" dirty="0">
                <a:solidFill>
                  <a:schemeClr val="tx1"/>
                </a:solidFill>
                <a:latin typeface="+mn-ea"/>
                <a:sym typeface="+mn-ea"/>
              </a:rPr>
              <a:t>新能源汽车优惠</a:t>
            </a:r>
            <a:r>
              <a:rPr lang="zh-CN" sz="2800" b="1" dirty="0" err="1">
                <a:solidFill>
                  <a:schemeClr val="tx1"/>
                </a:solidFill>
                <a:latin typeface="+mn-ea"/>
                <a:sym typeface="微软雅黑" panose="020B0503020204020204" charset="-122"/>
              </a:rPr>
              <a:t>政策内容</a:t>
            </a:r>
            <a:r>
              <a:rPr lang="zh-CN" altLang="en-US" sz="2800" b="1" dirty="0" smtClean="0">
                <a:solidFill>
                  <a:schemeClr val="tx1"/>
                </a:solidFill>
                <a:latin typeface="+mn-ea"/>
                <a:sym typeface="+mn-ea"/>
              </a:rPr>
              <a:t>介绍</a:t>
            </a:r>
            <a:endParaRPr lang="zh-CN" altLang="en-US" sz="2800" b="1" dirty="0" smtClean="0">
              <a:solidFill>
                <a:schemeClr val="tx1"/>
              </a:solidFill>
              <a:latin typeface="+mn-ea"/>
              <a:cs typeface="Arial" panose="020B0604020202020204" pitchFamily="34" charset="0"/>
              <a:sym typeface="+mn-ea"/>
            </a:endParaRPr>
          </a:p>
          <a:p>
            <a:pPr algn="l"/>
            <a:endParaRPr lang="zh-CN" altLang="en-US" sz="2800" b="1" dirty="0" smtClean="0">
              <a:solidFill>
                <a:schemeClr val="tx1"/>
              </a:solidFill>
              <a:latin typeface="+mn-ea"/>
              <a:cs typeface="Arial" panose="020B0604020202020204" pitchFamily="34" charset="0"/>
              <a:sym typeface="+mn-ea"/>
            </a:endParaRPr>
          </a:p>
        </p:txBody>
      </p:sp>
      <p:sp>
        <p:nvSpPr>
          <p:cNvPr id="19" name="文本框 18"/>
          <p:cNvSpPr txBox="1"/>
          <p:nvPr/>
        </p:nvSpPr>
        <p:spPr>
          <a:xfrm>
            <a:off x="4898390" y="4972050"/>
            <a:ext cx="4406900" cy="521970"/>
          </a:xfrm>
          <a:prstGeom prst="rect">
            <a:avLst/>
          </a:prstGeom>
          <a:noFill/>
        </p:spPr>
        <p:txBody>
          <a:bodyPr wrap="square" rtlCol="0" anchor="t">
            <a:spAutoFit/>
          </a:bodyPr>
          <a:p>
            <a:pPr algn="l"/>
            <a:r>
              <a:rPr lang="zh-CN" altLang="en-US" sz="2800" b="1" dirty="0" smtClean="0">
                <a:solidFill>
                  <a:schemeClr val="tx1"/>
                </a:solidFill>
                <a:effectLst/>
                <a:latin typeface="+mn-ea"/>
                <a:sym typeface="思源黑体" panose="020B0400000000000000" pitchFamily="34" charset="-122"/>
              </a:rPr>
              <a:t>有关注意事项（温馨提醒）</a:t>
            </a:r>
            <a:endParaRPr lang="zh-CN" altLang="en-US" sz="2800" b="1" dirty="0" smtClean="0">
              <a:solidFill>
                <a:schemeClr val="tx1"/>
              </a:solidFill>
              <a:effectLst/>
              <a:latin typeface="+mn-ea"/>
              <a:cs typeface="Arial" panose="020B0604020202020204" pitchFamily="34" charset="0"/>
              <a:sym typeface="思源黑体" panose="020B0400000000000000" pitchFamily="34" charset="-122"/>
            </a:endParaRPr>
          </a:p>
        </p:txBody>
      </p:sp>
    </p:spTree>
    <p:custDataLst>
      <p:tags r:id="rId7"/>
    </p:custDataLst>
  </p:cSld>
  <p:clrMapOvr>
    <a:masterClrMapping/>
  </p:clrMapOvr>
  <mc:AlternateContent xmlns:mc="http://schemas.openxmlformats.org/markup-compatibility/2006">
    <mc:Choice xmlns:p14="http://schemas.microsoft.com/office/powerpoint/2010/main" Requires="p14">
      <p:transition spd="slow" p14:dur="2000">
        <p:newsflash/>
      </p:transition>
    </mc:Choice>
    <mc:Fallback>
      <p:transition spd="slow">
        <p:newsflash/>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981635" y="256531"/>
            <a:ext cx="9857924" cy="530614"/>
          </a:xfrm>
        </p:spPr>
        <p:txBody>
          <a:bodyPr>
            <a:normAutofit/>
          </a:bodyPr>
          <a:p>
            <a:r>
              <a:rPr lang="zh-CN" altLang="en-US"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有关注意事项（温馨提醒）</a:t>
            </a:r>
            <a:r>
              <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1</a:t>
            </a:r>
            <a:endPar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endParaRPr>
          </a:p>
        </p:txBody>
      </p:sp>
      <p:sp>
        <p:nvSpPr>
          <p:cNvPr id="5" name="TextBox 4"/>
          <p:cNvSpPr txBox="1"/>
          <p:nvPr/>
        </p:nvSpPr>
        <p:spPr>
          <a:xfrm>
            <a:off x="1107831" y="1411037"/>
            <a:ext cx="6220816" cy="3508653"/>
          </a:xfrm>
          <a:prstGeom prst="rect">
            <a:avLst/>
          </a:prstGeom>
          <a:noFill/>
          <a:ln>
            <a:solidFill>
              <a:schemeClr val="accent1"/>
            </a:solidFill>
          </a:ln>
        </p:spPr>
        <p:txBody>
          <a:bodyPr wrap="square" rtlCol="0">
            <a:spAutoFit/>
          </a:bodyPr>
          <a:p>
            <a:pPr>
              <a:lnSpc>
                <a:spcPct val="150000"/>
              </a:lnSpc>
            </a:pPr>
            <a:r>
              <a:rPr lang="zh-CN" altLang="en-US" sz="28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为</a:t>
            </a:r>
            <a:r>
              <a:rPr lang="zh-CN" altLang="en-US" sz="2400" dirty="0">
                <a:latin typeface="微软雅黑 Light" panose="020B0502040204020203" pitchFamily="34" charset="-122"/>
                <a:ea typeface="微软雅黑 Light" panose="020B0502040204020203" pitchFamily="34" charset="-122"/>
              </a:rPr>
              <a:t>加强和规范管理，工业和信息化部、税务总局通过发布</a:t>
            </a:r>
            <a:r>
              <a:rPr lang="en-US" altLang="zh-CN" sz="2400" b="1" dirty="0">
                <a:solidFill>
                  <a:srgbClr val="C00000"/>
                </a:solidFill>
                <a:latin typeface="微软雅黑 Light" panose="020B0502040204020203" pitchFamily="34" charset="-122"/>
                <a:ea typeface="微软雅黑 Light" panose="020B0502040204020203" pitchFamily="34" charset="-122"/>
              </a:rPr>
              <a:t>《</a:t>
            </a:r>
            <a:r>
              <a:rPr lang="zh-CN" altLang="en-US" sz="2400" b="1" dirty="0">
                <a:solidFill>
                  <a:srgbClr val="C00000"/>
                </a:solidFill>
                <a:latin typeface="微软雅黑 Light" panose="020B0502040204020203" pitchFamily="34" charset="-122"/>
                <a:ea typeface="微软雅黑 Light" panose="020B0502040204020203" pitchFamily="34" charset="-122"/>
              </a:rPr>
              <a:t>减免车辆购置税的新能源汽车车型目录</a:t>
            </a:r>
            <a:r>
              <a:rPr lang="en-US" altLang="zh-CN" sz="2400" b="1" dirty="0">
                <a:solidFill>
                  <a:srgbClr val="C00000"/>
                </a:solidFill>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（以下简称</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目录</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）实施管理。</a:t>
            </a:r>
            <a:r>
              <a:rPr lang="en-US" altLang="zh-CN" sz="2400" b="1" dirty="0">
                <a:solidFill>
                  <a:srgbClr val="C00000"/>
                </a:solidFill>
                <a:latin typeface="黑体" panose="02010609060101010101" charset="-122"/>
                <a:ea typeface="黑体" panose="02010609060101010101" charset="-122"/>
              </a:rPr>
              <a:t>《</a:t>
            </a:r>
            <a:r>
              <a:rPr lang="zh-CN" altLang="en-US" sz="2400" b="1" dirty="0">
                <a:solidFill>
                  <a:srgbClr val="C00000"/>
                </a:solidFill>
                <a:latin typeface="黑体" panose="02010609060101010101" charset="-122"/>
                <a:ea typeface="黑体" panose="02010609060101010101" charset="-122"/>
              </a:rPr>
              <a:t>目录</a:t>
            </a:r>
            <a:r>
              <a:rPr lang="en-US" altLang="zh-CN" sz="2400" b="1" dirty="0">
                <a:solidFill>
                  <a:srgbClr val="C00000"/>
                </a:solidFill>
                <a:latin typeface="黑体" panose="02010609060101010101" charset="-122"/>
                <a:ea typeface="黑体" panose="02010609060101010101" charset="-122"/>
              </a:rPr>
              <a:t>》</a:t>
            </a:r>
            <a:r>
              <a:rPr lang="zh-CN" altLang="en-US" sz="2400" b="1" dirty="0">
                <a:solidFill>
                  <a:srgbClr val="C00000"/>
                </a:solidFill>
                <a:latin typeface="黑体" panose="02010609060101010101" charset="-122"/>
                <a:ea typeface="黑体" panose="02010609060101010101" charset="-122"/>
              </a:rPr>
              <a:t>发布后，购置</a:t>
            </a:r>
            <a:r>
              <a:rPr lang="zh-CN" altLang="en-US" sz="2400" dirty="0">
                <a:latin typeface="微软雅黑 Light" panose="020B0502040204020203" pitchFamily="34" charset="-122"/>
                <a:ea typeface="微软雅黑 Light" panose="020B0502040204020203" pitchFamily="34" charset="-122"/>
              </a:rPr>
              <a:t>列入</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目录</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的新能源汽车可按规定享受车辆购置税减免政策</a:t>
            </a:r>
            <a:r>
              <a:rPr lang="zh-CN" altLang="en-US" sz="2400" dirty="0" smtClean="0">
                <a:latin typeface="微软雅黑 Light" panose="020B0502040204020203" pitchFamily="34" charset="-122"/>
                <a:ea typeface="微软雅黑 Light" panose="020B0502040204020203" pitchFamily="34" charset="-122"/>
              </a:rPr>
              <a:t>。</a:t>
            </a:r>
            <a:endParaRPr lang="zh-CN" altLang="en-US" sz="2400" dirty="0">
              <a:latin typeface="微软雅黑 Light" panose="020B0502040204020203" pitchFamily="34" charset="-122"/>
              <a:ea typeface="微软雅黑 Light" panose="020B0502040204020203" pitchFamily="34" charset="-122"/>
            </a:endParaRPr>
          </a:p>
        </p:txBody>
      </p:sp>
      <p:sp>
        <p:nvSpPr>
          <p:cNvPr id="14" name="五边形 13"/>
          <p:cNvSpPr/>
          <p:nvPr/>
        </p:nvSpPr>
        <p:spPr>
          <a:xfrm flipH="1">
            <a:off x="7328647" y="2384547"/>
            <a:ext cx="3842522" cy="1561631"/>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en-US" altLang="zh-CN" sz="2400" dirty="0">
                <a:solidFill>
                  <a:srgbClr val="C00000"/>
                </a:solidFill>
                <a:latin typeface="黑体" panose="02010609060101010101" charset="-122"/>
                <a:ea typeface="黑体" panose="02010609060101010101" charset="-122"/>
              </a:rPr>
              <a:t>《</a:t>
            </a:r>
            <a:r>
              <a:rPr lang="zh-CN" altLang="en-US" sz="2400" dirty="0">
                <a:solidFill>
                  <a:srgbClr val="C00000"/>
                </a:solidFill>
                <a:latin typeface="黑体" panose="02010609060101010101" charset="-122"/>
                <a:ea typeface="黑体" panose="02010609060101010101" charset="-122"/>
              </a:rPr>
              <a:t>目录</a:t>
            </a:r>
            <a:r>
              <a:rPr lang="en-US" altLang="zh-CN" sz="2400" dirty="0">
                <a:solidFill>
                  <a:srgbClr val="C00000"/>
                </a:solidFill>
                <a:latin typeface="黑体" panose="02010609060101010101" charset="-122"/>
                <a:ea typeface="黑体" panose="02010609060101010101" charset="-122"/>
              </a:rPr>
              <a:t>》</a:t>
            </a:r>
            <a:r>
              <a:rPr lang="zh-CN" altLang="en-US" sz="2400" dirty="0">
                <a:solidFill>
                  <a:srgbClr val="C00000"/>
                </a:solidFill>
                <a:latin typeface="黑体" panose="02010609060101010101" charset="-122"/>
                <a:ea typeface="黑体" panose="02010609060101010101" charset="-122"/>
              </a:rPr>
              <a:t>发布后</a:t>
            </a:r>
            <a:r>
              <a:rPr lang="en-US" altLang="zh-CN" sz="2400" dirty="0">
                <a:solidFill>
                  <a:srgbClr val="C00000"/>
                </a:solidFill>
                <a:latin typeface="黑体" panose="02010609060101010101" charset="-122"/>
                <a:ea typeface="黑体" panose="02010609060101010101" charset="-122"/>
              </a:rPr>
              <a:t>,</a:t>
            </a:r>
            <a:r>
              <a:rPr lang="zh-CN" altLang="en-US" sz="2400" dirty="0">
                <a:solidFill>
                  <a:srgbClr val="C00000"/>
                </a:solidFill>
                <a:latin typeface="黑体" panose="02010609060101010101" charset="-122"/>
                <a:ea typeface="黑体" panose="02010609060101010101" charset="-122"/>
              </a:rPr>
              <a:t>购买列入</a:t>
            </a:r>
            <a:r>
              <a:rPr lang="en-US" altLang="zh-CN" sz="2400" dirty="0">
                <a:solidFill>
                  <a:srgbClr val="C00000"/>
                </a:solidFill>
                <a:latin typeface="黑体" panose="02010609060101010101" charset="-122"/>
                <a:ea typeface="黑体" panose="02010609060101010101" charset="-122"/>
              </a:rPr>
              <a:t>《</a:t>
            </a:r>
            <a:r>
              <a:rPr lang="zh-CN" altLang="en-US" sz="2400" dirty="0">
                <a:solidFill>
                  <a:srgbClr val="C00000"/>
                </a:solidFill>
                <a:latin typeface="黑体" panose="02010609060101010101" charset="-122"/>
                <a:ea typeface="黑体" panose="02010609060101010101" charset="-122"/>
              </a:rPr>
              <a:t>目录</a:t>
            </a:r>
            <a:r>
              <a:rPr lang="en-US" altLang="zh-CN" sz="2400" dirty="0" smtClean="0">
                <a:solidFill>
                  <a:srgbClr val="C00000"/>
                </a:solidFill>
                <a:latin typeface="黑体" panose="02010609060101010101" charset="-122"/>
                <a:ea typeface="黑体" panose="02010609060101010101" charset="-122"/>
              </a:rPr>
              <a:t>》</a:t>
            </a:r>
            <a:r>
              <a:rPr lang="zh-CN" altLang="en-US" sz="2400" dirty="0" smtClean="0">
                <a:solidFill>
                  <a:srgbClr val="C00000"/>
                </a:solidFill>
                <a:latin typeface="黑体" panose="02010609060101010101" charset="-122"/>
                <a:ea typeface="黑体" panose="02010609060101010101" charset="-122"/>
              </a:rPr>
              <a:t>的新能源</a:t>
            </a:r>
            <a:r>
              <a:rPr lang="zh-CN" altLang="en-US" sz="2400" dirty="0">
                <a:solidFill>
                  <a:srgbClr val="C00000"/>
                </a:solidFill>
                <a:latin typeface="黑体" panose="02010609060101010101" charset="-122"/>
                <a:ea typeface="黑体" panose="02010609060101010101" charset="-122"/>
              </a:rPr>
              <a:t>汽车才能享受减免税政策</a:t>
            </a:r>
            <a:endParaRPr lang="zh-CN" altLang="en-US" sz="2400" dirty="0">
              <a:solidFill>
                <a:srgbClr val="C00000"/>
              </a:solidFill>
              <a:latin typeface="黑体" panose="02010609060101010101" charset="-122"/>
              <a:ea typeface="黑体" panose="02010609060101010101"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pull/>
      </p:transition>
    </mc:Choice>
    <mc:Fallback>
      <p:transition spd="slow">
        <p:pull/>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1107831" y="1480448"/>
            <a:ext cx="9917734" cy="1568450"/>
          </a:xfrm>
          <a:prstGeom prst="rect">
            <a:avLst/>
          </a:prstGeom>
          <a:noFill/>
        </p:spPr>
        <p:txBody>
          <a:bodyPr wrap="square" rtlCol="0">
            <a:spAutoFit/>
          </a:bodyPr>
          <a:p>
            <a:r>
              <a:rPr lang="en-US" altLang="zh-CN" sz="2400" dirty="0">
                <a:latin typeface="微软雅黑" panose="020B0503020204020204" charset="-122"/>
                <a:ea typeface="微软雅黑" panose="020B0503020204020204" charset="-122"/>
              </a:rPr>
              <a:t> </a:t>
            </a:r>
            <a:r>
              <a:rPr lang="en-US" altLang="zh-CN" sz="2400" dirty="0" smtClean="0">
                <a:latin typeface="微软雅黑" panose="020B0503020204020204" charset="-122"/>
                <a:ea typeface="微软雅黑" panose="020B0503020204020204" charset="-122"/>
              </a:rPr>
              <a:t>     </a:t>
            </a:r>
            <a:r>
              <a:rPr lang="zh-CN" altLang="en-US" sz="2400" b="1" dirty="0" smtClean="0">
                <a:latin typeface="微软雅黑" panose="020B0503020204020204" charset="-122"/>
                <a:ea typeface="微软雅黑" panose="020B0503020204020204" charset="-122"/>
              </a:rPr>
              <a:t>例 </a:t>
            </a:r>
            <a:r>
              <a:rPr lang="en-US" altLang="zh-CN" sz="2400" b="1" dirty="0">
                <a:latin typeface="微软雅黑" panose="020B0503020204020204" charset="-122"/>
                <a:ea typeface="微软雅黑" panose="020B0503020204020204" charset="-122"/>
              </a:rPr>
              <a:t>4</a:t>
            </a:r>
            <a:r>
              <a:rPr lang="zh-CN" altLang="en-US" sz="2400" dirty="0" smtClean="0">
                <a:latin typeface="微软雅黑" panose="020B0503020204020204" charset="-122"/>
                <a:ea typeface="微软雅黑" panose="020B0503020204020204" charset="-122"/>
              </a:rPr>
              <a:t>：</a:t>
            </a:r>
            <a:r>
              <a:rPr lang="zh-CN" altLang="en-US" sz="2400" dirty="0">
                <a:latin typeface="微软雅黑" panose="020B0503020204020204" charset="-122"/>
                <a:ea typeface="微软雅黑" panose="020B0503020204020204" charset="-122"/>
              </a:rPr>
              <a:t>某公司，</a:t>
            </a:r>
            <a:r>
              <a:rPr lang="zh-CN" altLang="en-US" sz="2400" b="1" dirty="0">
                <a:solidFill>
                  <a:schemeClr val="accent1"/>
                </a:solidFill>
                <a:latin typeface="微软雅黑" panose="020B0503020204020204" charset="-122"/>
                <a:ea typeface="微软雅黑" panose="020B0503020204020204" charset="-122"/>
              </a:rPr>
              <a:t>在</a:t>
            </a:r>
            <a:r>
              <a:rPr lang="en-US" altLang="zh-CN" sz="2400" b="1" dirty="0">
                <a:solidFill>
                  <a:schemeClr val="accent1"/>
                </a:solidFill>
                <a:latin typeface="微软雅黑" panose="020B0503020204020204" charset="-122"/>
                <a:ea typeface="微软雅黑" panose="020B0503020204020204" charset="-122"/>
              </a:rPr>
              <a:t>2027</a:t>
            </a:r>
            <a:r>
              <a:rPr lang="zh-CN" altLang="en-US" sz="2400" b="1" dirty="0">
                <a:solidFill>
                  <a:schemeClr val="accent1"/>
                </a:solidFill>
                <a:latin typeface="微软雅黑" panose="020B0503020204020204" charset="-122"/>
                <a:ea typeface="微软雅黑" panose="020B0503020204020204" charset="-122"/>
              </a:rPr>
              <a:t>年</a:t>
            </a:r>
            <a:r>
              <a:rPr lang="en-US" altLang="zh-CN" sz="2400" b="1" dirty="0">
                <a:solidFill>
                  <a:schemeClr val="accent1"/>
                </a:solidFill>
                <a:latin typeface="微软雅黑" panose="020B0503020204020204" charset="-122"/>
                <a:ea typeface="微软雅黑" panose="020B0503020204020204" charset="-122"/>
              </a:rPr>
              <a:t>3</a:t>
            </a:r>
            <a:r>
              <a:rPr lang="zh-CN" altLang="en-US" sz="2400" b="1" dirty="0">
                <a:solidFill>
                  <a:schemeClr val="accent1"/>
                </a:solidFill>
                <a:latin typeface="微软雅黑" panose="020B0503020204020204" charset="-122"/>
                <a:ea typeface="微软雅黑" panose="020B0503020204020204" charset="-122"/>
              </a:rPr>
              <a:t>月</a:t>
            </a:r>
            <a:r>
              <a:rPr lang="en-US" altLang="zh-CN" sz="2400" b="1" dirty="0">
                <a:solidFill>
                  <a:schemeClr val="accent1"/>
                </a:solidFill>
                <a:latin typeface="微软雅黑" panose="020B0503020204020204" charset="-122"/>
                <a:ea typeface="微软雅黑" panose="020B0503020204020204" charset="-122"/>
              </a:rPr>
              <a:t>1</a:t>
            </a:r>
            <a:r>
              <a:rPr lang="zh-CN" altLang="en-US" sz="2400" b="1" dirty="0">
                <a:solidFill>
                  <a:schemeClr val="accent1"/>
                </a:solidFill>
                <a:latin typeface="微软雅黑" panose="020B0503020204020204" charset="-122"/>
                <a:ea typeface="微软雅黑" panose="020B0503020204020204" charset="-122"/>
              </a:rPr>
              <a:t>日</a:t>
            </a:r>
            <a:r>
              <a:rPr lang="zh-CN" altLang="en-US" sz="2400" dirty="0">
                <a:latin typeface="微软雅黑" panose="020B0503020204020204" charset="-122"/>
                <a:ea typeface="微软雅黑" panose="020B0503020204020204" charset="-122"/>
              </a:rPr>
              <a:t>购买一辆新能源汽车，该车型</a:t>
            </a:r>
            <a:r>
              <a:rPr lang="zh-CN" altLang="en-US" sz="2400" b="1" dirty="0">
                <a:solidFill>
                  <a:schemeClr val="accent1"/>
                </a:solidFill>
                <a:latin typeface="微软雅黑" panose="020B0503020204020204" charset="-122"/>
                <a:ea typeface="微软雅黑" panose="020B0503020204020204" charset="-122"/>
              </a:rPr>
              <a:t>已列</a:t>
            </a:r>
            <a:r>
              <a:rPr lang="zh-CN" altLang="en-US"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入</a:t>
            </a:r>
            <a:r>
              <a:rPr lang="en-US" altLang="zh-CN"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2027</a:t>
            </a:r>
            <a:r>
              <a:rPr lang="zh-CN" altLang="en-US"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年</a:t>
            </a:r>
            <a:r>
              <a:rPr lang="en-US" altLang="zh-CN"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3</a:t>
            </a:r>
            <a:r>
              <a:rPr lang="zh-CN" altLang="en-US"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月</a:t>
            </a:r>
            <a:r>
              <a:rPr lang="en-US" altLang="zh-CN"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3</a:t>
            </a:r>
            <a:r>
              <a:rPr lang="zh-CN" altLang="en-US" sz="2400" b="1" dirty="0">
                <a:solidFill>
                  <a:schemeClr val="accent1"/>
                </a:solidFill>
                <a:effectLst>
                  <a:outerShdw blurRad="38100" dist="25400" dir="5400000" algn="ctr" rotWithShape="0">
                    <a:srgbClr val="6E747A">
                      <a:alpha val="43000"/>
                    </a:srgbClr>
                  </a:outerShdw>
                </a:effectLst>
                <a:latin typeface="微软雅黑" panose="020B0503020204020204" charset="-122"/>
                <a:ea typeface="微软雅黑" panose="020B0503020204020204" charset="-122"/>
              </a:rPr>
              <a:t>日发布的</a:t>
            </a:r>
            <a:r>
              <a:rPr lang="en-US" altLang="zh-CN" sz="2400" dirty="0">
                <a:latin typeface="微软雅黑" panose="020B0503020204020204" charset="-122"/>
                <a:ea typeface="微软雅黑" panose="020B0503020204020204" charset="-122"/>
              </a:rPr>
              <a:t>《</a:t>
            </a:r>
            <a:r>
              <a:rPr lang="zh-CN" altLang="en-US" sz="2400" dirty="0">
                <a:latin typeface="微软雅黑" panose="020B0503020204020204" charset="-122"/>
                <a:ea typeface="微软雅黑" panose="020B0503020204020204" charset="-122"/>
              </a:rPr>
              <a:t>减免车辆购置税的新能源汽车车型目录</a:t>
            </a:r>
            <a:r>
              <a:rPr lang="en-US" altLang="zh-CN" sz="2400" dirty="0">
                <a:latin typeface="微软雅黑" panose="020B0503020204020204" charset="-122"/>
                <a:ea typeface="微软雅黑" panose="020B0503020204020204" charset="-122"/>
              </a:rPr>
              <a:t>》</a:t>
            </a:r>
            <a:r>
              <a:rPr lang="zh-CN" altLang="en-US" sz="2400" dirty="0">
                <a:latin typeface="微软雅黑" panose="020B0503020204020204" charset="-122"/>
                <a:ea typeface="微软雅黑" panose="020B0503020204020204" charset="-122"/>
              </a:rPr>
              <a:t>，取得的机动车销售统一发票上注明的不含税价格是</a:t>
            </a:r>
            <a:r>
              <a:rPr lang="en-US" altLang="zh-CN" sz="2400" dirty="0">
                <a:latin typeface="微软雅黑" panose="020B0503020204020204" charset="-122"/>
                <a:ea typeface="微软雅黑" panose="020B0503020204020204" charset="-122"/>
              </a:rPr>
              <a:t>60</a:t>
            </a:r>
            <a:r>
              <a:rPr lang="zh-CN" altLang="en-US" sz="2400" dirty="0">
                <a:latin typeface="微软雅黑" panose="020B0503020204020204" charset="-122"/>
                <a:ea typeface="微软雅黑" panose="020B0503020204020204" charset="-122"/>
              </a:rPr>
              <a:t>万元，问该公司实际缴纳多少车辆购置税</a:t>
            </a:r>
            <a:r>
              <a:rPr lang="en-US" altLang="zh-CN" sz="2400" dirty="0">
                <a:latin typeface="微软雅黑" panose="020B0503020204020204" charset="-122"/>
                <a:ea typeface="微软雅黑" panose="020B0503020204020204" charset="-122"/>
              </a:rPr>
              <a:t>?</a:t>
            </a:r>
            <a:endParaRPr lang="en-US" altLang="zh-CN" sz="2400" dirty="0">
              <a:latin typeface="微软雅黑" panose="020B0503020204020204" charset="-122"/>
              <a:ea typeface="微软雅黑" panose="020B0503020204020204" charset="-122"/>
            </a:endParaRPr>
          </a:p>
        </p:txBody>
      </p:sp>
      <p:sp>
        <p:nvSpPr>
          <p:cNvPr id="15" name="TextBox 14"/>
          <p:cNvSpPr txBox="1"/>
          <p:nvPr/>
        </p:nvSpPr>
        <p:spPr>
          <a:xfrm>
            <a:off x="1107831" y="3187313"/>
            <a:ext cx="9917734" cy="2676525"/>
          </a:xfrm>
          <a:prstGeom prst="rect">
            <a:avLst/>
          </a:prstGeom>
          <a:noFill/>
        </p:spPr>
        <p:txBody>
          <a:bodyPr wrap="square" rtlCol="0">
            <a:spAutoFit/>
          </a:bodyPr>
          <a:p>
            <a:r>
              <a:rPr lang="zh-CN" altLang="en-US" sz="2400" b="1" dirty="0" smtClean="0">
                <a:latin typeface="微软雅黑 Light" panose="020B0502040204020203" pitchFamily="34" charset="-122"/>
                <a:ea typeface="微软雅黑 Light" panose="020B0502040204020203" pitchFamily="34" charset="-122"/>
              </a:rPr>
              <a:t>      具体</a:t>
            </a:r>
            <a:r>
              <a:rPr lang="zh-CN" altLang="en-US" sz="2400" b="1" dirty="0">
                <a:latin typeface="微软雅黑 Light" panose="020B0502040204020203" pitchFamily="34" charset="-122"/>
                <a:ea typeface="微软雅黑 Light" panose="020B0502040204020203" pitchFamily="34" charset="-122"/>
              </a:rPr>
              <a:t>计算：</a:t>
            </a:r>
            <a:endParaRPr lang="zh-CN" altLang="en-US" sz="2400" b="1"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按</a:t>
            </a:r>
            <a:r>
              <a:rPr lang="zh-CN" altLang="en-US" sz="2400" dirty="0">
                <a:latin typeface="微软雅黑 Light" panose="020B0502040204020203" pitchFamily="34" charset="-122"/>
                <a:ea typeface="微软雅黑 Light" panose="020B0502040204020203" pitchFamily="34" charset="-122"/>
              </a:rPr>
              <a:t>车辆购置税相关政策该车辆：</a:t>
            </a:r>
            <a:endParaRPr lang="zh-CN" altLang="en-US" sz="2400"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应</a:t>
            </a:r>
            <a:r>
              <a:rPr lang="zh-CN" altLang="en-US" sz="2400" dirty="0">
                <a:latin typeface="微软雅黑 Light" panose="020B0502040204020203" pitchFamily="34" charset="-122"/>
                <a:ea typeface="微软雅黑 Light" panose="020B0502040204020203" pitchFamily="34" charset="-122"/>
              </a:rPr>
              <a:t>纳税额</a:t>
            </a:r>
            <a:r>
              <a:rPr lang="en-US" altLang="zh-CN" sz="2400" dirty="0">
                <a:latin typeface="微软雅黑 Light" panose="020B0502040204020203" pitchFamily="34" charset="-122"/>
                <a:ea typeface="微软雅黑 Light" panose="020B0502040204020203" pitchFamily="34" charset="-122"/>
              </a:rPr>
              <a:t>=600000×10%=60000</a:t>
            </a:r>
            <a:r>
              <a:rPr lang="zh-CN" altLang="en-US" sz="2400" dirty="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r>
              <a:rPr lang="zh-CN" altLang="en-US" sz="2400" dirty="0" smtClean="0">
                <a:latin typeface="微软雅黑 Light" panose="020B0502040204020203" pitchFamily="34" charset="-122"/>
                <a:ea typeface="微软雅黑 Light" panose="020B0502040204020203" pitchFamily="34" charset="-122"/>
              </a:rPr>
              <a:t>      免</a:t>
            </a:r>
            <a:r>
              <a:rPr lang="zh-CN" altLang="en-US" sz="2400" dirty="0">
                <a:latin typeface="微软雅黑 Light" panose="020B0502040204020203" pitchFamily="34" charset="-122"/>
                <a:ea typeface="微软雅黑 Light" panose="020B0502040204020203" pitchFamily="34" charset="-122"/>
              </a:rPr>
              <a:t>（减）税额</a:t>
            </a:r>
            <a:r>
              <a:rPr lang="en-US" altLang="zh-CN" sz="2400" dirty="0">
                <a:latin typeface="微软雅黑 Light" panose="020B0502040204020203" pitchFamily="34" charset="-122"/>
                <a:ea typeface="微软雅黑 Light" panose="020B0502040204020203" pitchFamily="34" charset="-122"/>
              </a:rPr>
              <a:t>=0</a:t>
            </a:r>
            <a:r>
              <a:rPr lang="zh-CN" altLang="en-US" sz="2400" dirty="0" smtClean="0">
                <a:latin typeface="微软雅黑 Light" panose="020B0502040204020203" pitchFamily="34" charset="-122"/>
                <a:ea typeface="微软雅黑 Light" panose="020B0502040204020203" pitchFamily="34" charset="-122"/>
              </a:rPr>
              <a:t>元</a:t>
            </a:r>
            <a:endParaRPr lang="en-US" altLang="zh-CN" sz="2400" dirty="0" smtClean="0">
              <a:latin typeface="微软雅黑 Light" panose="020B0502040204020203" pitchFamily="34" charset="-122"/>
              <a:ea typeface="微软雅黑 Light" panose="020B0502040204020203" pitchFamily="34" charset="-122"/>
            </a:endParaRPr>
          </a:p>
          <a:p>
            <a:r>
              <a:rPr lang="zh-CN" altLang="en-US" sz="2400" b="1" dirty="0" smtClean="0">
                <a:solidFill>
                  <a:srgbClr val="C00000"/>
                </a:solidFill>
                <a:latin typeface="楷体" panose="02010609060101010101" pitchFamily="49" charset="-122"/>
                <a:ea typeface="楷体" panose="02010609060101010101" pitchFamily="49" charset="-122"/>
              </a:rPr>
              <a:t>该</a:t>
            </a:r>
            <a:r>
              <a:rPr lang="zh-CN" altLang="en-US" sz="2400" b="1" dirty="0">
                <a:solidFill>
                  <a:srgbClr val="C00000"/>
                </a:solidFill>
                <a:latin typeface="楷体" panose="02010609060101010101" pitchFamily="49" charset="-122"/>
                <a:ea typeface="楷体" panose="02010609060101010101" pitchFamily="49" charset="-122"/>
              </a:rPr>
              <a:t>车辆为</a:t>
            </a:r>
            <a:r>
              <a:rPr lang="en-US" altLang="zh-CN" sz="2400" b="1" dirty="0">
                <a:solidFill>
                  <a:srgbClr val="C00000"/>
                </a:solidFill>
                <a:latin typeface="楷体" panose="02010609060101010101" pitchFamily="49" charset="-122"/>
                <a:ea typeface="楷体" panose="02010609060101010101" pitchFamily="49" charset="-122"/>
              </a:rPr>
              <a:t>《</a:t>
            </a:r>
            <a:r>
              <a:rPr lang="zh-CN" altLang="en-US" sz="2400" b="1" dirty="0">
                <a:solidFill>
                  <a:srgbClr val="C00000"/>
                </a:solidFill>
                <a:latin typeface="楷体" panose="02010609060101010101" pitchFamily="49" charset="-122"/>
                <a:ea typeface="楷体" panose="02010609060101010101" pitchFamily="49" charset="-122"/>
              </a:rPr>
              <a:t>目录</a:t>
            </a:r>
            <a:r>
              <a:rPr lang="en-US" altLang="zh-CN" sz="2400" b="1" dirty="0">
                <a:solidFill>
                  <a:srgbClr val="C00000"/>
                </a:solidFill>
                <a:latin typeface="楷体" panose="02010609060101010101" pitchFamily="49" charset="-122"/>
                <a:ea typeface="楷体" panose="02010609060101010101" pitchFamily="49" charset="-122"/>
                <a:sym typeface="+mn-ea"/>
              </a:rPr>
              <a:t>》</a:t>
            </a:r>
            <a:r>
              <a:rPr lang="zh-CN" altLang="en-US" sz="2400" b="1" dirty="0">
                <a:solidFill>
                  <a:srgbClr val="C00000"/>
                </a:solidFill>
                <a:latin typeface="楷体" panose="02010609060101010101" pitchFamily="49" charset="-122"/>
                <a:ea typeface="楷体" panose="02010609060101010101" pitchFamily="49" charset="-122"/>
              </a:rPr>
              <a:t>发布前购置，不能享受减免税</a:t>
            </a:r>
            <a:r>
              <a:rPr lang="zh-CN" altLang="en-US" sz="2400" b="1" dirty="0" smtClean="0">
                <a:solidFill>
                  <a:srgbClr val="C00000"/>
                </a:solidFill>
                <a:latin typeface="楷体" panose="02010609060101010101" pitchFamily="49" charset="-122"/>
                <a:ea typeface="楷体" panose="02010609060101010101" pitchFamily="49" charset="-122"/>
              </a:rPr>
              <a:t>政策。</a:t>
            </a:r>
            <a:endParaRPr lang="en-US" altLang="zh-CN" sz="2400" b="1" dirty="0" smtClean="0">
              <a:solidFill>
                <a:srgbClr val="C00000"/>
              </a:solidFill>
              <a:latin typeface="楷体" panose="02010609060101010101" pitchFamily="49" charset="-122"/>
              <a:ea typeface="楷体" panose="02010609060101010101" pitchFamily="49" charset="-122"/>
            </a:endParaRPr>
          </a:p>
          <a:p>
            <a:r>
              <a:rPr lang="en-US" altLang="zh-CN" sz="2400" dirty="0">
                <a:latin typeface="微软雅黑 Light" panose="020B0502040204020203" pitchFamily="34" charset="-122"/>
                <a:ea typeface="微软雅黑 Light" panose="020B0502040204020203" pitchFamily="34" charset="-122"/>
              </a:rPr>
              <a:t> </a:t>
            </a: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实际应</a:t>
            </a:r>
            <a:r>
              <a:rPr lang="zh-CN" altLang="en-US" sz="2400" dirty="0">
                <a:latin typeface="微软雅黑 Light" panose="020B0502040204020203" pitchFamily="34" charset="-122"/>
                <a:ea typeface="微软雅黑 Light" panose="020B0502040204020203" pitchFamily="34" charset="-122"/>
              </a:rPr>
              <a:t>纳税额</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应纳税额</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免（减）税额</a:t>
            </a:r>
            <a:r>
              <a:rPr lang="en-US" altLang="zh-CN" sz="2400" dirty="0" smtClean="0">
                <a:latin typeface="微软雅黑 Light" panose="020B0502040204020203" pitchFamily="34" charset="-122"/>
                <a:ea typeface="微软雅黑 Light" panose="020B0502040204020203" pitchFamily="34" charset="-122"/>
              </a:rPr>
              <a:t>=60000</a:t>
            </a:r>
            <a:r>
              <a:rPr lang="zh-CN" altLang="en-US" sz="2400" dirty="0" smtClean="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a:p>
            <a:r>
              <a:rPr lang="en-US" altLang="zh-CN" sz="2400" b="1" dirty="0" smtClean="0">
                <a:latin typeface="微软雅黑 Light" panose="020B0502040204020203" pitchFamily="34" charset="-122"/>
                <a:ea typeface="微软雅黑 Light" panose="020B0502040204020203" pitchFamily="34" charset="-122"/>
              </a:rPr>
              <a:t>   </a:t>
            </a:r>
            <a:r>
              <a:rPr lang="zh-CN" altLang="en-US" sz="2400" b="1" dirty="0" smtClean="0">
                <a:latin typeface="微软雅黑 Light" panose="020B0502040204020203" pitchFamily="34" charset="-122"/>
                <a:ea typeface="微软雅黑 Light" panose="020B0502040204020203" pitchFamily="34" charset="-122"/>
              </a:rPr>
              <a:t>答：</a:t>
            </a:r>
            <a:r>
              <a:rPr lang="zh-CN" altLang="en-US" sz="2400" dirty="0">
                <a:latin typeface="微软雅黑 Light" panose="020B0502040204020203" pitchFamily="34" charset="-122"/>
                <a:ea typeface="微软雅黑 Light" panose="020B0502040204020203" pitchFamily="34" charset="-122"/>
              </a:rPr>
              <a:t>该公司实际应纳车辆购置税</a:t>
            </a:r>
            <a:r>
              <a:rPr lang="en-US" altLang="zh-CN" sz="2400" dirty="0">
                <a:latin typeface="微软雅黑 Light" panose="020B0502040204020203" pitchFamily="34" charset="-122"/>
                <a:ea typeface="微软雅黑 Light" panose="020B0502040204020203" pitchFamily="34" charset="-122"/>
              </a:rPr>
              <a:t>60000</a:t>
            </a:r>
            <a:r>
              <a:rPr lang="zh-CN" altLang="en-US" sz="2400" dirty="0" smtClean="0">
                <a:latin typeface="微软雅黑 Light" panose="020B0502040204020203" pitchFamily="34" charset="-122"/>
                <a:ea typeface="微软雅黑 Light" panose="020B0502040204020203" pitchFamily="34" charset="-122"/>
              </a:rPr>
              <a:t>元。</a:t>
            </a:r>
            <a:endParaRPr lang="zh-CN" altLang="en-US" sz="2400" dirty="0">
              <a:latin typeface="微软雅黑 Light" panose="020B0502040204020203" pitchFamily="34" charset="-122"/>
              <a:ea typeface="微软雅黑 Light" panose="020B0502040204020203" pitchFamily="34" charset="-122"/>
            </a:endParaRPr>
          </a:p>
        </p:txBody>
      </p:sp>
      <p:sp>
        <p:nvSpPr>
          <p:cNvPr id="2" name="标题 1"/>
          <p:cNvSpPr>
            <a:spLocks noGrp="1"/>
          </p:cNvSpPr>
          <p:nvPr>
            <p:ph type="title"/>
          </p:nvPr>
        </p:nvSpPr>
        <p:spPr>
          <a:xfrm>
            <a:off x="981635" y="256531"/>
            <a:ext cx="9857924" cy="530614"/>
          </a:xfrm>
        </p:spPr>
        <p:txBody>
          <a:bodyPr>
            <a:normAutofit/>
          </a:bodyPr>
          <a:p>
            <a:r>
              <a:rPr lang="zh-CN" altLang="en-US"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有关注意事项（温馨提醒）</a:t>
            </a:r>
            <a:r>
              <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1-1</a:t>
            </a:r>
            <a:endPar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Box 4"/>
          <p:cNvSpPr txBox="1"/>
          <p:nvPr/>
        </p:nvSpPr>
        <p:spPr>
          <a:xfrm>
            <a:off x="1441937" y="1990700"/>
            <a:ext cx="9131805" cy="2306955"/>
          </a:xfrm>
          <a:prstGeom prst="rect">
            <a:avLst/>
          </a:prstGeom>
          <a:noFill/>
        </p:spPr>
        <p:txBody>
          <a:bodyPr wrap="square" rtlCol="0">
            <a:spAutoFit/>
          </a:bodyPr>
          <a:p>
            <a:pPr>
              <a:lnSpc>
                <a:spcPct val="150000"/>
              </a:lnSpc>
            </a:pPr>
            <a:r>
              <a:rPr lang="en-US" altLang="zh-CN" sz="2400" dirty="0" smtClean="0">
                <a:latin typeface="微软雅黑 Light" panose="020B0502040204020203" pitchFamily="34" charset="-122"/>
                <a:ea typeface="微软雅黑 Light" panose="020B0502040204020203" pitchFamily="34" charset="-122"/>
              </a:rPr>
              <a:t> </a:t>
            </a:r>
            <a:r>
              <a:rPr lang="zh-CN" altLang="en-US" sz="2400" dirty="0" smtClean="0">
                <a:latin typeface="微软雅黑 Light" panose="020B0502040204020203" pitchFamily="34" charset="-122"/>
                <a:ea typeface="微软雅黑 Light" panose="020B0502040204020203" pitchFamily="34" charset="-122"/>
              </a:rPr>
              <a:t>   汽车</a:t>
            </a:r>
            <a:r>
              <a:rPr lang="zh-CN" altLang="en-US" sz="2400" dirty="0">
                <a:latin typeface="微软雅黑 Light" panose="020B0502040204020203" pitchFamily="34" charset="-122"/>
                <a:ea typeface="微软雅黑 Light" panose="020B0502040204020203" pitchFamily="34" charset="-122"/>
              </a:rPr>
              <a:t>企业应当保证车辆电子信息与车辆产品相一致，销售方应当</a:t>
            </a:r>
            <a:r>
              <a:rPr lang="zh-CN" altLang="en-US" sz="2400" b="1" dirty="0">
                <a:solidFill>
                  <a:srgbClr val="4472C4"/>
                </a:solidFill>
                <a:latin typeface="微软雅黑 Light" panose="020B0502040204020203" pitchFamily="34" charset="-122"/>
                <a:ea typeface="微软雅黑 Light" panose="020B0502040204020203" pitchFamily="34" charset="-122"/>
              </a:rPr>
              <a:t>如实开具发票</a:t>
            </a:r>
            <a:r>
              <a:rPr lang="zh-CN" altLang="en-US" sz="2400" dirty="0">
                <a:latin typeface="微软雅黑 Light" panose="020B0502040204020203" pitchFamily="34" charset="-122"/>
                <a:ea typeface="微软雅黑 Light" panose="020B0502040204020203" pitchFamily="34" charset="-122"/>
              </a:rPr>
              <a:t>，对因提供虚假信息或资料造成车辆购置税税款流失的，依照</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中华人民共和国税收征收管理法</a:t>
            </a:r>
            <a:r>
              <a:rPr lang="en-US" altLang="zh-CN" sz="2400" dirty="0">
                <a:latin typeface="微软雅黑 Light" panose="020B0502040204020203" pitchFamily="34" charset="-122"/>
                <a:ea typeface="微软雅黑 Light" panose="020B0502040204020203" pitchFamily="34" charset="-122"/>
              </a:rPr>
              <a:t>》</a:t>
            </a:r>
            <a:r>
              <a:rPr lang="zh-CN" altLang="en-US" sz="2400" dirty="0">
                <a:latin typeface="微软雅黑 Light" panose="020B0502040204020203" pitchFamily="34" charset="-122"/>
                <a:ea typeface="微软雅黑 Light" panose="020B0502040204020203" pitchFamily="34" charset="-122"/>
              </a:rPr>
              <a:t>及其实施细则予以处理。</a:t>
            </a:r>
            <a:endParaRPr lang="zh-CN" altLang="en-US" sz="2400" dirty="0">
              <a:latin typeface="微软雅黑 Light" panose="020B0502040204020203" pitchFamily="34" charset="-122"/>
              <a:ea typeface="微软雅黑 Light" panose="020B0502040204020203" pitchFamily="34" charset="-122"/>
            </a:endParaRPr>
          </a:p>
        </p:txBody>
      </p:sp>
      <p:sp>
        <p:nvSpPr>
          <p:cNvPr id="2" name="标题 1"/>
          <p:cNvSpPr>
            <a:spLocks noGrp="1"/>
          </p:cNvSpPr>
          <p:nvPr>
            <p:ph type="title"/>
          </p:nvPr>
        </p:nvSpPr>
        <p:spPr>
          <a:xfrm>
            <a:off x="981635" y="256531"/>
            <a:ext cx="9857924" cy="530614"/>
          </a:xfrm>
        </p:spPr>
        <p:txBody>
          <a:bodyPr>
            <a:normAutofit/>
          </a:bodyPr>
          <a:p>
            <a:r>
              <a:rPr lang="zh-CN" altLang="en-US"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有关注意事项（温馨提醒）</a:t>
            </a:r>
            <a:r>
              <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rPr>
              <a:t>2</a:t>
            </a:r>
            <a:endParaRPr lang="en-US" altLang="zh-CN" sz="2600" dirty="0" smtClean="0">
              <a:solidFill>
                <a:schemeClr val="tx1"/>
              </a:solidFill>
              <a:effectLst/>
              <a:latin typeface="微软雅黑" panose="020B0503020204020204" charset="-122"/>
              <a:ea typeface="微软雅黑" panose="020B0503020204020204" charset="-122"/>
              <a:sym typeface="思源黑体" panose="020B0400000000000000" pitchFamily="3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文本框 2"/>
          <p:cNvSpPr txBox="1"/>
          <p:nvPr/>
        </p:nvSpPr>
        <p:spPr>
          <a:xfrm>
            <a:off x="977265" y="210185"/>
            <a:ext cx="5396865" cy="521970"/>
          </a:xfrm>
          <a:prstGeom prst="rect">
            <a:avLst/>
          </a:prstGeom>
          <a:noFill/>
        </p:spPr>
        <p:txBody>
          <a:bodyPr wrap="square" rtlCol="0" anchor="t">
            <a:spAutoFit/>
          </a:bodyPr>
          <a:p>
            <a:pPr algn="l"/>
            <a:r>
              <a:rPr lang="zh-CN" altLang="en-US" sz="2800" b="1" dirty="0" smtClean="0">
                <a:effectLst/>
                <a:latin typeface="微软雅黑" panose="020B0503020204020204" charset="-122"/>
                <a:ea typeface="微软雅黑" panose="020B0503020204020204" charset="-122"/>
                <a:sym typeface="思源黑体" panose="020B0400000000000000" pitchFamily="34" charset="-122"/>
              </a:rPr>
              <a:t>有关注意事项（温馨提醒）</a:t>
            </a:r>
            <a:r>
              <a:rPr lang="en-US" altLang="zh-CN" sz="2800" b="1" dirty="0" smtClean="0">
                <a:effectLst/>
                <a:latin typeface="微软雅黑" panose="020B0503020204020204" charset="-122"/>
                <a:ea typeface="微软雅黑" panose="020B0503020204020204" charset="-122"/>
                <a:sym typeface="思源黑体" panose="020B0400000000000000" pitchFamily="34" charset="-122"/>
              </a:rPr>
              <a:t>3</a:t>
            </a:r>
            <a:endParaRPr lang="en-US" altLang="zh-CN" sz="2800" b="1" dirty="0" smtClean="0">
              <a:solidFill>
                <a:schemeClr val="accent1">
                  <a:lumMod val="75000"/>
                </a:schemeClr>
              </a:solidFill>
              <a:effectLst/>
              <a:latin typeface="微软雅黑" panose="020B0503020204020204" charset="-122"/>
              <a:ea typeface="微软雅黑" panose="020B0503020204020204" charset="-122"/>
              <a:cs typeface="Arial" panose="020B0604020202020204" pitchFamily="34" charset="0"/>
              <a:sym typeface="思源黑体" panose="020B0400000000000000" pitchFamily="34" charset="-122"/>
            </a:endParaRPr>
          </a:p>
        </p:txBody>
      </p:sp>
      <p:grpSp>
        <p:nvGrpSpPr>
          <p:cNvPr id="15" name="组合 14"/>
          <p:cNvGrpSpPr/>
          <p:nvPr/>
        </p:nvGrpSpPr>
        <p:grpSpPr>
          <a:xfrm>
            <a:off x="1002696" y="1657018"/>
            <a:ext cx="1851125" cy="1851125"/>
            <a:chOff x="1404648" y="1941684"/>
            <a:chExt cx="1851125" cy="1851125"/>
          </a:xfrm>
        </p:grpSpPr>
        <p:grpSp>
          <p:nvGrpSpPr>
            <p:cNvPr id="16" name="组合 15"/>
            <p:cNvGrpSpPr/>
            <p:nvPr/>
          </p:nvGrpSpPr>
          <p:grpSpPr>
            <a:xfrm>
              <a:off x="1404648" y="1941684"/>
              <a:ext cx="1851125" cy="1851125"/>
              <a:chOff x="1414589" y="2078067"/>
              <a:chExt cx="1364344" cy="1364344"/>
            </a:xfrm>
          </p:grpSpPr>
          <p:sp>
            <p:nvSpPr>
              <p:cNvPr id="18" name="弧形 17"/>
              <p:cNvSpPr/>
              <p:nvPr/>
            </p:nvSpPr>
            <p:spPr>
              <a:xfrm>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 name="椭圆 3"/>
              <p:cNvSpPr/>
              <p:nvPr/>
            </p:nvSpPr>
            <p:spPr>
              <a:xfrm>
                <a:off x="1584421" y="2247900"/>
                <a:ext cx="1024680" cy="10246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20" name="弧形 19"/>
              <p:cNvSpPr/>
              <p:nvPr/>
            </p:nvSpPr>
            <p:spPr>
              <a:xfrm flipH="1" flipV="1">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1" name="弧形 20"/>
              <p:cNvSpPr/>
              <p:nvPr/>
            </p:nvSpPr>
            <p:spPr>
              <a:xfrm>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22" name="弧形 21"/>
              <p:cNvSpPr/>
              <p:nvPr/>
            </p:nvSpPr>
            <p:spPr>
              <a:xfrm flipH="1" flipV="1">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grpSp>
        <p:sp>
          <p:nvSpPr>
            <p:cNvPr id="17" name="文本框 9"/>
            <p:cNvSpPr txBox="1"/>
            <p:nvPr/>
          </p:nvSpPr>
          <p:spPr>
            <a:xfrm>
              <a:off x="1899682" y="2451747"/>
              <a:ext cx="861060" cy="829945"/>
            </a:xfrm>
            <a:prstGeom prst="rect">
              <a:avLst/>
            </a:prstGeom>
            <a:noFill/>
          </p:spPr>
          <p:txBody>
            <a:bodyPr wrap="none" rtlCol="0">
              <a:spAutoFit/>
            </a:bodyPr>
            <a:p>
              <a:pPr algn="ctr"/>
              <a:r>
                <a:rPr lang="en-US" altLang="zh-CN" sz="4800" b="1" dirty="0">
                  <a:solidFill>
                    <a:schemeClr val="bg1"/>
                  </a:solidFill>
                </a:rPr>
                <a:t>01</a:t>
              </a:r>
              <a:endParaRPr lang="zh-CN" altLang="en-US" sz="4800" b="1" dirty="0">
                <a:solidFill>
                  <a:schemeClr val="bg1"/>
                </a:solidFill>
              </a:endParaRPr>
            </a:p>
          </p:txBody>
        </p:sp>
      </p:grpSp>
      <p:grpSp>
        <p:nvGrpSpPr>
          <p:cNvPr id="35" name="组合 34"/>
          <p:cNvGrpSpPr/>
          <p:nvPr/>
        </p:nvGrpSpPr>
        <p:grpSpPr>
          <a:xfrm>
            <a:off x="6231574" y="1657016"/>
            <a:ext cx="1851125" cy="1851125"/>
            <a:chOff x="6425702" y="1941684"/>
            <a:chExt cx="1851125" cy="1851125"/>
          </a:xfrm>
        </p:grpSpPr>
        <p:grpSp>
          <p:nvGrpSpPr>
            <p:cNvPr id="37" name="组合 36"/>
            <p:cNvGrpSpPr/>
            <p:nvPr/>
          </p:nvGrpSpPr>
          <p:grpSpPr>
            <a:xfrm>
              <a:off x="6425702" y="1941684"/>
              <a:ext cx="1851125" cy="1851125"/>
              <a:chOff x="1414589" y="2078067"/>
              <a:chExt cx="1364344" cy="1364344"/>
            </a:xfrm>
          </p:grpSpPr>
          <p:sp>
            <p:nvSpPr>
              <p:cNvPr id="39" name="弧形 38"/>
              <p:cNvSpPr/>
              <p:nvPr/>
            </p:nvSpPr>
            <p:spPr>
              <a:xfrm>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0" name="椭圆 39"/>
              <p:cNvSpPr/>
              <p:nvPr/>
            </p:nvSpPr>
            <p:spPr>
              <a:xfrm>
                <a:off x="1584421" y="2247900"/>
                <a:ext cx="1024680" cy="10246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41" name="弧形 40"/>
              <p:cNvSpPr/>
              <p:nvPr/>
            </p:nvSpPr>
            <p:spPr>
              <a:xfrm flipH="1" flipV="1">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2" name="弧形 41"/>
              <p:cNvSpPr/>
              <p:nvPr/>
            </p:nvSpPr>
            <p:spPr>
              <a:xfrm>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3" name="弧形 42"/>
              <p:cNvSpPr/>
              <p:nvPr/>
            </p:nvSpPr>
            <p:spPr>
              <a:xfrm flipH="1" flipV="1">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grpSp>
        <p:sp>
          <p:nvSpPr>
            <p:cNvPr id="38" name="文本框 37"/>
            <p:cNvSpPr txBox="1"/>
            <p:nvPr/>
          </p:nvSpPr>
          <p:spPr>
            <a:xfrm>
              <a:off x="6920732" y="2451747"/>
              <a:ext cx="861060" cy="829945"/>
            </a:xfrm>
            <a:prstGeom prst="rect">
              <a:avLst/>
            </a:prstGeom>
            <a:noFill/>
          </p:spPr>
          <p:txBody>
            <a:bodyPr wrap="none" rtlCol="0">
              <a:spAutoFit/>
            </a:bodyPr>
            <a:p>
              <a:pPr algn="ctr"/>
              <a:r>
                <a:rPr lang="en-US" altLang="zh-CN" sz="4800" b="1" dirty="0">
                  <a:solidFill>
                    <a:schemeClr val="bg1"/>
                  </a:solidFill>
                </a:rPr>
                <a:t>02</a:t>
              </a:r>
              <a:endParaRPr lang="zh-CN" altLang="en-US" sz="4800" b="1" dirty="0">
                <a:solidFill>
                  <a:schemeClr val="bg1"/>
                </a:solidFill>
              </a:endParaRPr>
            </a:p>
          </p:txBody>
        </p:sp>
      </p:grpSp>
      <p:sp>
        <p:nvSpPr>
          <p:cNvPr id="14" name="矩形 13"/>
          <p:cNvSpPr/>
          <p:nvPr/>
        </p:nvSpPr>
        <p:spPr>
          <a:xfrm>
            <a:off x="3278038" y="1208669"/>
            <a:ext cx="2715213" cy="2748280"/>
          </a:xfrm>
          <a:prstGeom prst="rect">
            <a:avLst/>
          </a:prstGeom>
        </p:spPr>
        <p:txBody>
          <a:bodyPr wrap="square">
            <a:spAutoFit/>
            <a:scene3d>
              <a:camera prst="orthographicFront"/>
              <a:lightRig rig="threePt" dir="t"/>
            </a:scene3d>
            <a:sp3d contourW="6350"/>
          </a:bodyPr>
          <a:p>
            <a:pPr>
              <a:lnSpc>
                <a:spcPct val="120000"/>
              </a:lnSpc>
            </a:pPr>
            <a:r>
              <a:rPr lang="zh-CN" altLang="en-US" b="1" dirty="0">
                <a:solidFill>
                  <a:schemeClr val="tx1">
                    <a:lumMod val="65000"/>
                    <a:lumOff val="35000"/>
                  </a:schemeClr>
                </a:solidFill>
                <a:latin typeface="方正黑体_GBK" panose="02000000000000000000" charset="-122"/>
                <a:ea typeface="方正黑体_GBK" panose="02000000000000000000" charset="-122"/>
              </a:rPr>
              <a:t>纳税人购置应税车辆，应当向车辆登记地的主管税务机关申报缴纳车辆购置税；购置不需要办理车辆登记的应税车辆的，应当向纳税人所在地的主管税务机关申报缴纳车辆购置税。</a:t>
            </a:r>
            <a:endParaRPr lang="zh-CN" altLang="en-US" b="1" dirty="0">
              <a:solidFill>
                <a:schemeClr val="tx1">
                  <a:lumMod val="65000"/>
                  <a:lumOff val="35000"/>
                </a:schemeClr>
              </a:solidFill>
              <a:latin typeface="方正黑体_GBK" panose="02000000000000000000" charset="-122"/>
              <a:ea typeface="方正黑体_GBK" panose="02000000000000000000" charset="-122"/>
            </a:endParaRPr>
          </a:p>
        </p:txBody>
      </p:sp>
      <p:sp>
        <p:nvSpPr>
          <p:cNvPr id="54" name="矩形 53"/>
          <p:cNvSpPr/>
          <p:nvPr/>
        </p:nvSpPr>
        <p:spPr>
          <a:xfrm>
            <a:off x="8369820" y="1627769"/>
            <a:ext cx="2961962" cy="1751965"/>
          </a:xfrm>
          <a:prstGeom prst="rect">
            <a:avLst/>
          </a:prstGeom>
        </p:spPr>
        <p:txBody>
          <a:bodyPr wrap="square">
            <a:spAutoFit/>
            <a:scene3d>
              <a:camera prst="orthographicFront"/>
              <a:lightRig rig="threePt" dir="t"/>
            </a:scene3d>
            <a:sp3d contourW="6350"/>
          </a:bodyPr>
          <a:p>
            <a:pPr>
              <a:lnSpc>
                <a:spcPct val="120000"/>
              </a:lnSpc>
            </a:pPr>
            <a:r>
              <a:rPr lang="zh-CN" altLang="en-US" b="1" dirty="0">
                <a:solidFill>
                  <a:schemeClr val="tx1">
                    <a:lumMod val="65000"/>
                    <a:lumOff val="35000"/>
                  </a:schemeClr>
                </a:solidFill>
                <a:latin typeface="方正黑体_GBK" panose="02000000000000000000" charset="-122"/>
                <a:ea typeface="方正黑体_GBK" panose="02000000000000000000" charset="-122"/>
              </a:rPr>
              <a:t>车辆购置税的纳税义务发生时间为购置应税车辆的当日。纳税人应当自纳税义务发生之日起六十日内申报缴纳车辆购置税。</a:t>
            </a:r>
            <a:endParaRPr lang="zh-CN" altLang="en-US" b="1" dirty="0">
              <a:solidFill>
                <a:schemeClr val="tx1">
                  <a:lumMod val="65000"/>
                  <a:lumOff val="35000"/>
                </a:schemeClr>
              </a:solidFill>
              <a:latin typeface="方正黑体_GBK" panose="02000000000000000000" charset="-122"/>
              <a:ea typeface="方正黑体_GBK" panose="02000000000000000000" charset="-122"/>
            </a:endParaRPr>
          </a:p>
        </p:txBody>
      </p:sp>
      <p:sp>
        <p:nvSpPr>
          <p:cNvPr id="53" name="矩形 52"/>
          <p:cNvSpPr/>
          <p:nvPr/>
        </p:nvSpPr>
        <p:spPr>
          <a:xfrm>
            <a:off x="3278039" y="4477376"/>
            <a:ext cx="2715212" cy="1419860"/>
          </a:xfrm>
          <a:prstGeom prst="rect">
            <a:avLst/>
          </a:prstGeom>
        </p:spPr>
        <p:txBody>
          <a:bodyPr wrap="square">
            <a:spAutoFit/>
            <a:scene3d>
              <a:camera prst="orthographicFront"/>
              <a:lightRig rig="threePt" dir="t"/>
            </a:scene3d>
            <a:sp3d contourW="6350"/>
          </a:bodyPr>
          <a:p>
            <a:pPr>
              <a:lnSpc>
                <a:spcPct val="120000"/>
              </a:lnSpc>
            </a:pPr>
            <a:r>
              <a:rPr lang="zh-CN" altLang="en-US" b="1" dirty="0">
                <a:solidFill>
                  <a:schemeClr val="tx1">
                    <a:lumMod val="65000"/>
                    <a:lumOff val="35000"/>
                  </a:schemeClr>
                </a:solidFill>
                <a:latin typeface="方正黑体_GBK" panose="02000000000000000000" charset="-122"/>
                <a:ea typeface="方正黑体_GBK" panose="02000000000000000000" charset="-122"/>
              </a:rPr>
              <a:t>纳税人应当在向公安机关交通管理部门办理车辆注册登记前，缴纳车辆购置税。</a:t>
            </a:r>
            <a:endParaRPr lang="zh-CN" altLang="en-US" b="1" dirty="0">
              <a:solidFill>
                <a:schemeClr val="tx1">
                  <a:lumMod val="65000"/>
                  <a:lumOff val="35000"/>
                </a:schemeClr>
              </a:solidFill>
              <a:latin typeface="方正黑体_GBK" panose="02000000000000000000" charset="-122"/>
              <a:ea typeface="方正黑体_GBK" panose="02000000000000000000" charset="-122"/>
            </a:endParaRPr>
          </a:p>
        </p:txBody>
      </p:sp>
      <p:sp>
        <p:nvSpPr>
          <p:cNvPr id="55" name="矩形 54"/>
          <p:cNvSpPr/>
          <p:nvPr/>
        </p:nvSpPr>
        <p:spPr>
          <a:xfrm>
            <a:off x="8369820" y="4339276"/>
            <a:ext cx="3246755" cy="1476375"/>
          </a:xfrm>
          <a:prstGeom prst="rect">
            <a:avLst/>
          </a:prstGeom>
        </p:spPr>
        <p:txBody>
          <a:bodyPr wrap="square">
            <a:spAutoFit/>
            <a:scene3d>
              <a:camera prst="orthographicFront"/>
              <a:lightRig rig="threePt" dir="t"/>
            </a:scene3d>
            <a:sp3d contourW="6350"/>
          </a:bodyPr>
          <a:p>
            <a:r>
              <a:rPr lang="zh-CN" altLang="en-US" b="1" dirty="0">
                <a:solidFill>
                  <a:schemeClr val="tx1">
                    <a:lumMod val="65000"/>
                    <a:lumOff val="35000"/>
                  </a:schemeClr>
                </a:solidFill>
                <a:latin typeface="方正黑体_GBK" panose="02000000000000000000" charset="-122"/>
                <a:ea typeface="方正黑体_GBK" panose="02000000000000000000" charset="-122"/>
              </a:rPr>
              <a:t>免税、减税车辆因转让、改变用途等原因不再属于免税、减税范围的，纳税人应当在办理车辆转移登记或者变更登记前缴纳车辆购置税。</a:t>
            </a:r>
            <a:endParaRPr lang="zh-CN" altLang="en-US" b="1" dirty="0">
              <a:solidFill>
                <a:schemeClr val="tx1">
                  <a:lumMod val="65000"/>
                  <a:lumOff val="35000"/>
                </a:schemeClr>
              </a:solidFill>
              <a:latin typeface="方正黑体_GBK" panose="02000000000000000000" charset="-122"/>
              <a:ea typeface="方正黑体_GBK" panose="02000000000000000000" charset="-122"/>
            </a:endParaRPr>
          </a:p>
        </p:txBody>
      </p:sp>
      <p:grpSp>
        <p:nvGrpSpPr>
          <p:cNvPr id="44" name="组合 43"/>
          <p:cNvGrpSpPr/>
          <p:nvPr/>
        </p:nvGrpSpPr>
        <p:grpSpPr>
          <a:xfrm>
            <a:off x="1088709" y="4246725"/>
            <a:ext cx="1851125" cy="1851125"/>
            <a:chOff x="8936228" y="1941684"/>
            <a:chExt cx="1851125" cy="1851125"/>
          </a:xfrm>
        </p:grpSpPr>
        <p:grpSp>
          <p:nvGrpSpPr>
            <p:cNvPr id="45" name="组合 44"/>
            <p:cNvGrpSpPr/>
            <p:nvPr/>
          </p:nvGrpSpPr>
          <p:grpSpPr>
            <a:xfrm>
              <a:off x="8936228" y="1941684"/>
              <a:ext cx="1851125" cy="1851125"/>
              <a:chOff x="1414589" y="2078067"/>
              <a:chExt cx="1364344" cy="1364344"/>
            </a:xfrm>
          </p:grpSpPr>
          <p:sp>
            <p:nvSpPr>
              <p:cNvPr id="48" name="弧形 47"/>
              <p:cNvSpPr/>
              <p:nvPr/>
            </p:nvSpPr>
            <p:spPr>
              <a:xfrm>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49" name="椭圆 48"/>
              <p:cNvSpPr/>
              <p:nvPr/>
            </p:nvSpPr>
            <p:spPr>
              <a:xfrm>
                <a:off x="1584421" y="2247900"/>
                <a:ext cx="1024680" cy="10246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50" name="弧形 49"/>
              <p:cNvSpPr/>
              <p:nvPr/>
            </p:nvSpPr>
            <p:spPr>
              <a:xfrm flipH="1" flipV="1">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51" name="弧形 50"/>
              <p:cNvSpPr/>
              <p:nvPr/>
            </p:nvSpPr>
            <p:spPr>
              <a:xfrm>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52" name="弧形 51"/>
              <p:cNvSpPr/>
              <p:nvPr/>
            </p:nvSpPr>
            <p:spPr>
              <a:xfrm flipH="1" flipV="1">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grpSp>
        <p:sp>
          <p:nvSpPr>
            <p:cNvPr id="46" name="文本框 38"/>
            <p:cNvSpPr txBox="1"/>
            <p:nvPr/>
          </p:nvSpPr>
          <p:spPr>
            <a:xfrm>
              <a:off x="9431257" y="2451747"/>
              <a:ext cx="861060" cy="829945"/>
            </a:xfrm>
            <a:prstGeom prst="rect">
              <a:avLst/>
            </a:prstGeom>
            <a:noFill/>
          </p:spPr>
          <p:txBody>
            <a:bodyPr wrap="none" rtlCol="0">
              <a:spAutoFit/>
            </a:bodyPr>
            <a:p>
              <a:pPr algn="ctr"/>
              <a:r>
                <a:rPr lang="en-US" altLang="zh-CN" sz="4800" b="1" dirty="0">
                  <a:solidFill>
                    <a:schemeClr val="bg1"/>
                  </a:solidFill>
                </a:rPr>
                <a:t>03</a:t>
              </a:r>
              <a:endParaRPr lang="zh-CN" altLang="en-US" sz="4800" b="1" dirty="0">
                <a:solidFill>
                  <a:schemeClr val="bg1"/>
                </a:solidFill>
              </a:endParaRPr>
            </a:p>
          </p:txBody>
        </p:sp>
      </p:grpSp>
      <p:grpSp>
        <p:nvGrpSpPr>
          <p:cNvPr id="58" name="组合 57"/>
          <p:cNvGrpSpPr/>
          <p:nvPr/>
        </p:nvGrpSpPr>
        <p:grpSpPr>
          <a:xfrm>
            <a:off x="6462426" y="4109388"/>
            <a:ext cx="1851125" cy="1851125"/>
            <a:chOff x="1404648" y="1941684"/>
            <a:chExt cx="1851125" cy="1851125"/>
          </a:xfrm>
        </p:grpSpPr>
        <p:grpSp>
          <p:nvGrpSpPr>
            <p:cNvPr id="59" name="组合 58"/>
            <p:cNvGrpSpPr/>
            <p:nvPr/>
          </p:nvGrpSpPr>
          <p:grpSpPr>
            <a:xfrm>
              <a:off x="1404648" y="1941684"/>
              <a:ext cx="1851125" cy="1851125"/>
              <a:chOff x="1414589" y="2078067"/>
              <a:chExt cx="1364344" cy="1364344"/>
            </a:xfrm>
          </p:grpSpPr>
          <p:sp>
            <p:nvSpPr>
              <p:cNvPr id="60" name="弧形 59"/>
              <p:cNvSpPr/>
              <p:nvPr/>
            </p:nvSpPr>
            <p:spPr>
              <a:xfrm>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1" name="椭圆 60"/>
              <p:cNvSpPr/>
              <p:nvPr/>
            </p:nvSpPr>
            <p:spPr>
              <a:xfrm>
                <a:off x="1584421" y="2247900"/>
                <a:ext cx="1024680" cy="1024678"/>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62" name="弧形 61"/>
              <p:cNvSpPr/>
              <p:nvPr/>
            </p:nvSpPr>
            <p:spPr>
              <a:xfrm flipH="1" flipV="1">
                <a:off x="1414589" y="2078067"/>
                <a:ext cx="1364344" cy="1364344"/>
              </a:xfrm>
              <a:prstGeom prst="arc">
                <a:avLst/>
              </a:prstGeom>
              <a:ln w="76200"/>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3" name="弧形 62"/>
              <p:cNvSpPr/>
              <p:nvPr/>
            </p:nvSpPr>
            <p:spPr>
              <a:xfrm>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sp>
            <p:nvSpPr>
              <p:cNvPr id="64" name="弧形 63"/>
              <p:cNvSpPr/>
              <p:nvPr/>
            </p:nvSpPr>
            <p:spPr>
              <a:xfrm flipH="1" flipV="1">
                <a:off x="1414589" y="2078067"/>
                <a:ext cx="1364344" cy="1364344"/>
              </a:xfrm>
              <a:prstGeom prst="arc">
                <a:avLst>
                  <a:gd name="adj1" fmla="val 12786680"/>
                  <a:gd name="adj2" fmla="val 0"/>
                </a:avLst>
              </a:prstGeom>
              <a:ln w="3175"/>
            </p:spPr>
            <p:style>
              <a:lnRef idx="1">
                <a:schemeClr val="accent1"/>
              </a:lnRef>
              <a:fillRef idx="0">
                <a:schemeClr val="accent1"/>
              </a:fillRef>
              <a:effectRef idx="0">
                <a:schemeClr val="accent1"/>
              </a:effectRef>
              <a:fontRef idx="minor">
                <a:schemeClr val="tx1"/>
              </a:fontRef>
            </p:style>
            <p:txBody>
              <a:bodyPr rtlCol="0" anchor="ctr"/>
              <a:p>
                <a:pPr algn="ctr"/>
                <a:endParaRPr lang="zh-CN" altLang="en-US"/>
              </a:p>
            </p:txBody>
          </p:sp>
        </p:grpSp>
        <p:sp>
          <p:nvSpPr>
            <p:cNvPr id="65" name="文本框 9"/>
            <p:cNvSpPr txBox="1"/>
            <p:nvPr/>
          </p:nvSpPr>
          <p:spPr>
            <a:xfrm>
              <a:off x="1899681" y="2451747"/>
              <a:ext cx="861060" cy="829945"/>
            </a:xfrm>
            <a:prstGeom prst="rect">
              <a:avLst/>
            </a:prstGeom>
            <a:noFill/>
          </p:spPr>
          <p:txBody>
            <a:bodyPr wrap="none" rtlCol="0">
              <a:spAutoFit/>
            </a:bodyPr>
            <a:p>
              <a:pPr algn="ctr"/>
              <a:r>
                <a:rPr lang="en-US" altLang="zh-CN" sz="4800" b="1" dirty="0">
                  <a:solidFill>
                    <a:schemeClr val="bg1"/>
                  </a:solidFill>
                </a:rPr>
                <a:t>04</a:t>
              </a:r>
              <a:endParaRPr lang="zh-CN" altLang="en-US" sz="4800" b="1" dirty="0">
                <a:solidFill>
                  <a:schemeClr val="bg1"/>
                </a:solidFill>
              </a:endParaRPr>
            </a:p>
          </p:txBody>
        </p:sp>
      </p:gr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style.rotation</p:attrName>
                                        </p:attrNameLst>
                                      </p:cBhvr>
                                      <p:tavLst>
                                        <p:tav tm="0">
                                          <p:val>
                                            <p:fltVal val="90"/>
                                          </p:val>
                                        </p:tav>
                                        <p:tav tm="100000">
                                          <p:val>
                                            <p:fltVal val="0"/>
                                          </p:val>
                                        </p:tav>
                                      </p:tavLst>
                                    </p:anim>
                                    <p:animEffect transition="in" filter="fade">
                                      <p:cBhvr>
                                        <p:cTn id="10" dur="1000"/>
                                        <p:tgtEl>
                                          <p:spTgt spid="15"/>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nodeType="clickEffect">
                                  <p:stCondLst>
                                    <p:cond delay="0"/>
                                  </p:stCondLst>
                                  <p:childTnLst>
                                    <p:set>
                                      <p:cBhvr>
                                        <p:cTn id="19" dur="1" fill="hold">
                                          <p:stCondLst>
                                            <p:cond delay="0"/>
                                          </p:stCondLst>
                                        </p:cTn>
                                        <p:tgtEl>
                                          <p:spTgt spid="35"/>
                                        </p:tgtEl>
                                        <p:attrNameLst>
                                          <p:attrName>style.visibility</p:attrName>
                                        </p:attrNameLst>
                                      </p:cBhvr>
                                      <p:to>
                                        <p:strVal val="visible"/>
                                      </p:to>
                                    </p:set>
                                    <p:anim calcmode="lin" valueType="num">
                                      <p:cBhvr>
                                        <p:cTn id="20" dur="1000" fill="hold"/>
                                        <p:tgtEl>
                                          <p:spTgt spid="35"/>
                                        </p:tgtEl>
                                        <p:attrNameLst>
                                          <p:attrName>ppt_w</p:attrName>
                                        </p:attrNameLst>
                                      </p:cBhvr>
                                      <p:tavLst>
                                        <p:tav tm="0">
                                          <p:val>
                                            <p:fltVal val="0"/>
                                          </p:val>
                                        </p:tav>
                                        <p:tav tm="100000">
                                          <p:val>
                                            <p:strVal val="#ppt_w"/>
                                          </p:val>
                                        </p:tav>
                                      </p:tavLst>
                                    </p:anim>
                                    <p:anim calcmode="lin" valueType="num">
                                      <p:cBhvr>
                                        <p:cTn id="21" dur="1000" fill="hold"/>
                                        <p:tgtEl>
                                          <p:spTgt spid="35"/>
                                        </p:tgtEl>
                                        <p:attrNameLst>
                                          <p:attrName>ppt_h</p:attrName>
                                        </p:attrNameLst>
                                      </p:cBhvr>
                                      <p:tavLst>
                                        <p:tav tm="0">
                                          <p:val>
                                            <p:fltVal val="0"/>
                                          </p:val>
                                        </p:tav>
                                        <p:tav tm="100000">
                                          <p:val>
                                            <p:strVal val="#ppt_h"/>
                                          </p:val>
                                        </p:tav>
                                      </p:tavLst>
                                    </p:anim>
                                    <p:anim calcmode="lin" valueType="num">
                                      <p:cBhvr>
                                        <p:cTn id="22" dur="1000" fill="hold"/>
                                        <p:tgtEl>
                                          <p:spTgt spid="35"/>
                                        </p:tgtEl>
                                        <p:attrNameLst>
                                          <p:attrName>style.rotation</p:attrName>
                                        </p:attrNameLst>
                                      </p:cBhvr>
                                      <p:tavLst>
                                        <p:tav tm="0">
                                          <p:val>
                                            <p:fltVal val="90"/>
                                          </p:val>
                                        </p:tav>
                                        <p:tav tm="100000">
                                          <p:val>
                                            <p:fltVal val="0"/>
                                          </p:val>
                                        </p:tav>
                                      </p:tavLst>
                                    </p:anim>
                                    <p:animEffect transition="in" filter="fade">
                                      <p:cBhvr>
                                        <p:cTn id="23" dur="1000"/>
                                        <p:tgtEl>
                                          <p:spTgt spid="35"/>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54"/>
                                        </p:tgtEl>
                                        <p:attrNameLst>
                                          <p:attrName>style.visibility</p:attrName>
                                        </p:attrNameLst>
                                      </p:cBhvr>
                                      <p:to>
                                        <p:strVal val="visible"/>
                                      </p:to>
                                    </p:set>
                                    <p:animEffect transition="in" filter="fade">
                                      <p:cBhvr>
                                        <p:cTn id="28" dur="500"/>
                                        <p:tgtEl>
                                          <p:spTgt spid="54"/>
                                        </p:tgtEl>
                                      </p:cBhvr>
                                    </p:animEffect>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nodeType="clickEffect">
                                  <p:stCondLst>
                                    <p:cond delay="0"/>
                                  </p:stCondLst>
                                  <p:childTnLst>
                                    <p:set>
                                      <p:cBhvr>
                                        <p:cTn id="32" dur="1" fill="hold">
                                          <p:stCondLst>
                                            <p:cond delay="0"/>
                                          </p:stCondLst>
                                        </p:cTn>
                                        <p:tgtEl>
                                          <p:spTgt spid="44"/>
                                        </p:tgtEl>
                                        <p:attrNameLst>
                                          <p:attrName>style.visibility</p:attrName>
                                        </p:attrNameLst>
                                      </p:cBhvr>
                                      <p:to>
                                        <p:strVal val="visible"/>
                                      </p:to>
                                    </p:set>
                                    <p:anim calcmode="lin" valueType="num">
                                      <p:cBhvr>
                                        <p:cTn id="33" dur="1000" fill="hold"/>
                                        <p:tgtEl>
                                          <p:spTgt spid="44"/>
                                        </p:tgtEl>
                                        <p:attrNameLst>
                                          <p:attrName>ppt_w</p:attrName>
                                        </p:attrNameLst>
                                      </p:cBhvr>
                                      <p:tavLst>
                                        <p:tav tm="0">
                                          <p:val>
                                            <p:fltVal val="0"/>
                                          </p:val>
                                        </p:tav>
                                        <p:tav tm="100000">
                                          <p:val>
                                            <p:strVal val="#ppt_w"/>
                                          </p:val>
                                        </p:tav>
                                      </p:tavLst>
                                    </p:anim>
                                    <p:anim calcmode="lin" valueType="num">
                                      <p:cBhvr>
                                        <p:cTn id="34" dur="1000" fill="hold"/>
                                        <p:tgtEl>
                                          <p:spTgt spid="44"/>
                                        </p:tgtEl>
                                        <p:attrNameLst>
                                          <p:attrName>ppt_h</p:attrName>
                                        </p:attrNameLst>
                                      </p:cBhvr>
                                      <p:tavLst>
                                        <p:tav tm="0">
                                          <p:val>
                                            <p:fltVal val="0"/>
                                          </p:val>
                                        </p:tav>
                                        <p:tav tm="100000">
                                          <p:val>
                                            <p:strVal val="#ppt_h"/>
                                          </p:val>
                                        </p:tav>
                                      </p:tavLst>
                                    </p:anim>
                                    <p:anim calcmode="lin" valueType="num">
                                      <p:cBhvr>
                                        <p:cTn id="35" dur="1000" fill="hold"/>
                                        <p:tgtEl>
                                          <p:spTgt spid="44"/>
                                        </p:tgtEl>
                                        <p:attrNameLst>
                                          <p:attrName>style.rotation</p:attrName>
                                        </p:attrNameLst>
                                      </p:cBhvr>
                                      <p:tavLst>
                                        <p:tav tm="0">
                                          <p:val>
                                            <p:fltVal val="90"/>
                                          </p:val>
                                        </p:tav>
                                        <p:tav tm="100000">
                                          <p:val>
                                            <p:fltVal val="0"/>
                                          </p:val>
                                        </p:tav>
                                      </p:tavLst>
                                    </p:anim>
                                    <p:animEffect transition="in" filter="fade">
                                      <p:cBhvr>
                                        <p:cTn id="36" dur="1000"/>
                                        <p:tgtEl>
                                          <p:spTgt spid="44"/>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fade">
                                      <p:cBhvr>
                                        <p:cTn id="41" dur="500"/>
                                        <p:tgtEl>
                                          <p:spTgt spid="53"/>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nodeType="clickEffect">
                                  <p:stCondLst>
                                    <p:cond delay="0"/>
                                  </p:stCondLst>
                                  <p:childTnLst>
                                    <p:set>
                                      <p:cBhvr>
                                        <p:cTn id="45" dur="1" fill="hold">
                                          <p:stCondLst>
                                            <p:cond delay="0"/>
                                          </p:stCondLst>
                                        </p:cTn>
                                        <p:tgtEl>
                                          <p:spTgt spid="58"/>
                                        </p:tgtEl>
                                        <p:attrNameLst>
                                          <p:attrName>style.visibility</p:attrName>
                                        </p:attrNameLst>
                                      </p:cBhvr>
                                      <p:to>
                                        <p:strVal val="visible"/>
                                      </p:to>
                                    </p:set>
                                    <p:anim calcmode="lin" valueType="num">
                                      <p:cBhvr>
                                        <p:cTn id="46" dur="1000" fill="hold"/>
                                        <p:tgtEl>
                                          <p:spTgt spid="58"/>
                                        </p:tgtEl>
                                        <p:attrNameLst>
                                          <p:attrName>ppt_w</p:attrName>
                                        </p:attrNameLst>
                                      </p:cBhvr>
                                      <p:tavLst>
                                        <p:tav tm="0">
                                          <p:val>
                                            <p:fltVal val="0"/>
                                          </p:val>
                                        </p:tav>
                                        <p:tav tm="100000">
                                          <p:val>
                                            <p:strVal val="#ppt_w"/>
                                          </p:val>
                                        </p:tav>
                                      </p:tavLst>
                                    </p:anim>
                                    <p:anim calcmode="lin" valueType="num">
                                      <p:cBhvr>
                                        <p:cTn id="47" dur="1000" fill="hold"/>
                                        <p:tgtEl>
                                          <p:spTgt spid="58"/>
                                        </p:tgtEl>
                                        <p:attrNameLst>
                                          <p:attrName>ppt_h</p:attrName>
                                        </p:attrNameLst>
                                      </p:cBhvr>
                                      <p:tavLst>
                                        <p:tav tm="0">
                                          <p:val>
                                            <p:fltVal val="0"/>
                                          </p:val>
                                        </p:tav>
                                        <p:tav tm="100000">
                                          <p:val>
                                            <p:strVal val="#ppt_h"/>
                                          </p:val>
                                        </p:tav>
                                      </p:tavLst>
                                    </p:anim>
                                    <p:anim calcmode="lin" valueType="num">
                                      <p:cBhvr>
                                        <p:cTn id="48" dur="1000" fill="hold"/>
                                        <p:tgtEl>
                                          <p:spTgt spid="58"/>
                                        </p:tgtEl>
                                        <p:attrNameLst>
                                          <p:attrName>style.rotation</p:attrName>
                                        </p:attrNameLst>
                                      </p:cBhvr>
                                      <p:tavLst>
                                        <p:tav tm="0">
                                          <p:val>
                                            <p:fltVal val="90"/>
                                          </p:val>
                                        </p:tav>
                                        <p:tav tm="100000">
                                          <p:val>
                                            <p:fltVal val="0"/>
                                          </p:val>
                                        </p:tav>
                                      </p:tavLst>
                                    </p:anim>
                                    <p:animEffect transition="in" filter="fade">
                                      <p:cBhvr>
                                        <p:cTn id="49" dur="1000"/>
                                        <p:tgtEl>
                                          <p:spTgt spid="58"/>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55"/>
                                        </p:tgtEl>
                                        <p:attrNameLst>
                                          <p:attrName>style.visibility</p:attrName>
                                        </p:attrNameLst>
                                      </p:cBhvr>
                                      <p:to>
                                        <p:strVal val="visible"/>
                                      </p:to>
                                    </p:set>
                                    <p:animEffect transition="in" filter="fade">
                                      <p:cBhvr>
                                        <p:cTn id="54"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4" grpId="0"/>
      <p:bldP spid="53" grpId="0"/>
      <p:bldP spid="5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ctrTitle"/>
          </p:nvPr>
        </p:nvSpPr>
        <p:spPr>
          <a:xfrm>
            <a:off x="2299335" y="915670"/>
            <a:ext cx="7593330" cy="1544320"/>
          </a:xfrm>
        </p:spPr>
        <p:txBody>
          <a:bodyPr>
            <a:normAutofit fontScale="90000"/>
          </a:bodyPr>
          <a:p>
            <a:pPr algn="dist"/>
            <a:r>
              <a:rPr lang="zh-CN" altLang="en-US" sz="8000">
                <a:ln w="44450" cmpd="sng">
                  <a:solidFill>
                    <a:srgbClr val="340A5E"/>
                  </a:solidFill>
                  <a:prstDash val="solid"/>
                </a:ln>
              </a:rPr>
              <a:t>请扫码关注我们</a:t>
            </a:r>
            <a:endParaRPr lang="zh-CN" altLang="en-US" sz="8000">
              <a:ln w="44450" cmpd="sng">
                <a:solidFill>
                  <a:srgbClr val="340A5E"/>
                </a:solidFill>
                <a:prstDash val="solid"/>
              </a:ln>
            </a:endParaRPr>
          </a:p>
        </p:txBody>
      </p:sp>
      <p:sp>
        <p:nvSpPr>
          <p:cNvPr id="3" name="副标题 2"/>
          <p:cNvSpPr>
            <a:spLocks noGrp="1"/>
          </p:cNvSpPr>
          <p:nvPr>
            <p:ph type="subTitle" idx="1"/>
          </p:nvPr>
        </p:nvSpPr>
        <p:spPr>
          <a:xfrm>
            <a:off x="4146550" y="5194300"/>
            <a:ext cx="3898900" cy="676275"/>
          </a:xfrm>
        </p:spPr>
        <p:txBody>
          <a:bodyPr>
            <a:noAutofit/>
          </a:bodyPr>
          <a:p>
            <a:pPr algn="dist"/>
            <a:r>
              <a:rPr lang="zh-CN" altLang="en-US" sz="4400">
                <a:ln w="12700" cmpd="sng">
                  <a:solidFill>
                    <a:srgbClr val="4C1C5A"/>
                  </a:solidFill>
                  <a:prstDash val="solid"/>
                </a:ln>
                <a:latin typeface="方正黑体简体" panose="02000000000000000000" charset="-122"/>
                <a:ea typeface="方正黑体简体" panose="02000000000000000000" charset="-122"/>
                <a:cs typeface="方正黑体简体" panose="02000000000000000000" charset="-122"/>
              </a:rPr>
              <a:t>感谢观看</a:t>
            </a:r>
            <a:endParaRPr lang="zh-CN" altLang="en-US" sz="4400">
              <a:ln w="12700" cmpd="sng">
                <a:solidFill>
                  <a:srgbClr val="4C1C5A"/>
                </a:solidFill>
                <a:prstDash val="solid"/>
              </a:ln>
              <a:latin typeface="方正黑体简体" panose="02000000000000000000" charset="-122"/>
              <a:ea typeface="方正黑体简体" panose="02000000000000000000" charset="-122"/>
              <a:cs typeface="方正黑体简体" panose="02000000000000000000" charset="-122"/>
            </a:endParaRPr>
          </a:p>
        </p:txBody>
      </p:sp>
      <p:grpSp>
        <p:nvGrpSpPr>
          <p:cNvPr id="16" name="组合 15"/>
          <p:cNvGrpSpPr/>
          <p:nvPr/>
        </p:nvGrpSpPr>
        <p:grpSpPr>
          <a:xfrm>
            <a:off x="404495" y="280670"/>
            <a:ext cx="3683635" cy="568960"/>
            <a:chOff x="637" y="442"/>
            <a:chExt cx="5801" cy="896"/>
          </a:xfrm>
        </p:grpSpPr>
        <p:pic>
          <p:nvPicPr>
            <p:cNvPr id="4" name="图片 3" descr="Z:\新税徵.png新税徵"/>
            <p:cNvPicPr>
              <a:picLocks noChangeAspect="1"/>
            </p:cNvPicPr>
            <p:nvPr/>
          </p:nvPicPr>
          <p:blipFill>
            <a:blip r:embed="rId1"/>
            <a:srcRect/>
            <a:stretch>
              <a:fillRect/>
            </a:stretch>
          </p:blipFill>
          <p:spPr>
            <a:xfrm>
              <a:off x="637" y="442"/>
              <a:ext cx="897" cy="896"/>
            </a:xfrm>
            <a:prstGeom prst="rect">
              <a:avLst/>
            </a:prstGeom>
          </p:spPr>
        </p:pic>
        <p:sp>
          <p:nvSpPr>
            <p:cNvPr id="5" name="文本框 4"/>
            <p:cNvSpPr txBox="1"/>
            <p:nvPr/>
          </p:nvSpPr>
          <p:spPr>
            <a:xfrm>
              <a:off x="1748" y="600"/>
              <a:ext cx="4690" cy="580"/>
            </a:xfrm>
            <a:prstGeom prst="rect">
              <a:avLst/>
            </a:prstGeom>
            <a:noFill/>
          </p:spPr>
          <p:txBody>
            <a:bodyPr wrap="square" rtlCol="0">
              <a:spAutoFit/>
            </a:bodyPr>
            <a:p>
              <a:r>
                <a:rPr lang="zh-CN" altLang="en-US">
                  <a:solidFill>
                    <a:schemeClr val="bg1"/>
                  </a:solidFill>
                  <a:latin typeface="方正黑体简体" panose="02000000000000000000" charset="-122"/>
                  <a:ea typeface="方正黑体简体" panose="02000000000000000000" charset="-122"/>
                </a:rPr>
                <a:t>国家税务总局肇庆市税务局</a:t>
              </a:r>
              <a:endParaRPr lang="zh-CN" altLang="en-US">
                <a:solidFill>
                  <a:schemeClr val="bg1"/>
                </a:solidFill>
                <a:latin typeface="方正黑体简体" panose="02000000000000000000" charset="-122"/>
                <a:ea typeface="方正黑体简体" panose="02000000000000000000" charset="-122"/>
              </a:endParaRPr>
            </a:p>
          </p:txBody>
        </p:sp>
      </p:grpSp>
      <p:grpSp>
        <p:nvGrpSpPr>
          <p:cNvPr id="11" name="组合 10"/>
          <p:cNvGrpSpPr/>
          <p:nvPr/>
        </p:nvGrpSpPr>
        <p:grpSpPr>
          <a:xfrm>
            <a:off x="10408920" y="4806950"/>
            <a:ext cx="1998980" cy="2023110"/>
            <a:chOff x="-311" y="7570"/>
            <a:chExt cx="3148" cy="3186"/>
          </a:xfrm>
        </p:grpSpPr>
        <p:sp>
          <p:nvSpPr>
            <p:cNvPr id="12" name="椭圆 11"/>
            <p:cNvSpPr/>
            <p:nvPr/>
          </p:nvSpPr>
          <p:spPr>
            <a:xfrm>
              <a:off x="-311" y="7570"/>
              <a:ext cx="3149" cy="3187"/>
            </a:xfrm>
            <a:prstGeom prst="ellipse">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7" name="图片 6" descr="表情4"/>
            <p:cNvPicPr>
              <a:picLocks noChangeAspect="1"/>
            </p:cNvPicPr>
            <p:nvPr/>
          </p:nvPicPr>
          <p:blipFill>
            <a:blip r:embed="rId2"/>
            <a:stretch>
              <a:fillRect/>
            </a:stretch>
          </p:blipFill>
          <p:spPr>
            <a:xfrm>
              <a:off x="-236" y="7577"/>
              <a:ext cx="3000" cy="3000"/>
            </a:xfrm>
            <a:prstGeom prst="rect">
              <a:avLst/>
            </a:prstGeom>
          </p:spPr>
        </p:pic>
      </p:grpSp>
      <p:pic>
        <p:nvPicPr>
          <p:cNvPr id="14" name="图片 13" descr="肇庆税务微信公众号QR"/>
          <p:cNvPicPr>
            <a:picLocks noChangeAspect="1"/>
          </p:cNvPicPr>
          <p:nvPr/>
        </p:nvPicPr>
        <p:blipFill>
          <a:blip r:embed="rId3"/>
          <a:stretch>
            <a:fillRect/>
          </a:stretch>
        </p:blipFill>
        <p:spPr>
          <a:xfrm>
            <a:off x="4876165" y="2459990"/>
            <a:ext cx="2438400" cy="2438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0-#ppt_w/2"/>
                                          </p:val>
                                        </p:tav>
                                        <p:tav tm="100000">
                                          <p:val>
                                            <p:strVal val="#ppt_x"/>
                                          </p:val>
                                        </p:tav>
                                      </p:tavLst>
                                    </p:anim>
                                    <p:anim calcmode="lin" valueType="num">
                                      <p:cBhvr additive="base">
                                        <p:cTn id="8" dur="500" fill="hold"/>
                                        <p:tgtEl>
                                          <p:spTgt spid="1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1" fill="hold" grpId="0" nodeType="afterEffect">
                                  <p:stCondLst>
                                    <p:cond delay="0"/>
                                  </p:stCondLst>
                                  <p:iterate type="lt">
                                    <p:tmPct val="20000"/>
                                  </p:iterate>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0-#ppt_h/2"/>
                                          </p:val>
                                        </p:tav>
                                        <p:tav tm="100000">
                                          <p:val>
                                            <p:strVal val="#ppt_y"/>
                                          </p:val>
                                        </p:tav>
                                      </p:tavLst>
                                    </p:anim>
                                  </p:childTnLst>
                                </p:cTn>
                              </p:par>
                              <p:par>
                                <p:cTn id="14" presetID="3" presetClass="entr" presetSubtype="10" fill="hold"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linds(horizontal)">
                                      <p:cBhvr>
                                        <p:cTn id="16" dur="500"/>
                                        <p:tgtEl>
                                          <p:spTgt spid="14"/>
                                        </p:tgtEl>
                                      </p:cBhvr>
                                    </p:animEffect>
                                  </p:childTnLst>
                                </p:cTn>
                              </p:par>
                              <p:par>
                                <p:cTn id="17" presetID="2" presetClass="entr" presetSubtype="4" fill="hold" grpId="0" nodeType="withEffect">
                                  <p:stCondLst>
                                    <p:cond delay="0"/>
                                  </p:stCondLst>
                                  <p:iterate type="lt">
                                    <p:tmPct val="10000"/>
                                  </p:iterate>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21" fill="hold">
                            <p:stCondLst>
                              <p:cond delay="1100"/>
                            </p:stCondLst>
                            <p:childTnLst>
                              <p:par>
                                <p:cTn id="22" presetID="9" presetClass="entr" presetSubtype="0" fill="hold" nodeType="after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dissolve">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 name="文本框 224"/>
          <p:cNvSpPr txBox="1"/>
          <p:nvPr>
            <p:custDataLst>
              <p:tags r:id="rId1"/>
            </p:custDataLst>
          </p:nvPr>
        </p:nvSpPr>
        <p:spPr>
          <a:xfrm>
            <a:off x="485140" y="2823845"/>
            <a:ext cx="5317490" cy="929640"/>
          </a:xfrm>
          <a:prstGeom prst="rect">
            <a:avLst/>
          </a:prstGeom>
          <a:noFill/>
        </p:spPr>
        <p:txBody>
          <a:bodyPr wrap="square" rtlCol="0">
            <a:noAutofit/>
          </a:bodyPr>
          <a:p>
            <a:pPr defTabSz="1219200">
              <a:lnSpc>
                <a:spcPct val="150000"/>
              </a:lnSpc>
            </a:pPr>
            <a:r>
              <a:rPr lang="en-US" altLang="zh-CN" sz="3600" b="1" dirty="0">
                <a:solidFill>
                  <a:srgbClr val="C00000"/>
                </a:solidFill>
                <a:latin typeface="+mj-ea"/>
                <a:ea typeface="+mj-ea"/>
                <a:sym typeface="+mn-ea"/>
              </a:rPr>
              <a:t>01   </a:t>
            </a:r>
            <a:r>
              <a:rPr lang="zh-CN" altLang="en-US" sz="3600" b="1" dirty="0">
                <a:solidFill>
                  <a:srgbClr val="C00000"/>
                </a:solidFill>
                <a:latin typeface="+mj-ea"/>
                <a:ea typeface="+mj-ea"/>
                <a:sym typeface="+mn-ea"/>
              </a:rPr>
              <a:t>车辆购置税优惠政策</a:t>
            </a:r>
            <a:endParaRPr lang="zh-CN" altLang="en-US" sz="3600" b="1" dirty="0">
              <a:solidFill>
                <a:srgbClr val="C00000"/>
              </a:solidFill>
              <a:uFillTx/>
              <a:latin typeface="+mj-ea"/>
              <a:ea typeface="+mj-ea"/>
              <a:sym typeface="+mn-ea"/>
            </a:endParaRPr>
          </a:p>
        </p:txBody>
      </p:sp>
      <p:sp>
        <p:nvSpPr>
          <p:cNvPr id="6" name="五边形 5"/>
          <p:cNvSpPr/>
          <p:nvPr/>
        </p:nvSpPr>
        <p:spPr>
          <a:xfrm flipH="1">
            <a:off x="5993765" y="1463040"/>
            <a:ext cx="5175250" cy="720725"/>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zh-CN" altLang="en-US" sz="2400" b="1" dirty="0">
                <a:solidFill>
                  <a:schemeClr val="tx1">
                    <a:lumMod val="75000"/>
                    <a:lumOff val="25000"/>
                  </a:schemeClr>
                </a:solidFill>
                <a:latin typeface="+mn-ea"/>
                <a:sym typeface="+mn-ea"/>
              </a:rPr>
              <a:t>新能源汽车免征车辆购置税</a:t>
            </a:r>
            <a:endParaRPr lang="zh-CN" altLang="en-US" sz="2400" b="1" dirty="0">
              <a:solidFill>
                <a:schemeClr val="tx1">
                  <a:lumMod val="75000"/>
                  <a:lumOff val="25000"/>
                </a:schemeClr>
              </a:solidFill>
              <a:latin typeface="+mn-ea"/>
              <a:sym typeface="+mn-ea"/>
            </a:endParaRPr>
          </a:p>
        </p:txBody>
      </p:sp>
      <p:sp>
        <p:nvSpPr>
          <p:cNvPr id="5" name="五边形 4"/>
          <p:cNvSpPr/>
          <p:nvPr/>
        </p:nvSpPr>
        <p:spPr>
          <a:xfrm flipH="1">
            <a:off x="5993765" y="2515235"/>
            <a:ext cx="5175250" cy="66040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en-US" altLang="zh-CN" sz="2000" b="1" dirty="0">
                <a:solidFill>
                  <a:schemeClr val="tx1">
                    <a:lumMod val="75000"/>
                    <a:lumOff val="25000"/>
                  </a:schemeClr>
                </a:solidFill>
                <a:latin typeface="微软雅黑" panose="020B0503020204020204" charset="-122"/>
                <a:ea typeface="微软雅黑" panose="020B0503020204020204" charset="-122"/>
                <a:sym typeface="+mn-ea"/>
              </a:rPr>
              <a:t> </a:t>
            </a:r>
            <a:r>
              <a:rPr lang="zh-CN" altLang="en-US" sz="2000" b="1" dirty="0">
                <a:solidFill>
                  <a:schemeClr val="tx1">
                    <a:lumMod val="75000"/>
                    <a:lumOff val="25000"/>
                  </a:schemeClr>
                </a:solidFill>
                <a:latin typeface="微软雅黑" panose="020B0503020204020204" charset="-122"/>
                <a:ea typeface="微软雅黑" panose="020B0503020204020204" charset="-122"/>
                <a:sym typeface="+mn-ea"/>
              </a:rPr>
              <a:t>设有固定装置的非运输专用作业车辆免征车辆购置税</a:t>
            </a:r>
            <a:r>
              <a:rPr lang="en-US" altLang="zh-CN" sz="2000" b="1" dirty="0">
                <a:solidFill>
                  <a:schemeClr val="tx1">
                    <a:lumMod val="75000"/>
                    <a:lumOff val="25000"/>
                  </a:schemeClr>
                </a:solidFill>
                <a:latin typeface="微软雅黑" panose="020B0503020204020204" charset="-122"/>
                <a:ea typeface="微软雅黑" panose="020B0503020204020204" charset="-122"/>
                <a:sym typeface="+mn-ea"/>
              </a:rPr>
              <a:t> </a:t>
            </a:r>
            <a:endParaRPr lang="en-US" altLang="zh-CN" sz="2000" b="1" dirty="0">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7" name="五边形 6"/>
          <p:cNvSpPr/>
          <p:nvPr/>
        </p:nvSpPr>
        <p:spPr>
          <a:xfrm flipH="1">
            <a:off x="5993765" y="3577590"/>
            <a:ext cx="5175885" cy="68961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zh-CN" altLang="en-US" sz="2000" b="1" dirty="0">
                <a:solidFill>
                  <a:schemeClr val="tx1">
                    <a:lumMod val="75000"/>
                    <a:lumOff val="25000"/>
                  </a:schemeClr>
                </a:solidFill>
                <a:latin typeface="微软雅黑" panose="020B0503020204020204" charset="-122"/>
                <a:ea typeface="微软雅黑" panose="020B0503020204020204" charset="-122"/>
                <a:sym typeface="+mn-ea"/>
              </a:rPr>
              <a:t>回国服务的在外留学人员购买个人自用小汽车免征车辆购置税</a:t>
            </a:r>
            <a:endParaRPr lang="zh-CN" altLang="en-US" sz="2000" b="1" dirty="0">
              <a:solidFill>
                <a:schemeClr val="tx1">
                  <a:lumMod val="75000"/>
                  <a:lumOff val="25000"/>
                </a:schemeClr>
              </a:solidFill>
              <a:latin typeface="微软雅黑" panose="020B0503020204020204" charset="-122"/>
              <a:ea typeface="微软雅黑" panose="020B0503020204020204" charset="-122"/>
              <a:sym typeface="+mn-ea"/>
            </a:endParaRPr>
          </a:p>
        </p:txBody>
      </p:sp>
      <p:sp>
        <p:nvSpPr>
          <p:cNvPr id="8" name="五边形 7"/>
          <p:cNvSpPr/>
          <p:nvPr/>
        </p:nvSpPr>
        <p:spPr>
          <a:xfrm flipH="1">
            <a:off x="5993765" y="4669790"/>
            <a:ext cx="5175885" cy="68326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en-US" altLang="zh-CN" sz="2400" b="1" dirty="0">
                <a:solidFill>
                  <a:schemeClr val="tx1">
                    <a:lumMod val="75000"/>
                    <a:lumOff val="25000"/>
                  </a:schemeClr>
                </a:solidFill>
                <a:effectLst/>
                <a:latin typeface="微软雅黑" panose="020B0503020204020204" charset="-122"/>
                <a:ea typeface="微软雅黑" panose="020B0503020204020204" charset="-122"/>
                <a:sym typeface="+mn-ea"/>
              </a:rPr>
              <a:t> </a:t>
            </a:r>
            <a:r>
              <a:rPr lang="zh-CN" altLang="en-US" sz="2400" b="1" dirty="0">
                <a:solidFill>
                  <a:schemeClr val="tx1">
                    <a:lumMod val="75000"/>
                    <a:lumOff val="25000"/>
                  </a:schemeClr>
                </a:solidFill>
                <a:effectLst/>
                <a:latin typeface="微软雅黑" panose="020B0503020204020204" charset="-122"/>
                <a:ea typeface="微软雅黑" panose="020B0503020204020204" charset="-122"/>
                <a:sym typeface="+mn-ea"/>
              </a:rPr>
              <a:t>其他免税车辆。。。。。。《目录》</a:t>
            </a:r>
            <a:r>
              <a:rPr lang="en-US" altLang="zh-CN" sz="2400" b="1" dirty="0">
                <a:solidFill>
                  <a:schemeClr val="tx1">
                    <a:lumMod val="75000"/>
                    <a:lumOff val="25000"/>
                  </a:schemeClr>
                </a:solidFill>
                <a:effectLst/>
                <a:latin typeface="微软雅黑" panose="020B0503020204020204" charset="-122"/>
                <a:ea typeface="微软雅黑" panose="020B0503020204020204" charset="-122"/>
                <a:sym typeface="+mn-ea"/>
              </a:rPr>
              <a:t> </a:t>
            </a:r>
            <a:endParaRPr lang="en-US" altLang="zh-CN" sz="2400" b="1" dirty="0">
              <a:solidFill>
                <a:schemeClr val="tx1">
                  <a:lumMod val="75000"/>
                  <a:lumOff val="25000"/>
                </a:schemeClr>
              </a:solidFill>
              <a:effectLst/>
              <a:latin typeface="微软雅黑" panose="020B0503020204020204" charset="-122"/>
              <a:ea typeface="微软雅黑" panose="020B0503020204020204" charset="-122"/>
              <a:sym typeface="+mn-ea"/>
            </a:endParaRPr>
          </a:p>
        </p:txBody>
      </p:sp>
    </p:spTree>
    <p:custDataLst>
      <p:tags r:id="rId2"/>
    </p:custDataLst>
  </p:cSld>
  <p:clrMapOvr>
    <a:masterClrMapping/>
  </p:clrMapOvr>
  <mc:AlternateContent xmlns:mc="http://schemas.openxmlformats.org/markup-compatibility/2006">
    <mc:Choice xmlns:p14="http://schemas.microsoft.com/office/powerpoint/2010/main" Requires="p14">
      <p:transition spd="slow" p14:dur="2000">
        <p:wipe/>
      </p:transition>
    </mc:Choice>
    <mc:Fallback>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rgbClr val="FFC000"/>
          </a:bgClr>
        </a:pattFill>
        <a:effectLst/>
      </p:bgPr>
    </p:bg>
    <p:spTree>
      <p:nvGrpSpPr>
        <p:cNvPr id="1" name=""/>
        <p:cNvGrpSpPr/>
        <p:nvPr/>
      </p:nvGrpSpPr>
      <p:grpSpPr>
        <a:xfrm>
          <a:off x="0" y="0"/>
          <a:ext cx="0" cy="0"/>
          <a:chOff x="0" y="0"/>
          <a:chExt cx="0" cy="0"/>
        </a:xfrm>
      </p:grpSpPr>
      <p:sp>
        <p:nvSpPr>
          <p:cNvPr id="13" name="标题 12"/>
          <p:cNvSpPr>
            <a:spLocks noGrp="1"/>
          </p:cNvSpPr>
          <p:nvPr>
            <p:ph type="title"/>
          </p:nvPr>
        </p:nvSpPr>
        <p:spPr>
          <a:xfrm>
            <a:off x="1030605" y="2214245"/>
            <a:ext cx="10404475" cy="3618865"/>
          </a:xfrm>
        </p:spPr>
        <p:txBody>
          <a:bodyPr>
            <a:normAutofit/>
            <a:scene3d>
              <a:camera prst="orthographicFront"/>
              <a:lightRig rig="threePt" dir="t"/>
            </a:scene3d>
          </a:bodyPr>
          <a:p>
            <a:pPr algn="ctr"/>
            <a:r>
              <a:rPr lang="zh-CN" altLang="en-US" sz="4400">
                <a:solidFill>
                  <a:schemeClr val="tx1"/>
                </a:solidFill>
                <a:effectLst>
                  <a:outerShdw blurRad="38100" dist="19050" dir="2700000" algn="tl" rotWithShape="0">
                    <a:schemeClr val="dk1">
                      <a:alpha val="40000"/>
                    </a:schemeClr>
                  </a:outerShdw>
                </a:effectLst>
              </a:rPr>
              <a:t>新能源汽车免征车辆购置税政策</a:t>
            </a:r>
            <a:br>
              <a:rPr lang="zh-CN" altLang="en-US" sz="4400">
                <a:solidFill>
                  <a:schemeClr val="tx1"/>
                </a:solidFill>
                <a:effectLst>
                  <a:outerShdw blurRad="38100" dist="19050" dir="2700000" algn="tl" rotWithShape="0">
                    <a:schemeClr val="dk1">
                      <a:alpha val="40000"/>
                    </a:schemeClr>
                  </a:outerShdw>
                </a:effectLst>
              </a:rPr>
            </a:br>
            <a:br>
              <a:rPr lang="zh-CN" altLang="en-US" sz="4400">
                <a:solidFill>
                  <a:schemeClr val="tx1"/>
                </a:solidFill>
                <a:effectLst>
                  <a:outerShdw blurRad="38100" dist="19050" dir="2700000" algn="tl" rotWithShape="0">
                    <a:schemeClr val="dk1">
                      <a:alpha val="40000"/>
                    </a:schemeClr>
                  </a:outerShdw>
                </a:effectLst>
              </a:rPr>
            </a:br>
            <a:br>
              <a:rPr lang="zh-CN" altLang="en-US" sz="4400">
                <a:solidFill>
                  <a:schemeClr val="tx1"/>
                </a:solidFill>
                <a:effectLst>
                  <a:outerShdw blurRad="38100" dist="19050" dir="2700000" algn="tl" rotWithShape="0">
                    <a:schemeClr val="dk1">
                      <a:alpha val="40000"/>
                    </a:schemeClr>
                  </a:outerShdw>
                </a:effectLst>
              </a:rPr>
            </a:br>
            <a:br>
              <a:rPr lang="zh-CN" altLang="en-US" sz="4400">
                <a:solidFill>
                  <a:schemeClr val="tx1"/>
                </a:solidFill>
                <a:effectLst>
                  <a:outerShdw blurRad="38100" dist="19050" dir="2700000" algn="tl" rotWithShape="0">
                    <a:schemeClr val="dk1">
                      <a:alpha val="40000"/>
                    </a:schemeClr>
                  </a:outerShdw>
                </a:effectLst>
              </a:rPr>
            </a:br>
            <a:r>
              <a:rPr lang="zh-CN" altLang="en-US" sz="2220">
                <a:solidFill>
                  <a:schemeClr val="tx1"/>
                </a:solidFill>
                <a:effectLst>
                  <a:outerShdw blurRad="38100" dist="19050" dir="2700000" algn="tl" rotWithShape="0">
                    <a:schemeClr val="dk1">
                      <a:alpha val="40000"/>
                    </a:schemeClr>
                  </a:outerShdw>
                </a:effectLst>
              </a:rPr>
              <a:t>（课程主要内容）</a:t>
            </a:r>
            <a:endParaRPr lang="zh-CN" altLang="en-US" sz="2220">
              <a:solidFill>
                <a:schemeClr val="tx1"/>
              </a:solidFill>
              <a:effectLst>
                <a:outerShdw blurRad="38100" dist="19050" dir="2700000" algn="tl" rotWithShape="0">
                  <a:schemeClr val="dk1">
                    <a:alpha val="40000"/>
                  </a:schemeClr>
                </a:outerShdw>
              </a:effectLst>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dir="r"/>
      </p:transition>
    </mc:Choice>
    <mc:Fallback>
      <p:transition spd="slow">
        <p:wipe dir="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文本框 1"/>
          <p:cNvSpPr txBox="1"/>
          <p:nvPr/>
        </p:nvSpPr>
        <p:spPr>
          <a:xfrm>
            <a:off x="3004185" y="2482850"/>
            <a:ext cx="6183630" cy="645160"/>
          </a:xfrm>
          <a:prstGeom prst="rect">
            <a:avLst/>
          </a:prstGeom>
          <a:noFill/>
        </p:spPr>
        <p:txBody>
          <a:bodyPr wrap="none" rtlCol="0" anchor="t">
            <a:spAutoFit/>
          </a:bodyPr>
          <a:p>
            <a:pPr algn="ctr"/>
            <a:r>
              <a:rPr lang="en-US" altLang="zh-CN" sz="3600" b="1" dirty="0" smtClean="0">
                <a:solidFill>
                  <a:srgbClr val="FF0000"/>
                </a:solidFill>
                <a:latin typeface="+mn-ea"/>
                <a:cs typeface="宋体" panose="02010600030101010101" pitchFamily="2" charset="-122"/>
                <a:sym typeface="Arial" panose="020B0604020202020204" pitchFamily="34" charset="0"/>
              </a:rPr>
              <a:t>02   </a:t>
            </a:r>
            <a:r>
              <a:rPr lang="zh-CN" altLang="en-US" sz="3600" b="1" dirty="0" smtClean="0">
                <a:solidFill>
                  <a:srgbClr val="FF0000"/>
                </a:solidFill>
                <a:latin typeface="+mn-ea"/>
                <a:cs typeface="宋体" panose="02010600030101010101" pitchFamily="2" charset="-122"/>
                <a:sym typeface="Arial" panose="020B0604020202020204" pitchFamily="34" charset="0"/>
              </a:rPr>
              <a:t>新能源</a:t>
            </a:r>
            <a:r>
              <a:rPr lang="zh-CN" altLang="en-US" sz="3600" b="1" dirty="0">
                <a:solidFill>
                  <a:srgbClr val="FF0000"/>
                </a:solidFill>
                <a:latin typeface="+mn-ea"/>
                <a:cs typeface="宋体" panose="02010600030101010101" pitchFamily="2" charset="-122"/>
                <a:sym typeface="Arial" panose="020B0604020202020204" pitchFamily="34" charset="0"/>
              </a:rPr>
              <a:t>汽车优惠政策</a:t>
            </a:r>
            <a:r>
              <a:rPr lang="zh-CN" altLang="en-US" sz="3600" b="1" dirty="0">
                <a:solidFill>
                  <a:srgbClr val="FF0000"/>
                </a:solidFill>
                <a:latin typeface="+mn-ea"/>
                <a:sym typeface="+mn-ea"/>
              </a:rPr>
              <a:t>背景</a:t>
            </a:r>
            <a:endParaRPr lang="zh-CN" altLang="en-US" sz="3600" b="1" dirty="0" smtClean="0">
              <a:solidFill>
                <a:srgbClr val="FF0000"/>
              </a:solidFill>
              <a:latin typeface="+mn-ea"/>
              <a:cs typeface="Arial" panose="020B0604020202020204" pitchFamily="3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diamond/>
      </p:transition>
    </mc:Choice>
    <mc:Fallback>
      <p:transition spd="slow">
        <p:diamond/>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 name="Docer搜索：半想象现实   http://chn.docer.com/works/?userid=199927538"/>
          <p:cNvSpPr txBox="1"/>
          <p:nvPr/>
        </p:nvSpPr>
        <p:spPr>
          <a:xfrm>
            <a:off x="1745615" y="1787525"/>
            <a:ext cx="8241665" cy="3322955"/>
          </a:xfrm>
          <a:prstGeom prst="rect">
            <a:avLst/>
          </a:prstGeom>
          <a:noFill/>
        </p:spPr>
        <p:txBody>
          <a:bodyPr wrap="square" rtlCol="0">
            <a:spAutoFit/>
          </a:bodyPr>
          <a:p>
            <a:pPr indent="0" algn="just" defTabSz="685800" fontAlgn="auto">
              <a:lnSpc>
                <a:spcPct val="150000"/>
              </a:lnSpc>
              <a:defRPr/>
            </a:pPr>
            <a:r>
              <a:rPr lang="zh-CN" altLang="en-US" sz="2800" b="1" dirty="0" smtClean="0">
                <a:latin typeface="黑体" panose="02010609060101010101" charset="-122"/>
                <a:ea typeface="黑体" panose="02010609060101010101" charset="-122"/>
                <a:cs typeface="黑体" panose="02010609060101010101" charset="-122"/>
                <a:sym typeface="Arial" panose="020B0604020202020204" pitchFamily="34" charset="0"/>
              </a:rPr>
              <a:t>    为</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促进我国交通能源战略转型、推进生态文明建设、支持新能源汽车产业发展，经国务院批准，</a:t>
            </a:r>
            <a:r>
              <a:rPr lang="zh-CN" altLang="en-US"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自</a:t>
            </a:r>
            <a:r>
              <a:rPr lang="en-US" altLang="zh-CN"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2014</a:t>
            </a:r>
            <a:r>
              <a:rPr lang="zh-CN" altLang="en-US"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年</a:t>
            </a:r>
            <a:r>
              <a:rPr lang="en-US" altLang="zh-CN"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9</a:t>
            </a:r>
            <a:r>
              <a:rPr lang="zh-CN" altLang="en-US"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月</a:t>
            </a:r>
            <a:r>
              <a:rPr lang="en-US" altLang="zh-CN"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1</a:t>
            </a:r>
            <a:r>
              <a:rPr lang="zh-CN" altLang="en-US"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日起</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，对购置新能源汽车免征车辆购置税，在</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2017</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年、</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2020</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年、</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2022</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年先后</a:t>
            </a:r>
            <a:r>
              <a:rPr lang="zh-CN" altLang="en-US" sz="2800" b="1" dirty="0">
                <a:solidFill>
                  <a:srgbClr val="FF0000"/>
                </a:solidFill>
                <a:latin typeface="黑体" panose="02010609060101010101" charset="-122"/>
                <a:ea typeface="黑体" panose="02010609060101010101" charset="-122"/>
                <a:cs typeface="黑体" panose="02010609060101010101" charset="-122"/>
                <a:sym typeface="Arial" panose="020B0604020202020204" pitchFamily="34" charset="0"/>
              </a:rPr>
              <a:t>三次</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将该政策延续至</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2023</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年</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12</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月</a:t>
            </a:r>
            <a:r>
              <a:rPr lang="en-US" altLang="zh-CN" sz="2800" b="1" dirty="0">
                <a:latin typeface="黑体" panose="02010609060101010101" charset="-122"/>
                <a:ea typeface="黑体" panose="02010609060101010101" charset="-122"/>
                <a:cs typeface="黑体" panose="02010609060101010101" charset="-122"/>
                <a:sym typeface="Arial" panose="020B0604020202020204" pitchFamily="34" charset="0"/>
              </a:rPr>
              <a:t>31</a:t>
            </a:r>
            <a:r>
              <a:rPr lang="zh-CN" altLang="en-US" sz="2800" b="1" dirty="0">
                <a:latin typeface="黑体" panose="02010609060101010101" charset="-122"/>
                <a:ea typeface="黑体" panose="02010609060101010101" charset="-122"/>
                <a:cs typeface="黑体" panose="02010609060101010101" charset="-122"/>
                <a:sym typeface="Arial" panose="020B0604020202020204" pitchFamily="34" charset="0"/>
              </a:rPr>
              <a:t>日。</a:t>
            </a:r>
            <a:endParaRPr lang="en-US" altLang="zh-CN" sz="2800" b="1" dirty="0">
              <a:solidFill>
                <a:schemeClr val="tx1">
                  <a:lumMod val="75000"/>
                  <a:lumOff val="25000"/>
                </a:schemeClr>
              </a:solidFill>
              <a:latin typeface="黑体" panose="02010609060101010101" charset="-122"/>
              <a:ea typeface="黑体" panose="02010609060101010101" charset="-122"/>
              <a:cs typeface="黑体" panose="02010609060101010101" charset="-122"/>
            </a:endParaRPr>
          </a:p>
        </p:txBody>
      </p:sp>
      <p:sp>
        <p:nvSpPr>
          <p:cNvPr id="2" name="文本框 1"/>
          <p:cNvSpPr txBox="1"/>
          <p:nvPr/>
        </p:nvSpPr>
        <p:spPr>
          <a:xfrm>
            <a:off x="1077595" y="201930"/>
            <a:ext cx="3027680" cy="521970"/>
          </a:xfrm>
          <a:prstGeom prst="rect">
            <a:avLst/>
          </a:prstGeom>
          <a:noFill/>
        </p:spPr>
        <p:txBody>
          <a:bodyPr wrap="none" rtlCol="0" anchor="t">
            <a:spAutoFit/>
          </a:bodyPr>
          <a:p>
            <a:pPr algn="l"/>
            <a:r>
              <a:rPr lang="zh-CN" altLang="en-US" sz="2800" b="1" dirty="0">
                <a:latin typeface="微软雅黑" panose="020B0503020204020204" charset="-122"/>
                <a:ea typeface="微软雅黑" panose="020B0503020204020204" charset="-122"/>
                <a:sym typeface="+mn-ea"/>
              </a:rPr>
              <a:t>优惠政策背景</a:t>
            </a:r>
            <a:r>
              <a:rPr lang="zh-CN" altLang="en-US" sz="2800" b="1" dirty="0" smtClean="0">
                <a:latin typeface="微软雅黑" panose="020B0503020204020204" charset="-122"/>
                <a:ea typeface="微软雅黑" panose="020B0503020204020204" charset="-122"/>
                <a:sym typeface="+mn-ea"/>
              </a:rPr>
              <a:t>介绍</a:t>
            </a:r>
            <a:endParaRPr lang="zh-CN" altLang="en-US" sz="2800" b="1" dirty="0">
              <a:solidFill>
                <a:schemeClr val="bg1"/>
              </a:solidFill>
              <a:latin typeface="Arial" panose="020B0604020202020204" pitchFamily="34" charset="0"/>
              <a:cs typeface="Arial" panose="020B0604020202020204" pitchFamily="3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750">
        <p:blinds/>
      </p:transition>
    </mc:Choice>
    <mc:Fallback>
      <p:transition spd="slow">
        <p:blind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 name="文本框 17"/>
          <p:cNvSpPr txBox="1"/>
          <p:nvPr/>
        </p:nvSpPr>
        <p:spPr>
          <a:xfrm>
            <a:off x="906145" y="2512695"/>
            <a:ext cx="4128135" cy="645160"/>
          </a:xfrm>
          <a:prstGeom prst="rect">
            <a:avLst/>
          </a:prstGeom>
          <a:noFill/>
        </p:spPr>
        <p:txBody>
          <a:bodyPr wrap="square" rtlCol="0" anchor="t">
            <a:spAutoFit/>
          </a:bodyPr>
          <a:p>
            <a:pPr algn="l"/>
            <a:r>
              <a:rPr lang="en-US" altLang="zh-CN" sz="3600" b="1" dirty="0" err="1">
                <a:solidFill>
                  <a:srgbClr val="C00000"/>
                </a:solidFill>
                <a:latin typeface="微软雅黑" panose="020B0503020204020204" charset="-122"/>
                <a:ea typeface="微软雅黑" panose="020B0503020204020204" charset="-122"/>
                <a:sym typeface="微软雅黑" panose="020B0503020204020204" charset="-122"/>
              </a:rPr>
              <a:t> 03  </a:t>
            </a:r>
            <a:r>
              <a:rPr lang="zh-CN" sz="3600" b="1" dirty="0" err="1">
                <a:solidFill>
                  <a:srgbClr val="C00000"/>
                </a:solidFill>
                <a:latin typeface="微软雅黑" panose="020B0503020204020204" charset="-122"/>
                <a:ea typeface="微软雅黑" panose="020B0503020204020204" charset="-122"/>
                <a:sym typeface="微软雅黑" panose="020B0503020204020204" charset="-122"/>
              </a:rPr>
              <a:t>优惠政策内容</a:t>
            </a:r>
            <a:endParaRPr lang="zh-CN" altLang="zh-CN" sz="3600" b="1" dirty="0" err="1">
              <a:solidFill>
                <a:srgbClr val="C00000"/>
              </a:solidFill>
              <a:latin typeface="微软雅黑" panose="020B0503020204020204" charset="-122"/>
              <a:ea typeface="微软雅黑" panose="020B0503020204020204" charset="-122"/>
              <a:cs typeface="Arial" panose="020B0604020202020204" pitchFamily="34" charset="0"/>
              <a:sym typeface="微软雅黑" panose="020B0503020204020204" charset="-122"/>
            </a:endParaRPr>
          </a:p>
        </p:txBody>
      </p:sp>
      <p:sp>
        <p:nvSpPr>
          <p:cNvPr id="21" name="五边形 20"/>
          <p:cNvSpPr/>
          <p:nvPr/>
        </p:nvSpPr>
        <p:spPr>
          <a:xfrm flipH="1">
            <a:off x="5545455" y="3331845"/>
            <a:ext cx="5076825" cy="69723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en-US" altLang="zh-CN" sz="2400" b="1" dirty="0">
                <a:solidFill>
                  <a:schemeClr val="tx1"/>
                </a:solidFill>
                <a:effectLst/>
                <a:latin typeface="+mn-ea"/>
                <a:cs typeface="+mn-ea"/>
                <a:sym typeface="+mn-ea"/>
              </a:rPr>
              <a:t> </a:t>
            </a:r>
            <a:r>
              <a:rPr lang="zh-CN" altLang="en-US" sz="2400" b="1" dirty="0" smtClean="0">
                <a:solidFill>
                  <a:schemeClr val="tx1"/>
                </a:solidFill>
                <a:effectLst/>
                <a:latin typeface="+mn-ea"/>
                <a:cs typeface="+mn-ea"/>
                <a:sym typeface="+mn-ea"/>
              </a:rPr>
              <a:t>如何</a:t>
            </a:r>
            <a:r>
              <a:rPr lang="zh-CN" altLang="en-US" sz="2400" b="1" dirty="0" smtClean="0">
                <a:solidFill>
                  <a:schemeClr val="tx1"/>
                </a:solidFill>
                <a:effectLst/>
                <a:latin typeface="+mn-ea"/>
                <a:cs typeface="+mn-ea"/>
                <a:sym typeface="+mn-ea"/>
              </a:rPr>
              <a:t>计算应缴车辆购置税</a:t>
            </a:r>
            <a:r>
              <a:rPr lang="en-US" altLang="zh-CN" sz="2400" b="1" dirty="0" smtClean="0">
                <a:solidFill>
                  <a:schemeClr val="tx1"/>
                </a:solidFill>
                <a:effectLst/>
                <a:latin typeface="+mn-ea"/>
                <a:cs typeface="+mn-ea"/>
                <a:sym typeface="+mn-ea"/>
              </a:rPr>
              <a:t>----</a:t>
            </a:r>
            <a:r>
              <a:rPr lang="zh-CN" altLang="en-US" sz="2400" b="1" dirty="0" smtClean="0">
                <a:solidFill>
                  <a:schemeClr val="tx1"/>
                </a:solidFill>
                <a:effectLst/>
                <a:latin typeface="+mn-ea"/>
                <a:cs typeface="+mn-ea"/>
                <a:sym typeface="+mn-ea"/>
              </a:rPr>
              <a:t>案例</a:t>
            </a:r>
            <a:r>
              <a:rPr lang="en-US" altLang="zh-CN" sz="2400" b="1" dirty="0">
                <a:solidFill>
                  <a:schemeClr val="tx1"/>
                </a:solidFill>
                <a:effectLst/>
                <a:latin typeface="+mn-ea"/>
                <a:cs typeface="+mn-ea"/>
                <a:sym typeface="+mn-ea"/>
              </a:rPr>
              <a:t> </a:t>
            </a:r>
            <a:endParaRPr lang="en-US" altLang="zh-CN" sz="2400" b="1" dirty="0">
              <a:solidFill>
                <a:schemeClr val="tx1"/>
              </a:solidFill>
              <a:effectLst/>
              <a:latin typeface="+mn-ea"/>
              <a:cs typeface="+mn-ea"/>
              <a:sym typeface="+mn-ea"/>
            </a:endParaRPr>
          </a:p>
        </p:txBody>
      </p:sp>
      <p:sp>
        <p:nvSpPr>
          <p:cNvPr id="22" name="五边形 21"/>
          <p:cNvSpPr/>
          <p:nvPr/>
        </p:nvSpPr>
        <p:spPr>
          <a:xfrm flipH="1">
            <a:off x="5544820" y="1899285"/>
            <a:ext cx="5077460" cy="711200"/>
          </a:xfrm>
          <a:prstGeom prst="homePlate">
            <a:avLst/>
          </a:prstGeom>
          <a:ln w="28575"/>
        </p:spPr>
        <p:style>
          <a:lnRef idx="2">
            <a:schemeClr val="accent1"/>
          </a:lnRef>
          <a:fillRef idx="1">
            <a:schemeClr val="lt1"/>
          </a:fillRef>
          <a:effectRef idx="0">
            <a:schemeClr val="accent1"/>
          </a:effectRef>
          <a:fontRef idx="minor">
            <a:schemeClr val="dk1"/>
          </a:fontRef>
        </p:style>
        <p:txBody>
          <a:bodyPr rtlCol="0" anchor="ctr"/>
          <a:p>
            <a:pPr algn="l"/>
            <a:r>
              <a:rPr lang="en-US" altLang="zh-CN" sz="2400" b="1" dirty="0">
                <a:solidFill>
                  <a:schemeClr val="tx1">
                    <a:lumMod val="75000"/>
                    <a:lumOff val="25000"/>
                  </a:schemeClr>
                </a:solidFill>
                <a:latin typeface="Times New Roman" panose="02020603050405020304" charset="0"/>
                <a:cs typeface="Times New Roman" panose="02020603050405020304" charset="0"/>
                <a:sym typeface="+mn-ea"/>
              </a:rPr>
              <a:t>  </a:t>
            </a:r>
            <a:r>
              <a:rPr lang="zh-CN" altLang="en-US" sz="2400" b="1" dirty="0">
                <a:solidFill>
                  <a:schemeClr val="tx1">
                    <a:lumMod val="75000"/>
                    <a:lumOff val="25000"/>
                  </a:schemeClr>
                </a:solidFill>
                <a:latin typeface="Times New Roman" panose="02020603050405020304" charset="0"/>
                <a:cs typeface="Times New Roman" panose="02020603050405020304" charset="0"/>
                <a:sym typeface="+mn-ea"/>
              </a:rPr>
              <a:t>延续优惠政策内容介绍</a:t>
            </a:r>
            <a:endParaRPr lang="zh-CN" altLang="en-US" sz="2400" b="1" dirty="0">
              <a:solidFill>
                <a:schemeClr val="tx1">
                  <a:lumMod val="75000"/>
                  <a:lumOff val="2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wipe/>
      </p:transition>
    </mc:Choice>
    <mc:Fallback>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p:sp>
        <p:nvSpPr>
          <p:cNvPr id="2" name="文本框 1"/>
          <p:cNvSpPr txBox="1"/>
          <p:nvPr/>
        </p:nvSpPr>
        <p:spPr>
          <a:xfrm>
            <a:off x="2186940" y="2483485"/>
            <a:ext cx="7328535" cy="645160"/>
          </a:xfrm>
          <a:prstGeom prst="rect">
            <a:avLst/>
          </a:prstGeom>
          <a:noFill/>
        </p:spPr>
        <p:txBody>
          <a:bodyPr wrap="square" rtlCol="0" anchor="t">
            <a:spAutoFit/>
            <a:scene3d>
              <a:camera prst="orthographicFront"/>
              <a:lightRig rig="threePt" dir="t"/>
            </a:scene3d>
          </a:bodyPr>
          <a:p>
            <a:pPr algn="ctr"/>
            <a:r>
              <a:rPr lang="en-US" altLang="zh-CN" sz="3600" b="1" dirty="0" smtClean="0">
                <a:solidFill>
                  <a:srgbClr val="FF0000"/>
                </a:solidFill>
                <a:effectLst/>
                <a:latin typeface="+mn-ea"/>
                <a:cs typeface="宋体" panose="02010600030101010101" pitchFamily="2" charset="-122"/>
                <a:sym typeface="Arial" panose="020B0604020202020204" pitchFamily="34" charset="0"/>
              </a:rPr>
              <a:t>02-1 </a:t>
            </a:r>
            <a:r>
              <a:rPr lang="zh-CN" altLang="en-US" sz="3600" b="1" dirty="0" smtClean="0">
                <a:solidFill>
                  <a:srgbClr val="FF0000"/>
                </a:solidFill>
                <a:effectLst/>
                <a:latin typeface="+mn-ea"/>
                <a:cs typeface="宋体" panose="02010600030101010101" pitchFamily="2" charset="-122"/>
                <a:sym typeface="Arial" panose="020B0604020202020204" pitchFamily="34" charset="0"/>
              </a:rPr>
              <a:t>新能源</a:t>
            </a:r>
            <a:r>
              <a:rPr lang="zh-CN" altLang="en-US" sz="3600" b="1" dirty="0">
                <a:solidFill>
                  <a:srgbClr val="FF0000"/>
                </a:solidFill>
                <a:effectLst/>
                <a:latin typeface="+mn-ea"/>
                <a:cs typeface="宋体" panose="02010600030101010101" pitchFamily="2" charset="-122"/>
                <a:sym typeface="Arial" panose="020B0604020202020204" pitchFamily="34" charset="0"/>
              </a:rPr>
              <a:t>汽车</a:t>
            </a:r>
            <a:r>
              <a:rPr lang="zh-CN" altLang="en-US" sz="3600" b="1" dirty="0">
                <a:solidFill>
                  <a:srgbClr val="FF0000"/>
                </a:solidFill>
                <a:effectLst/>
                <a:latin typeface="+mn-ea"/>
                <a:sym typeface="+mn-ea"/>
              </a:rPr>
              <a:t>优惠政策内容</a:t>
            </a:r>
            <a:endParaRPr lang="zh-CN" altLang="en-US" sz="3600" b="1" dirty="0">
              <a:solidFill>
                <a:srgbClr val="FF0000"/>
              </a:solidFill>
              <a:effectLst/>
              <a:latin typeface="+mn-ea"/>
              <a:cs typeface="Arial" panose="020B0604020202020204" pitchFamily="3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1750">
        <p:diamond/>
      </p:transition>
    </mc:Choice>
    <mc:Fallback>
      <p:transition spd="slow">
        <p:diamond/>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996315" y="986790"/>
            <a:ext cx="10570210" cy="6000750"/>
          </a:xfrm>
          <a:prstGeom prst="rect">
            <a:avLst/>
          </a:prstGeom>
          <a:noFill/>
          <a:ln w="9525">
            <a:noFill/>
          </a:ln>
        </p:spPr>
        <p:txBody>
          <a:bodyPr wrap="square">
            <a:spAutoFit/>
          </a:bodyPr>
          <a:p>
            <a:pPr indent="0" algn="ct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财政部 税务总局 工业和信息化部关于延续新能源汽车免征车辆购置税政策的公告</a:t>
            </a:r>
            <a:endParaRPr lang="zh-CN" sz="20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endParaRPr lang="zh-CN" sz="20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r>
              <a:rPr lang="zh-CN" sz="2000" b="1">
                <a:solidFill>
                  <a:schemeClr val="tx1"/>
                </a:solidFill>
                <a:effectLst>
                  <a:outerShdw blurRad="38100" dist="19050" dir="2700000" algn="tl" rotWithShape="0">
                    <a:schemeClr val="dk1">
                      <a:alpha val="40000"/>
                    </a:schemeClr>
                  </a:outerShdw>
                </a:effectLst>
                <a:ea typeface="宋体" panose="02010600030101010101" pitchFamily="2" charset="-122"/>
              </a:rPr>
              <a:t>财政部 税务总局 工业和信息化部公告2022年第27号</a:t>
            </a:r>
            <a:endParaRPr lang="zh-CN" sz="2000" b="1">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发布机构: 财政部 税务总局 工业和信息化部</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ct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发文日期: 2022-09-18</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为支持新能源汽车产业发展，促进汽车消费，现就延续新能源汽车免征车辆购置税政策有关事项公告如下：</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一、对</a:t>
            </a:r>
            <a:r>
              <a:rPr lang="zh-CN" b="1">
                <a:solidFill>
                  <a:schemeClr val="tx1"/>
                </a:solidFill>
                <a:effectLst>
                  <a:outerShdw blurRad="38100" dist="19050" dir="2700000" algn="tl" rotWithShape="0">
                    <a:schemeClr val="dk1">
                      <a:alpha val="40000"/>
                    </a:schemeClr>
                  </a:outerShdw>
                </a:effectLst>
                <a:ea typeface="宋体" panose="02010600030101010101" pitchFamily="2" charset="-122"/>
              </a:rPr>
              <a:t>购置日期在2023年1月1日至2023年12月31日期间内</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的新能源汽车，免征车辆购置税。</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二、免征车辆购置税的新能源汽车，通过工业和信息化部、税务总局发布《免征车辆购置税的新能源汽车车型目录》（以下简称《目录》）实施管理。自《目录》发布之日起购置的，列入《目录》的纯电动汽车、插电式混合动力（含增程式）汽车、燃料电池汽车，属于符合免税条件的新能源汽车。</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三、购置日期按照机动车销售统一发票或海关关税专用缴款书等有效凭证的开具日期确定。</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r>
              <a:rPr lang="en-US" altLang="zh-CN" b="0">
                <a:solidFill>
                  <a:schemeClr val="tx1"/>
                </a:solidFill>
                <a:effectLst>
                  <a:outerShdw blurRad="38100" dist="19050" dir="2700000" algn="tl" rotWithShape="0">
                    <a:schemeClr val="dk1">
                      <a:alpha val="40000"/>
                    </a:schemeClr>
                  </a:outerShdw>
                </a:effectLst>
                <a:ea typeface="宋体" panose="02010600030101010101" pitchFamily="2" charset="-122"/>
              </a:rPr>
              <a:t>    </a:t>
            </a:r>
            <a:r>
              <a:rPr lang="zh-CN" b="0">
                <a:solidFill>
                  <a:schemeClr val="tx1"/>
                </a:solidFill>
                <a:effectLst>
                  <a:outerShdw blurRad="38100" dist="19050" dir="2700000" algn="tl" rotWithShape="0">
                    <a:schemeClr val="dk1">
                      <a:alpha val="40000"/>
                    </a:schemeClr>
                  </a:outerShdw>
                </a:effectLst>
                <a:ea typeface="宋体" panose="02010600030101010101" pitchFamily="2" charset="-122"/>
              </a:rPr>
              <a:t>四、2022年12月31日前已列入《目录》的新能源汽车可按照本公告继续适用免征车辆购置税政策。新能源汽车免征车辆购置税的其他事项，按照《财政部 税务总局 工业和信息化部关于新能源汽车免征车辆购置税有关政策的公告》（财政部 税务总局 工业和信息化部公告2020年第21号）、《工业和信息化部 财政部 税务总局关于调整免征车辆购置税新能源汽车产品技术要求的公告》（工业和信息化部 财政部 税务总局公告2021年第13号）等文件有关规定执行。</a:t>
            </a:r>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pPr indent="0" algn="l"/>
            <a:endParaRPr lang="zh-CN" b="0">
              <a:solidFill>
                <a:schemeClr val="tx1"/>
              </a:solidFill>
              <a:effectLst>
                <a:outerShdw blurRad="38100" dist="19050" dir="2700000" algn="tl" rotWithShape="0">
                  <a:schemeClr val="dk1">
                    <a:alpha val="40000"/>
                  </a:schemeClr>
                </a:outerShdw>
              </a:effectLst>
              <a:ea typeface="宋体" panose="02010600030101010101" pitchFamily="2" charset="-122"/>
            </a:endParaRPr>
          </a:p>
          <a:p>
            <a:endParaRPr lang="zh-CN" altLang="en-US" b="0">
              <a:solidFill>
                <a:schemeClr val="tx1"/>
              </a:solidFill>
              <a:effectLst>
                <a:outerShdw blurRad="38100" dist="19050" dir="2700000" algn="tl" rotWithShape="0">
                  <a:schemeClr val="dk1">
                    <a:alpha val="40000"/>
                  </a:schemeClr>
                </a:outerShdw>
              </a:effectLst>
              <a:ea typeface="宋体" panose="02010600030101010101" pitchFamily="2" charset="-122"/>
            </a:endParaRPr>
          </a:p>
        </p:txBody>
      </p:sp>
      <p:sp>
        <p:nvSpPr>
          <p:cNvPr id="2" name="文本框 1"/>
          <p:cNvSpPr txBox="1"/>
          <p:nvPr/>
        </p:nvSpPr>
        <p:spPr>
          <a:xfrm>
            <a:off x="930910" y="196215"/>
            <a:ext cx="7433310" cy="953135"/>
          </a:xfrm>
          <a:prstGeom prst="rect">
            <a:avLst/>
          </a:prstGeom>
          <a:noFill/>
        </p:spPr>
        <p:txBody>
          <a:bodyPr wrap="square" rtlCol="0" anchor="t">
            <a:spAutoFit/>
          </a:bodyPr>
          <a:p>
            <a:pPr algn="l"/>
            <a:r>
              <a:rPr lang="zh-CN" sz="2800" b="1" dirty="0" err="1">
                <a:solidFill>
                  <a:schemeClr val="dk1"/>
                </a:solidFill>
                <a:latin typeface="微软雅黑" panose="020B0503020204020204" charset="-122"/>
                <a:ea typeface="微软雅黑" panose="020B0503020204020204" charset="-122"/>
                <a:sym typeface="微软雅黑" panose="020B0503020204020204" charset="-122"/>
              </a:rPr>
              <a:t>政策内容</a:t>
            </a:r>
            <a:r>
              <a:rPr lang="en-US" altLang="zh-CN" sz="2800" b="1" dirty="0" err="1">
                <a:solidFill>
                  <a:schemeClr val="dk1"/>
                </a:solidFill>
                <a:latin typeface="微软雅黑" panose="020B0503020204020204" charset="-122"/>
                <a:ea typeface="微软雅黑" panose="020B0503020204020204" charset="-122"/>
                <a:sym typeface="微软雅黑" panose="020B0503020204020204" charset="-122"/>
              </a:rPr>
              <a:t>----1.1 </a:t>
            </a:r>
            <a:r>
              <a:rPr lang="zh-CN" altLang="en-US" sz="2800" b="1" dirty="0">
                <a:solidFill>
                  <a:schemeClr val="tx1">
                    <a:lumMod val="75000"/>
                    <a:lumOff val="25000"/>
                  </a:schemeClr>
                </a:solidFill>
                <a:latin typeface="微软雅黑" panose="020B0503020204020204" charset="-122"/>
                <a:ea typeface="微软雅黑" panose="020B0503020204020204" charset="-122"/>
                <a:sym typeface="+mn-ea"/>
              </a:rPr>
              <a:t>延续优惠政策内容介绍</a:t>
            </a:r>
            <a:endParaRPr lang="zh-CN" altLang="en-US" sz="2800" b="1" dirty="0">
              <a:solidFill>
                <a:schemeClr val="tx1">
                  <a:lumMod val="75000"/>
                  <a:lumOff val="25000"/>
                </a:schemeClr>
              </a:solidFill>
              <a:latin typeface="微软雅黑" panose="020B0503020204020204" charset="-122"/>
              <a:ea typeface="微软雅黑" panose="020B0503020204020204" charset="-122"/>
              <a:sym typeface="+mn-ea"/>
            </a:endParaRPr>
          </a:p>
          <a:p>
            <a:pPr algn="l"/>
            <a:endParaRPr lang="en-US" altLang="zh-CN" sz="2800" b="1" dirty="0" err="1">
              <a:solidFill>
                <a:schemeClr val="dk1"/>
              </a:solidFill>
              <a:latin typeface="微软雅黑" panose="020B0503020204020204" charset="-122"/>
              <a:ea typeface="微软雅黑" panose="020B0503020204020204" charset="-122"/>
              <a:cs typeface="Arial" panose="020B0604020202020204" pitchFamily="34" charset="0"/>
              <a:sym typeface="微软雅黑" panose="020B0503020204020204" charset="-122"/>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p:blinds/>
      </p:transition>
    </mc:Choice>
    <mc:Fallback>
      <p:transition spd="slow">
        <p:blinds/>
      </p:transition>
    </mc:Fallback>
  </mc:AlternateContent>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7.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11.xml><?xml version="1.0" encoding="utf-8"?>
<p:tagLst xmlns:p="http://schemas.openxmlformats.org/presentationml/2006/main">
  <p:tag name="KSO_WM_UNIT_ISCONTENTSTITLE" val="1"/>
  <p:tag name="KSO_WM_UNIT_ISNUMDGMTITLE" val="0"/>
  <p:tag name="KSO_WM_UNIT_PRESET_TEXT" val="目录"/>
  <p:tag name="KSO_WM_UNIT_NOCLEAR" val="0"/>
  <p:tag name="KSO_WM_UNIT_VALUE" val="4"/>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6915_4*a*1"/>
  <p:tag name="KSO_WM_TEMPLATE_CATEGORY" val="custom"/>
  <p:tag name="KSO_WM_TEMPLATE_INDEX" val="2020691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12.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6915_4*l_h_f*1_1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6915_4*l_h_i*1_1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6915_4*l_h_i*1_1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6915_4*l_h_i*1_1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l_h_i"/>
  <p:tag name="KSO_WM_UNIT_INDEX" val="1_1_1"/>
  <p:tag name="KSO_WM_UNIT_ID" val="custom20206915_4*l_h_i*1_1_1"/>
  <p:tag name="KSO_WM_TEMPLATE_CATEGORY" val="custom"/>
  <p:tag name="KSO_WM_TEMPLATE_INDEX" val="20206915"/>
  <p:tag name="KSO_WM_UNIT_LAYERLEVEL" val="1_1_1"/>
  <p:tag name="KSO_WM_TAG_VERSION" val="1.0"/>
  <p:tag name="KSO_WM_BEAUTIFY_FLAG" val="#wm#"/>
  <p:tag name="KSO_WM_UNIT_TEXT_FILL_FORE_SCHEMECOLOR_INDEX_BRIGHTNESS" val="0"/>
  <p:tag name="KSO_WM_UNIT_TEXT_FILL_FORE_SCHEMECOLOR_INDEX" val="5"/>
  <p:tag name="KSO_WM_UNIT_TEXT_FILL_TYPE" val="1"/>
</p:tagLst>
</file>

<file path=ppt/tags/tag117.xml><?xml version="1.0" encoding="utf-8"?>
<p:tagLst xmlns:p="http://schemas.openxmlformats.org/presentationml/2006/main">
  <p:tag name="KSO_WM_BEAUTIFY_FLAG" val="#wm#"/>
  <p:tag name="KSO_WM_TEMPLATE_CATEGORY" val="diagram"/>
  <p:tag name="KSO_WM_TEMPLATE_INDEX" val="20220058"/>
</p:tagLst>
</file>

<file path=ppt/tags/tag118.xml><?xml version="1.0" encoding="utf-8"?>
<p:tagLst xmlns:p="http://schemas.openxmlformats.org/presentationml/2006/main">
  <p:tag name="KSO_WM_UNIT_SUBTYPE" val="a"/>
  <p:tag name="KSO_WM_UNIT_NOCLEAR" val="0"/>
  <p:tag name="KSO_WM_UNIT_HIGHLIGHT" val="0"/>
  <p:tag name="KSO_WM_UNIT_COMPATIBLE" val="0"/>
  <p:tag name="KSO_WM_UNIT_DIAGRAM_ISNUMVISUAL" val="0"/>
  <p:tag name="KSO_WM_UNIT_DIAGRAM_ISREFERUNIT" val="0"/>
  <p:tag name="KSO_WM_DIAGRAM_GROUP_CODE" val="l1-1"/>
  <p:tag name="KSO_WM_UNIT_TYPE" val="l_h_f"/>
  <p:tag name="KSO_WM_UNIT_INDEX" val="1_1_1"/>
  <p:tag name="KSO_WM_UNIT_ID" val="custom20206915_4*l_h_f*1_1_1"/>
  <p:tag name="KSO_WM_TEMPLATE_CATEGORY" val="custom"/>
  <p:tag name="KSO_WM_TEMPLATE_INDEX" val="20206915"/>
  <p:tag name="KSO_WM_UNIT_LAYERLEVEL" val="1_1_1"/>
  <p:tag name="KSO_WM_TAG_VERSION" val="1.0"/>
  <p:tag name="KSO_WM_BEAUTIFY_FLAG" val="#wm#"/>
  <p:tag name="KSO_WM_UNIT_PRESET_TEXT" val="请言简意赅的阐述您的观点。"/>
  <p:tag name="KSO_WM_UNIT_TEXT_FILL_FORE_SCHEMECOLOR_INDEX_BRIGHTNESS" val="0.25"/>
  <p:tag name="KSO_WM_UNIT_TEXT_FILL_FORE_SCHEMECOLOR_INDEX" val="13"/>
  <p:tag name="KSO_WM_UNIT_TEXT_FILL_TYPE" val="1"/>
</p:tagLst>
</file>

<file path=ppt/tags/tag119.xml><?xml version="1.0" encoding="utf-8"?>
<p:tagLst xmlns:p="http://schemas.openxmlformats.org/presentationml/2006/main">
  <p:tag name="KSO_WM_BEAUTIFY_FLAG" val="#wm#"/>
  <p:tag name="KSO_WM_TEMPLATE_CATEGORY" val="diagram"/>
  <p:tag name="KSO_WM_TEMPLATE_INDEX" val="2022005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3-04-23T00:10:53&quot;,&quot;maxSize&quot;:{&quot;size1&quot;:20},&quot;minSize&quot;:{&quot;size1&quot;:11.2},&quot;normalSize&quot;:{&quot;size1&quot;:11.2},&quot;subLayout&quot;:[{&quot;id&quot;:&quot;2023-04-23T00:10:53&quot;,&quot;margin&quot;:{&quot;bottom&quot;:0.025999998673796654,&quot;left&quot;:1.2699999809265137,&quot;right&quot;:1.2699999809265137,&quot;top&quot;:0.4230000376701355},&quot;type&quot;:0},{&quot;id&quot;:&quot;2023-04-23T00:10:53&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21.xml><?xml version="1.0" encoding="utf-8"?>
<p:tagLst xmlns:p="http://schemas.openxmlformats.org/presentationml/2006/main">
  <p:tag name="KSO_WM_BEAUTIFY_FLAG" val="#wm#"/>
  <p:tag name="KSO_WM_TEMPLATE_CATEGORY" val="diagram"/>
  <p:tag name="KSO_WM_TEMPLATE_INDEX" val="20220058"/>
</p:tagLst>
</file>

<file path=ppt/tags/tag122.xml><?xml version="1.0" encoding="utf-8"?>
<p:tagLst xmlns:p="http://schemas.openxmlformats.org/presentationml/2006/main">
  <p:tag name="KSO_WM_BEAUTIFY_FLAG" val="#wm#"/>
  <p:tag name="KSO_WM_TEMPLATE_CATEGORY" val="diagram"/>
  <p:tag name="KSO_WM_TEMPLATE_INDEX" val="20220058"/>
</p:tagLst>
</file>

<file path=ppt/tags/tag123.xml><?xml version="1.0" encoding="utf-8"?>
<p:tagLst xmlns:p="http://schemas.openxmlformats.org/presentationml/2006/main">
  <p:tag name="KSO_WM_BEAUTIFY_FLAG" val="#wm#"/>
  <p:tag name="KSO_WM_TEMPLATE_CATEGORY" val="diagram"/>
  <p:tag name="KSO_WM_TEMPLATE_INDEX" val="20220058"/>
</p:tagLst>
</file>

<file path=ppt/tags/tag124.xml><?xml version="1.0" encoding="utf-8"?>
<p:tagLst xmlns:p="http://schemas.openxmlformats.org/presentationml/2006/main">
  <p:tag name="KSO_WM_BEAUTIFY_FLAG" val="#wm#"/>
  <p:tag name="KSO_WM_TEMPLATE_CATEGORY" val="diagram"/>
  <p:tag name="KSO_WM_TEMPLATE_INDEX" val="20220058"/>
</p:tagLst>
</file>

<file path=ppt/tags/tag125.xml><?xml version="1.0" encoding="utf-8"?>
<p:tagLst xmlns:p="http://schemas.openxmlformats.org/presentationml/2006/main">
  <p:tag name="KSO_WM_BEAUTIFY_FLAG" val="#wm#"/>
  <p:tag name="KSO_WM_TEMPLATE_CATEGORY" val="diagram"/>
  <p:tag name="KSO_WM_TEMPLATE_INDEX" val="20220058"/>
</p:tagLst>
</file>

<file path=ppt/tags/tag126.xml><?xml version="1.0" encoding="utf-8"?>
<p:tagLst xmlns:p="http://schemas.openxmlformats.org/presentationml/2006/main">
  <p:tag name="KSO_WM_BEAUTIFY_FLAG" val="#wm#"/>
  <p:tag name="KSO_WM_TEMPLATE_CATEGORY" val="diagram"/>
  <p:tag name="KSO_WM_TEMPLATE_INDEX" val="20220058"/>
</p:tagLst>
</file>

<file path=ppt/tags/tag127.xml><?xml version="1.0" encoding="utf-8"?>
<p:tagLst xmlns:p="http://schemas.openxmlformats.org/presentationml/2006/main">
  <p:tag name="KSO_WM_UNIT_ISCONTENTSTITLE" val="0"/>
  <p:tag name="KSO_WM_UNIT_ISNUMDGMTITLE" val="0"/>
  <p:tag name="KSO_WM_UNIT_PRESET_TEXT" val="线型上下导航版"/>
  <p:tag name="KSO_WM_UNIT_NOCLEAR" val="0"/>
  <p:tag name="KSO_WM_UNIT_HIGHLIGHT" val="0"/>
  <p:tag name="KSO_WM_UNIT_COMPATIBLE" val="0"/>
  <p:tag name="KSO_WM_UNIT_DIAGRAM_ISNUMVISUAL" val="0"/>
  <p:tag name="KSO_WM_UNIT_DIAGRAM_ISREFERUNIT" val="0"/>
  <p:tag name="KSO_WM_UNIT_TYPE" val="a"/>
  <p:tag name="KSO_WM_UNIT_INDEX" val="1"/>
  <p:tag name="KSO_WM_UNIT_ID" val="diagram20220058_1*a*1"/>
  <p:tag name="KSO_WM_TEMPLATE_CATEGORY" val="diagram"/>
  <p:tag name="KSO_WM_TEMPLATE_INDEX" val="20220058"/>
  <p:tag name="KSO_WM_UNIT_LAYERLEVEL" val="1"/>
  <p:tag name="KSO_WM_TAG_VERSION" val="1.0"/>
  <p:tag name="KSO_WM_BEAUTIFY_FLAG" val="#wm#"/>
  <p:tag name="KSO_WM_UNIT_VALUE" val="27"/>
  <p:tag name="KSO_WM_UNIT_BLOCK" val="0"/>
  <p:tag name="KSO_WM_UNIT_SM_LIMIT_TYPE" val="2"/>
  <p:tag name="KSO_WM_UNIT_DEC_AREA_ID" val="2d2094633d9c481aa0d84a95a0159686"/>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TEXT_FILL_FORE_SCHEMECOLOR_INDEX_BRIGHTNESS" val="0"/>
  <p:tag name="KSO_WM_UNIT_TEXT_FILL_FORE_SCHEMECOLOR_INDEX" val="13"/>
  <p:tag name="KSO_WM_UNIT_TEXT_FILL_TYPE" val="1"/>
  <p:tag name="WM_BEAUTIFY_ZORDER_FLAG_TAG" val="2"/>
</p:tagLst>
</file>

<file path=ppt/tags/tag128.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3-04-23T00:10:53&quot;,&quot;maxSize&quot;:{&quot;size1&quot;:20},&quot;minSize&quot;:{&quot;size1&quot;:11.2},&quot;normalSize&quot;:{&quot;size1&quot;:11.2},&quot;subLayout&quot;:[{&quot;id&quot;:&quot;2023-04-23T00:10:53&quot;,&quot;margin&quot;:{&quot;bottom&quot;:0.025999998673796654,&quot;left&quot;:1.2699999809265137,&quot;right&quot;:1.2699999809265137,&quot;top&quot;:0.4230000376701355},&quot;type&quot;:0},{&quot;id&quot;:&quot;2023-04-23T00:10:53&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29.xml><?xml version="1.0" encoding="utf-8"?>
<p:tagLst xmlns:p="http://schemas.openxmlformats.org/presentationml/2006/main">
  <p:tag name="KSO_WM_BEAUTIFY_FLAG" val="#wm#"/>
  <p:tag name="KSO_WM_TEMPLATE_CATEGORY" val="custom"/>
  <p:tag name="KSO_WM_TEMPLATE_INDEX" val="20206915"/>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BEAUTIFY_FLAG" val="#wm#"/>
  <p:tag name="KSO_WM_TEMPLATE_CATEGORY" val="custom"/>
  <p:tag name="KSO_WM_TEMPLATE_INDEX" val="20206915"/>
</p:tagLst>
</file>

<file path=ppt/tags/tag131.xml><?xml version="1.0" encoding="utf-8"?>
<p:tagLst xmlns:p="http://schemas.openxmlformats.org/presentationml/2006/main">
  <p:tag name="KSO_WM_SLIDE_ID" val="diagram20220058_1"/>
  <p:tag name="KSO_WM_TEMPLATE_SUBCATEGORY" val="25"/>
  <p:tag name="KSO_WM_TEMPLATE_MASTER_TYPE" val="0"/>
  <p:tag name="KSO_WM_TEMPLATE_COLOR_TYPE" val="0"/>
  <p:tag name="KSO_WM_SLIDE_ITEM_CNT" val="0"/>
  <p:tag name="KSO_WM_SLIDE_INDEX" val="1"/>
  <p:tag name="KSO_WM_TAG_VERSION" val="1.0"/>
  <p:tag name="KSO_WM_BEAUTIFY_FLAG" val="#wm#"/>
  <p:tag name="KSO_WM_TEMPLATE_CATEGORY" val="diagram"/>
  <p:tag name="KSO_WM_TEMPLATE_INDEX" val="20220058"/>
  <p:tag name="KSO_WM_SLIDE_LAYOUT" val="a_d"/>
  <p:tag name="KSO_WM_SLIDE_LAYOUT_CNT" val="1_1"/>
  <p:tag name="KSO_WM_SLIDE_TYPE" val="text"/>
  <p:tag name="KSO_WM_SLIDE_SUBTYPE" val="picTxt"/>
  <p:tag name="KSO_WM_SLIDE_LAYOUTTYPE" val="topbottom"/>
  <p:tag name="KSO_WM_SLIDE_SIZE" val="888*504"/>
  <p:tag name="KSO_WM_SLIDE_POSITION" val="36*12"/>
  <p:tag name="KSO_WM_SLIDE_LAYOUT_INFO" val="{&quot;backgroundInfo&quot;:[{&quot;bottom&quot;:0,&quot;bottomAbs&quot;:false,&quot;left&quot;:0,&quot;leftAbs&quot;:false,&quot;right&quot;:0,&quot;rightAbs&quot;:false,&quot;top&quot;:0,&quot;topAbs&quot;:false,&quot;type&quot;:&quot;general&quot;}],&quot;id&quot;:&quot;2023-04-23T00:10:54&quot;,&quot;maxSize&quot;:{&quot;size1&quot;:20},&quot;minSize&quot;:{&quot;size1&quot;:11.2},&quot;normalSize&quot;:{&quot;size1&quot;:11.2},&quot;subLayout&quot;:[{&quot;id&quot;:&quot;2023-04-23T00:10:54&quot;,&quot;margin&quot;:{&quot;bottom&quot;:0.025999998673796654,&quot;left&quot;:1.2699999809265137,&quot;right&quot;:1.2699999809265137,&quot;top&quot;:0.4230000376701355},&quot;type&quot;:0},{&quot;id&quot;:&quot;2023-04-23T00:10:54&quot;,&quot;margin&quot;:{&quot;bottom&quot;:0.847000002861023,&quot;left&quot;:1.2699999809265137,&quot;right&quot;:1.2699999809265137,&quot;top&quot;:1.2699999809265137},&quot;type&quot;:0}],&quot;type&quot;:0}"/>
  <p:tag name="KSO_WM_SLIDE_RATIO" val="1.777778"/>
  <p:tag name="KSO_WM_SLIDE_BACKGROUND" val="[&quot;general&quot;]"/>
  <p:tag name="KSO_WM_SLIDE_BACKGROUND_TYPE" val="general"/>
  <p:tag name="KSO_WM_SLIDE_BK_DARK_LIGHT" val="2"/>
</p:tagLst>
</file>

<file path=ppt/tags/tag132.xml><?xml version="1.0" encoding="utf-8"?>
<p:tagLst xmlns:p="http://schemas.openxmlformats.org/presentationml/2006/main">
  <p:tag name="KSO_WM_BEAUTIFY_FLAG" val="#wm#"/>
  <p:tag name="KSO_WM_TEMPLATE_CATEGORY" val="diagram"/>
  <p:tag name="KSO_WM_TEMPLATE_INDEX" val="20220058"/>
</p:tagLst>
</file>

<file path=ppt/tags/tag133.xml><?xml version="1.0" encoding="utf-8"?>
<p:tagLst xmlns:p="http://schemas.openxmlformats.org/presentationml/2006/main">
  <p:tag name="KSO_WM_BEAUTIFY_FLAG" val="#wm#"/>
  <p:tag name="KSO_WM_TEMPLATE_CATEGORY" val="diagram"/>
  <p:tag name="KSO_WM_TEMPLATE_INDEX" val="20220058"/>
</p:tagLst>
</file>

<file path=ppt/tags/tag134.xml><?xml version="1.0" encoding="utf-8"?>
<p:tagLst xmlns:p="http://schemas.openxmlformats.org/presentationml/2006/main">
  <p:tag name="KSO_WM_BEAUTIFY_FLAG" val="#wm#"/>
  <p:tag name="KSO_WM_TEMPLATE_CATEGORY" val="diagram"/>
  <p:tag name="KSO_WM_TEMPLATE_INDEX" val="20220058"/>
</p:tagLst>
</file>

<file path=ppt/tags/tag135.xml><?xml version="1.0" encoding="utf-8"?>
<p:tagLst xmlns:p="http://schemas.openxmlformats.org/presentationml/2006/main">
  <p:tag name="KSO_WM_BEAUTIFY_FLAG" val="#wm#"/>
  <p:tag name="KSO_WM_TEMPLATE_CATEGORY" val="diagram"/>
  <p:tag name="KSO_WM_TEMPLATE_INDEX" val="20220058"/>
</p:tagLst>
</file>

<file path=ppt/tags/tag136.xml><?xml version="1.0" encoding="utf-8"?>
<p:tagLst xmlns:p="http://schemas.openxmlformats.org/presentationml/2006/main">
  <p:tag name="KSO_WM_BEAUTIFY_FLAG" val="#wm#"/>
  <p:tag name="KSO_WM_TEMPLATE_CATEGORY" val="diagram"/>
  <p:tag name="KSO_WM_TEMPLATE_INDEX" val="20220058"/>
</p:tagLst>
</file>

<file path=ppt/tags/tag137.xml><?xml version="1.0" encoding="utf-8"?>
<p:tagLst xmlns:p="http://schemas.openxmlformats.org/presentationml/2006/main">
  <p:tag name="KSO_WM_BEAUTIFY_FLAG" val="#wm#"/>
  <p:tag name="KSO_WM_TEMPLATE_CATEGORY" val="diagram"/>
  <p:tag name="KSO_WM_TEMPLATE_INDEX" val="20220058"/>
</p:tagLst>
</file>

<file path=ppt/tags/tag138.xml><?xml version="1.0" encoding="utf-8"?>
<p:tagLst xmlns:p="http://schemas.openxmlformats.org/presentationml/2006/main">
  <p:tag name="KSO_WM_BEAUTIFY_FLAG" val="#wm#"/>
  <p:tag name="KSO_WM_TEMPLATE_CATEGORY" val="diagram"/>
  <p:tag name="KSO_WM_TEMPLATE_INDEX" val="20220058"/>
</p:tagLst>
</file>

<file path=ppt/tags/tag139.xml><?xml version="1.0" encoding="utf-8"?>
<p:tagLst xmlns:p="http://schemas.openxmlformats.org/presentationml/2006/main">
  <p:tag name="KSO_WM_BEAUTIFY_FLAG" val="#wm#"/>
  <p:tag name="KSO_WM_TEMPLATE_CATEGORY" val="diagram"/>
  <p:tag name="KSO_WM_TEMPLATE_INDEX" val="20220058"/>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BEAUTIFY_FLAG" val="#wm#"/>
  <p:tag name="KSO_WM_TEMPLATE_CATEGORY" val="diagram"/>
  <p:tag name="KSO_WM_TEMPLATE_INDEX" val="20220058"/>
</p:tagLst>
</file>

<file path=ppt/tags/tag141.xml><?xml version="1.0" encoding="utf-8"?>
<p:tagLst xmlns:p="http://schemas.openxmlformats.org/presentationml/2006/main">
  <p:tag name="KSO_WPP_MARK_KEY" val="360b3e19-30e2-4590-907f-26a3d939e8fb"/>
  <p:tag name="COMMONDATA" val="eyJoZGlkIjoiYzVjNzVlOWZjN2ZhMTRjYjEwNzQxOGMyMjU0NzI4MGMifQ=="/>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BEAUTIFY_FLAG" val=""/>
</p:tagLst>
</file>

<file path=ppt/tags/tag36.xml><?xml version="1.0" encoding="utf-8"?>
<p:tagLst xmlns:p="http://schemas.openxmlformats.org/presentationml/2006/main">
  <p:tag name="KSO_WM_BEAUTIFY_FLAG" val=""/>
</p:tagLst>
</file>

<file path=ppt/tags/tag37.xml><?xml version="1.0" encoding="utf-8"?>
<p:tagLst xmlns:p="http://schemas.openxmlformats.org/presentationml/2006/main">
  <p:tag name="KSO_WM_BEAUTIFY_FLAG" val=""/>
</p:tagLst>
</file>

<file path=ppt/tags/tag38.xml><?xml version="1.0" encoding="utf-8"?>
<p:tagLst xmlns:p="http://schemas.openxmlformats.org/presentationml/2006/main">
  <p:tag name="KSO_WM_BEAUTIFY_FLAG" val=""/>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6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6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8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8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宋体"/>
        <a:font script="Hant" typeface="新細明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宋体"/>
        <a:ea typeface=""/>
        <a:cs typeface=""/>
        <a:font script="Jpan" typeface="游ゴシック Light"/>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宋体"/>
        <a:ea typeface=""/>
        <a:cs typeface=""/>
        <a:font script="Jpan" typeface="游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4602</Words>
  <Application>WPS 演示</Application>
  <PresentationFormat>宽屏</PresentationFormat>
  <Paragraphs>213</Paragraphs>
  <Slides>24</Slides>
  <Notes>0</Notes>
  <HiddenSlides>0</HiddenSlides>
  <MMClips>0</MMClips>
  <ScaleCrop>false</ScaleCrop>
  <HeadingPairs>
    <vt:vector size="6" baseType="variant">
      <vt:variant>
        <vt:lpstr>已用的字体</vt:lpstr>
      </vt:variant>
      <vt:variant>
        <vt:i4>20</vt:i4>
      </vt:variant>
      <vt:variant>
        <vt:lpstr>主题</vt:lpstr>
      </vt:variant>
      <vt:variant>
        <vt:i4>4</vt:i4>
      </vt:variant>
      <vt:variant>
        <vt:lpstr>幻灯片标题</vt:lpstr>
      </vt:variant>
      <vt:variant>
        <vt:i4>24</vt:i4>
      </vt:variant>
    </vt:vector>
  </HeadingPairs>
  <TitlesOfParts>
    <vt:vector size="48" baseType="lpstr">
      <vt:lpstr>Arial</vt:lpstr>
      <vt:lpstr>宋体</vt:lpstr>
      <vt:lpstr>Wingdings</vt:lpstr>
      <vt:lpstr>Wingdings</vt:lpstr>
      <vt:lpstr>微软雅黑</vt:lpstr>
      <vt:lpstr>隶书</vt:lpstr>
      <vt:lpstr>Viner Hand ITC</vt:lpstr>
      <vt:lpstr>方正大黑简体</vt:lpstr>
      <vt:lpstr>方正小标宋简体</vt:lpstr>
      <vt:lpstr>方正黑体简体</vt:lpstr>
      <vt:lpstr>思源黑体</vt:lpstr>
      <vt:lpstr>黑体</vt:lpstr>
      <vt:lpstr>Times New Roman</vt:lpstr>
      <vt:lpstr>Arial Unicode MS</vt:lpstr>
      <vt:lpstr>Arial Black</vt:lpstr>
      <vt:lpstr>Calibri</vt:lpstr>
      <vt:lpstr>微软雅黑 Light</vt:lpstr>
      <vt:lpstr>方正黑体_GBK</vt:lpstr>
      <vt:lpstr>楷体</vt:lpstr>
      <vt:lpstr>Mongolian Baiti</vt:lpstr>
      <vt:lpstr>Office 主题​​</vt:lpstr>
      <vt:lpstr>office</vt:lpstr>
      <vt:lpstr>1_Office 主题​​</vt:lpstr>
      <vt:lpstr>2_Office 主题​​</vt:lpstr>
      <vt:lpstr>新能源汽车车辆购置税 优惠政策讲解</vt:lpstr>
      <vt:lpstr>PowerPoint 演示文稿</vt:lpstr>
      <vt:lpstr>PowerPoint 演示文稿</vt:lpstr>
      <vt:lpstr>新能源汽车免征车辆购置税政策    （课程主要内容）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政策内容----明确了具体的减免税政策内容</vt:lpstr>
      <vt:lpstr>政策内容----明确了具体的减免税政策内容</vt:lpstr>
      <vt:lpstr>政策内容----明确了新能源汽车、新能源乘用车定义</vt:lpstr>
      <vt:lpstr>PowerPoint 演示文稿</vt:lpstr>
      <vt:lpstr>PowerPoint 演示文稿</vt:lpstr>
      <vt:lpstr>PowerPoint 演示文稿</vt:lpstr>
      <vt:lpstr>PowerPoint 演示文稿</vt:lpstr>
      <vt:lpstr>04  有关注意事项（温馨提醒）</vt:lpstr>
      <vt:lpstr>有关注意事项（温馨提醒）1</vt:lpstr>
      <vt:lpstr>有关注意事项（温馨提醒）1-1</vt:lpstr>
      <vt:lpstr>有关注意事项（温馨提醒）2</vt:lpstr>
      <vt:lpstr>PowerPoint 演示文稿</vt:lpstr>
      <vt:lpstr>请扫码关注我们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Admin</cp:lastModifiedBy>
  <cp:revision>110</cp:revision>
  <dcterms:created xsi:type="dcterms:W3CDTF">2023-04-22T16:11:00Z</dcterms:created>
  <dcterms:modified xsi:type="dcterms:W3CDTF">2023-10-19T01:18:53Z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2052-11.8.2.10972</vt:lpwstr>
  </property>
  <property fmtid="{D5CDD505-2E9C-101B-9397-08002B2CF9AE}" pid="3" name="ICV">
    <vt:lpwstr/>
  </property>
</Properties>
</file>